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379" r:id="rId2"/>
    <p:sldId id="256" r:id="rId3"/>
    <p:sldId id="257" r:id="rId4"/>
    <p:sldId id="258" r:id="rId5"/>
    <p:sldId id="259" r:id="rId6"/>
    <p:sldId id="381" r:id="rId7"/>
    <p:sldId id="260" r:id="rId8"/>
    <p:sldId id="382" r:id="rId9"/>
    <p:sldId id="383" r:id="rId10"/>
    <p:sldId id="384" r:id="rId11"/>
    <p:sldId id="385" r:id="rId12"/>
    <p:sldId id="386" r:id="rId13"/>
    <p:sldId id="387" r:id="rId14"/>
    <p:sldId id="388" r:id="rId15"/>
    <p:sldId id="389" r:id="rId16"/>
    <p:sldId id="390" r:id="rId17"/>
    <p:sldId id="391" r:id="rId18"/>
    <p:sldId id="392" r:id="rId19"/>
    <p:sldId id="393" r:id="rId20"/>
    <p:sldId id="394" r:id="rId21"/>
    <p:sldId id="395" r:id="rId22"/>
    <p:sldId id="396" r:id="rId23"/>
    <p:sldId id="397" r:id="rId24"/>
    <p:sldId id="261" r:id="rId25"/>
    <p:sldId id="398" r:id="rId26"/>
    <p:sldId id="399" r:id="rId27"/>
    <p:sldId id="400" r:id="rId28"/>
    <p:sldId id="401" r:id="rId29"/>
    <p:sldId id="402" r:id="rId30"/>
    <p:sldId id="403" r:id="rId31"/>
    <p:sldId id="404" r:id="rId32"/>
    <p:sldId id="405" r:id="rId33"/>
    <p:sldId id="406" r:id="rId34"/>
    <p:sldId id="407" r:id="rId35"/>
    <p:sldId id="408" r:id="rId36"/>
    <p:sldId id="409" r:id="rId37"/>
    <p:sldId id="410" r:id="rId38"/>
    <p:sldId id="411" r:id="rId39"/>
    <p:sldId id="412" r:id="rId40"/>
    <p:sldId id="413" r:id="rId41"/>
    <p:sldId id="414" r:id="rId42"/>
    <p:sldId id="415" r:id="rId43"/>
    <p:sldId id="416" r:id="rId44"/>
    <p:sldId id="417" r:id="rId45"/>
    <p:sldId id="418" r:id="rId46"/>
    <p:sldId id="262" r:id="rId47"/>
    <p:sldId id="420" r:id="rId48"/>
    <p:sldId id="421" r:id="rId49"/>
    <p:sldId id="422" r:id="rId50"/>
    <p:sldId id="423" r:id="rId51"/>
    <p:sldId id="424" r:id="rId52"/>
    <p:sldId id="425" r:id="rId53"/>
    <p:sldId id="426" r:id="rId54"/>
    <p:sldId id="427" r:id="rId55"/>
    <p:sldId id="428" r:id="rId56"/>
    <p:sldId id="429" r:id="rId57"/>
    <p:sldId id="430" r:id="rId58"/>
    <p:sldId id="431" r:id="rId59"/>
    <p:sldId id="432" r:id="rId60"/>
    <p:sldId id="433" r:id="rId61"/>
    <p:sldId id="434" r:id="rId62"/>
    <p:sldId id="435" r:id="rId63"/>
    <p:sldId id="436" r:id="rId64"/>
    <p:sldId id="437" r:id="rId65"/>
    <p:sldId id="438" r:id="rId66"/>
    <p:sldId id="439" r:id="rId67"/>
    <p:sldId id="440" r:id="rId68"/>
    <p:sldId id="441" r:id="rId69"/>
    <p:sldId id="442" r:id="rId70"/>
    <p:sldId id="443" r:id="rId71"/>
    <p:sldId id="444" r:id="rId72"/>
    <p:sldId id="445" r:id="rId73"/>
    <p:sldId id="446" r:id="rId74"/>
    <p:sldId id="380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den Johnson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96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9F994-1DF9-45EA-84DC-0789D6D24EC3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0205F-2BA9-45CC-AC33-915048CA6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83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8572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5665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9286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8446a9932c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g28446a9932c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207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630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843ffe7af4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2843ffe7af4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43e7cbf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2843e7cbf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43e7cbfe1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2843e7cbfe1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83f253bb1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g283f253bb1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84796e69e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84796e69e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84796e69e8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84796e69e8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8dbbe8cf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g28dbbe8cf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8dbbe8cf25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28dbbe8cf2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44e67ef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Taylor’s Data Vizion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Eras Tour (Vizion’s Version)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Data Viz Tour (Taylor’s Version)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Eras Tour (The Visual Version)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T-Swizzle DataVizzle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</p:txBody>
      </p:sp>
      <p:sp>
        <p:nvSpPr>
          <p:cNvPr id="82" name="Google Shape;82;g2844e67ef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44e67efc0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2844e67efc0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844e67efc0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844e67efc0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14763" y="685800"/>
            <a:ext cx="3429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e81c9f71e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1e81c9f71e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844c8e1bb3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g2844c8e1bb3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844c8e1a7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2844c8e1a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23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3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61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55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6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47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4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06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5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2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727EB-AF47-4F10-AA00-02A04568DBB2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7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ableau.txdot.gov/views/CRISDashboardforTxDOT_gov20230419/CRISCrashDataAnalysis?%3Aembed=y&amp;%3AshowAppBanner=false&amp;%3Adisplay_count=n&amp;%3AshowVizHome=n&amp;%3Atoolbar=n&amp;%3Aorigin=viz_share_link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ableau.txdot.gov/views/CRISDashboardforTxDOT_gov20230419/CRISCrashDataAnalysis?%3Aembed=y&amp;%3AshowAppBanner=false&amp;%3Adisplay_count=n&amp;%3AshowVizHome=n&amp;%3Atoolbar=n&amp;%3Aorigin=viz_share_link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ddit.com/r/dataisbeautiful/comments/mmqb8w/movies_with_the_greatest_difference_between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log.reelgood.com/movies-and-shows-that-overlap-on-netflix-hulu-and-amazon-prime" TargetMode="External"/><Relationship Id="rId4" Type="http://schemas.openxmlformats.org/officeDocument/2006/relationships/hyperlink" Target="https://www.reddit.com/r/dataisbeautiful/comments/lbpbit/a_map_of_tv_shows_based_on_tvtropeorg_similarity/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96B4-75F5-4F39-88D3-986F51CEF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Team Presentation Order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3277A-5C90-480B-9934-8A1BBA80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5384800" cy="4983161"/>
          </a:xfrm>
        </p:spPr>
        <p:txBody>
          <a:bodyPr/>
          <a:lstStyle/>
          <a:p>
            <a:r>
              <a:rPr lang="en-US" dirty="0"/>
              <a:t>5Guys</a:t>
            </a:r>
          </a:p>
          <a:p>
            <a:r>
              <a:rPr lang="en-US" dirty="0" err="1"/>
              <a:t>BleacherReport</a:t>
            </a:r>
            <a:endParaRPr lang="en-US" dirty="0"/>
          </a:p>
          <a:p>
            <a:r>
              <a:rPr lang="en-US" dirty="0"/>
              <a:t>Bytes &amp; Bars</a:t>
            </a:r>
          </a:p>
          <a:p>
            <a:r>
              <a:rPr lang="en-US" dirty="0"/>
              <a:t>CHAJ</a:t>
            </a:r>
          </a:p>
          <a:p>
            <a:r>
              <a:rPr lang="en-US" dirty="0"/>
              <a:t>Data Wizards</a:t>
            </a:r>
          </a:p>
          <a:p>
            <a:r>
              <a:rPr lang="en-US" dirty="0"/>
              <a:t>Forward Thinkers</a:t>
            </a:r>
          </a:p>
          <a:p>
            <a:r>
              <a:rPr lang="en-US" dirty="0"/>
              <a:t>Highway Riders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6C21B-1F9A-4512-B8EF-FB309348717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197600" y="1600201"/>
            <a:ext cx="5384800" cy="4983161"/>
          </a:xfrm>
        </p:spPr>
        <p:txBody>
          <a:bodyPr/>
          <a:lstStyle/>
          <a:p>
            <a:r>
              <a:rPr lang="en-US" dirty="0" err="1"/>
              <a:t>PowerBall</a:t>
            </a:r>
            <a:r>
              <a:rPr lang="en-US" dirty="0"/>
              <a:t> Winners</a:t>
            </a:r>
          </a:p>
          <a:p>
            <a:r>
              <a:rPr lang="en-US" dirty="0"/>
              <a:t>Rotten Potatoes</a:t>
            </a:r>
          </a:p>
          <a:p>
            <a:r>
              <a:rPr lang="en-US" dirty="0"/>
              <a:t>Shipman Sergeants</a:t>
            </a:r>
          </a:p>
          <a:p>
            <a:r>
              <a:rPr lang="en-US" dirty="0"/>
              <a:t>TARAN</a:t>
            </a:r>
          </a:p>
          <a:p>
            <a:r>
              <a:rPr lang="en-US" dirty="0"/>
              <a:t>Team Spotify</a:t>
            </a:r>
          </a:p>
          <a:p>
            <a:r>
              <a:rPr lang="en" dirty="0"/>
              <a:t>The Eras Tour</a:t>
            </a:r>
            <a:endParaRPr lang="en-US" dirty="0"/>
          </a:p>
          <a:p>
            <a:r>
              <a:rPr lang="en-US" dirty="0"/>
              <a:t>Traffic Totalities</a:t>
            </a:r>
          </a:p>
        </p:txBody>
      </p:sp>
    </p:spTree>
    <p:extLst>
      <p:ext uri="{BB962C8B-B14F-4D97-AF65-F5344CB8AC3E}">
        <p14:creationId xmlns:p14="http://schemas.microsoft.com/office/powerpoint/2010/main" val="4115861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5Guys: Covid Cases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/>
          <a:p>
            <a:pPr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en-US" dirty="0">
                <a:solidFill>
                  <a:srgbClr val="898989"/>
                </a:solidFill>
              </a:rPr>
              <a:t>Vincent </a:t>
            </a:r>
            <a:r>
              <a:rPr lang="en-US" dirty="0" err="1">
                <a:solidFill>
                  <a:srgbClr val="898989"/>
                </a:solidFill>
              </a:rPr>
              <a:t>LoBello</a:t>
            </a:r>
            <a:r>
              <a:rPr lang="en-US" dirty="0">
                <a:solidFill>
                  <a:srgbClr val="898989"/>
                </a:solidFill>
              </a:rPr>
              <a:t>, Jon </a:t>
            </a:r>
            <a:r>
              <a:rPr lang="en-US" dirty="0" err="1">
                <a:solidFill>
                  <a:srgbClr val="898989"/>
                </a:solidFill>
              </a:rPr>
              <a:t>Kutsch</a:t>
            </a:r>
            <a:r>
              <a:rPr lang="en-US" dirty="0">
                <a:solidFill>
                  <a:srgbClr val="898989"/>
                </a:solidFill>
              </a:rPr>
              <a:t>, </a:t>
            </a:r>
            <a:br>
              <a:rPr lang="en-US" dirty="0">
                <a:solidFill>
                  <a:srgbClr val="898989"/>
                </a:solidFill>
              </a:rPr>
            </a:br>
            <a:r>
              <a:rPr lang="en-US" dirty="0">
                <a:solidFill>
                  <a:srgbClr val="898989"/>
                </a:solidFill>
              </a:rPr>
              <a:t>Fisher Byers, Trey Smith, </a:t>
            </a:r>
            <a:br>
              <a:rPr lang="en-US" dirty="0">
                <a:solidFill>
                  <a:srgbClr val="898989"/>
                </a:solidFill>
              </a:rPr>
            </a:br>
            <a:r>
              <a:rPr lang="en-US" dirty="0">
                <a:solidFill>
                  <a:srgbClr val="898989"/>
                </a:solidFill>
              </a:rPr>
              <a:t>Tommy </a:t>
            </a:r>
            <a:r>
              <a:rPr lang="en-US" dirty="0" err="1">
                <a:solidFill>
                  <a:srgbClr val="898989"/>
                </a:solidFill>
              </a:rPr>
              <a:t>Garriga</a:t>
            </a:r>
            <a:endParaRPr dirty="0">
              <a:solidFill>
                <a:srgbClr val="898989"/>
              </a:solidFill>
            </a:endParaRPr>
          </a:p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Related Designs</a:t>
            </a:r>
            <a:endParaRPr dirty="0"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1981200" y="1600201"/>
            <a:ext cx="4038600" cy="51053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/>
          </a:bodyPr>
          <a:lstStyle/>
          <a:p>
            <a:pPr indent="-329565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/>
              <a:t>Related design 1</a:t>
            </a:r>
            <a:endParaRPr dirty="0"/>
          </a:p>
          <a:p>
            <a:pPr lvl="1" indent="-274319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Visualization of where COVID is hospitalizing most people</a:t>
            </a:r>
            <a:endParaRPr dirty="0"/>
          </a:p>
          <a:p>
            <a:pPr lvl="1" indent="-274319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It is only per 7 day period</a:t>
            </a:r>
            <a:endParaRPr dirty="0"/>
          </a:p>
          <a:p>
            <a:pPr indent="-329565">
              <a:spcBef>
                <a:spcPts val="560"/>
              </a:spcBef>
              <a:buClr>
                <a:schemeClr val="dk1"/>
              </a:buClr>
              <a:buSzPct val="100000"/>
            </a:pPr>
            <a:r>
              <a:rPr lang="en-US" dirty="0"/>
              <a:t>Related design 2</a:t>
            </a:r>
            <a:endParaRPr dirty="0"/>
          </a:p>
          <a:p>
            <a:pPr lvl="1" indent="-274319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Shows a lot of data and information</a:t>
            </a:r>
            <a:endParaRPr dirty="0"/>
          </a:p>
          <a:p>
            <a:pPr lvl="1" indent="-274319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Too broad, can’t get specifics just by looking at the visualization</a:t>
            </a:r>
            <a:endParaRPr dirty="0"/>
          </a:p>
          <a:p>
            <a:pPr lvl="1" indent="-274319">
              <a:spcBef>
                <a:spcPts val="480"/>
              </a:spcBef>
              <a:buSzPct val="100000"/>
            </a:pPr>
            <a:r>
              <a:rPr lang="en-US" dirty="0"/>
              <a:t>2 outliers (CA/FL) that skew rest of United States</a:t>
            </a:r>
            <a:endParaRPr dirty="0"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2"/>
          </p:nvPr>
        </p:nvSpPr>
        <p:spPr>
          <a:xfrm>
            <a:off x="6172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Image of related design 1</a:t>
            </a:r>
            <a:endParaRPr/>
          </a:p>
          <a:p>
            <a:pPr marL="0" indent="0"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endParaRPr/>
          </a:p>
          <a:p>
            <a:pPr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US"/>
              <a:t>Image of related design 2</a:t>
            </a:r>
            <a:endParaRPr/>
          </a:p>
        </p:txBody>
      </p:sp>
      <p:pic>
        <p:nvPicPr>
          <p:cNvPr id="93" name="Google Shape;9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2026" y="1161625"/>
            <a:ext cx="3898775" cy="313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5101" y="4291900"/>
            <a:ext cx="3512625" cy="270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0" name="Google Shape;100;p3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/>
          <a:p>
            <a:pPr indent="-329565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/>
              <a:t>Design choice 1 </a:t>
            </a:r>
            <a:br>
              <a:rPr lang="en-US"/>
            </a:br>
            <a:r>
              <a:rPr lang="en-US"/>
              <a:t>We will do a heat map with correlation to how much at risk you are to covid with your considered health conditions</a:t>
            </a:r>
            <a:endParaRPr/>
          </a:p>
          <a:p>
            <a:pPr lvl="1" indent="-274319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/>
              <a:t>The good</a:t>
            </a:r>
            <a:endParaRPr/>
          </a:p>
          <a:p>
            <a:pPr lvl="2" indent="-219075">
              <a:spcBef>
                <a:spcPts val="400"/>
              </a:spcBef>
              <a:buClr>
                <a:schemeClr val="dk1"/>
              </a:buClr>
              <a:buSzPct val="100000"/>
            </a:pPr>
            <a:r>
              <a:rPr lang="en-US"/>
              <a:t>The user will get a real time analysis of how much at risk they are in a certain area</a:t>
            </a:r>
            <a:endParaRPr/>
          </a:p>
          <a:p>
            <a:pPr lvl="1" indent="-274319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/>
              <a:t>The bad</a:t>
            </a:r>
            <a:endParaRPr/>
          </a:p>
          <a:p>
            <a:pPr lvl="2" indent="-219075">
              <a:spcBef>
                <a:spcPts val="400"/>
              </a:spcBef>
              <a:buClr>
                <a:schemeClr val="dk1"/>
              </a:buClr>
              <a:buSzPct val="100000"/>
            </a:pPr>
            <a:r>
              <a:rPr lang="en-US"/>
              <a:t>There will be limited information on details of covid</a:t>
            </a:r>
            <a:endParaRPr/>
          </a:p>
        </p:txBody>
      </p:sp>
      <p:sp>
        <p:nvSpPr>
          <p:cNvPr id="101" name="Google Shape;101;p3"/>
          <p:cNvSpPr txBox="1">
            <a:spLocks noGrp="1"/>
          </p:cNvSpPr>
          <p:nvPr>
            <p:ph type="body" idx="2"/>
          </p:nvPr>
        </p:nvSpPr>
        <p:spPr>
          <a:xfrm>
            <a:off x="6172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Image(s) of design </a:t>
            </a:r>
            <a:endParaRPr/>
          </a:p>
        </p:txBody>
      </p:sp>
      <p:pic>
        <p:nvPicPr>
          <p:cNvPr id="102" name="Google Shape;10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2274" y="2201774"/>
            <a:ext cx="4825325" cy="328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609600" y="1602714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Tooltip hovering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It will display more information about the </a:t>
            </a:r>
            <a:r>
              <a:rPr lang="en-US" dirty="0" err="1"/>
              <a:t>covid</a:t>
            </a:r>
            <a:r>
              <a:rPr lang="en-US" dirty="0"/>
              <a:t> cases for the states that are hovered over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This could potentially lead to cluttering or maybe the pop up gets in the way of other data</a:t>
            </a:r>
            <a:endParaRPr dirty="0"/>
          </a:p>
          <a:p>
            <a:pPr marL="0" indent="0">
              <a:spcBef>
                <a:spcPts val="560"/>
              </a:spcBef>
              <a:buNone/>
            </a:pPr>
            <a:endParaRPr dirty="0"/>
          </a:p>
          <a:p>
            <a:pPr marL="914400" lvl="2" indent="0">
              <a:spcBef>
                <a:spcPts val="400"/>
              </a:spcBef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2"/>
          </p:nvPr>
        </p:nvSpPr>
        <p:spPr>
          <a:xfrm>
            <a:off x="6172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10" name="Google Shape;11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8800" y="2000316"/>
            <a:ext cx="5714999" cy="365759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CFAEBB-6499-4AA4-8CF5-D6BD12F4D0AF}"/>
              </a:ext>
            </a:extLst>
          </p:cNvPr>
          <p:cNvSpPr txBox="1"/>
          <p:nvPr/>
        </p:nvSpPr>
        <p:spPr>
          <a:xfrm>
            <a:off x="7620000" y="5939395"/>
            <a:ext cx="2804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Bleacher Report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BleacherReport</a:t>
            </a:r>
            <a:r>
              <a:rPr lang="en-US" dirty="0"/>
              <a:t>: Volleyball Statistics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Jacob Yin, Justin Liu, Lucas Ma, Nikole Arredondo</a:t>
            </a:r>
          </a:p>
        </p:txBody>
      </p:sp>
    </p:spTree>
    <p:extLst>
      <p:ext uri="{BB962C8B-B14F-4D97-AF65-F5344CB8AC3E}">
        <p14:creationId xmlns:p14="http://schemas.microsoft.com/office/powerpoint/2010/main" val="477064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69E9F-D291-45F2-B94B-71877E3EF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C4986-F9A2-45A8-B9F9-448C38F453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Career Shot Location</a:t>
            </a:r>
          </a:p>
          <a:p>
            <a:pPr lvl="1"/>
            <a:r>
              <a:rPr lang="en-US" dirty="0"/>
              <a:t>Visually appealing while still displaying information</a:t>
            </a:r>
          </a:p>
          <a:p>
            <a:pPr lvl="1"/>
            <a:r>
              <a:rPr lang="en-US" dirty="0"/>
              <a:t>Only shows half court</a:t>
            </a:r>
          </a:p>
          <a:p>
            <a:r>
              <a:rPr lang="en-US" dirty="0"/>
              <a:t>Hat-Tricks in Football World Cups</a:t>
            </a:r>
          </a:p>
          <a:p>
            <a:pPr lvl="1"/>
            <a:r>
              <a:rPr lang="en-US" dirty="0"/>
              <a:t>Eye catching and interactive</a:t>
            </a:r>
          </a:p>
          <a:p>
            <a:pPr lvl="1"/>
            <a:r>
              <a:rPr lang="en-US" dirty="0"/>
              <a:t>Slightly confusing at first glance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7276C-22AB-4748-AA4C-AB4041BA20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 descr="A screen shot of a basketball game&#10;&#10;Description automatically generated">
            <a:extLst>
              <a:ext uri="{FF2B5EF4-FFF2-40B4-BE49-F238E27FC236}">
                <a16:creationId xmlns:a16="http://schemas.microsoft.com/office/drawing/2014/main" id="{140DAE65-4371-AE2B-19D1-435375DBB7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1576229"/>
            <a:ext cx="2271712" cy="22717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0E3DAB-6685-22F2-C4AA-F222E2B13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874908"/>
            <a:ext cx="4038600" cy="227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2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Our Design &amp; Rationale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600200"/>
            <a:ext cx="4038600" cy="4953000"/>
          </a:xfrm>
        </p:spPr>
        <p:txBody>
          <a:bodyPr>
            <a:normAutofit/>
          </a:bodyPr>
          <a:lstStyle/>
          <a:p>
            <a:r>
              <a:rPr lang="en-US" dirty="0"/>
              <a:t>Mouseover Labeling</a:t>
            </a:r>
          </a:p>
          <a:p>
            <a:pPr lvl="1"/>
            <a:r>
              <a:rPr lang="en-US" dirty="0"/>
              <a:t>The good</a:t>
            </a:r>
          </a:p>
          <a:p>
            <a:pPr lvl="2"/>
            <a:r>
              <a:rPr lang="en-US" dirty="0"/>
              <a:t>Provides more detailed information.</a:t>
            </a:r>
          </a:p>
          <a:p>
            <a:pPr lvl="2"/>
            <a:r>
              <a:rPr lang="en-US" dirty="0"/>
              <a:t>Interactive design</a:t>
            </a:r>
          </a:p>
          <a:p>
            <a:pPr lvl="1"/>
            <a:r>
              <a:rPr lang="en-US" dirty="0"/>
              <a:t>The bad</a:t>
            </a:r>
          </a:p>
          <a:p>
            <a:pPr lvl="2"/>
            <a:r>
              <a:rPr lang="en-US" dirty="0"/>
              <a:t>The label may obtrusive and make it hard to view data.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graph with a cursor and a bar chart&#10;&#10;Description automatically generated with medium confidence">
            <a:extLst>
              <a:ext uri="{FF2B5EF4-FFF2-40B4-BE49-F238E27FC236}">
                <a16:creationId xmlns:a16="http://schemas.microsoft.com/office/drawing/2014/main" id="{20479201-6570-1A45-7C7B-739043331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54" y="1600201"/>
            <a:ext cx="3915092" cy="262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20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Our Design &amp; Rationale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600200"/>
            <a:ext cx="4038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Scatter plots </a:t>
            </a:r>
          </a:p>
          <a:p>
            <a:pPr lvl="1"/>
            <a:r>
              <a:rPr lang="en-US" dirty="0"/>
              <a:t>The good</a:t>
            </a:r>
          </a:p>
          <a:p>
            <a:pPr lvl="2"/>
            <a:r>
              <a:rPr lang="en-US" dirty="0"/>
              <a:t>Can show correlation between data</a:t>
            </a:r>
          </a:p>
          <a:p>
            <a:pPr lvl="1"/>
            <a:r>
              <a:rPr lang="en-US" dirty="0"/>
              <a:t>The bad</a:t>
            </a:r>
          </a:p>
          <a:p>
            <a:pPr lvl="2"/>
            <a:r>
              <a:rPr lang="en-US" dirty="0"/>
              <a:t>Can only show correlation between 2 variables</a:t>
            </a:r>
          </a:p>
          <a:p>
            <a:r>
              <a:rPr lang="en-US" dirty="0"/>
              <a:t>Filter</a:t>
            </a:r>
          </a:p>
          <a:p>
            <a:pPr lvl="1"/>
            <a:r>
              <a:rPr lang="en-US" dirty="0"/>
              <a:t>The good</a:t>
            </a:r>
          </a:p>
          <a:p>
            <a:pPr lvl="2"/>
            <a:r>
              <a:rPr lang="en-US" dirty="0"/>
              <a:t>Data is customizable for individuals</a:t>
            </a:r>
          </a:p>
          <a:p>
            <a:pPr lvl="1"/>
            <a:r>
              <a:rPr lang="en-US" dirty="0"/>
              <a:t>The bad</a:t>
            </a:r>
          </a:p>
          <a:p>
            <a:pPr lvl="2"/>
            <a:r>
              <a:rPr lang="en-US" dirty="0"/>
              <a:t>Filters can lead to bias and loss </a:t>
            </a:r>
            <a:r>
              <a:rPr lang="en-US"/>
              <a:t>of context</a:t>
            </a:r>
            <a:endParaRPr lang="en-US" dirty="0"/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1026" name="Picture 2" descr="What Does a Scatter Plot Show? What is The Purpose Of It?">
            <a:extLst>
              <a:ext uri="{FF2B5EF4-FFF2-40B4-BE49-F238E27FC236}">
                <a16:creationId xmlns:a16="http://schemas.microsoft.com/office/drawing/2014/main" id="{0033952F-E218-D19E-7A05-CF7FB027239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198" y="1676400"/>
            <a:ext cx="3657602" cy="204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3C47B1-8AEA-41C4-ADCD-B9FA8B3A8DEB}"/>
              </a:ext>
            </a:extLst>
          </p:cNvPr>
          <p:cNvSpPr txBox="1"/>
          <p:nvPr/>
        </p:nvSpPr>
        <p:spPr>
          <a:xfrm>
            <a:off x="7620000" y="5939395"/>
            <a:ext cx="2431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Bytes &amp; Bars</a:t>
            </a:r>
          </a:p>
        </p:txBody>
      </p:sp>
    </p:spTree>
    <p:extLst>
      <p:ext uri="{BB962C8B-B14F-4D97-AF65-F5344CB8AC3E}">
        <p14:creationId xmlns:p14="http://schemas.microsoft.com/office/powerpoint/2010/main" val="2383148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/>
              <a:t>Bytes &amp; Bars: Internet Usage &amp; Correlations Around the World</a:t>
            </a:r>
            <a:endParaRPr/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866900" y="3886200"/>
            <a:ext cx="8458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r>
              <a:rPr lang="en-US"/>
              <a:t>Robert Eads, Tyler Felton, Julian Stoicoviciu, &amp; Justin Van Nimwegen</a:t>
            </a:r>
            <a:endParaRPr/>
          </a:p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Related Designs</a:t>
            </a:r>
            <a:endParaRPr dirty="0"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1981200" y="1262725"/>
            <a:ext cx="4038600" cy="5252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10000"/>
          </a:bodyPr>
          <a:lstStyle/>
          <a:p>
            <a:pPr>
              <a:spcBef>
                <a:spcPts val="0"/>
              </a:spcBef>
              <a:buSzPts val="2800"/>
            </a:pPr>
            <a:r>
              <a:rPr lang="en-US" dirty="0">
                <a:solidFill>
                  <a:schemeClr val="tx1"/>
                </a:solidFill>
                <a:uFill>
                  <a:noFill/>
                </a:uFill>
              </a:rPr>
              <a:t>Landline Internet subscriptions</a:t>
            </a:r>
            <a:endParaRPr dirty="0">
              <a:solidFill>
                <a:schemeClr val="tx1"/>
              </a:solidFill>
            </a:endParaRPr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Good: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Clear world map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Color gradient &amp; scale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Bad: </a:t>
            </a:r>
            <a:endParaRPr dirty="0"/>
          </a:p>
          <a:p>
            <a:pPr lvl="2" indent="-2540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Shows total subscribers instead of population %</a:t>
            </a:r>
            <a:endParaRPr dirty="0"/>
          </a:p>
          <a:p>
            <a:pPr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US" dirty="0"/>
              <a:t>Digital Divide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Good: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Color contrast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Bad: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Poor Background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Hard to read/decipher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Non-interactive</a:t>
            </a:r>
            <a:endParaRPr dirty="0"/>
          </a:p>
        </p:txBody>
      </p:sp>
      <p:pic>
        <p:nvPicPr>
          <p:cNvPr id="92" name="Google Shape;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9805" y="1138801"/>
            <a:ext cx="4604171" cy="26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0201" y="4267527"/>
            <a:ext cx="4604177" cy="224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Interactive World Heat Map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good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Main display in a single view</a:t>
            </a:r>
            <a:endParaRPr/>
          </a:p>
          <a:p>
            <a:pPr lvl="2">
              <a:spcBef>
                <a:spcPts val="400"/>
              </a:spcBef>
              <a:buSzPts val="2000"/>
            </a:pPr>
            <a:r>
              <a:rPr lang="en-US"/>
              <a:t>Interactive for country specifics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bad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Map overview can obscure smaller countries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Potentially hard to interpret variable density  </a:t>
            </a:r>
            <a:endParaRPr/>
          </a:p>
        </p:txBody>
      </p:sp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 l="2865"/>
          <a:stretch/>
        </p:blipFill>
        <p:spPr>
          <a:xfrm>
            <a:off x="5884976" y="2387076"/>
            <a:ext cx="4599649" cy="208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8446a9932c_2_1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6" name="Google Shape;106;g28446a9932c_2_1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Timeline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good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Allows viewing each year as snapshot in time</a:t>
            </a:r>
            <a:endParaRPr/>
          </a:p>
          <a:p>
            <a:pPr lvl="2">
              <a:spcBef>
                <a:spcPts val="400"/>
              </a:spcBef>
              <a:buSzPts val="2000"/>
            </a:pPr>
            <a:r>
              <a:rPr lang="en-US"/>
              <a:t>Easy movement around relativity similar years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bad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Can limit comparisons over large gaps of time depending on scale</a:t>
            </a:r>
            <a:endParaRPr/>
          </a:p>
        </p:txBody>
      </p:sp>
      <p:pic>
        <p:nvPicPr>
          <p:cNvPr id="107" name="Google Shape;107;g28446a9932c_2_1"/>
          <p:cNvPicPr preferRelativeResize="0"/>
          <p:nvPr/>
        </p:nvPicPr>
        <p:blipFill rotWithShape="1">
          <a:blip r:embed="rId3">
            <a:alphaModFix/>
          </a:blip>
          <a:srcRect l="4947" t="24057" r="2750" b="48942"/>
          <a:stretch/>
        </p:blipFill>
        <p:spPr>
          <a:xfrm>
            <a:off x="6019801" y="3124200"/>
            <a:ext cx="5867400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body" idx="1"/>
          </p:nvPr>
        </p:nvSpPr>
        <p:spPr>
          <a:xfrm>
            <a:off x="1617866" y="16002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Pop Up/Country View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Allows various forms of comparison between different types of data sets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Might not be intuitive to a first time user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Can be hard to read depending on screen size</a:t>
            </a:r>
            <a:endParaRPr dirty="0"/>
          </a:p>
          <a:p>
            <a:pPr marL="0" indent="0">
              <a:spcBef>
                <a:spcPts val="400"/>
              </a:spcBef>
              <a:buNone/>
            </a:pPr>
            <a:endParaRPr sz="2400" dirty="0"/>
          </a:p>
        </p:txBody>
      </p:sp>
      <p:pic>
        <p:nvPicPr>
          <p:cNvPr id="114" name="Google Shape;11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989885" y="758232"/>
            <a:ext cx="4038600" cy="57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745062-D6F6-4D23-9D86-B91BB28F63BF}"/>
              </a:ext>
            </a:extLst>
          </p:cNvPr>
          <p:cNvSpPr txBox="1"/>
          <p:nvPr/>
        </p:nvSpPr>
        <p:spPr>
          <a:xfrm>
            <a:off x="7620000" y="5939395"/>
            <a:ext cx="1655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CHAJ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CHAJ: Video Game Speedruns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r>
              <a:rPr lang="en-US" dirty="0"/>
              <a:t>Connor Hill, Haden Johnson, </a:t>
            </a:r>
            <a:br>
              <a:rPr lang="en-US" dirty="0"/>
            </a:br>
            <a:r>
              <a:rPr lang="en-US" dirty="0"/>
              <a:t>Alan Perez, John Harrell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4278600" cy="4971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85000" lnSpcReduction="20000"/>
          </a:bodyPr>
          <a:lstStyle/>
          <a:p>
            <a:pPr indent="-31623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/>
              <a:t>Multi-line Chart Design</a:t>
            </a:r>
            <a:endParaRPr/>
          </a:p>
          <a:p>
            <a:pPr lvl="1" indent="-262890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/>
              <a:t>What is good</a:t>
            </a:r>
            <a:endParaRPr/>
          </a:p>
          <a:p>
            <a:pPr lvl="2" indent="-209550">
              <a:spcBef>
                <a:spcPts val="480"/>
              </a:spcBef>
              <a:buSzPct val="100000"/>
            </a:pPr>
            <a:r>
              <a:rPr lang="en-US"/>
              <a:t>Color distinguishes different data sets well</a:t>
            </a:r>
            <a:endParaRPr/>
          </a:p>
          <a:p>
            <a:pPr lvl="2" indent="-209550">
              <a:spcBef>
                <a:spcPts val="480"/>
              </a:spcBef>
              <a:buSzPct val="100000"/>
            </a:pPr>
            <a:r>
              <a:rPr lang="en-US"/>
              <a:t>Shows change over time well</a:t>
            </a:r>
            <a:endParaRPr/>
          </a:p>
          <a:p>
            <a:pPr lvl="1" indent="-262890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/>
              <a:t>What is not so good</a:t>
            </a:r>
            <a:endParaRPr/>
          </a:p>
          <a:p>
            <a:pPr lvl="2" indent="-209550">
              <a:spcBef>
                <a:spcPts val="480"/>
              </a:spcBef>
              <a:buSzPct val="100000"/>
            </a:pPr>
            <a:r>
              <a:rPr lang="en-US"/>
              <a:t>Hard to distinguish between two lines that are close together</a:t>
            </a:r>
            <a:endParaRPr/>
          </a:p>
          <a:p>
            <a:pPr marL="1143000" indent="0">
              <a:spcBef>
                <a:spcPts val="480"/>
              </a:spcBef>
              <a:buNone/>
            </a:pPr>
            <a:endParaRPr/>
          </a:p>
          <a:p>
            <a:pPr indent="-316230">
              <a:spcBef>
                <a:spcPts val="0"/>
              </a:spcBef>
              <a:buSzPct val="100000"/>
            </a:pPr>
            <a:r>
              <a:rPr lang="en-US"/>
              <a:t>Multi-line / Scatterplot</a:t>
            </a:r>
            <a:endParaRPr/>
          </a:p>
          <a:p>
            <a:pPr lvl="1" indent="-262890">
              <a:spcBef>
                <a:spcPts val="480"/>
              </a:spcBef>
              <a:buSzPct val="100000"/>
            </a:pPr>
            <a:r>
              <a:rPr lang="en-US"/>
              <a:t>What is good</a:t>
            </a:r>
            <a:endParaRPr/>
          </a:p>
          <a:p>
            <a:pPr lvl="2" indent="-209550">
              <a:spcBef>
                <a:spcPts val="480"/>
              </a:spcBef>
              <a:buSzPct val="100000"/>
            </a:pPr>
            <a:r>
              <a:rPr lang="en-US"/>
              <a:t>Can compare lots of data</a:t>
            </a:r>
            <a:endParaRPr/>
          </a:p>
          <a:p>
            <a:pPr lvl="2" indent="-209550">
              <a:spcBef>
                <a:spcPts val="480"/>
              </a:spcBef>
              <a:buSzPct val="100000"/>
            </a:pPr>
            <a:r>
              <a:rPr lang="en-US"/>
              <a:t>Uses points for discrete data</a:t>
            </a:r>
            <a:endParaRPr/>
          </a:p>
          <a:p>
            <a:pPr lvl="1" indent="-262890">
              <a:spcBef>
                <a:spcPts val="480"/>
              </a:spcBef>
              <a:buSzPct val="100000"/>
            </a:pPr>
            <a:r>
              <a:rPr lang="en-US"/>
              <a:t>What is not so good</a:t>
            </a:r>
            <a:endParaRPr/>
          </a:p>
          <a:p>
            <a:pPr lvl="2" indent="-209550">
              <a:spcBef>
                <a:spcPts val="480"/>
              </a:spcBef>
              <a:buSzPct val="100000"/>
            </a:pPr>
            <a:r>
              <a:rPr lang="en-US"/>
              <a:t>Messy labeling</a:t>
            </a:r>
            <a:endParaRPr/>
          </a:p>
          <a:p>
            <a:pPr lvl="2" indent="-209550">
              <a:spcBef>
                <a:spcPts val="480"/>
              </a:spcBef>
              <a:buSzPct val="100000"/>
            </a:pPr>
            <a:r>
              <a:rPr lang="en-US"/>
              <a:t>Cluttered graph</a:t>
            </a:r>
            <a:endParaRPr/>
          </a:p>
        </p:txBody>
      </p:sp>
      <p:pic>
        <p:nvPicPr>
          <p:cNvPr id="92" name="Google Shape;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9926" y="1600189"/>
            <a:ext cx="4343401" cy="2453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1575" y="4053526"/>
            <a:ext cx="3220100" cy="261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1981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The ability to isolate and focus on specific date ranges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good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Allows the user to analyze a specific date range of interest for research purposes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bad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Need specific instructions in order to guide the user into executing the action correctly</a:t>
            </a:r>
            <a:endParaRPr/>
          </a:p>
        </p:txBody>
      </p:sp>
      <p:pic>
        <p:nvPicPr>
          <p:cNvPr id="100" name="Google Shape;10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0038" y="815900"/>
            <a:ext cx="2683924" cy="2547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" name="Google Shape;101;p3"/>
          <p:cNvCxnSpPr/>
          <p:nvPr/>
        </p:nvCxnSpPr>
        <p:spPr>
          <a:xfrm>
            <a:off x="9424200" y="3167650"/>
            <a:ext cx="8100" cy="839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2" name="Google Shape;10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5239" y="3789001"/>
            <a:ext cx="2593517" cy="28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"/>
          <p:cNvSpPr txBox="1"/>
          <p:nvPr/>
        </p:nvSpPr>
        <p:spPr>
          <a:xfrm>
            <a:off x="9649650" y="3009300"/>
            <a:ext cx="828900" cy="8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>
                <a:latin typeface="Calibri"/>
                <a:ea typeface="Calibri"/>
                <a:cs typeface="Calibri"/>
                <a:sym typeface="Calibri"/>
              </a:rPr>
              <a:t>After selecting a specific data range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Scatterplot w/ Overlay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 indent="-2540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Can view multiple datasets simultaneously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Can get datapoint information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Overlaying different sets may clutter the graph</a:t>
            </a:r>
            <a:endParaRPr dirty="0"/>
          </a:p>
        </p:txBody>
      </p:sp>
      <p:pic>
        <p:nvPicPr>
          <p:cNvPr id="110" name="Google Shape;11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5900" y="1752600"/>
            <a:ext cx="6591300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AB24CC-A41B-4003-BAA0-98DFDC1DC464}"/>
              </a:ext>
            </a:extLst>
          </p:cNvPr>
          <p:cNvSpPr txBox="1"/>
          <p:nvPr/>
        </p:nvSpPr>
        <p:spPr>
          <a:xfrm>
            <a:off x="7620000" y="5939395"/>
            <a:ext cx="2497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Data Wizards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-598150" y="2130425"/>
            <a:ext cx="13388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3800"/>
              <a:t>Data Wizards: Harry Potter Movie Statistics</a:t>
            </a:r>
            <a:endParaRPr sz="380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10000"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ct val="100000"/>
            </a:pPr>
            <a:r>
              <a:rPr lang="en-US" dirty="0"/>
              <a:t>Rawan </a:t>
            </a:r>
            <a:r>
              <a:rPr lang="en-US" dirty="0" err="1"/>
              <a:t>Alzubaidi</a:t>
            </a:r>
            <a:endParaRPr dirty="0"/>
          </a:p>
          <a:p>
            <a:pPr>
              <a:spcBef>
                <a:spcPts val="0"/>
              </a:spcBef>
              <a:buClr>
                <a:srgbClr val="888888"/>
              </a:buClr>
              <a:buSzPct val="100000"/>
            </a:pPr>
            <a:r>
              <a:rPr lang="en-US" dirty="0"/>
              <a:t>Helen </a:t>
            </a:r>
            <a:r>
              <a:rPr lang="en-US" dirty="0" err="1"/>
              <a:t>Mah</a:t>
            </a:r>
            <a:endParaRPr dirty="0"/>
          </a:p>
          <a:p>
            <a:pPr>
              <a:spcBef>
                <a:spcPts val="0"/>
              </a:spcBef>
              <a:buClr>
                <a:srgbClr val="888888"/>
              </a:buClr>
              <a:buSzPct val="100000"/>
            </a:pPr>
            <a:r>
              <a:rPr lang="en-US" dirty="0"/>
              <a:t>Alireza </a:t>
            </a:r>
            <a:r>
              <a:rPr lang="en-US" dirty="0" err="1"/>
              <a:t>Mahdaviarab</a:t>
            </a:r>
            <a:endParaRPr dirty="0"/>
          </a:p>
          <a:p>
            <a:pPr>
              <a:spcBef>
                <a:spcPts val="0"/>
              </a:spcBef>
              <a:buClr>
                <a:srgbClr val="888888"/>
              </a:buClr>
              <a:buSzPct val="100000"/>
            </a:pPr>
            <a:r>
              <a:rPr lang="en-US" dirty="0"/>
              <a:t>Emily Sawyer</a:t>
            </a:r>
            <a:endParaRPr dirty="0"/>
          </a:p>
          <a:p>
            <a:pPr>
              <a:spcBef>
                <a:spcPts val="0"/>
              </a:spcBef>
              <a:buClr>
                <a:srgbClr val="888888"/>
              </a:buClr>
              <a:buSzPct val="100000"/>
            </a:pPr>
            <a:r>
              <a:rPr lang="en-US" dirty="0"/>
              <a:t>Noah Thompson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990600" y="1418458"/>
            <a:ext cx="4038600" cy="5169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/>
          <a:p>
            <a:pPr indent="-329565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/>
              <a:t>Average Movie Ratings By Decade</a:t>
            </a:r>
            <a:endParaRPr dirty="0"/>
          </a:p>
          <a:p>
            <a:pPr lvl="1" indent="-274319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What is good:</a:t>
            </a:r>
            <a:endParaRPr dirty="0"/>
          </a:p>
          <a:p>
            <a:pPr lvl="2" indent="-219075">
              <a:spcBef>
                <a:spcPts val="480"/>
              </a:spcBef>
              <a:buSzPct val="100000"/>
            </a:pPr>
            <a:r>
              <a:rPr lang="en-US" dirty="0"/>
              <a:t>contrasting colors for easy differentiation</a:t>
            </a:r>
            <a:endParaRPr dirty="0"/>
          </a:p>
          <a:p>
            <a:pPr lvl="1" indent="-274319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What is not so good</a:t>
            </a:r>
            <a:endParaRPr dirty="0"/>
          </a:p>
          <a:p>
            <a:pPr lvl="2" indent="-219075">
              <a:spcBef>
                <a:spcPts val="480"/>
              </a:spcBef>
              <a:buSzPct val="100000"/>
            </a:pPr>
            <a:r>
              <a:rPr lang="en-US" dirty="0"/>
              <a:t>unnecessary legend</a:t>
            </a:r>
            <a:endParaRPr dirty="0"/>
          </a:p>
          <a:p>
            <a:pPr indent="-329565">
              <a:spcBef>
                <a:spcPts val="560"/>
              </a:spcBef>
              <a:buClr>
                <a:schemeClr val="dk1"/>
              </a:buClr>
              <a:buSzPct val="100000"/>
            </a:pPr>
            <a:r>
              <a:rPr lang="en-US" dirty="0"/>
              <a:t>The Force Awakens Character </a:t>
            </a:r>
            <a:r>
              <a:rPr lang="en-US" dirty="0" err="1"/>
              <a:t>Screentime</a:t>
            </a:r>
            <a:endParaRPr dirty="0"/>
          </a:p>
          <a:p>
            <a:pPr lvl="1" indent="-274319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What is good</a:t>
            </a:r>
            <a:endParaRPr dirty="0"/>
          </a:p>
          <a:p>
            <a:pPr lvl="2" indent="-219075">
              <a:spcBef>
                <a:spcPts val="480"/>
              </a:spcBef>
              <a:buSzPct val="100000"/>
            </a:pPr>
            <a:r>
              <a:rPr lang="en-US" dirty="0"/>
              <a:t>detailed and specific</a:t>
            </a:r>
            <a:endParaRPr dirty="0"/>
          </a:p>
          <a:p>
            <a:pPr lvl="2" indent="-219075">
              <a:spcBef>
                <a:spcPts val="480"/>
              </a:spcBef>
              <a:buSzPct val="100000"/>
            </a:pPr>
            <a:r>
              <a:rPr lang="en-US" dirty="0"/>
              <a:t>ordered logically</a:t>
            </a:r>
            <a:endParaRPr dirty="0"/>
          </a:p>
          <a:p>
            <a:pPr lvl="1" indent="-274319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What is not so good</a:t>
            </a:r>
            <a:endParaRPr dirty="0"/>
          </a:p>
          <a:p>
            <a:pPr lvl="2" indent="-219075">
              <a:spcBef>
                <a:spcPts val="480"/>
              </a:spcBef>
              <a:buSzPct val="100000"/>
            </a:pPr>
            <a:r>
              <a:rPr lang="en-US" dirty="0"/>
              <a:t>exact values are difficult to see</a:t>
            </a:r>
            <a:endParaRPr dirty="0"/>
          </a:p>
          <a:p>
            <a:pPr lvl="2" indent="-219075">
              <a:spcBef>
                <a:spcPts val="480"/>
              </a:spcBef>
              <a:buSzPct val="100000"/>
            </a:pPr>
            <a:r>
              <a:rPr lang="en-US" dirty="0"/>
              <a:t>no total times listed</a:t>
            </a:r>
            <a:endParaRPr dirty="0"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2"/>
          </p:nvPr>
        </p:nvSpPr>
        <p:spPr>
          <a:xfrm>
            <a:off x="6172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/>
          </a:p>
          <a:p>
            <a:pPr marL="0" indent="0">
              <a:spcBef>
                <a:spcPts val="0"/>
              </a:spcBef>
              <a:buNone/>
            </a:pPr>
            <a:endParaRPr/>
          </a:p>
          <a:p>
            <a:pPr marL="0" indent="0">
              <a:spcBef>
                <a:spcPts val="0"/>
              </a:spcBef>
              <a:buNone/>
            </a:pPr>
            <a:endParaRPr/>
          </a:p>
          <a:p>
            <a:pPr marL="0" indent="0"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endParaRPr/>
          </a:p>
          <a:p>
            <a:pPr marL="0" indent="0">
              <a:spcBef>
                <a:spcPts val="560"/>
              </a:spcBef>
              <a:buNone/>
            </a:pPr>
            <a:endParaRPr/>
          </a:p>
          <a:p>
            <a:pPr marL="0" indent="0">
              <a:spcBef>
                <a:spcPts val="560"/>
              </a:spcBef>
              <a:buNone/>
            </a:pPr>
            <a:endParaRPr/>
          </a:p>
        </p:txBody>
      </p:sp>
      <p:pic>
        <p:nvPicPr>
          <p:cNvPr id="93" name="Google Shape;9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2202" y="1417643"/>
            <a:ext cx="4333426" cy="2388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2414" y="3806567"/>
            <a:ext cx="4658175" cy="2862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0" name="Google Shape;100;p3"/>
          <p:cNvSpPr txBox="1">
            <a:spLocks noGrp="1"/>
          </p:cNvSpPr>
          <p:nvPr>
            <p:ph type="body" idx="1"/>
          </p:nvPr>
        </p:nvSpPr>
        <p:spPr>
          <a:xfrm>
            <a:off x="1524000" y="1612760"/>
            <a:ext cx="37782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-3302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600"/>
            </a:pPr>
            <a:r>
              <a:rPr lang="en-US" sz="2600" dirty="0"/>
              <a:t>Design choice 1 </a:t>
            </a:r>
            <a:endParaRPr sz="2600" dirty="0"/>
          </a:p>
          <a:p>
            <a:pPr lvl="1" indent="-273050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200"/>
            </a:pPr>
            <a:r>
              <a:rPr lang="en-US" sz="2200" dirty="0"/>
              <a:t>The good</a:t>
            </a:r>
            <a:endParaRPr sz="2200" dirty="0"/>
          </a:p>
          <a:p>
            <a:pPr lvl="2" indent="-215900">
              <a:lnSpc>
                <a:spcPct val="90000"/>
              </a:lnSpc>
              <a:spcBef>
                <a:spcPts val="480"/>
              </a:spcBef>
              <a:buSzPts val="1800"/>
            </a:pPr>
            <a:r>
              <a:rPr lang="en-US" sz="1800" dirty="0"/>
              <a:t>Used some elements from the movie to visualize the spells</a:t>
            </a:r>
            <a:endParaRPr sz="1800" dirty="0"/>
          </a:p>
          <a:p>
            <a:pPr lvl="1" indent="-273050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200"/>
            </a:pPr>
            <a:r>
              <a:rPr lang="en-US" sz="2200" dirty="0"/>
              <a:t>The bad</a:t>
            </a:r>
            <a:endParaRPr sz="2200" dirty="0"/>
          </a:p>
          <a:p>
            <a:pPr lvl="2" indent="-21590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ts val="1800"/>
            </a:pPr>
            <a:r>
              <a:rPr lang="en-US" sz="1800" dirty="0"/>
              <a:t>if a character doesn't have a lot of casts in a specifics spell, the visualization might look weird </a:t>
            </a:r>
            <a:endParaRPr sz="1800" dirty="0"/>
          </a:p>
        </p:txBody>
      </p:sp>
      <p:sp>
        <p:nvSpPr>
          <p:cNvPr id="101" name="Google Shape;101;p3"/>
          <p:cNvSpPr txBox="1">
            <a:spLocks noGrp="1"/>
          </p:cNvSpPr>
          <p:nvPr>
            <p:ph type="body" idx="2"/>
          </p:nvPr>
        </p:nvSpPr>
        <p:spPr>
          <a:xfrm>
            <a:off x="6172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Sketch of design </a:t>
            </a:r>
            <a:endParaRPr/>
          </a:p>
        </p:txBody>
      </p:sp>
      <p:pic>
        <p:nvPicPr>
          <p:cNvPr id="102" name="Google Shape;10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2988" y="2097912"/>
            <a:ext cx="6018011" cy="4028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Design choice 2 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good</a:t>
            </a:r>
            <a:endParaRPr/>
          </a:p>
          <a:p>
            <a:pPr lvl="2">
              <a:spcBef>
                <a:spcPts val="480"/>
              </a:spcBef>
              <a:buSzPts val="2000"/>
            </a:pPr>
            <a:r>
              <a:rPr lang="en-US"/>
              <a:t>easy to understand and compare the time between all main characters 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bad</a:t>
            </a:r>
            <a:endParaRPr/>
          </a:p>
          <a:p>
            <a:pPr lvl="2">
              <a:spcBef>
                <a:spcPts val="480"/>
              </a:spcBef>
              <a:buSzPts val="2000"/>
            </a:pPr>
            <a:r>
              <a:rPr lang="en-US"/>
              <a:t>not as interactive (we will try to animate the bars when the data is loaded) </a:t>
            </a:r>
            <a:endParaRPr/>
          </a:p>
          <a:p>
            <a:pPr marL="0" indent="0">
              <a:spcBef>
                <a:spcPts val="400"/>
              </a:spcBef>
              <a:buNone/>
            </a:pPr>
            <a:endParaRPr/>
          </a:p>
          <a:p>
            <a:pPr marL="914400" lvl="2" indent="0">
              <a:spcBef>
                <a:spcPts val="400"/>
              </a:spcBef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2"/>
          </p:nvPr>
        </p:nvSpPr>
        <p:spPr>
          <a:xfrm>
            <a:off x="6172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Sketch of design</a:t>
            </a:r>
            <a:endParaRPr/>
          </a:p>
          <a:p>
            <a:pPr lvl="1" indent="-279400">
              <a:spcBef>
                <a:spcPts val="0"/>
              </a:spcBef>
              <a:buClr>
                <a:schemeClr val="dk1"/>
              </a:buClr>
              <a:buSzPts val="2300"/>
            </a:pPr>
            <a:r>
              <a:rPr lang="en-US" sz="1900"/>
              <a:t>different screen time for each movie </a:t>
            </a:r>
            <a:endParaRPr sz="1900"/>
          </a:p>
          <a:p>
            <a:pPr marL="0" indent="0">
              <a:spcBef>
                <a:spcPts val="480"/>
              </a:spcBef>
              <a:buNone/>
            </a:pPr>
            <a:endParaRPr/>
          </a:p>
        </p:txBody>
      </p:sp>
      <p:pic>
        <p:nvPicPr>
          <p:cNvPr id="110" name="Google Shape;11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0400" y="2765406"/>
            <a:ext cx="5599199" cy="3025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43ffe7af4_1_1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16" name="Google Shape;116;g2843ffe7af4_1_1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Design choice 3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good</a:t>
            </a:r>
            <a:endParaRPr/>
          </a:p>
          <a:p>
            <a:pPr lvl="2">
              <a:spcBef>
                <a:spcPts val="480"/>
              </a:spcBef>
              <a:buSzPts val="2000"/>
            </a:pPr>
            <a:r>
              <a:rPr lang="en-US"/>
              <a:t>visually appealing and interactive</a:t>
            </a:r>
            <a:endParaRPr/>
          </a:p>
          <a:p>
            <a:pPr lvl="2">
              <a:spcBef>
                <a:spcPts val="480"/>
              </a:spcBef>
              <a:buSzPts val="2000"/>
            </a:pPr>
            <a:r>
              <a:rPr lang="en-US"/>
              <a:t>effective representation of multiple data types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bad</a:t>
            </a:r>
            <a:endParaRPr/>
          </a:p>
          <a:p>
            <a:pPr lvl="2">
              <a:spcBef>
                <a:spcPts val="480"/>
              </a:spcBef>
              <a:buSzPts val="2000"/>
            </a:pPr>
            <a:r>
              <a:rPr lang="en-US"/>
              <a:t>the shapes of the slices make it difficult to understand the values at a glance without hovering over them</a:t>
            </a:r>
            <a:endParaRPr/>
          </a:p>
        </p:txBody>
      </p:sp>
      <p:sp>
        <p:nvSpPr>
          <p:cNvPr id="117" name="Google Shape;117;g2843ffe7af4_1_1"/>
          <p:cNvSpPr txBox="1">
            <a:spLocks noGrp="1"/>
          </p:cNvSpPr>
          <p:nvPr>
            <p:ph type="body" idx="2"/>
          </p:nvPr>
        </p:nvSpPr>
        <p:spPr>
          <a:xfrm>
            <a:off x="6172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Sketch of design</a:t>
            </a:r>
            <a:endParaRPr/>
          </a:p>
          <a:p>
            <a:pPr lvl="1" indent="-254000">
              <a:spcBef>
                <a:spcPts val="0"/>
              </a:spcBef>
              <a:buClr>
                <a:schemeClr val="dk1"/>
              </a:buClr>
              <a:buSzPts val="1900"/>
            </a:pPr>
            <a:r>
              <a:rPr lang="en-US" sz="1900"/>
              <a:t>hover over for more details </a:t>
            </a:r>
            <a:endParaRPr sz="1900"/>
          </a:p>
          <a:p>
            <a:pPr marL="0" indent="0">
              <a:spcBef>
                <a:spcPts val="480"/>
              </a:spcBef>
              <a:buNone/>
            </a:pPr>
            <a:endParaRPr/>
          </a:p>
        </p:txBody>
      </p:sp>
      <p:pic>
        <p:nvPicPr>
          <p:cNvPr id="118" name="Google Shape;118;g2843ffe7af4_1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9400" y="2404874"/>
            <a:ext cx="4953000" cy="4178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Work plan (only include if significantly changed from prior presentation)</a:t>
            </a:r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body" idx="1"/>
          </p:nvPr>
        </p:nvSpPr>
        <p:spPr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-431800">
              <a:spcBef>
                <a:spcPts val="0"/>
              </a:spcBef>
              <a:buSzPts val="3200"/>
            </a:pPr>
            <a:r>
              <a:rPr lang="en-US"/>
              <a:t>Rawan Alzubaidi – UX Lead</a:t>
            </a:r>
            <a:endParaRPr/>
          </a:p>
          <a:p>
            <a:pPr indent="-431800">
              <a:spcBef>
                <a:spcPts val="640"/>
              </a:spcBef>
              <a:buSzPts val="3200"/>
            </a:pPr>
            <a:r>
              <a:rPr lang="en-US"/>
              <a:t>Helen Mah – Data Cleaning Lead</a:t>
            </a:r>
            <a:endParaRPr/>
          </a:p>
          <a:p>
            <a:pPr indent="-431800">
              <a:spcBef>
                <a:spcPts val="640"/>
              </a:spcBef>
              <a:buSzPts val="3200"/>
            </a:pPr>
            <a:r>
              <a:rPr lang="en-US"/>
              <a:t>Alireza Mahdaviarab – Data Collection Lead</a:t>
            </a:r>
            <a:endParaRPr/>
          </a:p>
          <a:p>
            <a:pPr indent="-431800">
              <a:spcBef>
                <a:spcPts val="640"/>
              </a:spcBef>
              <a:buSzPts val="3200"/>
            </a:pPr>
            <a:r>
              <a:rPr lang="en-US"/>
              <a:t>Emily Sawyer – UI Lead</a:t>
            </a:r>
            <a:endParaRPr/>
          </a:p>
          <a:p>
            <a:pPr indent="-431800">
              <a:spcBef>
                <a:spcPts val="640"/>
              </a:spcBef>
              <a:buSzPts val="3200"/>
            </a:pPr>
            <a:r>
              <a:rPr lang="en-US"/>
              <a:t>Noah Thompson – Documentation Lead</a:t>
            </a:r>
            <a:endParaRPr sz="2800"/>
          </a:p>
          <a:p>
            <a:pPr indent="-139700"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430C38-B457-40BC-B805-836FCA9D7287}"/>
              </a:ext>
            </a:extLst>
          </p:cNvPr>
          <p:cNvSpPr txBox="1"/>
          <p:nvPr/>
        </p:nvSpPr>
        <p:spPr>
          <a:xfrm>
            <a:off x="7620000" y="5939395"/>
            <a:ext cx="2925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Forward Thinkers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Forward Thinkers: Soccer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r>
              <a:rPr lang="en-US" dirty="0"/>
              <a:t>Sydney L, </a:t>
            </a:r>
            <a:r>
              <a:rPr lang="en-US" dirty="0" err="1"/>
              <a:t>Shyam</a:t>
            </a:r>
            <a:r>
              <a:rPr lang="en-US" dirty="0"/>
              <a:t> R, </a:t>
            </a:r>
            <a:r>
              <a:rPr lang="en-US" dirty="0" err="1"/>
              <a:t>Nurrivan</a:t>
            </a:r>
            <a:r>
              <a:rPr lang="en-US" dirty="0"/>
              <a:t> G, </a:t>
            </a:r>
            <a:br>
              <a:rPr lang="en-US" dirty="0"/>
            </a:br>
            <a:r>
              <a:rPr lang="en-US" dirty="0"/>
              <a:t>Alex P, Anjali H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1447800" y="1504826"/>
            <a:ext cx="4038600" cy="5112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85000" lnSpcReduction="20000"/>
          </a:bodyPr>
          <a:lstStyle/>
          <a:p>
            <a:pPr indent="-31623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/>
              <a:t>Related design 1</a:t>
            </a:r>
            <a:endParaRPr dirty="0"/>
          </a:p>
          <a:p>
            <a:pPr lvl="1" indent="-262890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Good: </a:t>
            </a:r>
            <a:endParaRPr dirty="0"/>
          </a:p>
          <a:p>
            <a:pPr lvl="2" indent="-231139">
              <a:spcBef>
                <a:spcPts val="480"/>
              </a:spcBef>
              <a:buClr>
                <a:schemeClr val="dk1"/>
              </a:buClr>
              <a:buSzPct val="120000"/>
            </a:pPr>
            <a:r>
              <a:rPr lang="en-US" dirty="0"/>
              <a:t>Shows stats from every player with little overlap</a:t>
            </a:r>
            <a:endParaRPr dirty="0"/>
          </a:p>
          <a:p>
            <a:pPr lvl="1" indent="-262890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Not so good: </a:t>
            </a:r>
            <a:endParaRPr dirty="0"/>
          </a:p>
          <a:p>
            <a:pPr lvl="2" indent="-231139">
              <a:spcBef>
                <a:spcPts val="480"/>
              </a:spcBef>
              <a:buClr>
                <a:schemeClr val="dk1"/>
              </a:buClr>
              <a:buSzPct val="120000"/>
            </a:pPr>
            <a:r>
              <a:rPr lang="en-US" dirty="0"/>
              <a:t>No detailed descriptions </a:t>
            </a:r>
            <a:endParaRPr dirty="0"/>
          </a:p>
          <a:p>
            <a:pPr lvl="2" indent="-231139">
              <a:spcBef>
                <a:spcPts val="480"/>
              </a:spcBef>
              <a:buClr>
                <a:schemeClr val="dk1"/>
              </a:buClr>
              <a:buSzPct val="120000"/>
            </a:pPr>
            <a:r>
              <a:rPr lang="en-US" dirty="0"/>
              <a:t>Hard to tell which point represents which player</a:t>
            </a:r>
            <a:endParaRPr dirty="0"/>
          </a:p>
          <a:p>
            <a:pPr indent="-316230">
              <a:spcBef>
                <a:spcPts val="560"/>
              </a:spcBef>
              <a:buClr>
                <a:schemeClr val="dk1"/>
              </a:buClr>
              <a:buSzPct val="100000"/>
            </a:pPr>
            <a:r>
              <a:rPr lang="en-US" dirty="0"/>
              <a:t>Related design 2</a:t>
            </a:r>
            <a:endParaRPr dirty="0"/>
          </a:p>
          <a:p>
            <a:pPr lvl="1" indent="-262890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Good: </a:t>
            </a:r>
            <a:endParaRPr dirty="0"/>
          </a:p>
          <a:p>
            <a:pPr lvl="2" indent="-231139">
              <a:spcBef>
                <a:spcPts val="480"/>
              </a:spcBef>
              <a:buClr>
                <a:schemeClr val="dk1"/>
              </a:buClr>
              <a:buSzPct val="120000"/>
            </a:pPr>
            <a:r>
              <a:rPr lang="en-US" dirty="0"/>
              <a:t>Shows detailed strengths and weaknesses for a player</a:t>
            </a:r>
            <a:endParaRPr dirty="0"/>
          </a:p>
          <a:p>
            <a:pPr lvl="1" indent="-262890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Not so good: </a:t>
            </a:r>
            <a:endParaRPr dirty="0"/>
          </a:p>
          <a:p>
            <a:pPr lvl="2" indent="-209550">
              <a:spcBef>
                <a:spcPts val="480"/>
              </a:spcBef>
              <a:buSzPct val="100000"/>
            </a:pPr>
            <a:r>
              <a:rPr lang="en-US" dirty="0"/>
              <a:t>Hard to compare against other players</a:t>
            </a:r>
            <a:endParaRPr dirty="0"/>
          </a:p>
          <a:p>
            <a:pPr lvl="2" indent="-209550">
              <a:spcBef>
                <a:spcPts val="480"/>
              </a:spcBef>
              <a:buSzPct val="100000"/>
            </a:pPr>
            <a:r>
              <a:rPr lang="en-US" dirty="0"/>
              <a:t>Unclear what the numbers mean and what the scale is</a:t>
            </a:r>
            <a:endParaRPr dirty="0"/>
          </a:p>
        </p:txBody>
      </p:sp>
      <p:pic>
        <p:nvPicPr>
          <p:cNvPr id="92" name="Google Shape;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6200" y="1190901"/>
            <a:ext cx="3830800" cy="287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8826" y="4142101"/>
            <a:ext cx="2475375" cy="251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762000" y="1630362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Grouping by categories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Allows for easy identification of teams and their overall levels.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Limits user to only organizing by designer-defined categories </a:t>
            </a:r>
            <a:endParaRPr dirty="0"/>
          </a:p>
        </p:txBody>
      </p:sp>
      <p:pic>
        <p:nvPicPr>
          <p:cNvPr id="100" name="Google Shape;10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0" y="1630362"/>
            <a:ext cx="6400800" cy="4846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body" idx="1"/>
          </p:nvPr>
        </p:nvSpPr>
        <p:spPr>
          <a:xfrm>
            <a:off x="533400" y="1513362"/>
            <a:ext cx="4038600" cy="5070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1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Player Leaderboard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Gives quick, easy info to user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 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Only shows the top 10 players</a:t>
            </a:r>
            <a:endParaRPr dirty="0"/>
          </a:p>
          <a:p>
            <a:pPr>
              <a:spcBef>
                <a:spcPts val="0"/>
              </a:spcBef>
              <a:buSzPts val="2800"/>
            </a:pPr>
            <a:r>
              <a:rPr lang="en-US" dirty="0"/>
              <a:t>Hover For Stats</a:t>
            </a:r>
            <a:endParaRPr dirty="0"/>
          </a:p>
          <a:p>
            <a:pPr lvl="1">
              <a:spcBef>
                <a:spcPts val="480"/>
              </a:spcBef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SzPts val="2000"/>
            </a:pPr>
            <a:r>
              <a:rPr lang="en-US" dirty="0"/>
              <a:t>user can see player details, and how player compares to others at the same time</a:t>
            </a:r>
            <a:endParaRPr dirty="0"/>
          </a:p>
          <a:p>
            <a:pPr lvl="1">
              <a:spcBef>
                <a:spcPts val="480"/>
              </a:spcBef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SzPts val="2000"/>
            </a:pPr>
            <a:r>
              <a:rPr lang="en-US" dirty="0"/>
              <a:t>You can only see one player at a time</a:t>
            </a:r>
            <a:endParaRPr dirty="0"/>
          </a:p>
        </p:txBody>
      </p:sp>
      <p:pic>
        <p:nvPicPr>
          <p:cNvPr id="107" name="Google Shape;10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00" y="1417638"/>
            <a:ext cx="6934200" cy="507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Work plan (updated)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body" idx="1"/>
          </p:nvPr>
        </p:nvSpPr>
        <p:spPr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sz="2800"/>
              <a:t>Shyam Ramachandran - Vetting and finishing overall visualization</a:t>
            </a:r>
            <a:endParaRPr/>
          </a:p>
          <a:p>
            <a:pPr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US" sz="2800"/>
              <a:t>Sydney Lipar - Collecting and cleaning data</a:t>
            </a:r>
            <a:endParaRPr/>
          </a:p>
          <a:p>
            <a:pPr>
              <a:spcBef>
                <a:spcPts val="560"/>
              </a:spcBef>
              <a:buSzPts val="2800"/>
            </a:pPr>
            <a:r>
              <a:rPr lang="en-US" sz="2800"/>
              <a:t>Anjali Hole - Analyzing data for individual player stats and making visualization interactive</a:t>
            </a:r>
            <a:endParaRPr sz="2800"/>
          </a:p>
          <a:p>
            <a:pPr>
              <a:spcBef>
                <a:spcPts val="560"/>
              </a:spcBef>
              <a:buSzPts val="2800"/>
            </a:pPr>
            <a:r>
              <a:rPr lang="en-US" sz="2800"/>
              <a:t>Nurivan Gomez - Setting up visualization environment</a:t>
            </a:r>
            <a:endParaRPr sz="2800"/>
          </a:p>
          <a:p>
            <a:pPr>
              <a:spcBef>
                <a:spcPts val="560"/>
              </a:spcBef>
              <a:buSzPts val="2800"/>
            </a:pPr>
            <a:r>
              <a:rPr lang="en-US" sz="2800"/>
              <a:t>Alex Pantazopol - Creating visualizations of all players stats over the seasons</a:t>
            </a:r>
            <a:endParaRPr sz="2800"/>
          </a:p>
          <a:p>
            <a:pPr indent="-139700"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AB3D5B-FEA5-417B-8E77-6F3829FA1224}"/>
              </a:ext>
            </a:extLst>
          </p:cNvPr>
          <p:cNvSpPr txBox="1"/>
          <p:nvPr/>
        </p:nvSpPr>
        <p:spPr>
          <a:xfrm>
            <a:off x="7620000" y="5939395"/>
            <a:ext cx="2718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Highway Riders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2209800" y="1831625"/>
            <a:ext cx="77724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5000"/>
              <a:t>Highway Riders</a:t>
            </a:r>
            <a:endParaRPr sz="500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3695700" y="3857750"/>
            <a:ext cx="4800600" cy="20858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r>
              <a:rPr lang="en-US" dirty="0"/>
              <a:t>Joshua Wood, </a:t>
            </a:r>
            <a:br>
              <a:rPr lang="en-US" dirty="0"/>
            </a:br>
            <a:r>
              <a:rPr lang="en-US" dirty="0" err="1"/>
              <a:t>Xiaohu</a:t>
            </a:r>
            <a:r>
              <a:rPr lang="en-US" dirty="0"/>
              <a:t> Huang, Arnav </a:t>
            </a:r>
            <a:r>
              <a:rPr lang="en-US" dirty="0" err="1"/>
              <a:t>Sood</a:t>
            </a:r>
            <a:r>
              <a:rPr lang="en-US" dirty="0"/>
              <a:t>, Art Young, Sam Hollenbeck</a:t>
            </a:r>
            <a:endParaRPr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2209800" y="2865425"/>
            <a:ext cx="7772400" cy="78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3900">
                <a:solidFill>
                  <a:srgbClr val="434343"/>
                </a:solidFill>
              </a:rPr>
              <a:t>Vehicle Accident Visualization</a:t>
            </a:r>
            <a:endParaRPr sz="39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 1</a:t>
            </a:r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338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457200" indent="-406400">
              <a:spcBef>
                <a:spcPts val="0"/>
              </a:spcBef>
              <a:buSzPts val="2800"/>
            </a:pPr>
            <a:r>
              <a:rPr lang="en-US"/>
              <a:t>Source: Texas Dept. of Transportation</a:t>
            </a:r>
            <a:endParaRPr/>
          </a:p>
          <a:p>
            <a:pPr marL="457200" indent="-406400">
              <a:spcBef>
                <a:spcPts val="0"/>
              </a:spcBef>
              <a:buSzPts val="2800"/>
            </a:pPr>
            <a:r>
              <a:rPr lang="en-US"/>
              <a:t>Comparing crashes by day of week</a:t>
            </a:r>
            <a:endParaRPr/>
          </a:p>
          <a:p>
            <a:pPr marL="457200" indent="-406400">
              <a:spcBef>
                <a:spcPts val="0"/>
              </a:spcBef>
              <a:buSzPts val="2800"/>
            </a:pPr>
            <a:r>
              <a:rPr lang="en-US"/>
              <a:t>Good: easy to read, good comparison between days</a:t>
            </a:r>
            <a:endParaRPr/>
          </a:p>
          <a:p>
            <a:pPr marL="457200" indent="-406400">
              <a:spcBef>
                <a:spcPts val="0"/>
              </a:spcBef>
              <a:buSzPts val="2800"/>
            </a:pPr>
            <a:r>
              <a:rPr lang="en-US"/>
              <a:t>Bad: days not in order</a:t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3463" y="3822225"/>
            <a:ext cx="7845074" cy="22304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1998300" y="6126300"/>
            <a:ext cx="819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Source: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https://tableau.txdot.gov/views/CRISDashboardforTxDOT_gov20230419/CRISCrashDataAnalysis?%3Aembed=y&amp;%3AshowAppBanner=false&amp;%3Adisplay_count=n&amp;%3AshowVizHome=n&amp;%3Atoolbar=n&amp;%3Aorigin=viz_share_link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 2</a:t>
            </a:r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1"/>
          </p:nvPr>
        </p:nvSpPr>
        <p:spPr>
          <a:xfrm>
            <a:off x="1926600" y="1329850"/>
            <a:ext cx="8338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457200" indent="-406400">
              <a:spcBef>
                <a:spcPts val="0"/>
              </a:spcBef>
              <a:buSzPts val="2800"/>
            </a:pPr>
            <a:r>
              <a:rPr lang="en-US"/>
              <a:t>Source: Texas Dept. of Transportation</a:t>
            </a:r>
            <a:endParaRPr/>
          </a:p>
          <a:p>
            <a:pPr marL="457200" indent="-406400">
              <a:spcBef>
                <a:spcPts val="0"/>
              </a:spcBef>
              <a:buSzPts val="2800"/>
            </a:pPr>
            <a:r>
              <a:rPr lang="en-US"/>
              <a:t>Showing top 5 counties in Texas by crashes</a:t>
            </a:r>
            <a:endParaRPr/>
          </a:p>
          <a:p>
            <a:pPr marL="457200" indent="-406400">
              <a:spcBef>
                <a:spcPts val="0"/>
              </a:spcBef>
              <a:buSzPts val="2800"/>
            </a:pPr>
            <a:r>
              <a:rPr lang="en-US"/>
              <a:t>Good: shows which counties have the most crashes</a:t>
            </a:r>
            <a:endParaRPr/>
          </a:p>
          <a:p>
            <a:pPr marL="457200" indent="-406400">
              <a:spcBef>
                <a:spcPts val="0"/>
              </a:spcBef>
              <a:buSzPts val="2800"/>
            </a:pPr>
            <a:r>
              <a:rPr lang="en-US"/>
              <a:t>Bad: labels hard to read, pie chart not good for this data</a:t>
            </a:r>
            <a:endParaRPr/>
          </a:p>
        </p:txBody>
      </p:sp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039" y="3322300"/>
            <a:ext cx="5610225" cy="25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/>
        </p:nvSpPr>
        <p:spPr>
          <a:xfrm>
            <a:off x="1998300" y="6126300"/>
            <a:ext cx="819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Source: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https://tableau.txdot.gov/views/CRISDashboardforTxDOT_gov20230419/CRISCrashDataAnalysis?%3Aembed=y&amp;%3AshowAppBanner=false&amp;%3Adisplay_count=n&amp;%3AshowVizHome=n&amp;%3Atoolbar=n&amp;%3Aorigin=viz_share_link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50442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Heat map showing frequency of crashes in various locations. Option to zoom on regions of Texas would be available. 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good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Easily lets the viewer see what areas have greater concentration with car crashes.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bad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Doesn’t explain what the causes are.</a:t>
            </a:r>
            <a:endParaRPr/>
          </a:p>
        </p:txBody>
      </p:sp>
      <p:pic>
        <p:nvPicPr>
          <p:cNvPr id="109" name="Google Shape;10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5501" y="2058750"/>
            <a:ext cx="4099699" cy="365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48225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Histogram showing frequency at times of crash. Filterable data to highlight any special points.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good</a:t>
            </a:r>
            <a:endParaRPr/>
          </a:p>
          <a:p>
            <a:pPr lvl="2">
              <a:spcBef>
                <a:spcPts val="480"/>
              </a:spcBef>
              <a:buSzPts val="2000"/>
            </a:pPr>
            <a:r>
              <a:rPr lang="en-US"/>
              <a:t>Easily readable and digestible to find what times have the worst crash frequencies.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bad</a:t>
            </a:r>
            <a:endParaRPr/>
          </a:p>
          <a:p>
            <a:pPr lvl="2">
              <a:spcBef>
                <a:spcPts val="480"/>
              </a:spcBef>
              <a:buSzPts val="2000"/>
            </a:pPr>
            <a:r>
              <a:rPr lang="en-US"/>
              <a:t>Data is generalized when crash data could very depending on day of the week or time of the year.</a:t>
            </a:r>
            <a:endParaRPr/>
          </a:p>
        </p:txBody>
      </p:sp>
      <p:pic>
        <p:nvPicPr>
          <p:cNvPr id="116" name="Google Shape;11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6600" y="1828800"/>
            <a:ext cx="4648200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Work plan (only include if significantly changed from prior presentation)</a:t>
            </a:r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US" sz="2800"/>
              <a:t>Documentation: Josh, Sam, Arnav</a:t>
            </a:r>
            <a:endParaRPr sz="2800"/>
          </a:p>
          <a:p>
            <a:pPr>
              <a:spcBef>
                <a:spcPts val="560"/>
              </a:spcBef>
              <a:buSzPts val="2800"/>
            </a:pPr>
            <a:r>
              <a:rPr lang="en-US" sz="2800"/>
              <a:t>Visualization: Max, Art</a:t>
            </a:r>
            <a:endParaRPr sz="2800"/>
          </a:p>
          <a:p>
            <a:pPr indent="-139700"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C7A0B1-7E34-4721-9B8D-6A8EFB963850}"/>
              </a:ext>
            </a:extLst>
          </p:cNvPr>
          <p:cNvSpPr txBox="1"/>
          <p:nvPr/>
        </p:nvSpPr>
        <p:spPr>
          <a:xfrm>
            <a:off x="7620000" y="5939395"/>
            <a:ext cx="3091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Powerball Winners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Powerball Winners: </a:t>
            </a:r>
            <a:br>
              <a:rPr lang="en-US" dirty="0"/>
            </a:br>
            <a:r>
              <a:rPr lang="en-US" dirty="0"/>
              <a:t>Video Game Sales</a:t>
            </a:r>
            <a:endParaRPr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r>
              <a:rPr lang="en-US"/>
              <a:t>Robbie Clark, Arya Gupta, JP Pham, Ismat Syah, Michael Tao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1981200" y="-1023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4000"/>
              <a:t>Related Designs</a:t>
            </a:r>
            <a:endParaRPr sz="4000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685800" y="1040613"/>
            <a:ext cx="3701100" cy="5085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/>
          <a:p>
            <a:pPr indent="-329565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/>
              <a:t>Related design 1</a:t>
            </a:r>
            <a:endParaRPr dirty="0"/>
          </a:p>
          <a:p>
            <a:pPr lvl="1" indent="-250825">
              <a:lnSpc>
                <a:spcPct val="115000"/>
              </a:lnSpc>
              <a:spcBef>
                <a:spcPts val="0"/>
              </a:spcBef>
              <a:buSzPct val="100000"/>
              <a:buFont typeface="Calibri"/>
              <a:buChar char="–"/>
            </a:pPr>
            <a:r>
              <a:rPr lang="en-US" sz="2000" dirty="0"/>
              <a:t>Advantage: Very easily identifiable, graphic images make it easy especially for gamers that use those consoles frequently, neat/clean</a:t>
            </a:r>
            <a:endParaRPr sz="2000" dirty="0"/>
          </a:p>
          <a:p>
            <a:pPr lvl="1" indent="-250825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sz="2000" dirty="0"/>
              <a:t>Disadvantages: Doesn’t go too much in depth; mainly only displaying consoles as a whole</a:t>
            </a:r>
            <a:endParaRPr sz="2000" dirty="0"/>
          </a:p>
          <a:p>
            <a:pPr indent="-329565">
              <a:spcBef>
                <a:spcPts val="560"/>
              </a:spcBef>
              <a:buClr>
                <a:schemeClr val="dk1"/>
              </a:buClr>
              <a:buSzPct val="100000"/>
            </a:pPr>
            <a:r>
              <a:rPr lang="en-US" dirty="0"/>
              <a:t>Related design 2</a:t>
            </a:r>
            <a:endParaRPr dirty="0"/>
          </a:p>
          <a:p>
            <a:pPr lvl="1" indent="-250825">
              <a:lnSpc>
                <a:spcPct val="115000"/>
              </a:lnSpc>
              <a:spcBef>
                <a:spcPts val="0"/>
              </a:spcBef>
              <a:buSzPct val="100000"/>
              <a:buFont typeface="Calibri"/>
              <a:buChar char="–"/>
            </a:pPr>
            <a:r>
              <a:rPr lang="en-US" sz="2000" dirty="0"/>
              <a:t>Advantages: Showcases many different regions and displays trendlines</a:t>
            </a:r>
            <a:endParaRPr sz="2000" dirty="0"/>
          </a:p>
          <a:p>
            <a:pPr lvl="1" indent="-250825">
              <a:lnSpc>
                <a:spcPct val="115000"/>
              </a:lnSpc>
              <a:spcBef>
                <a:spcPts val="0"/>
              </a:spcBef>
              <a:buSzPct val="100000"/>
              <a:buFont typeface="Calibri"/>
              <a:buChar char="–"/>
            </a:pPr>
            <a:r>
              <a:rPr lang="en-US" sz="2000" dirty="0"/>
              <a:t>Disadvantages: Convoluted and hard to understand</a:t>
            </a:r>
            <a:endParaRPr sz="2000" dirty="0"/>
          </a:p>
        </p:txBody>
      </p:sp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2600" y="2667000"/>
            <a:ext cx="3126725" cy="40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1000" y="1027215"/>
            <a:ext cx="3810000" cy="3087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1066800" y="1630362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Map showing console sales by region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Easy to identify dominance of certain console in a region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Specific sales numbers of each console is obscured for the sake of comparison</a:t>
            </a:r>
            <a:endParaRPr dirty="0"/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515102" y="876299"/>
            <a:ext cx="4114800" cy="601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914400" y="1612763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SzPts val="2800"/>
            </a:pPr>
            <a:r>
              <a:rPr lang="en-US" dirty="0"/>
              <a:t>Time series graph showing console sales</a:t>
            </a:r>
            <a:endParaRPr dirty="0"/>
          </a:p>
          <a:p>
            <a:pPr lvl="1">
              <a:spcBef>
                <a:spcPts val="480"/>
              </a:spcBef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SzPts val="2000"/>
            </a:pPr>
            <a:r>
              <a:rPr lang="en-US" dirty="0"/>
              <a:t>see which consoles were most popular during specific era</a:t>
            </a:r>
            <a:endParaRPr dirty="0"/>
          </a:p>
          <a:p>
            <a:pPr lvl="1">
              <a:spcBef>
                <a:spcPts val="480"/>
              </a:spcBef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SzPts val="2000"/>
            </a:pPr>
            <a:r>
              <a:rPr lang="en-US" dirty="0"/>
              <a:t>May not paint the whole picture of why consoles sales went up without context</a:t>
            </a:r>
            <a:endParaRPr dirty="0"/>
          </a:p>
          <a:p>
            <a:pPr indent="0">
              <a:spcBef>
                <a:spcPts val="560"/>
              </a:spcBef>
              <a:buNone/>
            </a:pPr>
            <a:endParaRPr sz="1700" dirty="0"/>
          </a:p>
          <a:p>
            <a:pPr marL="914400" lvl="2" indent="0">
              <a:spcBef>
                <a:spcPts val="400"/>
              </a:spcBef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2"/>
          </p:nvPr>
        </p:nvSpPr>
        <p:spPr>
          <a:xfrm>
            <a:off x="6172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Image(s) of design 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Can be sketch, diagram, drawing, screenshot, etc.</a:t>
            </a:r>
            <a:endParaRPr/>
          </a:p>
        </p:txBody>
      </p:sp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3600" y="1632021"/>
            <a:ext cx="4857751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body" idx="1"/>
          </p:nvPr>
        </p:nvSpPr>
        <p:spPr>
          <a:xfrm>
            <a:off x="914400" y="15240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SzPts val="2800"/>
            </a:pPr>
            <a:r>
              <a:rPr lang="en-US" dirty="0"/>
              <a:t>Multipurpose Graph</a:t>
            </a:r>
            <a:endParaRPr dirty="0"/>
          </a:p>
          <a:p>
            <a:pPr lvl="1">
              <a:spcBef>
                <a:spcPts val="480"/>
              </a:spcBef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SzPts val="2000"/>
            </a:pPr>
            <a:r>
              <a:rPr lang="en-US" dirty="0"/>
              <a:t>Combines several different types of charts in one area</a:t>
            </a:r>
            <a:endParaRPr dirty="0"/>
          </a:p>
          <a:p>
            <a:pPr lvl="2">
              <a:spcBef>
                <a:spcPts val="400"/>
              </a:spcBef>
              <a:buSzPts val="2000"/>
            </a:pPr>
            <a:r>
              <a:rPr lang="en-US" dirty="0"/>
              <a:t>Can click into a certain console/era for more details and context</a:t>
            </a:r>
            <a:endParaRPr dirty="0"/>
          </a:p>
          <a:p>
            <a:pPr lvl="1">
              <a:spcBef>
                <a:spcPts val="480"/>
              </a:spcBef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SzPts val="2000"/>
            </a:pPr>
            <a:r>
              <a:rPr lang="en-US" dirty="0"/>
              <a:t>Presenting too much information at once can be intimidating</a:t>
            </a:r>
            <a:endParaRPr dirty="0"/>
          </a:p>
          <a:p>
            <a:pPr marL="0" indent="0">
              <a:spcBef>
                <a:spcPts val="560"/>
              </a:spcBef>
              <a:buNone/>
            </a:pPr>
            <a:endParaRPr dirty="0"/>
          </a:p>
          <a:p>
            <a:pPr marL="914400" lvl="2" indent="0">
              <a:spcBef>
                <a:spcPts val="400"/>
              </a:spcBef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1412" y="1524000"/>
            <a:ext cx="6996787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C3B403-8BC5-4CB6-8B7A-A8D34CF78FD6}"/>
              </a:ext>
            </a:extLst>
          </p:cNvPr>
          <p:cNvSpPr txBox="1"/>
          <p:nvPr/>
        </p:nvSpPr>
        <p:spPr>
          <a:xfrm>
            <a:off x="7620000" y="5939395"/>
            <a:ext cx="2796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Rotten Potatoes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Rotten Potatoes: </a:t>
            </a:r>
            <a:br>
              <a:rPr lang="en-US" dirty="0"/>
            </a:br>
            <a:r>
              <a:rPr lang="en-US" dirty="0"/>
              <a:t>Popular Streamed TV Shows/Movies</a:t>
            </a:r>
            <a:endParaRPr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r>
              <a:rPr lang="en-US"/>
              <a:t>Matthew Barry, Ana Jimenez, David Roh, Sid Venkatraman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152400" y="1439784"/>
            <a:ext cx="6781800" cy="52658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10000"/>
          </a:bodyPr>
          <a:lstStyle/>
          <a:p>
            <a:pPr indent="-272256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2000" dirty="0"/>
              <a:t>The TV tropes Map</a:t>
            </a:r>
            <a:endParaRPr sz="2000" dirty="0"/>
          </a:p>
          <a:p>
            <a:pPr lvl="1" indent="-224631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sz="1800" dirty="0"/>
              <a:t>What is good</a:t>
            </a:r>
            <a:endParaRPr sz="1800" dirty="0"/>
          </a:p>
          <a:p>
            <a:pPr lvl="2" indent="-189706">
              <a:spcBef>
                <a:spcPts val="480"/>
              </a:spcBef>
              <a:buSzPct val="100000"/>
            </a:pPr>
            <a:r>
              <a:rPr lang="en-US" sz="1800" dirty="0"/>
              <a:t>Size difference is clear</a:t>
            </a:r>
            <a:endParaRPr sz="1800" dirty="0"/>
          </a:p>
          <a:p>
            <a:pPr lvl="2" indent="-189706">
              <a:spcBef>
                <a:spcPts val="480"/>
              </a:spcBef>
              <a:buSzPct val="100000"/>
            </a:pPr>
            <a:r>
              <a:rPr lang="en-US" sz="1800" dirty="0"/>
              <a:t>connections are unweighted</a:t>
            </a:r>
            <a:endParaRPr sz="1800" dirty="0"/>
          </a:p>
          <a:p>
            <a:pPr lvl="1" indent="-224631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sz="1800" dirty="0"/>
              <a:t>What is not so good</a:t>
            </a:r>
            <a:endParaRPr sz="1800" dirty="0"/>
          </a:p>
          <a:p>
            <a:pPr lvl="2" indent="-192881">
              <a:spcBef>
                <a:spcPts val="480"/>
              </a:spcBef>
              <a:buSzPct val="100000"/>
            </a:pPr>
            <a:r>
              <a:rPr lang="en-US" sz="1800" dirty="0"/>
              <a:t>Not interactive, Difficult to navigate</a:t>
            </a:r>
            <a:endParaRPr sz="1800" dirty="0"/>
          </a:p>
          <a:p>
            <a:pPr lvl="2" indent="-192881">
              <a:spcBef>
                <a:spcPts val="480"/>
              </a:spcBef>
              <a:buSzPct val="100000"/>
            </a:pPr>
            <a:r>
              <a:rPr lang="en-US" sz="1800" dirty="0"/>
              <a:t>the connections between some of chains don't seem to be that meaningful</a:t>
            </a:r>
            <a:endParaRPr sz="1800" dirty="0"/>
          </a:p>
          <a:p>
            <a:pPr indent="-272256">
              <a:spcBef>
                <a:spcPts val="560"/>
              </a:spcBef>
              <a:buClr>
                <a:schemeClr val="dk1"/>
              </a:buClr>
              <a:buSzPct val="100000"/>
            </a:pPr>
            <a:r>
              <a:rPr lang="en-US" sz="2000" dirty="0"/>
              <a:t>Movies with Greatest Difference between Critic/Audience Ratings</a:t>
            </a:r>
            <a:endParaRPr sz="2000" dirty="0"/>
          </a:p>
          <a:p>
            <a:pPr lvl="1" indent="-224631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sz="1800" dirty="0"/>
              <a:t>What is good</a:t>
            </a:r>
            <a:endParaRPr sz="1800" dirty="0"/>
          </a:p>
          <a:p>
            <a:pPr lvl="2" indent="-192881">
              <a:spcBef>
                <a:spcPts val="480"/>
              </a:spcBef>
              <a:buSzPct val="100000"/>
            </a:pPr>
            <a:r>
              <a:rPr lang="en-US" sz="1800" dirty="0"/>
              <a:t>Relevant icons</a:t>
            </a:r>
            <a:endParaRPr sz="1800" dirty="0"/>
          </a:p>
          <a:p>
            <a:pPr lvl="2" indent="-192881">
              <a:spcBef>
                <a:spcPts val="480"/>
              </a:spcBef>
              <a:buSzPct val="100000"/>
            </a:pPr>
            <a:r>
              <a:rPr lang="en-US" sz="1800" dirty="0"/>
              <a:t>Easy to compare between movies</a:t>
            </a:r>
            <a:endParaRPr sz="1800" dirty="0"/>
          </a:p>
          <a:p>
            <a:pPr lvl="1" indent="-224631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sz="1800" dirty="0"/>
              <a:t>What is not so good</a:t>
            </a:r>
            <a:endParaRPr sz="1800" dirty="0"/>
          </a:p>
          <a:p>
            <a:pPr lvl="2" indent="-192881">
              <a:spcBef>
                <a:spcPts val="480"/>
              </a:spcBef>
              <a:buSzPct val="100000"/>
            </a:pPr>
            <a:r>
              <a:rPr lang="en-US" sz="1800" dirty="0"/>
              <a:t>The Rotten Tomato metric: % of user or critics that rated the movie 6/10 or above.</a:t>
            </a:r>
            <a:endParaRPr sz="1800" dirty="0"/>
          </a:p>
          <a:p>
            <a:pPr lvl="2" indent="-192881">
              <a:spcBef>
                <a:spcPts val="480"/>
              </a:spcBef>
              <a:buSzPct val="100000"/>
            </a:pPr>
            <a:r>
              <a:rPr lang="en-US" sz="1800" dirty="0"/>
              <a:t>Only recent movies</a:t>
            </a:r>
            <a:endParaRPr sz="1800" dirty="0"/>
          </a:p>
        </p:txBody>
      </p:sp>
      <p:pic>
        <p:nvPicPr>
          <p:cNvPr id="92" name="Google Shape;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3278" y="252492"/>
            <a:ext cx="3070522" cy="3252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00" y="3554978"/>
            <a:ext cx="3352800" cy="3252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1687200" y="4668975"/>
            <a:ext cx="4408800" cy="2199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>
                <a:solidFill>
                  <a:srgbClr val="6D9EEB"/>
                </a:solidFill>
              </a:rPr>
              <a:t>Multiple categories</a:t>
            </a:r>
            <a:r>
              <a:rPr lang="en-US"/>
              <a:t> within each bar, with a key and the ability to hover the mouse over a category for more info. </a:t>
            </a:r>
            <a:endParaRPr/>
          </a:p>
        </p:txBody>
      </p:sp>
      <p:pic>
        <p:nvPicPr>
          <p:cNvPr id="100" name="Google Shape;10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3551" y="1130025"/>
            <a:ext cx="7331281" cy="353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3"/>
          <p:cNvSpPr txBox="1"/>
          <p:nvPr/>
        </p:nvSpPr>
        <p:spPr>
          <a:xfrm>
            <a:off x="6012150" y="4503750"/>
            <a:ext cx="4105500" cy="21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The good: clear display of multiple categories and layers of data allows for lots of visual information within a single visualization.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The bad: limited amount of interactivity, relies on finding a lot of information and streaming statistics.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6767600" y="4129800"/>
            <a:ext cx="591300" cy="1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>
                <a:latin typeface="Calibri"/>
                <a:ea typeface="Calibri"/>
                <a:cs typeface="Calibri"/>
                <a:sym typeface="Calibri"/>
              </a:rPr>
              <a:t>2020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Design choice 2 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good: Easy to identify proportionality between streaming services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bad: Hard to convey changes over time to indicate improvements of a streaming service when addressing the issue</a:t>
            </a:r>
            <a:endParaRPr/>
          </a:p>
          <a:p>
            <a:pPr indent="0">
              <a:spcBef>
                <a:spcPts val="560"/>
              </a:spcBef>
              <a:buNone/>
            </a:pPr>
            <a:endParaRPr/>
          </a:p>
          <a:p>
            <a:pPr marL="914400" lvl="2" indent="0">
              <a:spcBef>
                <a:spcPts val="400"/>
              </a:spcBef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2"/>
          </p:nvPr>
        </p:nvSpPr>
        <p:spPr>
          <a:xfrm>
            <a:off x="6172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10" name="Google Shape;11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2300" y="1539113"/>
            <a:ext cx="4641902" cy="4648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4796e69e8_0_0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en-US" sz="3600"/>
              <a:t>Our Design &amp; Rationale</a:t>
            </a:r>
            <a:endParaRPr sz="3600"/>
          </a:p>
        </p:txBody>
      </p:sp>
      <p:sp>
        <p:nvSpPr>
          <p:cNvPr id="116" name="Google Shape;116;g284796e69e8_0_0"/>
          <p:cNvSpPr txBox="1">
            <a:spLocks noGrp="1"/>
          </p:cNvSpPr>
          <p:nvPr>
            <p:ph type="body" idx="1"/>
          </p:nvPr>
        </p:nvSpPr>
        <p:spPr>
          <a:xfrm>
            <a:off x="1911725" y="1600200"/>
            <a:ext cx="4038600" cy="45261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457200" indent="-406400">
              <a:spcBef>
                <a:spcPts val="560"/>
              </a:spcBef>
              <a:buSzPts val="2800"/>
            </a:pPr>
            <a:r>
              <a:rPr lang="en-US"/>
              <a:t>Design Choice 3</a:t>
            </a:r>
            <a:endParaRPr/>
          </a:p>
          <a:p>
            <a:pPr marL="914400" lvl="1" indent="-381000">
              <a:spcBef>
                <a:spcPts val="0"/>
              </a:spcBef>
              <a:buSzPts val="2400"/>
            </a:pPr>
            <a:r>
              <a:rPr lang="en-US"/>
              <a:t>The good: Insights regarding movies shared between platforms depicted</a:t>
            </a:r>
            <a:br>
              <a:rPr lang="en-US"/>
            </a:br>
            <a:endParaRPr/>
          </a:p>
          <a:p>
            <a:pPr marL="914400" lvl="1" indent="-381000">
              <a:spcBef>
                <a:spcPts val="0"/>
              </a:spcBef>
              <a:buSzPts val="2400"/>
            </a:pPr>
            <a:r>
              <a:rPr lang="en-US"/>
              <a:t>The bad: Unable to easily add additional platforms, this would make the visualization difficult to interpret.</a:t>
            </a:r>
            <a:endParaRPr/>
          </a:p>
        </p:txBody>
      </p:sp>
      <p:sp>
        <p:nvSpPr>
          <p:cNvPr id="117" name="Google Shape;117;g284796e69e8_0_0"/>
          <p:cNvSpPr txBox="1">
            <a:spLocks noGrp="1"/>
          </p:cNvSpPr>
          <p:nvPr>
            <p:ph type="body" idx="2"/>
          </p:nvPr>
        </p:nvSpPr>
        <p:spPr>
          <a:xfrm>
            <a:off x="6172200" y="1600200"/>
            <a:ext cx="4038600" cy="45261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560"/>
              </a:spcBef>
              <a:buNone/>
            </a:pPr>
            <a:endParaRPr/>
          </a:p>
        </p:txBody>
      </p:sp>
      <p:pic>
        <p:nvPicPr>
          <p:cNvPr id="118" name="Google Shape;118;g284796e69e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2813" y="1600200"/>
            <a:ext cx="4157376" cy="4677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84796e69e8_1_5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en-US"/>
              <a:t>Citations:</a:t>
            </a:r>
            <a:endParaRPr/>
          </a:p>
        </p:txBody>
      </p:sp>
      <p:sp>
        <p:nvSpPr>
          <p:cNvPr id="130" name="Google Shape;130;g284796e69e8_1_5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229600" cy="45261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457200" indent="-323850">
              <a:spcBef>
                <a:spcPts val="360"/>
              </a:spcBef>
              <a:buSzPts val="1500"/>
            </a:pPr>
            <a:r>
              <a:rPr lang="en-US" sz="1500" u="sng">
                <a:solidFill>
                  <a:schemeClr val="hlink"/>
                </a:solidFill>
                <a:hlinkClick r:id="rId3"/>
              </a:rPr>
              <a:t>https://www.reddit.com/r/dataisbeautiful/comments/mmqb8w/movies_with_the_greatest_difference_between/</a:t>
            </a:r>
            <a:endParaRPr sz="1500"/>
          </a:p>
          <a:p>
            <a:pPr marL="457200" indent="-323850">
              <a:spcBef>
                <a:spcPts val="0"/>
              </a:spcBef>
              <a:buSzPts val="1500"/>
            </a:pPr>
            <a:r>
              <a:rPr lang="en-US" sz="1500" u="sng">
                <a:solidFill>
                  <a:schemeClr val="hlink"/>
                </a:solidFill>
                <a:hlinkClick r:id="rId4"/>
              </a:rPr>
              <a:t>https://www.reddit.com/r/dataisbeautiful/comments/lbpbit/a_map_of_tv_shows_based_on_tvtropeorg_similarity/</a:t>
            </a:r>
            <a:endParaRPr sz="1500"/>
          </a:p>
          <a:p>
            <a:pPr marL="457200" indent="-323850">
              <a:spcBef>
                <a:spcPts val="0"/>
              </a:spcBef>
              <a:buSzPts val="1500"/>
            </a:pPr>
            <a:r>
              <a:rPr lang="en-US" sz="1500" u="sng">
                <a:solidFill>
                  <a:schemeClr val="hlink"/>
                </a:solidFill>
                <a:hlinkClick r:id="rId5"/>
              </a:rPr>
              <a:t>https://blog.reelgood.com/movies-and-shows-that-overlap-on-netflix-hulu-and-amazon-prime</a:t>
            </a:r>
            <a:endParaRPr sz="1500"/>
          </a:p>
          <a:p>
            <a:pPr marL="457200" indent="-323850">
              <a:spcBef>
                <a:spcPts val="0"/>
              </a:spcBef>
              <a:buSzPts val="1500"/>
            </a:pPr>
            <a:endParaRPr sz="15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45F34B-B90E-4391-A0C6-51729E826ECD}"/>
              </a:ext>
            </a:extLst>
          </p:cNvPr>
          <p:cNvSpPr txBox="1"/>
          <p:nvPr/>
        </p:nvSpPr>
        <p:spPr>
          <a:xfrm>
            <a:off x="7620000" y="5939395"/>
            <a:ext cx="31166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Shipman Sergeants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Shipman Sergeants: </a:t>
            </a:r>
            <a:br>
              <a:rPr lang="en-US" dirty="0"/>
            </a:br>
            <a:r>
              <a:rPr lang="en-US" dirty="0"/>
              <a:t>Popular Trends on Spotify</a:t>
            </a:r>
            <a:endParaRPr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r>
              <a:rPr lang="en-US"/>
              <a:t>Cristoff Navarro, Jack Sanchez, Punit Nookala, Steven Mao, Cyril John, Jiangyuan Liu 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457200" y="1417638"/>
            <a:ext cx="5316416" cy="52879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sz="3600" dirty="0"/>
              <a:t>Genres over the decades</a:t>
            </a:r>
            <a:endParaRPr sz="4000" dirty="0"/>
          </a:p>
          <a:p>
            <a:pPr lvl="1">
              <a:spcBef>
                <a:spcPts val="200"/>
              </a:spcBef>
              <a:buClr>
                <a:schemeClr val="dk1"/>
              </a:buClr>
              <a:buSzPts val="1000"/>
            </a:pPr>
            <a:r>
              <a:rPr lang="en-US" sz="1200" dirty="0"/>
              <a:t>https://medium.com/@shrunalisalian97/spotify-data-visualization-4c878c8114e</a:t>
            </a:r>
            <a:endParaRPr sz="3600" dirty="0"/>
          </a:p>
          <a:p>
            <a:pPr lvl="1">
              <a:spcBef>
                <a:spcPts val="280"/>
              </a:spcBef>
              <a:buClr>
                <a:schemeClr val="dk1"/>
              </a:buClr>
              <a:buSzPts val="1400"/>
            </a:pPr>
            <a:r>
              <a:rPr lang="en-US" sz="2000" dirty="0"/>
              <a:t>It allows the users to see the popularity of genre that is unique in a specific area</a:t>
            </a:r>
            <a:endParaRPr sz="3600" dirty="0"/>
          </a:p>
          <a:p>
            <a:pPr lvl="1">
              <a:spcBef>
                <a:spcPts val="280"/>
              </a:spcBef>
              <a:buClr>
                <a:schemeClr val="dk1"/>
              </a:buClr>
              <a:buSzPts val="1400"/>
            </a:pPr>
            <a:r>
              <a:rPr lang="en-US" sz="2000" dirty="0"/>
              <a:t>It is really clustered, so it is hard to read and the popularity </a:t>
            </a:r>
            <a:r>
              <a:rPr lang="en-US" sz="2000" dirty="0" err="1"/>
              <a:t>gradiant’s</a:t>
            </a:r>
            <a:r>
              <a:rPr lang="en-US" sz="2000" dirty="0"/>
              <a:t> meaning is unknown</a:t>
            </a:r>
            <a:endParaRPr sz="3600" dirty="0"/>
          </a:p>
          <a:p>
            <a:pPr lvl="2">
              <a:spcBef>
                <a:spcPts val="220"/>
              </a:spcBef>
              <a:buClr>
                <a:schemeClr val="dk1"/>
              </a:buClr>
              <a:buSzPts val="1100"/>
            </a:pPr>
            <a:r>
              <a:rPr lang="en-US" sz="1600" dirty="0"/>
              <a:t>What does it mean 95 popularity? 95% listen or 95% like the genre?</a:t>
            </a:r>
            <a:endParaRPr sz="3200" dirty="0"/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3600" dirty="0"/>
              <a:t>Location of my top artist</a:t>
            </a:r>
            <a:endParaRPr sz="4000" dirty="0"/>
          </a:p>
          <a:p>
            <a:pPr lvl="1">
              <a:spcBef>
                <a:spcPts val="200"/>
              </a:spcBef>
              <a:buClr>
                <a:schemeClr val="dk1"/>
              </a:buClr>
              <a:buSzPts val="1000"/>
            </a:pPr>
            <a:r>
              <a:rPr lang="en-US" sz="1200" dirty="0"/>
              <a:t>https://chart-studio.plotly.com/~areevesman/40/#/</a:t>
            </a:r>
            <a:endParaRPr sz="3600" dirty="0"/>
          </a:p>
          <a:p>
            <a:pPr lvl="1">
              <a:spcBef>
                <a:spcPts val="280"/>
              </a:spcBef>
              <a:buClr>
                <a:schemeClr val="dk1"/>
              </a:buClr>
              <a:buSzPts val="1400"/>
            </a:pPr>
            <a:r>
              <a:rPr lang="en-US" sz="2000" dirty="0"/>
              <a:t>It charts the artist around the world and hover to get more details</a:t>
            </a:r>
            <a:endParaRPr sz="3600" dirty="0"/>
          </a:p>
          <a:p>
            <a:pPr lvl="1">
              <a:spcBef>
                <a:spcPts val="280"/>
              </a:spcBef>
              <a:buClr>
                <a:schemeClr val="dk1"/>
              </a:buClr>
              <a:buSzPts val="1400"/>
            </a:pPr>
            <a:r>
              <a:rPr lang="en-US" sz="2000" dirty="0"/>
              <a:t>In the hover text box, there is redundant years which takes up space </a:t>
            </a:r>
            <a:endParaRPr sz="3600" dirty="0"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2"/>
          </p:nvPr>
        </p:nvSpPr>
        <p:spPr>
          <a:xfrm>
            <a:off x="6172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/>
          </a:p>
          <a:p>
            <a:pPr marL="0" indent="0"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endParaRPr/>
          </a:p>
          <a:p>
            <a:pPr indent="-165100"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endParaRPr/>
          </a:p>
          <a:p>
            <a:pPr indent="-165100"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endParaRPr/>
          </a:p>
          <a:p>
            <a:pPr indent="-165100"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endParaRPr/>
          </a:p>
          <a:p>
            <a:pPr indent="-165100"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93" name="Google Shape;93;p2" descr="A graph with green squar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46985" y="1417638"/>
            <a:ext cx="3563815" cy="257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4390" y="3893307"/>
            <a:ext cx="4572000" cy="2728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0" name="Google Shape;100;p3"/>
          <p:cNvSpPr txBox="1">
            <a:spLocks noGrp="1"/>
          </p:cNvSpPr>
          <p:nvPr>
            <p:ph type="body" idx="1"/>
          </p:nvPr>
        </p:nvSpPr>
        <p:spPr>
          <a:xfrm>
            <a:off x="685800" y="1592664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/>
          <a:p>
            <a:pPr indent="-330200">
              <a:spcBef>
                <a:spcPts val="0"/>
              </a:spcBef>
              <a:buClr>
                <a:schemeClr val="dk1"/>
              </a:buClr>
              <a:buSzPts val="2600"/>
            </a:pPr>
            <a:r>
              <a:rPr lang="en-US" sz="2400" dirty="0"/>
              <a:t>Design choice 1</a:t>
            </a:r>
            <a:r>
              <a:rPr lang="en-US" sz="2600" dirty="0"/>
              <a:t> </a:t>
            </a:r>
            <a:endParaRPr sz="2600"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Showcases relevant information in an easily digestible way with clear attention to pleasing design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There are </a:t>
            </a:r>
            <a:r>
              <a:rPr lang="en-US" i="1" dirty="0"/>
              <a:t>a lot</a:t>
            </a:r>
            <a:r>
              <a:rPr lang="en-US" dirty="0"/>
              <a:t> of genres; could lead to a lack of visual clarity, or the grouping of genres into an “other” section, which could hide relevant information and patterns found within the data</a:t>
            </a:r>
            <a:endParaRPr dirty="0"/>
          </a:p>
        </p:txBody>
      </p:sp>
      <p:sp>
        <p:nvSpPr>
          <p:cNvPr id="101" name="Google Shape;101;p3"/>
          <p:cNvSpPr txBox="1">
            <a:spLocks noGrp="1"/>
          </p:cNvSpPr>
          <p:nvPr>
            <p:ph type="body" idx="2"/>
          </p:nvPr>
        </p:nvSpPr>
        <p:spPr>
          <a:xfrm>
            <a:off x="6172200" y="1600200"/>
            <a:ext cx="4038600" cy="767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-317500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sz="2400"/>
              <a:t>Image(s) of design </a:t>
            </a:r>
            <a:endParaRPr sz="2400"/>
          </a:p>
        </p:txBody>
      </p:sp>
      <p:pic>
        <p:nvPicPr>
          <p:cNvPr id="102" name="Google Shape;10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0200" y="1600200"/>
            <a:ext cx="6477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1981200" y="-3"/>
            <a:ext cx="8229600" cy="842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914400" y="998712"/>
            <a:ext cx="4375500" cy="5598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700"/>
              </a:spcBef>
              <a:buNone/>
            </a:pPr>
            <a:r>
              <a:rPr lang="en-US" sz="2400" dirty="0"/>
              <a:t>Design choice 2</a:t>
            </a:r>
            <a:r>
              <a:rPr lang="en-US" dirty="0"/>
              <a:t> </a:t>
            </a:r>
            <a:endParaRPr dirty="0"/>
          </a:p>
          <a:p>
            <a:pPr marL="0" indent="0">
              <a:spcBef>
                <a:spcPts val="480"/>
              </a:spcBef>
              <a:buNone/>
            </a:pPr>
            <a:r>
              <a:rPr lang="en-US" sz="1700" b="1" dirty="0">
                <a:latin typeface="Times New Roman"/>
                <a:ea typeface="Times New Roman"/>
                <a:cs typeface="Times New Roman"/>
                <a:sym typeface="Times New Roman"/>
              </a:rPr>
              <a:t>The good</a:t>
            </a:r>
            <a:endParaRPr sz="17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1700" dirty="0">
                <a:latin typeface="Times New Roman"/>
                <a:ea typeface="Times New Roman"/>
                <a:cs typeface="Times New Roman"/>
                <a:sym typeface="Times New Roman"/>
              </a:rPr>
              <a:t>Clear and concise representation of a specific genre of music with different shades of one color, making the visualization easy to grasp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1700" b="1" dirty="0">
                <a:latin typeface="Times New Roman"/>
                <a:ea typeface="Times New Roman"/>
                <a:cs typeface="Times New Roman"/>
                <a:sym typeface="Times New Roman"/>
              </a:rPr>
              <a:t>The bad</a:t>
            </a:r>
            <a:endParaRPr sz="17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1700" dirty="0">
                <a:latin typeface="Times New Roman"/>
                <a:ea typeface="Times New Roman"/>
                <a:cs typeface="Times New Roman"/>
                <a:sym typeface="Times New Roman"/>
              </a:rPr>
              <a:t>Limited information of different genres of music and lack geodemographic data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560"/>
              </a:spcBef>
              <a:buNone/>
            </a:pPr>
            <a:r>
              <a:rPr lang="en-US" sz="2400" dirty="0"/>
              <a:t>Design choice 3</a:t>
            </a:r>
            <a:endParaRPr sz="2400" dirty="0"/>
          </a:p>
          <a:p>
            <a:pPr marL="0" indent="0">
              <a:spcBef>
                <a:spcPts val="560"/>
              </a:spcBef>
              <a:buNone/>
            </a:pPr>
            <a:r>
              <a:rPr lang="en-US" sz="1700" b="1" dirty="0">
                <a:latin typeface="Times New Roman"/>
                <a:ea typeface="Times New Roman"/>
                <a:cs typeface="Times New Roman"/>
                <a:sym typeface="Times New Roman"/>
              </a:rPr>
              <a:t>The good</a:t>
            </a:r>
            <a:endParaRPr sz="17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1700" dirty="0">
                <a:latin typeface="Times New Roman"/>
                <a:ea typeface="Times New Roman"/>
                <a:cs typeface="Times New Roman"/>
                <a:sym typeface="Times New Roman"/>
              </a:rPr>
              <a:t>Very simple and easy to understand chart on the most listened to genres. Helps users discover popular music trends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1700" b="1" dirty="0">
                <a:latin typeface="Times New Roman"/>
                <a:ea typeface="Times New Roman"/>
                <a:cs typeface="Times New Roman"/>
                <a:sym typeface="Times New Roman"/>
              </a:rPr>
              <a:t>The bad</a:t>
            </a:r>
            <a:endParaRPr sz="17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1700" dirty="0">
                <a:latin typeface="Times New Roman"/>
                <a:ea typeface="Times New Roman"/>
                <a:cs typeface="Times New Roman"/>
                <a:sym typeface="Times New Roman"/>
              </a:rPr>
              <a:t>Lack of data on other genres that don’t have a popular user base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>
              <a:spcBef>
                <a:spcPts val="480"/>
              </a:spcBef>
              <a:buNone/>
            </a:pP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>
              <a:spcBef>
                <a:spcPts val="480"/>
              </a:spcBef>
              <a:buNone/>
            </a:pPr>
            <a:endParaRPr sz="17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>
              <a:spcBef>
                <a:spcPts val="480"/>
              </a:spcBef>
              <a:buNone/>
            </a:pPr>
            <a:endParaRPr sz="17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>
              <a:spcBef>
                <a:spcPts val="480"/>
              </a:spcBef>
              <a:buNone/>
            </a:pPr>
            <a:r>
              <a:rPr lang="en-US" sz="17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>
              <a:spcBef>
                <a:spcPts val="560"/>
              </a:spcBef>
              <a:buNone/>
            </a:pPr>
            <a:endParaRPr sz="2400" dirty="0"/>
          </a:p>
          <a:p>
            <a:pPr indent="0">
              <a:spcBef>
                <a:spcPts val="560"/>
              </a:spcBef>
              <a:buNone/>
            </a:pPr>
            <a:endParaRPr sz="2400" dirty="0"/>
          </a:p>
          <a:p>
            <a:pPr marL="0" indent="0">
              <a:spcBef>
                <a:spcPts val="400"/>
              </a:spcBef>
              <a:buNone/>
            </a:pPr>
            <a:endParaRPr dirty="0"/>
          </a:p>
          <a:p>
            <a:pPr marL="914400" lvl="2" indent="0">
              <a:spcBef>
                <a:spcPts val="400"/>
              </a:spcBef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2"/>
          </p:nvPr>
        </p:nvSpPr>
        <p:spPr>
          <a:xfrm>
            <a:off x="6242375" y="842100"/>
            <a:ext cx="4038600" cy="572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-317500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sz="2400"/>
              <a:t>Image(s) of design</a:t>
            </a:r>
            <a:endParaRPr sz="2400"/>
          </a:p>
          <a:p>
            <a:pPr indent="0">
              <a:spcBef>
                <a:spcPts val="0"/>
              </a:spcBef>
              <a:buNone/>
            </a:pPr>
            <a:r>
              <a:rPr lang="en-US"/>
              <a:t> </a:t>
            </a:r>
            <a:endParaRPr/>
          </a:p>
          <a:p>
            <a:pPr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10" name="Google Shape;11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2007" y="956662"/>
            <a:ext cx="3414622" cy="2929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991" y="3979970"/>
            <a:ext cx="4469275" cy="23871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0C5430-1A9E-461C-87BA-B95F2FFC3A5A}"/>
              </a:ext>
            </a:extLst>
          </p:cNvPr>
          <p:cNvSpPr txBox="1"/>
          <p:nvPr/>
        </p:nvSpPr>
        <p:spPr>
          <a:xfrm>
            <a:off x="7713242" y="6397257"/>
            <a:ext cx="1833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TARAN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TARAN: Poverty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34375"/>
            </a:pPr>
            <a:r>
              <a:rPr lang="en-US" dirty="0"/>
              <a:t>Timothy Reynolds</a:t>
            </a:r>
            <a:endParaRPr dirty="0"/>
          </a:p>
          <a:p>
            <a:pPr>
              <a:spcBef>
                <a:spcPts val="0"/>
              </a:spcBef>
              <a:buClr>
                <a:schemeClr val="dk1"/>
              </a:buClr>
              <a:buSzPct val="34375"/>
            </a:pPr>
            <a:r>
              <a:rPr lang="en-US" dirty="0"/>
              <a:t>Andrew Hooper</a:t>
            </a:r>
            <a:endParaRPr dirty="0"/>
          </a:p>
          <a:p>
            <a:pPr>
              <a:spcBef>
                <a:spcPts val="0"/>
              </a:spcBef>
              <a:buClr>
                <a:schemeClr val="dk1"/>
              </a:buClr>
              <a:buSzPct val="34375"/>
            </a:pPr>
            <a:r>
              <a:rPr lang="en-US" dirty="0"/>
              <a:t>Ravish </a:t>
            </a:r>
            <a:r>
              <a:rPr lang="en-US" dirty="0" err="1"/>
              <a:t>Shardha</a:t>
            </a:r>
            <a:endParaRPr dirty="0"/>
          </a:p>
          <a:p>
            <a:pPr>
              <a:spcBef>
                <a:spcPts val="0"/>
              </a:spcBef>
              <a:buClr>
                <a:schemeClr val="dk1"/>
              </a:buClr>
              <a:buSzPct val="34375"/>
            </a:pPr>
            <a:r>
              <a:rPr lang="en-US" dirty="0"/>
              <a:t>Andrew </a:t>
            </a:r>
            <a:r>
              <a:rPr lang="en-US" dirty="0" err="1"/>
              <a:t>Wheir</a:t>
            </a:r>
            <a:endParaRPr dirty="0"/>
          </a:p>
          <a:p>
            <a:pPr>
              <a:spcBef>
                <a:spcPts val="0"/>
              </a:spcBef>
              <a:buClr>
                <a:schemeClr val="dk1"/>
              </a:buClr>
              <a:buSzPct val="34375"/>
            </a:pPr>
            <a:r>
              <a:rPr lang="en-US" dirty="0" err="1"/>
              <a:t>Nicholus</a:t>
            </a:r>
            <a:r>
              <a:rPr lang="en-US" dirty="0"/>
              <a:t> Campbell</a:t>
            </a:r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body" idx="1"/>
          </p:nvPr>
        </p:nvSpPr>
        <p:spPr>
          <a:xfrm>
            <a:off x="1524000" y="3429001"/>
            <a:ext cx="4038600" cy="2907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/>
              <a:t>What is good</a:t>
            </a:r>
            <a:endParaRPr/>
          </a:p>
          <a:p>
            <a:pPr indent="-3175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Shows poverty by county in the US</a:t>
            </a:r>
            <a:endParaRPr/>
          </a:p>
          <a:p>
            <a:pPr indent="-3175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Legend and color are useful and accurate</a:t>
            </a:r>
            <a:endParaRPr/>
          </a:p>
          <a:p>
            <a:pPr>
              <a:spcBef>
                <a:spcPts val="480"/>
              </a:spcBef>
              <a:buSzPts val="2800"/>
            </a:pPr>
            <a:r>
              <a:rPr lang="en-US"/>
              <a:t>Top ten is interesting</a:t>
            </a:r>
            <a:endParaRPr/>
          </a:p>
        </p:txBody>
      </p:sp>
      <p:pic>
        <p:nvPicPr>
          <p:cNvPr id="91" name="Google Shape;9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700" y="144000"/>
            <a:ext cx="5870300" cy="31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>
            <a:spLocks noGrp="1"/>
          </p:cNvSpPr>
          <p:nvPr>
            <p:ph type="title"/>
          </p:nvPr>
        </p:nvSpPr>
        <p:spPr>
          <a:xfrm>
            <a:off x="1981200" y="274650"/>
            <a:ext cx="2282400" cy="26325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</a:t>
            </a:r>
            <a:endParaRPr/>
          </a:p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Design </a:t>
            </a:r>
            <a:endParaRPr/>
          </a:p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1</a:t>
            </a:r>
            <a:endParaRPr/>
          </a:p>
        </p:txBody>
      </p:sp>
      <p:sp>
        <p:nvSpPr>
          <p:cNvPr id="93" name="Google Shape;93;p2"/>
          <p:cNvSpPr txBox="1">
            <a:spLocks noGrp="1"/>
          </p:cNvSpPr>
          <p:nvPr>
            <p:ph type="body" idx="1"/>
          </p:nvPr>
        </p:nvSpPr>
        <p:spPr>
          <a:xfrm>
            <a:off x="6629400" y="3429010"/>
            <a:ext cx="40386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/>
              <a:t>What is not so good</a:t>
            </a:r>
            <a:endParaRPr/>
          </a:p>
          <a:p>
            <a:pPr indent="-3175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Title is small and not in the traditional location</a:t>
            </a:r>
            <a:endParaRPr/>
          </a:p>
          <a:p>
            <a:pPr>
              <a:spcBef>
                <a:spcPts val="480"/>
              </a:spcBef>
              <a:buSzPts val="2800"/>
            </a:pPr>
            <a:r>
              <a:rPr lang="en-US"/>
              <a:t>Visualization feels cluttered</a:t>
            </a:r>
            <a:endParaRPr/>
          </a:p>
          <a:p>
            <a:pPr>
              <a:spcBef>
                <a:spcPts val="480"/>
              </a:spcBef>
              <a:buSzPts val="2800"/>
            </a:pPr>
            <a:r>
              <a:rPr lang="en-US"/>
              <a:t>Has a breakout but no lines showing where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8dbbe8cf25_0_0"/>
          <p:cNvSpPr txBox="1">
            <a:spLocks noGrp="1"/>
          </p:cNvSpPr>
          <p:nvPr>
            <p:ph type="title"/>
          </p:nvPr>
        </p:nvSpPr>
        <p:spPr>
          <a:xfrm>
            <a:off x="1748700" y="274650"/>
            <a:ext cx="4347300" cy="1914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 2</a:t>
            </a:r>
            <a:endParaRPr/>
          </a:p>
        </p:txBody>
      </p:sp>
      <p:sp>
        <p:nvSpPr>
          <p:cNvPr id="99" name="Google Shape;99;g28dbbe8cf25_0_0"/>
          <p:cNvSpPr txBox="1">
            <a:spLocks noGrp="1"/>
          </p:cNvSpPr>
          <p:nvPr>
            <p:ph type="body" idx="1"/>
          </p:nvPr>
        </p:nvSpPr>
        <p:spPr>
          <a:xfrm>
            <a:off x="914400" y="2024593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/>
          <a:p>
            <a:pPr indent="-31623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/>
              <a:t>What is good</a:t>
            </a:r>
            <a:endParaRPr dirty="0"/>
          </a:p>
          <a:p>
            <a:pPr lvl="1" indent="-262890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Shows poverty by county</a:t>
            </a:r>
            <a:endParaRPr dirty="0"/>
          </a:p>
          <a:p>
            <a:pPr lvl="1" indent="-262890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US" dirty="0"/>
              <a:t>Well separated and good use of colors</a:t>
            </a:r>
            <a:endParaRPr dirty="0"/>
          </a:p>
          <a:p>
            <a:pPr lvl="1" indent="-262890">
              <a:spcBef>
                <a:spcPts val="480"/>
              </a:spcBef>
              <a:buSzPct val="100000"/>
            </a:pPr>
            <a:r>
              <a:rPr lang="en-US" dirty="0" err="1"/>
              <a:t>Hoverability</a:t>
            </a:r>
            <a:r>
              <a:rPr lang="en-US" dirty="0"/>
              <a:t> (Hovering over a county gives more specific data)</a:t>
            </a:r>
            <a:endParaRPr dirty="0"/>
          </a:p>
          <a:p>
            <a:pPr indent="-316230">
              <a:spcBef>
                <a:spcPts val="480"/>
              </a:spcBef>
              <a:buSzPct val="100000"/>
            </a:pPr>
            <a:r>
              <a:rPr lang="en-US" dirty="0"/>
              <a:t>What is not so good</a:t>
            </a:r>
            <a:endParaRPr dirty="0"/>
          </a:p>
          <a:p>
            <a:pPr lvl="1" indent="-262890">
              <a:spcBef>
                <a:spcPts val="480"/>
              </a:spcBef>
              <a:buSzPct val="100000"/>
            </a:pPr>
            <a:r>
              <a:rPr lang="en-US" dirty="0"/>
              <a:t>Intractability (Clicking on a county does not have an intuitive action) </a:t>
            </a:r>
            <a:endParaRPr dirty="0"/>
          </a:p>
          <a:p>
            <a:pPr lvl="1" indent="-262890">
              <a:spcBef>
                <a:spcPts val="480"/>
              </a:spcBef>
              <a:buSzPct val="100000"/>
            </a:pPr>
            <a:r>
              <a:rPr lang="en-US" dirty="0"/>
              <a:t>Legend shows irrelevant classifications (axiom of relevance)</a:t>
            </a:r>
            <a:endParaRPr dirty="0"/>
          </a:p>
          <a:p>
            <a:pPr indent="0">
              <a:spcBef>
                <a:spcPts val="560"/>
              </a:spcBef>
              <a:buNone/>
            </a:pPr>
            <a:endParaRPr dirty="0"/>
          </a:p>
        </p:txBody>
      </p:sp>
      <p:pic>
        <p:nvPicPr>
          <p:cNvPr id="100" name="Google Shape;100;g28dbbe8cf25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4096" y="2024592"/>
            <a:ext cx="5920704" cy="4223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6" name="Google Shape;106;p3"/>
          <p:cNvSpPr txBox="1">
            <a:spLocks noGrp="1"/>
          </p:cNvSpPr>
          <p:nvPr>
            <p:ph type="body" idx="1"/>
          </p:nvPr>
        </p:nvSpPr>
        <p:spPr>
          <a:xfrm>
            <a:off x="381000" y="1600200"/>
            <a:ext cx="5638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Design choice 1 </a:t>
            </a:r>
            <a:br>
              <a:rPr lang="en-US" dirty="0"/>
            </a:br>
            <a:r>
              <a:rPr lang="en-US" dirty="0"/>
              <a:t>We will initially show a heat map of poverty on state level. Clicking or zooming into a specific the state will show county details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Will not overwhelm the user with all the county details. Would be more concise and easy to see.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Can obscure finer details that could be gleaned from an overview</a:t>
            </a:r>
            <a:endParaRPr dirty="0"/>
          </a:p>
        </p:txBody>
      </p:sp>
      <p:pic>
        <p:nvPicPr>
          <p:cNvPr id="107" name="Google Shape;10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000" y="3888575"/>
            <a:ext cx="4315767" cy="289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4600" y="1219200"/>
            <a:ext cx="4724400" cy="266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14" name="Google Shape;114;p4"/>
          <p:cNvSpPr txBox="1">
            <a:spLocks noGrp="1"/>
          </p:cNvSpPr>
          <p:nvPr>
            <p:ph type="body" idx="1"/>
          </p:nvPr>
        </p:nvSpPr>
        <p:spPr>
          <a:xfrm>
            <a:off x="533400" y="1295400"/>
            <a:ext cx="5638800" cy="548469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indent="-29591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060"/>
            </a:pPr>
            <a:r>
              <a:rPr lang="en-US" dirty="0"/>
              <a:t>Design choice 2 </a:t>
            </a:r>
            <a:endParaRPr dirty="0"/>
          </a:p>
          <a:p>
            <a:pPr indent="0">
              <a:lnSpc>
                <a:spcPct val="90000"/>
              </a:lnSpc>
              <a:spcBef>
                <a:spcPts val="0"/>
              </a:spcBef>
              <a:buSzPts val="770"/>
              <a:buNone/>
            </a:pPr>
            <a:r>
              <a:rPr lang="en-US" dirty="0"/>
              <a:t>Clicking on each state and county will pull visualizations that demonstrates poverty based on that state or county demographics</a:t>
            </a:r>
            <a:endParaRPr dirty="0"/>
          </a:p>
          <a:p>
            <a:pPr lvl="1" indent="-246380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1780"/>
            </a:pPr>
            <a:r>
              <a:rPr lang="en-US" sz="2000" dirty="0"/>
              <a:t>The Good:</a:t>
            </a:r>
            <a:endParaRPr sz="2000" dirty="0"/>
          </a:p>
          <a:p>
            <a:pPr marL="742950" indent="0">
              <a:lnSpc>
                <a:spcPct val="90000"/>
              </a:lnSpc>
              <a:spcBef>
                <a:spcPts val="480"/>
              </a:spcBef>
              <a:buSzPts val="770"/>
              <a:buNone/>
            </a:pPr>
            <a:r>
              <a:rPr lang="en-US" dirty="0"/>
              <a:t>Users would be able to compare the demographic details between each state and/or county.</a:t>
            </a:r>
            <a:endParaRPr dirty="0"/>
          </a:p>
          <a:p>
            <a:pPr lvl="1" indent="-246380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1780"/>
            </a:pPr>
            <a:r>
              <a:rPr lang="en-US" sz="2000" dirty="0"/>
              <a:t>The Bad:</a:t>
            </a:r>
            <a:endParaRPr sz="2000" dirty="0"/>
          </a:p>
          <a:p>
            <a:pPr marL="742950" indent="0">
              <a:lnSpc>
                <a:spcPct val="90000"/>
              </a:lnSpc>
              <a:spcBef>
                <a:spcPts val="480"/>
              </a:spcBef>
              <a:buSzPts val="770"/>
              <a:buNone/>
            </a:pPr>
            <a:r>
              <a:rPr lang="en-US" dirty="0"/>
              <a:t>The amount of visualization/ details can potentially overwhelm the user. </a:t>
            </a:r>
            <a:endParaRPr dirty="0"/>
          </a:p>
          <a:p>
            <a:pPr marL="914400" lvl="2" indent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ts val="1400"/>
              <a:buNone/>
            </a:pPr>
            <a:endParaRPr sz="1400" dirty="0"/>
          </a:p>
        </p:txBody>
      </p:sp>
      <p:pic>
        <p:nvPicPr>
          <p:cNvPr id="115" name="Google Shape;11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5801" y="1570039"/>
            <a:ext cx="5567599" cy="353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8dbbe8cf25_2_0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21" name="Google Shape;121;g28dbbe8cf25_2_0"/>
          <p:cNvSpPr txBox="1">
            <a:spLocks noGrp="1"/>
          </p:cNvSpPr>
          <p:nvPr>
            <p:ph type="body" idx="1"/>
          </p:nvPr>
        </p:nvSpPr>
        <p:spPr>
          <a:xfrm>
            <a:off x="228600" y="1307225"/>
            <a:ext cx="5867325" cy="5322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sz="3200" dirty="0"/>
              <a:t>Design choice 3 </a:t>
            </a:r>
            <a:br>
              <a:rPr lang="en-US" sz="3200" dirty="0"/>
            </a:br>
            <a:r>
              <a:rPr lang="en-US" sz="3200" dirty="0"/>
              <a:t>We will add a filtering system that will allow the user to only select the information which they deem useful.</a:t>
            </a:r>
            <a:endParaRPr sz="3200"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800" dirty="0"/>
              <a:t>The good</a:t>
            </a:r>
            <a:endParaRPr sz="2800"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sz="2400" dirty="0"/>
              <a:t>Allow more customization for the user and make the visualization more interactive and user-friendly.</a:t>
            </a:r>
            <a:endParaRPr sz="2400"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800" dirty="0"/>
              <a:t>The bad</a:t>
            </a:r>
            <a:endParaRPr sz="2800"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sz="2400" dirty="0"/>
              <a:t>Too many filtration options could potentially complicate the presented data.</a:t>
            </a:r>
            <a:endParaRPr sz="2400" dirty="0"/>
          </a:p>
        </p:txBody>
      </p:sp>
      <p:pic>
        <p:nvPicPr>
          <p:cNvPr id="122" name="Google Shape;122;g28dbbe8cf25_2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8400" y="1402318"/>
            <a:ext cx="5715000" cy="40840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1A01F0-1548-4B26-97FD-0A90FCE9D716}"/>
              </a:ext>
            </a:extLst>
          </p:cNvPr>
          <p:cNvSpPr txBox="1"/>
          <p:nvPr/>
        </p:nvSpPr>
        <p:spPr>
          <a:xfrm>
            <a:off x="7620000" y="5939395"/>
            <a:ext cx="2471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Team Spotify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Team Spotify: Popularity of Genres Over The Years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r>
              <a:rPr lang="en-US" dirty="0" err="1"/>
              <a:t>Navya</a:t>
            </a:r>
            <a:r>
              <a:rPr lang="en-US" dirty="0"/>
              <a:t> Mittal, Minji Choi, </a:t>
            </a:r>
            <a:br>
              <a:rPr lang="en-US" dirty="0"/>
            </a:br>
            <a:r>
              <a:rPr lang="en-US" dirty="0"/>
              <a:t>Anton Hugo Ramirez, Linh Nguyen, and Vittoria </a:t>
            </a:r>
            <a:r>
              <a:rPr lang="en-US" dirty="0" err="1"/>
              <a:t>Cicalese</a:t>
            </a:r>
            <a:endParaRPr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9906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 err="1"/>
              <a:t>Treemap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Clear distinction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Reuse of colors, confusing and a little cluttered</a:t>
            </a:r>
            <a:endParaRPr dirty="0"/>
          </a:p>
          <a:p>
            <a:pPr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US" dirty="0"/>
              <a:t>Line graph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Shows the rise/fall of a genre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It can be hard to tell the exact datapoint visually </a:t>
            </a:r>
            <a:endParaRPr dirty="0"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2"/>
          </p:nvPr>
        </p:nvSpPr>
        <p:spPr>
          <a:xfrm>
            <a:off x="6172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endParaRPr/>
          </a:p>
          <a:p>
            <a:pPr indent="0">
              <a:spcBef>
                <a:spcPts val="560"/>
              </a:spcBef>
              <a:buNone/>
            </a:pPr>
            <a:endParaRPr/>
          </a:p>
          <a:p>
            <a:pPr indent="0">
              <a:spcBef>
                <a:spcPts val="560"/>
              </a:spcBef>
              <a:buNone/>
            </a:pPr>
            <a:endParaRPr/>
          </a:p>
          <a:p>
            <a:pPr indent="0">
              <a:spcBef>
                <a:spcPts val="560"/>
              </a:spcBef>
              <a:buNone/>
            </a:pPr>
            <a:endParaRPr/>
          </a:p>
          <a:p>
            <a:pPr indent="0">
              <a:spcBef>
                <a:spcPts val="560"/>
              </a:spcBef>
              <a:buNone/>
            </a:pPr>
            <a:endParaRPr/>
          </a:p>
          <a:p>
            <a:pPr marL="0" indent="0">
              <a:spcBef>
                <a:spcPts val="560"/>
              </a:spcBef>
              <a:buNone/>
            </a:pPr>
            <a:endParaRPr/>
          </a:p>
        </p:txBody>
      </p:sp>
      <p:pic>
        <p:nvPicPr>
          <p:cNvPr id="93" name="Google Shape;9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1200" y="1417638"/>
            <a:ext cx="3745350" cy="2468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6525" y="3784801"/>
            <a:ext cx="3694275" cy="292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0" name="Google Shape;100;p3"/>
          <p:cNvSpPr txBox="1">
            <a:spLocks noGrp="1"/>
          </p:cNvSpPr>
          <p:nvPr>
            <p:ph type="body" idx="1"/>
          </p:nvPr>
        </p:nvSpPr>
        <p:spPr>
          <a:xfrm>
            <a:off x="1219200" y="1600201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-336550">
              <a:spcBef>
                <a:spcPts val="0"/>
              </a:spcBef>
              <a:buClr>
                <a:schemeClr val="dk1"/>
              </a:buClr>
              <a:buSzPts val="2700"/>
            </a:pPr>
            <a:r>
              <a:rPr lang="en-US" sz="2700" dirty="0" err="1"/>
              <a:t>Treemap</a:t>
            </a:r>
            <a:r>
              <a:rPr lang="en-US" sz="2700" dirty="0"/>
              <a:t> </a:t>
            </a:r>
            <a:br>
              <a:rPr lang="en-US" sz="2700" dirty="0"/>
            </a:br>
            <a:r>
              <a:rPr lang="en-US" sz="2700" dirty="0"/>
              <a:t>(will use </a:t>
            </a:r>
            <a:r>
              <a:rPr lang="en-US" sz="2700" dirty="0" err="1"/>
              <a:t>treemap</a:t>
            </a:r>
            <a:r>
              <a:rPr lang="en-US" sz="2700" dirty="0"/>
              <a:t> to show different genre and subgenres popularity)</a:t>
            </a:r>
            <a:endParaRPr sz="2700"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More descriptive than other visualization tools and easy to interpret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Could be difficult to make precise quantitative comparisons</a:t>
            </a:r>
            <a:endParaRPr dirty="0"/>
          </a:p>
        </p:txBody>
      </p:sp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r="2505"/>
          <a:stretch/>
        </p:blipFill>
        <p:spPr>
          <a:xfrm>
            <a:off x="6818376" y="1600201"/>
            <a:ext cx="2677549" cy="507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7" name="Google Shape;107;p4"/>
          <p:cNvSpPr txBox="1">
            <a:spLocks noGrp="1"/>
          </p:cNvSpPr>
          <p:nvPr>
            <p:ph type="body" idx="1"/>
          </p:nvPr>
        </p:nvSpPr>
        <p:spPr>
          <a:xfrm>
            <a:off x="1371600" y="16002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560"/>
              </a:spcBef>
              <a:buSzPts val="2800"/>
            </a:pPr>
            <a:r>
              <a:rPr lang="en-US" dirty="0"/>
              <a:t>Line graph (measures popularity of genres over time)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0"/>
              </a:spcBef>
              <a:buSzPts val="2000"/>
            </a:pPr>
            <a:r>
              <a:rPr lang="en-US" dirty="0"/>
              <a:t>Presents trends clearly</a:t>
            </a:r>
            <a:endParaRPr dirty="0"/>
          </a:p>
          <a:p>
            <a:pPr lvl="2">
              <a:spcBef>
                <a:spcPts val="0"/>
              </a:spcBef>
              <a:buSzPts val="2000"/>
            </a:pPr>
            <a:r>
              <a:rPr lang="en-US" dirty="0"/>
              <a:t>Can display multiple dependent variables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0"/>
              </a:spcBef>
              <a:buSzPts val="2000"/>
            </a:pPr>
            <a:r>
              <a:rPr lang="en-US" dirty="0"/>
              <a:t>Overwhelming to look at first</a:t>
            </a:r>
            <a:endParaRPr dirty="0"/>
          </a:p>
          <a:p>
            <a:pPr lvl="2">
              <a:spcBef>
                <a:spcPts val="0"/>
              </a:spcBef>
              <a:buSzPts val="2000"/>
            </a:pPr>
            <a:r>
              <a:rPr lang="en-US" dirty="0"/>
              <a:t>Very cluttered at the bottom</a:t>
            </a:r>
            <a:endParaRPr dirty="0"/>
          </a:p>
        </p:txBody>
      </p:sp>
      <p:pic>
        <p:nvPicPr>
          <p:cNvPr id="108" name="Google Shape;10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3050" y="1809126"/>
            <a:ext cx="4533550" cy="39058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EAD6F9-2383-442B-9A20-70143078B885}"/>
              </a:ext>
            </a:extLst>
          </p:cNvPr>
          <p:cNvSpPr txBox="1"/>
          <p:nvPr/>
        </p:nvSpPr>
        <p:spPr>
          <a:xfrm>
            <a:off x="7620000" y="5939395"/>
            <a:ext cx="2524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The Eras Tour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844e67efc0_0_0"/>
          <p:cNvSpPr txBox="1">
            <a:spLocks noGrp="1"/>
          </p:cNvSpPr>
          <p:nvPr>
            <p:ph type="ctrTitle"/>
          </p:nvPr>
        </p:nvSpPr>
        <p:spPr>
          <a:xfrm>
            <a:off x="1891575" y="823067"/>
            <a:ext cx="8415600" cy="27583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endParaRPr dirty="0"/>
          </a:p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r>
              <a:rPr lang="en-US" dirty="0"/>
              <a:t>The Eras Tour</a:t>
            </a:r>
            <a:endParaRPr dirty="0"/>
          </a:p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endParaRPr dirty="0"/>
          </a:p>
        </p:txBody>
      </p:sp>
      <p:sp>
        <p:nvSpPr>
          <p:cNvPr id="85" name="Google Shape;85;g2844e67efc0_0_0"/>
          <p:cNvSpPr txBox="1">
            <a:spLocks noGrp="1"/>
          </p:cNvSpPr>
          <p:nvPr>
            <p:ph type="subTitle" idx="1"/>
          </p:nvPr>
        </p:nvSpPr>
        <p:spPr>
          <a:xfrm>
            <a:off x="2898975" y="3352800"/>
            <a:ext cx="64008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2400"/>
            </a:pPr>
            <a:r>
              <a:rPr lang="en-US" dirty="0"/>
              <a:t>Asha Aare, </a:t>
            </a:r>
            <a:r>
              <a:rPr lang="en-US" dirty="0" err="1"/>
              <a:t>Harshitha</a:t>
            </a:r>
            <a:r>
              <a:rPr lang="en-US" dirty="0"/>
              <a:t> Dhulipala, </a:t>
            </a:r>
            <a:br>
              <a:rPr lang="en-US" dirty="0"/>
            </a:br>
            <a:r>
              <a:rPr lang="en-US" dirty="0"/>
              <a:t>Molly Frost, Shawn </a:t>
            </a:r>
            <a:r>
              <a:rPr lang="en-US" dirty="0" err="1"/>
              <a:t>Mathen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 err="1"/>
              <a:t>Lasya</a:t>
            </a:r>
            <a:r>
              <a:rPr lang="en-US" dirty="0"/>
              <a:t> Shilpi, </a:t>
            </a:r>
            <a:r>
              <a:rPr lang="en-US" dirty="0" err="1"/>
              <a:t>Aarthi</a:t>
            </a:r>
            <a:r>
              <a:rPr lang="en-US" dirty="0"/>
              <a:t> Srinivasan</a:t>
            </a:r>
            <a:endParaRPr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 1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1981200" y="4952999"/>
            <a:ext cx="8686800" cy="38846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Interactive US MAP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Good: Very clear where you can click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Bad: Unclear what the colors represent</a:t>
            </a:r>
            <a:endParaRPr dirty="0"/>
          </a:p>
        </p:txBody>
      </p:sp>
      <p:pic>
        <p:nvPicPr>
          <p:cNvPr id="92" name="Google Shape;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3062" y="1295400"/>
            <a:ext cx="6325875" cy="3373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844e67efc0_0_81"/>
          <p:cNvSpPr txBox="1">
            <a:spLocks noGrp="1"/>
          </p:cNvSpPr>
          <p:nvPr>
            <p:ph type="title"/>
          </p:nvPr>
        </p:nvSpPr>
        <p:spPr>
          <a:xfrm>
            <a:off x="2373000" y="129671"/>
            <a:ext cx="7446000" cy="74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/>
              <a:t>Related Design 2</a:t>
            </a:r>
            <a:endParaRPr/>
          </a:p>
        </p:txBody>
      </p:sp>
      <p:sp>
        <p:nvSpPr>
          <p:cNvPr id="98" name="Google Shape;98;g2844e67efc0_0_81"/>
          <p:cNvSpPr txBox="1">
            <a:spLocks noGrp="1"/>
          </p:cNvSpPr>
          <p:nvPr>
            <p:ph type="body" idx="1"/>
          </p:nvPr>
        </p:nvSpPr>
        <p:spPr>
          <a:xfrm>
            <a:off x="1524000" y="4969375"/>
            <a:ext cx="95739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Spotify Listening Data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Good: Splits music into very distinct and clear categories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Bad: Not very interactive, top right one has a lot of empty bubbles</a:t>
            </a:r>
            <a:endParaRPr/>
          </a:p>
          <a:p>
            <a:pPr marL="0" indent="0">
              <a:spcBef>
                <a:spcPts val="560"/>
              </a:spcBef>
              <a:buNone/>
            </a:pPr>
            <a:endParaRPr/>
          </a:p>
        </p:txBody>
      </p:sp>
      <p:pic>
        <p:nvPicPr>
          <p:cNvPr id="99" name="Google Shape;99;g2844e67efc0_0_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0150" y="877876"/>
            <a:ext cx="7138838" cy="3997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5" name="Google Shape;105;p3"/>
          <p:cNvSpPr txBox="1">
            <a:spLocks noGrp="1"/>
          </p:cNvSpPr>
          <p:nvPr>
            <p:ph type="body" idx="1"/>
          </p:nvPr>
        </p:nvSpPr>
        <p:spPr>
          <a:xfrm>
            <a:off x="1295400" y="1535848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Design choice 1 </a:t>
            </a:r>
            <a:br>
              <a:rPr lang="en-US" dirty="0"/>
            </a:br>
            <a:r>
              <a:rPr lang="en-US" dirty="0"/>
              <a:t>Visualizations split up into sections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All data is in a single view and compartmentalized</a:t>
            </a:r>
            <a:endParaRPr dirty="0"/>
          </a:p>
          <a:p>
            <a:pPr lvl="2">
              <a:spcBef>
                <a:spcPts val="400"/>
              </a:spcBef>
              <a:buSzPts val="2000"/>
            </a:pPr>
            <a:r>
              <a:rPr lang="en-US" dirty="0"/>
              <a:t>Interactive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The visualizations may not work together</a:t>
            </a:r>
            <a:endParaRPr dirty="0"/>
          </a:p>
          <a:p>
            <a:pPr lvl="2">
              <a:spcBef>
                <a:spcPts val="400"/>
              </a:spcBef>
              <a:buSzPts val="2000"/>
            </a:pPr>
            <a:r>
              <a:rPr lang="en-US" dirty="0"/>
              <a:t>The data in each compartment is different</a:t>
            </a:r>
            <a:endParaRPr dirty="0"/>
          </a:p>
        </p:txBody>
      </p:sp>
      <p:pic>
        <p:nvPicPr>
          <p:cNvPr id="106" name="Google Shape;10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3751" y="1353288"/>
            <a:ext cx="3568311" cy="5135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>
            <a:spLocks noGrp="1"/>
          </p:cNvSpPr>
          <p:nvPr>
            <p:ph type="title"/>
          </p:nvPr>
        </p:nvSpPr>
        <p:spPr>
          <a:xfrm>
            <a:off x="-275550" y="2854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300"/>
              <a:t>Our Design &amp; Rationale</a:t>
            </a:r>
            <a:endParaRPr sz="4100"/>
          </a:p>
        </p:txBody>
      </p: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990600" y="1428412"/>
            <a:ext cx="5105400" cy="525543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-336550">
              <a:spcBef>
                <a:spcPts val="0"/>
              </a:spcBef>
              <a:buClr>
                <a:schemeClr val="dk1"/>
              </a:buClr>
              <a:buSzPts val="2700"/>
            </a:pPr>
            <a:r>
              <a:rPr lang="en-US" sz="2700" dirty="0"/>
              <a:t>Design choice 2 :</a:t>
            </a:r>
            <a:endParaRPr sz="2700" dirty="0"/>
          </a:p>
          <a:p>
            <a:pPr indent="0">
              <a:spcBef>
                <a:spcPts val="0"/>
              </a:spcBef>
              <a:buNone/>
            </a:pPr>
            <a:r>
              <a:rPr lang="en-US" sz="2700" dirty="0"/>
              <a:t>Virtualization Combined in an Interactive Map</a:t>
            </a:r>
            <a:endParaRPr sz="2700"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Interactive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Visually appealing and the interaction is easy to understand for the user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All the data will not be on this visualization. Will have to add it elsewhere</a:t>
            </a:r>
            <a:endParaRPr dirty="0"/>
          </a:p>
          <a:p>
            <a:pPr lvl="2">
              <a:spcBef>
                <a:spcPts val="480"/>
              </a:spcBef>
              <a:buSzPts val="2000"/>
            </a:pPr>
            <a:r>
              <a:rPr lang="en-US" dirty="0"/>
              <a:t>Not all the data will be available for every city</a:t>
            </a:r>
            <a:endParaRPr dirty="0"/>
          </a:p>
          <a:p>
            <a:pPr marL="914400" lvl="2" indent="0">
              <a:spcBef>
                <a:spcPts val="400"/>
              </a:spcBef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113" name="Google Shape;11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4704" y="139225"/>
            <a:ext cx="2377851" cy="305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0376" y="1132224"/>
            <a:ext cx="2178224" cy="2800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1504" y="3301300"/>
            <a:ext cx="2631051" cy="33825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4"/>
          <p:cNvCxnSpPr/>
          <p:nvPr/>
        </p:nvCxnSpPr>
        <p:spPr>
          <a:xfrm>
            <a:off x="9480378" y="559750"/>
            <a:ext cx="560700" cy="474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7" name="Google Shape;117;p4"/>
          <p:cNvCxnSpPr/>
          <p:nvPr/>
        </p:nvCxnSpPr>
        <p:spPr>
          <a:xfrm flipH="1">
            <a:off x="9479903" y="4009600"/>
            <a:ext cx="614400" cy="690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844e67efc0_0_88"/>
          <p:cNvSpPr txBox="1">
            <a:spLocks noGrp="1"/>
          </p:cNvSpPr>
          <p:nvPr>
            <p:ph type="title"/>
          </p:nvPr>
        </p:nvSpPr>
        <p:spPr>
          <a:xfrm>
            <a:off x="1981200" y="366184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r>
              <a:rPr lang="en-US"/>
              <a:t>Work plan</a:t>
            </a:r>
            <a:endParaRPr/>
          </a:p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endParaRPr sz="1600"/>
          </a:p>
        </p:txBody>
      </p:sp>
      <p:sp>
        <p:nvSpPr>
          <p:cNvPr id="123" name="Google Shape;123;g2844e67efc0_0_88"/>
          <p:cNvSpPr txBox="1">
            <a:spLocks noGrp="1"/>
          </p:cNvSpPr>
          <p:nvPr>
            <p:ph type="body" idx="1"/>
          </p:nvPr>
        </p:nvSpPr>
        <p:spPr>
          <a:xfrm>
            <a:off x="1981200" y="1612075"/>
            <a:ext cx="8229600" cy="603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rmAutofit/>
          </a:bodyPr>
          <a:lstStyle/>
          <a:p>
            <a:pPr marL="254000" indent="-24130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ts val="2200"/>
            </a:pPr>
            <a:r>
              <a:rPr lang="en-US" sz="3000" b="1" dirty="0"/>
              <a:t>Asha</a:t>
            </a:r>
            <a:r>
              <a:rPr lang="en-US" sz="3000" dirty="0"/>
              <a:t> – Venue Data, Economic Impact, Demographics</a:t>
            </a:r>
            <a:endParaRPr sz="3000" dirty="0"/>
          </a:p>
          <a:p>
            <a:pPr marL="254000" indent="-2413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200"/>
            </a:pPr>
            <a:r>
              <a:rPr lang="en-US" sz="3000" b="1" dirty="0" err="1"/>
              <a:t>Harshitha</a:t>
            </a:r>
            <a:r>
              <a:rPr lang="en-US" sz="3000" dirty="0"/>
              <a:t> – Spotify listens on all of Taylor’s albums (trends in listening during her tour), Lyric Data</a:t>
            </a:r>
            <a:endParaRPr sz="3000" dirty="0"/>
          </a:p>
          <a:p>
            <a:pPr marL="254000" indent="-2413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200"/>
            </a:pPr>
            <a:r>
              <a:rPr lang="en-US" sz="3000" b="1" dirty="0"/>
              <a:t>Molly</a:t>
            </a:r>
            <a:r>
              <a:rPr lang="en-US" sz="3000" dirty="0"/>
              <a:t> – Surprise Song Data and Set List Song Data</a:t>
            </a:r>
            <a:endParaRPr sz="3000" dirty="0"/>
          </a:p>
          <a:p>
            <a:pPr marL="254000" indent="-2413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200"/>
            </a:pPr>
            <a:r>
              <a:rPr lang="en-US" sz="3000" b="1" dirty="0"/>
              <a:t>Shawn</a:t>
            </a:r>
            <a:r>
              <a:rPr lang="en-US" sz="3000" dirty="0"/>
              <a:t> – Spotify Music Analysis on Set List Songs</a:t>
            </a:r>
            <a:endParaRPr sz="3000" dirty="0"/>
          </a:p>
          <a:p>
            <a:pPr marL="254000" indent="-2413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200"/>
            </a:pPr>
            <a:r>
              <a:rPr lang="en-US" sz="3000" b="1" dirty="0" err="1"/>
              <a:t>Lasya</a:t>
            </a:r>
            <a:r>
              <a:rPr lang="en-US" sz="3000" dirty="0"/>
              <a:t> – Impact on attendance and money on tour</a:t>
            </a:r>
            <a:endParaRPr sz="3000" dirty="0"/>
          </a:p>
          <a:p>
            <a:pPr marL="254000" indent="-2413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200"/>
            </a:pPr>
            <a:r>
              <a:rPr lang="en-US" sz="3000" b="1" dirty="0" err="1"/>
              <a:t>Aarthi</a:t>
            </a:r>
            <a:r>
              <a:rPr lang="en-US" sz="3000" dirty="0"/>
              <a:t> – Ticket sales/album sales under different production companies </a:t>
            </a:r>
            <a:endParaRPr sz="3000" dirty="0"/>
          </a:p>
          <a:p>
            <a:pPr marL="254000" indent="-1016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e81c9f71ed_2_0"/>
          <p:cNvSpPr txBox="1">
            <a:spLocks noGrp="1"/>
          </p:cNvSpPr>
          <p:nvPr>
            <p:ph type="title"/>
          </p:nvPr>
        </p:nvSpPr>
        <p:spPr>
          <a:xfrm>
            <a:off x="1981200" y="366184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r>
              <a:rPr lang="en-US"/>
              <a:t>Work plan</a:t>
            </a:r>
            <a:endParaRPr/>
          </a:p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endParaRPr sz="1600"/>
          </a:p>
        </p:txBody>
      </p:sp>
      <p:sp>
        <p:nvSpPr>
          <p:cNvPr id="129" name="Google Shape;129;g1e81c9f71ed_2_0"/>
          <p:cNvSpPr txBox="1">
            <a:spLocks noGrp="1"/>
          </p:cNvSpPr>
          <p:nvPr>
            <p:ph type="body" idx="1"/>
          </p:nvPr>
        </p:nvSpPr>
        <p:spPr>
          <a:xfrm>
            <a:off x="1981200" y="1612075"/>
            <a:ext cx="8229600" cy="603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rmAutofit/>
          </a:bodyPr>
          <a:lstStyle/>
          <a:p>
            <a:pPr marL="254000" indent="-24130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ts val="2200"/>
            </a:pPr>
            <a:r>
              <a:rPr lang="en-US" sz="3000" b="1"/>
              <a:t>Asha</a:t>
            </a:r>
            <a:r>
              <a:rPr lang="en-US" sz="3000"/>
              <a:t> – Collect and store data for US Country Eras Tour Stats</a:t>
            </a:r>
            <a:endParaRPr sz="3000"/>
          </a:p>
          <a:p>
            <a:pPr marL="254000" indent="-2413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200"/>
            </a:pPr>
            <a:r>
              <a:rPr lang="en-US" sz="3000" b="1"/>
              <a:t>Harshitha</a:t>
            </a:r>
            <a:r>
              <a:rPr lang="en-US" sz="3000"/>
              <a:t> – Front End Development for Music Stats</a:t>
            </a:r>
            <a:endParaRPr sz="3000"/>
          </a:p>
          <a:p>
            <a:pPr marL="254000" indent="-2413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200"/>
            </a:pPr>
            <a:r>
              <a:rPr lang="en-US" sz="3000" b="1"/>
              <a:t>Molly</a:t>
            </a:r>
            <a:r>
              <a:rPr lang="en-US" sz="3000"/>
              <a:t> – Front End Development for US Eras Tour Stats</a:t>
            </a:r>
            <a:endParaRPr sz="3000"/>
          </a:p>
          <a:p>
            <a:pPr marL="254000" indent="-2413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200"/>
            </a:pPr>
            <a:r>
              <a:rPr lang="en-US" sz="3000" b="1"/>
              <a:t>Shawn</a:t>
            </a:r>
            <a:r>
              <a:rPr lang="en-US" sz="3000"/>
              <a:t> – Generate visualizations for Music Stats</a:t>
            </a:r>
            <a:endParaRPr sz="3000"/>
          </a:p>
          <a:p>
            <a:pPr marL="254000" indent="-2413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200"/>
            </a:pPr>
            <a:r>
              <a:rPr lang="en-US" sz="3000" b="1"/>
              <a:t>Lasya</a:t>
            </a:r>
            <a:r>
              <a:rPr lang="en-US" sz="3000"/>
              <a:t> – Collect and store data for Music Stats</a:t>
            </a:r>
            <a:endParaRPr sz="3000"/>
          </a:p>
          <a:p>
            <a:pPr marL="254000" indent="-2413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200"/>
            </a:pPr>
            <a:r>
              <a:rPr lang="en-US" sz="3000" b="1"/>
              <a:t>Aarthi</a:t>
            </a:r>
            <a:r>
              <a:rPr lang="en-US" sz="3000"/>
              <a:t> – Generate visualizations for US Eras Tour Stats</a:t>
            </a:r>
            <a:endParaRPr sz="3000"/>
          </a:p>
          <a:p>
            <a:pPr marL="254000" indent="-101600">
              <a:lnSpc>
                <a:spcPct val="80000"/>
              </a:lnSpc>
              <a:spcBef>
                <a:spcPts val="500"/>
              </a:spcBef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23252-4AE1-41BD-88AA-E5FD3F5C3C70}"/>
              </a:ext>
            </a:extLst>
          </p:cNvPr>
          <p:cNvSpPr txBox="1"/>
          <p:nvPr/>
        </p:nvSpPr>
        <p:spPr>
          <a:xfrm>
            <a:off x="7620000" y="5939395"/>
            <a:ext cx="2759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Next up: Traffic Totalities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Traffic Totalities: Traffic Incidents in New York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r>
              <a:rPr lang="en-US"/>
              <a:t>Roope Raikaa, Rong Xu, Erin Lapko, Aaron Weast</a:t>
            </a:r>
            <a:endParaRPr/>
          </a:p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endParaRPr/>
          </a:p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1295400" y="1200570"/>
            <a:ext cx="4038600" cy="543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Fatality Line Chart Over Time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Shows fatality trends by month over time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Does not show specifics such as location or type</a:t>
            </a:r>
            <a:endParaRPr dirty="0"/>
          </a:p>
          <a:p>
            <a:pPr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US" dirty="0"/>
              <a:t>Heat Map for Increasing Trends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Shows areas that are becoming more or less dangerous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Does not show current levels or filter by type</a:t>
            </a:r>
            <a:endParaRPr dirty="0"/>
          </a:p>
        </p:txBody>
      </p:sp>
      <p:pic>
        <p:nvPicPr>
          <p:cNvPr id="92" name="Google Shape;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3600" y="1200570"/>
            <a:ext cx="5638804" cy="2544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9400" y="3746161"/>
            <a:ext cx="3276600" cy="3031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Interactive option to filter by type of crash, cause, location</a:t>
            </a:r>
            <a:br>
              <a:rPr lang="en-US"/>
            </a:b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good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Allows user to focus on what they are interested in investigating</a:t>
            </a:r>
            <a:endParaRPr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/>
              <a:t>The bad</a:t>
            </a:r>
            <a:endParaRPr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/>
              <a:t>Will limit the user to only filter by what we allow</a:t>
            </a:r>
            <a:endParaRPr/>
          </a:p>
        </p:txBody>
      </p:sp>
      <p:pic>
        <p:nvPicPr>
          <p:cNvPr id="100" name="Google Shape;10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4701" y="1702925"/>
            <a:ext cx="2760275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844c8e1bb3_1_6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sp>
        <p:nvSpPr>
          <p:cNvPr id="106" name="Google Shape;106;g2844c8e1bb3_1_6"/>
          <p:cNvSpPr txBox="1">
            <a:spLocks noGrp="1"/>
          </p:cNvSpPr>
          <p:nvPr>
            <p:ph type="body" idx="1"/>
          </p:nvPr>
        </p:nvSpPr>
        <p:spPr>
          <a:xfrm>
            <a:off x="990600" y="1630362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Heat Map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Very simple for users to visualize where the most dangerous areas of the city are (based on history)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It is difficult to gain additional insights into the collisions, outside of just seeing where they occurred.</a:t>
            </a:r>
            <a:endParaRPr dirty="0"/>
          </a:p>
        </p:txBody>
      </p:sp>
      <p:pic>
        <p:nvPicPr>
          <p:cNvPr id="107" name="Google Shape;107;g2844c8e1bb3_1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0" y="1524000"/>
            <a:ext cx="5486400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pic>
        <p:nvPicPr>
          <p:cNvPr id="113" name="Google Shape;11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5425" y="1812457"/>
            <a:ext cx="6505575" cy="3445343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>
            <a:spLocks noGrp="1"/>
          </p:cNvSpPr>
          <p:nvPr>
            <p:ph type="body" idx="1"/>
          </p:nvPr>
        </p:nvSpPr>
        <p:spPr>
          <a:xfrm>
            <a:off x="838200" y="1541782"/>
            <a:ext cx="4038600" cy="5246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Tree-map showing time slots with most crash occurrences, as well as which day during this time</a:t>
            </a:r>
            <a:br>
              <a:rPr lang="en-US" dirty="0"/>
            </a:b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good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Allows users to understand what times / days are the most risky</a:t>
            </a:r>
            <a:endParaRPr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dirty="0"/>
              <a:t>The bad</a:t>
            </a:r>
            <a:endParaRPr dirty="0"/>
          </a:p>
          <a:p>
            <a:pPr lvl="2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n-US" dirty="0"/>
              <a:t>The “day” behind the time slots is difficult to visualize clearly</a:t>
            </a:r>
            <a:endParaRPr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844c8e1a7d_0_0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3600"/>
              <a:t>Our Design &amp; Rationale</a:t>
            </a:r>
            <a:endParaRPr/>
          </a:p>
        </p:txBody>
      </p:sp>
      <p:pic>
        <p:nvPicPr>
          <p:cNvPr id="120" name="Google Shape;120;g2844c8e1a7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6051" y="2308050"/>
            <a:ext cx="6875949" cy="325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2844c8e1a7d_0_0"/>
          <p:cNvSpPr txBox="1">
            <a:spLocks noGrp="1"/>
          </p:cNvSpPr>
          <p:nvPr>
            <p:ph type="body" idx="1"/>
          </p:nvPr>
        </p:nvSpPr>
        <p:spPr>
          <a:xfrm>
            <a:off x="533400" y="1417638"/>
            <a:ext cx="5486400" cy="5246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sz="3600" dirty="0"/>
              <a:t>Line chart showing crashes over time, on different years</a:t>
            </a:r>
            <a:endParaRPr sz="3600"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3200" dirty="0"/>
              <a:t>The good</a:t>
            </a:r>
            <a:endParaRPr sz="3200" dirty="0"/>
          </a:p>
          <a:p>
            <a:pPr lvl="2">
              <a:spcBef>
                <a:spcPts val="400"/>
              </a:spcBef>
              <a:buSzPts val="2000"/>
            </a:pPr>
            <a:r>
              <a:rPr lang="en-US" sz="1800" dirty="0"/>
              <a:t>The good - Gives the user an understanding of not only which months are the most dangerous, but also insights into the direction this trend has gone over the years</a:t>
            </a:r>
            <a:endParaRPr sz="2800" dirty="0"/>
          </a:p>
          <a:p>
            <a:pPr lvl="1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3200" dirty="0"/>
              <a:t>The bad</a:t>
            </a:r>
            <a:endParaRPr sz="3200" dirty="0"/>
          </a:p>
          <a:p>
            <a:pPr lvl="2">
              <a:spcBef>
                <a:spcPts val="400"/>
              </a:spcBef>
              <a:buSzPts val="2000"/>
            </a:pPr>
            <a:r>
              <a:rPr lang="en-US" sz="1800" dirty="0"/>
              <a:t>Some of the data overlays on top of each other so it may be difficult for the user to get granular insights from the visualization without a toggle for specific years</a:t>
            </a:r>
            <a:endParaRPr sz="28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38064-BC08-46DF-9427-FEFC2198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2993C-0C48-47AB-8ABA-5B8A58279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dirty="0"/>
              <a:t>Sept. 14: Phase 1 written report due</a:t>
            </a:r>
          </a:p>
          <a:p>
            <a:pPr lvl="1"/>
            <a:r>
              <a:rPr lang="en-US" dirty="0"/>
              <a:t>1-2 pages in the 2-column format</a:t>
            </a:r>
          </a:p>
          <a:p>
            <a:pPr lvl="1"/>
            <a:r>
              <a:rPr lang="en-US" dirty="0"/>
              <a:t>Will be edited and extended over the course of the semester</a:t>
            </a:r>
          </a:p>
          <a:p>
            <a:r>
              <a:rPr lang="en-US" dirty="0"/>
              <a:t>Sept. 19: “Interacting with Visualizations” readings write-up</a:t>
            </a:r>
          </a:p>
          <a:p>
            <a:r>
              <a:rPr lang="en-US" dirty="0"/>
              <a:t>Sept. 21: “Visualization as Distortion” readings write-up and D3 mini assignment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Questions?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579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3463</Words>
  <Application>Microsoft Office PowerPoint</Application>
  <PresentationFormat>Widescreen</PresentationFormat>
  <Paragraphs>535</Paragraphs>
  <Slides>74</Slides>
  <Notes>68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8" baseType="lpstr">
      <vt:lpstr>Arial</vt:lpstr>
      <vt:lpstr>Calibri</vt:lpstr>
      <vt:lpstr>Times New Roman</vt:lpstr>
      <vt:lpstr>Office Theme</vt:lpstr>
      <vt:lpstr>Project Team Presentation Order</vt:lpstr>
      <vt:lpstr>5Guys: Covid Cases</vt:lpstr>
      <vt:lpstr>Related Designs</vt:lpstr>
      <vt:lpstr>Our Design &amp; Rationale</vt:lpstr>
      <vt:lpstr>Our Design &amp; Rationale</vt:lpstr>
      <vt:lpstr>BleacherReport: Volleyball Statistics</vt:lpstr>
      <vt:lpstr>Related Designs</vt:lpstr>
      <vt:lpstr>Our Design &amp; Rationale</vt:lpstr>
      <vt:lpstr>Our Design &amp; Rationale</vt:lpstr>
      <vt:lpstr>Bytes &amp; Bars: Internet Usage &amp; Correlations Around the World </vt:lpstr>
      <vt:lpstr>Related Designs</vt:lpstr>
      <vt:lpstr>Our Design &amp; Rationale</vt:lpstr>
      <vt:lpstr>Our Design &amp; Rationale</vt:lpstr>
      <vt:lpstr>Our Design &amp; Rationale</vt:lpstr>
      <vt:lpstr>CHAJ: Video Game Speedruns</vt:lpstr>
      <vt:lpstr>Related Designs</vt:lpstr>
      <vt:lpstr>Our Design &amp; Rationale</vt:lpstr>
      <vt:lpstr>Our Design &amp; Rationale</vt:lpstr>
      <vt:lpstr>Data Wizards: Harry Potter Movie Statistics</vt:lpstr>
      <vt:lpstr>Related Designs</vt:lpstr>
      <vt:lpstr>Our Design &amp; Rationale</vt:lpstr>
      <vt:lpstr>Our Design &amp; Rationale</vt:lpstr>
      <vt:lpstr>Our Design &amp; Rationale</vt:lpstr>
      <vt:lpstr>Work plan (only include if significantly changed from prior presentation)</vt:lpstr>
      <vt:lpstr>Forward Thinkers: Soccer</vt:lpstr>
      <vt:lpstr>Related Designs</vt:lpstr>
      <vt:lpstr>Our Design &amp; Rationale</vt:lpstr>
      <vt:lpstr>Our Design &amp; Rationale</vt:lpstr>
      <vt:lpstr>Work plan (updated)</vt:lpstr>
      <vt:lpstr>Highway Riders</vt:lpstr>
      <vt:lpstr>Related Design 1</vt:lpstr>
      <vt:lpstr>Related Design 2</vt:lpstr>
      <vt:lpstr>Our Design &amp; Rationale</vt:lpstr>
      <vt:lpstr>Our Design &amp; Rationale</vt:lpstr>
      <vt:lpstr>Work plan (only include if significantly changed from prior presentation)</vt:lpstr>
      <vt:lpstr>Powerball Winners:  Video Game Sales</vt:lpstr>
      <vt:lpstr>Related Designs</vt:lpstr>
      <vt:lpstr>Our Design &amp; Rationale</vt:lpstr>
      <vt:lpstr>Our Design &amp; Rationale</vt:lpstr>
      <vt:lpstr>Our Design &amp; Rationale</vt:lpstr>
      <vt:lpstr>Rotten Potatoes:  Popular Streamed TV Shows/Movies</vt:lpstr>
      <vt:lpstr>Related Designs</vt:lpstr>
      <vt:lpstr>Our Design &amp; Rationale</vt:lpstr>
      <vt:lpstr>Our Design &amp; Rationale</vt:lpstr>
      <vt:lpstr>Our Design &amp; Rationale</vt:lpstr>
      <vt:lpstr>Citations:</vt:lpstr>
      <vt:lpstr>Shipman Sergeants:  Popular Trends on Spotify</vt:lpstr>
      <vt:lpstr>Related Designs</vt:lpstr>
      <vt:lpstr>Our Design &amp; Rationale</vt:lpstr>
      <vt:lpstr>Our Design &amp; Rationale</vt:lpstr>
      <vt:lpstr>TARAN: Poverty</vt:lpstr>
      <vt:lpstr>Related  Design  1</vt:lpstr>
      <vt:lpstr>Related Design 2</vt:lpstr>
      <vt:lpstr>Our Design &amp; Rationale</vt:lpstr>
      <vt:lpstr>Our Design &amp; Rationale</vt:lpstr>
      <vt:lpstr>Our Design &amp; Rationale</vt:lpstr>
      <vt:lpstr>Team Spotify: Popularity of Genres Over The Years</vt:lpstr>
      <vt:lpstr>Related Designs</vt:lpstr>
      <vt:lpstr>Our Design &amp; Rationale</vt:lpstr>
      <vt:lpstr>Our Design &amp; Rationale</vt:lpstr>
      <vt:lpstr> The Eras Tour </vt:lpstr>
      <vt:lpstr>Related Design 1</vt:lpstr>
      <vt:lpstr>Related Design 2</vt:lpstr>
      <vt:lpstr>Our Design &amp; Rationale</vt:lpstr>
      <vt:lpstr>Our Design &amp; Rationale</vt:lpstr>
      <vt:lpstr>Work plan </vt:lpstr>
      <vt:lpstr>Work plan </vt:lpstr>
      <vt:lpstr>Traffic Totalities: Traffic Incidents in New York</vt:lpstr>
      <vt:lpstr>Related Designs</vt:lpstr>
      <vt:lpstr>Our Design &amp; Rationale</vt:lpstr>
      <vt:lpstr>Our Design &amp; Rationale</vt:lpstr>
      <vt:lpstr>Our Design &amp; Rationale</vt:lpstr>
      <vt:lpstr>Our Design &amp; Rationale</vt:lpstr>
      <vt:lpstr>Assignments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TeamName: Your Topic</dc:title>
  <dc:creator>shipman</dc:creator>
  <cp:lastModifiedBy>Shipman III, Frank M</cp:lastModifiedBy>
  <cp:revision>15</cp:revision>
  <dcterms:created xsi:type="dcterms:W3CDTF">2016-02-05T14:50:15Z</dcterms:created>
  <dcterms:modified xsi:type="dcterms:W3CDTF">2023-09-27T16:58:02Z</dcterms:modified>
</cp:coreProperties>
</file>