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65" r:id="rId3"/>
    <p:sldId id="264" r:id="rId4"/>
    <p:sldId id="266" r:id="rId5"/>
    <p:sldId id="368" r:id="rId6"/>
    <p:sldId id="370" r:id="rId7"/>
    <p:sldId id="372" r:id="rId8"/>
    <p:sldId id="371" r:id="rId9"/>
    <p:sldId id="373" r:id="rId10"/>
    <p:sldId id="369" r:id="rId11"/>
    <p:sldId id="365" r:id="rId12"/>
    <p:sldId id="366" r:id="rId13"/>
    <p:sldId id="374" r:id="rId14"/>
    <p:sldId id="363" r:id="rId15"/>
    <p:sldId id="353" r:id="rId16"/>
    <p:sldId id="364" r:id="rId17"/>
    <p:sldId id="36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8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4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A4772-D413-416B-801F-1E20905A8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ED8CC7-10E4-4A52-B618-EDCF9341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19C32-64E9-40B7-A37E-241ADB298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8144E-B9CB-4523-9578-B2A14829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559F1-EF10-4975-A62F-D04D9AF69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3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D83E-F171-4AF5-809D-AE0A96A51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0C82-8836-40BD-9606-C129169F0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E6857-5B1C-489F-8FEF-A31BF2319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4B63A-3B2D-4A12-A3A5-69132EDEA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AE8BA-EC92-4495-932B-C69E119BD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1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2ABAD-26DE-451B-8DA3-3F136F344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6B67F-AF40-4CF3-80BC-B1CCCB2C3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95171-19D6-47FF-80B7-4D2D6203D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32188-6C77-4841-9D51-17F883DED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F873E-1E58-4108-BC8E-E2B4846F1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9FC3A-A6E9-422C-944F-247E369B3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25B22-26AA-4EF8-983F-A76947A7BE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9CD765-B74F-4D30-948E-4B528E34C8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2E1EB-7302-4ECF-B483-FC55449F9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29ED4-7972-46A1-83F2-84EFFD96C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D276A-D293-44BE-A999-2C80C4155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75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6BA4C-1FFD-408E-83E9-1591590B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1CE71-AA44-4839-A15C-CA4AA37C5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25943-DF6F-43E4-B404-30AFFF145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565AEF-37AA-4FDE-B603-731CDDC24C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6FDBCE-E60B-4F25-AAC3-B14ECB520A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972A47-0827-427E-8FBC-00A272969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10B3A7-6212-489D-88CC-BE4811467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7CC180-1022-4F6A-98A8-067B92383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8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40B38-1C1C-4EED-92DB-BB689BF9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558F4-1F6B-4AAA-B652-A2D0734AE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5E8819-14FE-42E3-B439-5A8EB01EE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CDB7A2-B380-4551-ADBE-7119F70A7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6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C7C5B7-E2E8-4427-9AB1-E4E1280F5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D48ADE-5BC3-45FD-93D0-E7BE0F30A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2EE58-5BAD-4BFB-A24C-A9C31CBC3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90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E5C2-8D6B-452C-8028-5B1C8C73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17566-7409-42C7-81F5-F73F401A9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284E7-A051-4D8F-ADCA-943E722AE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62690-BF77-42E0-9FC3-6C267F10A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2C339-A6A7-4202-8B13-183BF3B7E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36B63-2EFD-4C78-9EC8-960F9502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4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D74AB-DBCC-4481-8CD3-D84DA49D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5BE740-C03B-4600-9859-E29D27B1A5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3AEBC-A5B4-4E64-8731-0BC4BBA71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34678-8622-4E2A-95B8-92C8E11A8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9A2D4-330F-48B5-B23E-AD9A1C9DB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7DB3F-D118-4D52-8C2C-3EBB7AC30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5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9EDBB-398E-452B-8EC0-28A87ABD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A7A1B-3923-4423-8562-2F22ECE69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48B88-9D87-45F2-9FE3-9E128447A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CE232-D3BE-4D79-8CF0-424DADF82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7989B-844B-4A2F-9268-77DA9B23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9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FEE5E-B5F8-4E99-A966-6C04D8F7AB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2308E3-9430-4928-AB44-3592298FC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8B2C2-6D3C-4873-8702-384FC286E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146AB-4C68-4EFE-AA05-B3AEFE897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291E3-7E81-4845-BCBF-8ABC7BCB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3387A8-0DC2-4993-8537-EC22A7A03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E0ABA-329B-47E9-A212-40255610F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B846C-B67D-4A8A-9F19-A40E71E2E7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01FE6-3AD0-4314-9EFF-18804DAE870A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7A960-5525-4026-A3F7-4BEBE9447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47B2F-73A3-4116-B672-638515929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4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oomberg.com/graphics/covid-vaccine-tracker-global-distribution/" TargetMode="External"/><Relationship Id="rId2" Type="http://schemas.openxmlformats.org/officeDocument/2006/relationships/hyperlink" Target="https://www.kbtx.com/2021/03/22/brazos-valley-covid-19-dashboard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vid.cdc.gov/covid-data-tracker/#datatracker-home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hoices.climatecentral.org/#12/40.7117/-74.0008" TargetMode="External"/><Relationship Id="rId2" Type="http://schemas.openxmlformats.org/officeDocument/2006/relationships/hyperlink" Target="https://insightfulinteraction.com/immigration200year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ovdna.sudox.nl/#layout/data/country/TUN/x/23/y/32/z/20/a/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avy.ai/demos/tweetmap" TargetMode="External"/><Relationship Id="rId2" Type="http://schemas.openxmlformats.org/officeDocument/2006/relationships/hyperlink" Target="https://www.nikon.com/company/corporate/sp/universcale/scale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B80CD-0A41-427A-B5A2-A38D3C9D43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Interacting with</a:t>
            </a:r>
            <a:br>
              <a:rPr lang="en-US" dirty="0"/>
            </a:br>
            <a:r>
              <a:rPr lang="en-US" dirty="0"/>
              <a:t> Information Visualizations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ADD6D3-7BF2-4422-AB6A-352D03D7D5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31732"/>
            <a:ext cx="9144000" cy="112606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043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Abstraction of User Interaction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going on in computer-human interaction?</a:t>
            </a:r>
          </a:p>
          <a:p>
            <a:r>
              <a:rPr lang="en-US" dirty="0"/>
              <a:t>How do users decide what to do to achieve their goals?</a:t>
            </a:r>
          </a:p>
          <a:p>
            <a:r>
              <a:rPr lang="en-US" dirty="0"/>
              <a:t>How do users know whether they have been successful?</a:t>
            </a:r>
          </a:p>
        </p:txBody>
      </p:sp>
      <p:pic>
        <p:nvPicPr>
          <p:cNvPr id="22530" name="Picture 2" descr="Gulf of execu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4343400"/>
            <a:ext cx="6110010" cy="17827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nteractioncultureclass.files.wordpress.com/2012/01/hutchinhollannorm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4230" y="990601"/>
            <a:ext cx="8745171" cy="4852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1DACF2-6ABA-4C9F-BEA1-42D515C3F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463" y="2941608"/>
            <a:ext cx="6303556" cy="34966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642" y="274637"/>
            <a:ext cx="9348158" cy="1252237"/>
          </a:xfrm>
        </p:spPr>
        <p:txBody>
          <a:bodyPr/>
          <a:lstStyle/>
          <a:p>
            <a:r>
              <a:rPr lang="en-US" dirty="0"/>
              <a:t>How To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080" y="1719563"/>
            <a:ext cx="10394830" cy="4525963"/>
          </a:xfrm>
        </p:spPr>
        <p:txBody>
          <a:bodyPr>
            <a:normAutofit/>
          </a:bodyPr>
          <a:lstStyle/>
          <a:p>
            <a:r>
              <a:rPr lang="en-US" dirty="0"/>
              <a:t>Reducing the gulf of execution</a:t>
            </a:r>
          </a:p>
          <a:p>
            <a:pPr lvl="1"/>
            <a:r>
              <a:rPr lang="en-US" dirty="0"/>
              <a:t>Good physical designs (good operators in Chi/</a:t>
            </a:r>
            <a:r>
              <a:rPr lang="en-US" dirty="0" err="1"/>
              <a:t>Riedl</a:t>
            </a:r>
            <a:r>
              <a:rPr lang="en-US" dirty="0"/>
              <a:t> terms)</a:t>
            </a:r>
          </a:p>
          <a:p>
            <a:pPr lvl="1"/>
            <a:r>
              <a:rPr lang="en-US" dirty="0"/>
              <a:t>Understanding user knowledge and goals</a:t>
            </a:r>
          </a:p>
          <a:p>
            <a:r>
              <a:rPr lang="en-US" dirty="0"/>
              <a:t>Reducing the gulf of evaluation</a:t>
            </a:r>
          </a:p>
          <a:p>
            <a:pPr lvl="1"/>
            <a:r>
              <a:rPr lang="en-US" dirty="0" err="1"/>
              <a:t>Comprehsible</a:t>
            </a:r>
            <a:r>
              <a:rPr lang="en-US" dirty="0"/>
              <a:t> visualizations</a:t>
            </a:r>
          </a:p>
          <a:p>
            <a:pPr lvl="1"/>
            <a:r>
              <a:rPr lang="en-US" dirty="0"/>
              <a:t>Presentation/explanation generation</a:t>
            </a:r>
          </a:p>
          <a:p>
            <a:r>
              <a:rPr lang="en-US" dirty="0"/>
              <a:t>Designing for iterative action</a:t>
            </a:r>
          </a:p>
          <a:p>
            <a:pPr lvl="1"/>
            <a:r>
              <a:rPr lang="en-US" dirty="0"/>
              <a:t>Dialogue management</a:t>
            </a:r>
          </a:p>
          <a:p>
            <a:pPr lvl="1"/>
            <a:r>
              <a:rPr lang="en-US" dirty="0"/>
              <a:t>Error remediation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58F47-D82B-4FD5-AA84-F5AAA4EA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Visual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1FB7-E3C0-4925-AADD-1171B8CDD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Dynamic queries – user adjusts which set of objects are visualized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Magic lens – movable filters that alter visualization under them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 err="1"/>
              <a:t>Overview+detail</a:t>
            </a:r>
            <a:r>
              <a:rPr lang="en-US" dirty="0"/>
              <a:t> – can identify which portion of a visualization gets the focus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Linking and brushing – links presentations across visualizations and as user brushes the mouse over objects in one visualization they highlight in others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Extraction and comparison – details of selected objects are compared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Attribute explorer – allows investigation of a number of object features</a:t>
            </a:r>
          </a:p>
        </p:txBody>
      </p:sp>
    </p:spTree>
    <p:extLst>
      <p:ext uri="{BB962C8B-B14F-4D97-AF65-F5344CB8AC3E}">
        <p14:creationId xmlns:p14="http://schemas.microsoft.com/office/powerpoint/2010/main" val="1345912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95E0-EC1F-44AC-809A-E20164279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Queries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8DFFA-E90E-4023-8F7D-1543E86CC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672" y="1916112"/>
            <a:ext cx="4623816" cy="4351338"/>
          </a:xfrm>
        </p:spPr>
        <p:txBody>
          <a:bodyPr>
            <a:normAutofit/>
          </a:bodyPr>
          <a:lstStyle/>
          <a:p>
            <a:r>
              <a:rPr lang="en-US" sz="3200" dirty="0"/>
              <a:t>A commonly available interaction</a:t>
            </a:r>
          </a:p>
          <a:p>
            <a:r>
              <a:rPr lang="en-US" sz="3200" dirty="0"/>
              <a:t>User selects data to be visualized</a:t>
            </a:r>
          </a:p>
          <a:p>
            <a:pPr lvl="1"/>
            <a:r>
              <a:rPr lang="en-US" sz="2800" dirty="0"/>
              <a:t>Selection can be enabled by many different interface mechanisms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464890-F6E6-4213-8121-C3145BE3F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5691" y="810450"/>
            <a:ext cx="6926309" cy="523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2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822B-4F37-432F-B4B7-CF5921B49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+ Detail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7A4F8-88BF-4AF4-8078-40432A34D6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428744" cy="4351338"/>
          </a:xfrm>
        </p:spPr>
        <p:txBody>
          <a:bodyPr>
            <a:normAutofit/>
          </a:bodyPr>
          <a:lstStyle/>
          <a:p>
            <a:r>
              <a:rPr lang="en-US" sz="3200" dirty="0"/>
              <a:t>Enables interaction at different scales</a:t>
            </a:r>
          </a:p>
          <a:p>
            <a:r>
              <a:rPr lang="en-US" sz="3200" dirty="0"/>
              <a:t>Also used for selection of data presented in detail view </a:t>
            </a:r>
          </a:p>
          <a:p>
            <a:pPr lvl="1"/>
            <a:r>
              <a:rPr lang="en-US" sz="2800" dirty="0"/>
              <a:t>Particularly common for maps</a:t>
            </a:r>
          </a:p>
          <a:p>
            <a:pPr lvl="1"/>
            <a:r>
              <a:rPr lang="en-US" sz="2800" dirty="0"/>
              <a:t>Also for overviews of images or documents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591A1A-7AB6-48F3-97AA-E6D285A75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221" y="1151826"/>
            <a:ext cx="6067704" cy="45543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5D43A3-7A93-4E68-8E8C-7A32CAA64B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965"/>
          <a:stretch/>
        </p:blipFill>
        <p:spPr>
          <a:xfrm>
            <a:off x="5681851" y="462661"/>
            <a:ext cx="6291074" cy="621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6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95258-FC0E-428B-A913-94865D63E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620" y="299930"/>
            <a:ext cx="10515600" cy="1325563"/>
          </a:xfrm>
        </p:spPr>
        <p:txBody>
          <a:bodyPr/>
          <a:lstStyle/>
          <a:p>
            <a:r>
              <a:rPr lang="en-US" dirty="0"/>
              <a:t>Magic Lens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D6ED7-383E-4F63-B10F-ECE659DD4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619" y="1916112"/>
            <a:ext cx="4679023" cy="4351338"/>
          </a:xfrm>
        </p:spPr>
        <p:txBody>
          <a:bodyPr>
            <a:normAutofit/>
          </a:bodyPr>
          <a:lstStyle/>
          <a:p>
            <a:r>
              <a:rPr lang="en-US" sz="3200" dirty="0"/>
              <a:t>User has control over a movable subregion of the visualization that changes the visualization in that subregion.</a:t>
            </a:r>
          </a:p>
          <a:p>
            <a:pPr lvl="1"/>
            <a:r>
              <a:rPr lang="en-US" sz="2800" dirty="0"/>
              <a:t>Example of composition</a:t>
            </a:r>
          </a:p>
          <a:p>
            <a:pPr lvl="1"/>
            <a:r>
              <a:rPr lang="en-US" sz="2800" dirty="0"/>
              <a:t>Example in 3D visualization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6199BB-0CB6-4451-A76E-29F956685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7741" y="365125"/>
            <a:ext cx="6305652" cy="6127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12624F-2BC7-4382-AD6C-BFDAD703A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421" y="1042712"/>
            <a:ext cx="6542972" cy="455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9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1215C-F57D-49EF-8391-78E4DE05C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49" y="279781"/>
            <a:ext cx="10515600" cy="1325563"/>
          </a:xfrm>
        </p:spPr>
        <p:txBody>
          <a:bodyPr/>
          <a:lstStyle/>
          <a:p>
            <a:r>
              <a:rPr lang="en-US" dirty="0"/>
              <a:t>Linking and Brushing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92FA9-6D46-4191-B492-622C5C065B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949" y="1825625"/>
            <a:ext cx="433965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Synchronizes selections across multiple visualizations</a:t>
            </a:r>
          </a:p>
          <a:p>
            <a:pPr lvl="1"/>
            <a:r>
              <a:rPr lang="en-US" sz="2800" dirty="0"/>
              <a:t>Implementation with similar visualizations</a:t>
            </a:r>
          </a:p>
          <a:p>
            <a:pPr lvl="1"/>
            <a:r>
              <a:rPr lang="en-US" sz="2800" dirty="0"/>
              <a:t>Implementation across different visualizations</a:t>
            </a:r>
          </a:p>
        </p:txBody>
      </p:sp>
      <p:pic>
        <p:nvPicPr>
          <p:cNvPr id="2050" name="Picture 2" descr="File:Ggobi04brushlink.png">
            <a:extLst>
              <a:ext uri="{FF2B5EF4-FFF2-40B4-BE49-F238E27FC236}">
                <a16:creationId xmlns:a16="http://schemas.microsoft.com/office/drawing/2014/main" id="{16EA3DAC-C958-4417-9055-183077D2E94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079" y="1502676"/>
            <a:ext cx="4357971" cy="477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F8820D-6C26-478C-94FA-868F4B4A4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671" y="1502654"/>
            <a:ext cx="7180452" cy="47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8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58F47-D82B-4FD5-AA84-F5AAA4EA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Visual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1FB7-E3C0-4925-AADD-1171B8CDD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200" dirty="0"/>
              <a:t>Also mentioned by Card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800" dirty="0"/>
              <a:t>Extraction and comparison – details of selected objects are compared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800" dirty="0"/>
              <a:t>Attribute explorer – allows investigation of a number of object features</a:t>
            </a:r>
          </a:p>
        </p:txBody>
      </p:sp>
    </p:spTree>
    <p:extLst>
      <p:ext uri="{BB962C8B-B14F-4D97-AF65-F5344CB8AC3E}">
        <p14:creationId xmlns:p14="http://schemas.microsoft.com/office/powerpoint/2010/main" val="3804214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AB1F17-7541-4C8B-9F3D-45F8C5F3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 Examples for COVID-related data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2D44E4-E4E5-4E1B-902D-A58CAFFF9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0863"/>
            <a:ext cx="10515600" cy="3836099"/>
          </a:xfrm>
        </p:spPr>
        <p:txBody>
          <a:bodyPr>
            <a:normAutofit/>
          </a:bodyPr>
          <a:lstStyle/>
          <a:p>
            <a:r>
              <a:rPr lang="en-US" dirty="0"/>
              <a:t>Brazos County COVID-19 cases - by the numbers</a:t>
            </a:r>
          </a:p>
          <a:p>
            <a:pPr lvl="1"/>
            <a:r>
              <a:rPr lang="en-US" dirty="0">
                <a:hlinkClick r:id="rId2"/>
              </a:rPr>
              <a:t>https://www.kbtx.com/2021/03/22/brazos-valley-covid-19-dashboard/</a:t>
            </a:r>
            <a:r>
              <a:rPr lang="en-US" dirty="0"/>
              <a:t> </a:t>
            </a:r>
          </a:p>
          <a:p>
            <a:r>
              <a:rPr lang="en-US" dirty="0"/>
              <a:t>Vaccine distribution</a:t>
            </a:r>
          </a:p>
          <a:p>
            <a:pPr lvl="1"/>
            <a:r>
              <a:rPr lang="en-US" dirty="0">
                <a:hlinkClick r:id="rId3"/>
              </a:rPr>
              <a:t>https://www.bloomberg.com/graphics/covid-vaccine-tracker-global-distribution/</a:t>
            </a:r>
            <a:r>
              <a:rPr lang="en-US" dirty="0"/>
              <a:t> </a:t>
            </a:r>
          </a:p>
          <a:p>
            <a:r>
              <a:rPr lang="en-US" dirty="0"/>
              <a:t>CDC visualizations</a:t>
            </a:r>
          </a:p>
          <a:p>
            <a:pPr lvl="1"/>
            <a:r>
              <a:rPr lang="en-US" dirty="0">
                <a:hlinkClick r:id="rId4"/>
              </a:rPr>
              <a:t>https://covid.cdc.gov/covid-data-tracker/#datatracker-home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9324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9328E-6724-40D6-8B97-058A90DB3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from Other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AD3F9-FD33-4A52-B713-96021CB43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200 Years of Immigration to the U.S.</a:t>
            </a:r>
          </a:p>
          <a:p>
            <a:pPr lvl="1"/>
            <a:r>
              <a:rPr lang="en-US" dirty="0">
                <a:hlinkClick r:id="rId2"/>
              </a:rPr>
              <a:t>https://insightfulinteraction.com/immigration200years.html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r>
              <a:rPr lang="en-US" dirty="0"/>
              <a:t>Rising sea levels</a:t>
            </a:r>
          </a:p>
          <a:p>
            <a:pPr lvl="1"/>
            <a:r>
              <a:rPr lang="en-US" dirty="0">
                <a:hlinkClick r:id="rId3"/>
              </a:rPr>
              <a:t>https://choices.climatecentral.org/#12/40.7117/-74.0008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r>
              <a:rPr lang="en-US" dirty="0"/>
              <a:t>Government policies and happiness</a:t>
            </a:r>
          </a:p>
          <a:p>
            <a:pPr lvl="1"/>
            <a:r>
              <a:rPr lang="en-US" dirty="0">
                <a:hlinkClick r:id="rId4"/>
              </a:rPr>
              <a:t>https://govdna.sudox.nl/#layout/data/country/TUN/x/23/y/32/z/20/a/0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897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9328E-6724-40D6-8B97-058A90DB3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AD3F9-FD33-4A52-B713-96021CB43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Comparing scales of objects</a:t>
            </a:r>
          </a:p>
          <a:p>
            <a:pPr lvl="1"/>
            <a:r>
              <a:rPr lang="en-US" dirty="0">
                <a:hlinkClick r:id="rId2"/>
              </a:rPr>
              <a:t>https://www.nikon.com/company/corporate/sp/universcale/scale.html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Features of tweets</a:t>
            </a:r>
          </a:p>
          <a:p>
            <a:pPr lvl="1"/>
            <a:r>
              <a:rPr lang="en-US" dirty="0">
                <a:hlinkClick r:id="rId3"/>
              </a:rPr>
              <a:t>https://www.heavy.ai/demos/tweetmap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1167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DB15D-FD26-4576-972E-7BDA215BF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Visualization Spreadsheet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92E42-E960-45F0-BDBD-81D734FEB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99030" cy="4351338"/>
          </a:xfrm>
        </p:spPr>
        <p:txBody>
          <a:bodyPr/>
          <a:lstStyle/>
          <a:p>
            <a:r>
              <a:rPr lang="en-US" dirty="0"/>
              <a:t>Backdrop of work described in paper you read</a:t>
            </a:r>
          </a:p>
          <a:p>
            <a:r>
              <a:rPr lang="en-US" dirty="0"/>
              <a:t>Grid where relations between elements in grid are defined by users</a:t>
            </a:r>
          </a:p>
          <a:p>
            <a:r>
              <a:rPr lang="en-US" dirty="0"/>
              <a:t>Enables multiple simultaneous visualizations that are coordinated based on user goals</a:t>
            </a:r>
          </a:p>
          <a:p>
            <a:r>
              <a:rPr lang="en-US" dirty="0"/>
              <a:t>But what are the operators available to connect grid elements?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B64D77-6943-4639-A526-498E782EB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408" y="610440"/>
            <a:ext cx="5027381" cy="57903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685E2A-86A6-4AB9-8235-A9DFFBB5B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408" y="610440"/>
            <a:ext cx="5027381" cy="588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4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0F6B3-A6ED-4458-9708-B8DB847DE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Interaction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D86D4-B57E-4157-A4E3-C40447245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9974"/>
            <a:ext cx="10515600" cy="4821981"/>
          </a:xfrm>
        </p:spPr>
        <p:txBody>
          <a:bodyPr>
            <a:normAutofit/>
          </a:bodyPr>
          <a:lstStyle/>
          <a:p>
            <a:r>
              <a:rPr lang="en-US" sz="3200" dirty="0"/>
              <a:t>There is not just one desired result for each type of interaction with a data visualization</a:t>
            </a:r>
          </a:p>
          <a:p>
            <a:pPr lvl="1"/>
            <a:r>
              <a:rPr lang="en-US" sz="2800" dirty="0"/>
              <a:t>Different actions make sense in different contexts</a:t>
            </a:r>
          </a:p>
          <a:p>
            <a:r>
              <a:rPr lang="en-US" sz="3200" dirty="0"/>
              <a:t>Issues for visualization system designers:</a:t>
            </a:r>
          </a:p>
          <a:p>
            <a:pPr lvl="1"/>
            <a:r>
              <a:rPr lang="en-US" sz="2800" dirty="0"/>
              <a:t>Operator reuse – operators tend to be specific to particular data types and visualizations, making their reuse difficult</a:t>
            </a:r>
          </a:p>
          <a:p>
            <a:pPr lvl="1"/>
            <a:r>
              <a:rPr lang="en-US" sz="2800" dirty="0"/>
              <a:t>View/value separation – changes to the visualization should not (always) change the original data (e.g. what if scenarios)</a:t>
            </a:r>
          </a:p>
          <a:p>
            <a:pPr lvl="1"/>
            <a:r>
              <a:rPr lang="en-US" sz="2800" dirty="0"/>
              <a:t>Operand focus – keeping focus on results rather than the process for generating those results</a:t>
            </a:r>
          </a:p>
        </p:txBody>
      </p:sp>
    </p:spTree>
    <p:extLst>
      <p:ext uri="{BB962C8B-B14F-4D97-AF65-F5344CB8AC3E}">
        <p14:creationId xmlns:p14="http://schemas.microsoft.com/office/powerpoint/2010/main" val="2313172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B31FA-2B03-45E0-9E74-1A7705E00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Operator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CC8D2-F6E2-42F0-A28B-D09D12D98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14358" cy="4351338"/>
          </a:xfrm>
        </p:spPr>
        <p:txBody>
          <a:bodyPr/>
          <a:lstStyle/>
          <a:p>
            <a:r>
              <a:rPr lang="en-US" dirty="0"/>
              <a:t>Conceptual model describing possible user interactions</a:t>
            </a:r>
          </a:p>
          <a:p>
            <a:r>
              <a:rPr lang="en-US" dirty="0"/>
              <a:t>Example: Chua and Roth’s interaction taxonomy</a:t>
            </a:r>
          </a:p>
          <a:p>
            <a:r>
              <a:rPr lang="en-US" dirty="0"/>
              <a:t>Can be tied to a visualization pipeline</a:t>
            </a:r>
          </a:p>
          <a:p>
            <a:r>
              <a:rPr lang="en-US" dirty="0"/>
              <a:t>Chi &amp; </a:t>
            </a:r>
            <a:r>
              <a:rPr lang="en-US" dirty="0" err="1"/>
              <a:t>Riedl</a:t>
            </a:r>
            <a:r>
              <a:rPr lang="en-US" dirty="0"/>
              <a:t> framework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8940D8-3B22-4164-8F65-221C535E5C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14" t="21635" r="6520" b="3396"/>
          <a:stretch/>
        </p:blipFill>
        <p:spPr>
          <a:xfrm>
            <a:off x="6452558" y="1351530"/>
            <a:ext cx="5331126" cy="51413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005B00-9232-4F52-B4B0-54F6259AC9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14" t="21649" r="10434" b="3383"/>
          <a:stretch/>
        </p:blipFill>
        <p:spPr>
          <a:xfrm>
            <a:off x="6514961" y="1238865"/>
            <a:ext cx="5268723" cy="51413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B63B30-FBBE-421A-8583-AF5EFF8A39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34" t="19707" r="4831" b="5324"/>
          <a:stretch/>
        </p:blipFill>
        <p:spPr>
          <a:xfrm>
            <a:off x="6587613" y="1273277"/>
            <a:ext cx="5061016" cy="545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38064-BC08-46DF-9427-FEFC2198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2993C-0C48-47AB-8ABA-5B8A58279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r>
              <a:rPr lang="en-US" dirty="0"/>
              <a:t>Sept. 19: “Interacting with Visualizations” readings write-up</a:t>
            </a:r>
          </a:p>
          <a:p>
            <a:r>
              <a:rPr lang="en-US" dirty="0"/>
              <a:t>Sept. 21: “Visualization as Distortion” readings write-up and D3 mini assignment </a:t>
            </a:r>
          </a:p>
          <a:p>
            <a:r>
              <a:rPr lang="en-US" dirty="0"/>
              <a:t>Sept. 26: “Bidirectional Visualization” readings write-up and Phase 2 presentation</a:t>
            </a:r>
          </a:p>
          <a:p>
            <a:r>
              <a:rPr lang="en-US" dirty="0"/>
              <a:t>Sept. 28: Phase 2 report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Questions?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422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8351</TotalTime>
  <Words>667</Words>
  <Application>Microsoft Office PowerPoint</Application>
  <PresentationFormat>Widescreen</PresentationFormat>
  <Paragraphs>89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Interacting with  Information Visualizations</vt:lpstr>
      <vt:lpstr>Abstraction of User Interaction</vt:lpstr>
      <vt:lpstr>PowerPoint Presentation</vt:lpstr>
      <vt:lpstr>How To Help?</vt:lpstr>
      <vt:lpstr>Interactive Visual Structures</vt:lpstr>
      <vt:lpstr>Dynamic Queries</vt:lpstr>
      <vt:lpstr>Overview + Detail</vt:lpstr>
      <vt:lpstr>Magic Lens</vt:lpstr>
      <vt:lpstr>Linking and Brushing</vt:lpstr>
      <vt:lpstr>Interactive Visual Structures</vt:lpstr>
      <vt:lpstr>Interaction Examples for COVID-related data</vt:lpstr>
      <vt:lpstr>Examples from Other Domains</vt:lpstr>
      <vt:lpstr>More Examples</vt:lpstr>
      <vt:lpstr>Visualization Spreadsheet</vt:lpstr>
      <vt:lpstr>Operator Interaction Framework</vt:lpstr>
      <vt:lpstr>What is an Operator Framework</vt:lpstr>
      <vt:lpstr>Assignments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Visualization  CSCE 447/679, VIST 476, VIZA 676</dc:title>
  <dc:creator>Shipman III, Frank M</dc:creator>
  <cp:lastModifiedBy>Shipman III, Frank M</cp:lastModifiedBy>
  <cp:revision>138</cp:revision>
  <dcterms:created xsi:type="dcterms:W3CDTF">2021-08-16T17:28:43Z</dcterms:created>
  <dcterms:modified xsi:type="dcterms:W3CDTF">2023-09-18T16:25:21Z</dcterms:modified>
</cp:coreProperties>
</file>