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71" r:id="rId4"/>
    <p:sldId id="323" r:id="rId5"/>
    <p:sldId id="326" r:id="rId6"/>
    <p:sldId id="262" r:id="rId7"/>
    <p:sldId id="331" r:id="rId8"/>
    <p:sldId id="324" r:id="rId9"/>
    <p:sldId id="325" r:id="rId10"/>
    <p:sldId id="33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15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056B6-BB8F-405E-B77B-C208CBCB3639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0EC-3037-479D-9262-B72D8ECE9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99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056B6-BB8F-405E-B77B-C208CBCB3639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0EC-3037-479D-9262-B72D8ECE9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685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056B6-BB8F-405E-B77B-C208CBCB3639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0EC-3037-479D-9262-B72D8ECE9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32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056B6-BB8F-405E-B77B-C208CBCB3639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0EC-3037-479D-9262-B72D8ECE9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151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056B6-BB8F-405E-B77B-C208CBCB3639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0EC-3037-479D-9262-B72D8ECE9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840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056B6-BB8F-405E-B77B-C208CBCB3639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0EC-3037-479D-9262-B72D8ECE9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832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056B6-BB8F-405E-B77B-C208CBCB3639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0EC-3037-479D-9262-B72D8ECE9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93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056B6-BB8F-405E-B77B-C208CBCB3639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0EC-3037-479D-9262-B72D8ECE9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048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056B6-BB8F-405E-B77B-C208CBCB3639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0EC-3037-479D-9262-B72D8ECE9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66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056B6-BB8F-405E-B77B-C208CBCB3639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0EC-3037-479D-9262-B72D8ECE9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935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056B6-BB8F-405E-B77B-C208CBCB3639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0EC-3037-479D-9262-B72D8ECE9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456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056B6-BB8F-405E-B77B-C208CBCB3639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E80EC-3037-479D-9262-B72D8ECE9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1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people.engr.tamu.edu/shipman/courses/project-template.docx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Due 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Reminder</a:t>
            </a:r>
          </a:p>
          <a:p>
            <a:pPr lvl="1"/>
            <a:r>
              <a:rPr lang="en-US" dirty="0"/>
              <a:t>Assignment 1 due on Jan. 28!</a:t>
            </a:r>
          </a:p>
          <a:p>
            <a:pPr lvl="1"/>
            <a:r>
              <a:rPr lang="en-US" dirty="0"/>
              <a:t>I care about the content, not how you create your web site.</a:t>
            </a:r>
          </a:p>
        </p:txBody>
      </p:sp>
    </p:spTree>
    <p:extLst>
      <p:ext uri="{BB962C8B-B14F-4D97-AF65-F5344CB8AC3E}">
        <p14:creationId xmlns:p14="http://schemas.microsoft.com/office/powerpoint/2010/main" val="1679084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CSCW Class Projects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728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980511" cy="4888390"/>
          </a:xfrm>
        </p:spPr>
        <p:txBody>
          <a:bodyPr>
            <a:normAutofit/>
          </a:bodyPr>
          <a:lstStyle/>
          <a:p>
            <a:r>
              <a:rPr lang="en-US" dirty="0"/>
              <a:t>Project Teams</a:t>
            </a:r>
          </a:p>
          <a:p>
            <a:pPr lvl="1"/>
            <a:r>
              <a:rPr lang="en-US" dirty="0"/>
              <a:t>1-3 (maybe 4) students per team</a:t>
            </a:r>
          </a:p>
          <a:p>
            <a:pPr lvl="1"/>
            <a:r>
              <a:rPr lang="en-US" dirty="0"/>
              <a:t>Expectations are (slightly) based on number of team members</a:t>
            </a:r>
          </a:p>
          <a:p>
            <a:pPr lvl="1"/>
            <a:endParaRPr lang="en-US" sz="1200" dirty="0"/>
          </a:p>
          <a:p>
            <a:r>
              <a:rPr lang="en-US" dirty="0"/>
              <a:t>Four phases</a:t>
            </a:r>
          </a:p>
          <a:p>
            <a:pPr lvl="1"/>
            <a:r>
              <a:rPr lang="en-US" dirty="0"/>
              <a:t>Topic Selection (Feb. 4)</a:t>
            </a:r>
          </a:p>
          <a:p>
            <a:pPr lvl="1"/>
            <a:r>
              <a:rPr lang="en-US" dirty="0"/>
              <a:t>Design (Feb. 25)</a:t>
            </a:r>
          </a:p>
          <a:p>
            <a:pPr lvl="1"/>
            <a:r>
              <a:rPr lang="en-US" dirty="0"/>
              <a:t>Initial Development (March 25)</a:t>
            </a:r>
          </a:p>
          <a:p>
            <a:pPr lvl="1"/>
            <a:r>
              <a:rPr lang="en-US" dirty="0"/>
              <a:t>Full Demonstration (April 22-28)</a:t>
            </a:r>
          </a:p>
        </p:txBody>
      </p:sp>
    </p:spTree>
    <p:extLst>
      <p:ext uri="{BB962C8B-B14F-4D97-AF65-F5344CB8AC3E}">
        <p14:creationId xmlns:p14="http://schemas.microsoft.com/office/powerpoint/2010/main" val="378637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Phase 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48287"/>
            <a:ext cx="7886699" cy="4600755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Written and in-class presentation for each phase</a:t>
            </a:r>
          </a:p>
          <a:p>
            <a:pPr lvl="1"/>
            <a:r>
              <a:rPr lang="en-US" sz="2800" dirty="0"/>
              <a:t>Each group will present each phase</a:t>
            </a:r>
          </a:p>
          <a:p>
            <a:pPr lvl="2"/>
            <a:r>
              <a:rPr lang="en-US" dirty="0"/>
              <a:t>Due a 1-2 days before presentation so they can be merged into a single slide deck</a:t>
            </a:r>
          </a:p>
          <a:p>
            <a:pPr lvl="1"/>
            <a:r>
              <a:rPr lang="en-US" sz="2800" dirty="0"/>
              <a:t>Written reports in given template/format</a:t>
            </a:r>
          </a:p>
          <a:p>
            <a:pPr lvl="2"/>
            <a:r>
              <a:rPr lang="en-US" dirty="0">
                <a:hlinkClick r:id="rId2"/>
              </a:rPr>
              <a:t>https://people.engr.tamu.edu/shipman/courses/project-template.docx</a:t>
            </a:r>
            <a:endParaRPr lang="en-US" sz="3600" dirty="0"/>
          </a:p>
          <a:p>
            <a:r>
              <a:rPr lang="en-US" sz="3200" dirty="0"/>
              <a:t>In-class project activities on Wednesdays</a:t>
            </a:r>
          </a:p>
          <a:p>
            <a:pPr lvl="1"/>
            <a:r>
              <a:rPr lang="en-US" sz="2800" dirty="0"/>
              <a:t>Example: finding/discussing related work</a:t>
            </a:r>
          </a:p>
          <a:p>
            <a:pPr lvl="1"/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58865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483" y="250107"/>
            <a:ext cx="7886700" cy="816693"/>
          </a:xfrm>
        </p:spPr>
        <p:txBody>
          <a:bodyPr>
            <a:normAutofit/>
          </a:bodyPr>
          <a:lstStyle/>
          <a:p>
            <a:r>
              <a:rPr lang="en-US" dirty="0"/>
              <a:t>Outline of Final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483" y="1371600"/>
            <a:ext cx="7759931" cy="5410199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Who is being helped to do what?</a:t>
            </a:r>
          </a:p>
          <a:p>
            <a:r>
              <a:rPr lang="en-US" dirty="0"/>
              <a:t>Discussion of Issues</a:t>
            </a:r>
          </a:p>
          <a:p>
            <a:pPr lvl="1"/>
            <a:r>
              <a:rPr lang="en-US" dirty="0"/>
              <a:t>What are the needs and challenges?</a:t>
            </a:r>
          </a:p>
          <a:p>
            <a:r>
              <a:rPr lang="en-US" dirty="0"/>
              <a:t>Approach</a:t>
            </a:r>
          </a:p>
          <a:p>
            <a:pPr lvl="1"/>
            <a:r>
              <a:rPr lang="en-US" dirty="0"/>
              <a:t>What is your high-level idea/concept for supporting the users?</a:t>
            </a:r>
          </a:p>
          <a:p>
            <a:r>
              <a:rPr lang="en-US" dirty="0">
                <a:solidFill>
                  <a:schemeClr val="accent1"/>
                </a:solidFill>
              </a:rPr>
              <a:t>Related Work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What techniques have been used to help before?</a:t>
            </a:r>
          </a:p>
          <a:p>
            <a:r>
              <a:rPr lang="en-US" dirty="0">
                <a:solidFill>
                  <a:schemeClr val="accent1"/>
                </a:solidFill>
              </a:rPr>
              <a:t>Design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What is your design/technique and how does it compare?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Implementation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What does the prototype look like?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What does it do?</a:t>
            </a:r>
          </a:p>
          <a:p>
            <a:r>
              <a:rPr lang="en-US" dirty="0">
                <a:solidFill>
                  <a:srgbClr val="C00000"/>
                </a:solidFill>
              </a:rPr>
              <a:t>Evaluation </a:t>
            </a:r>
          </a:p>
          <a:p>
            <a:r>
              <a:rPr lang="en-US" dirty="0">
                <a:solidFill>
                  <a:srgbClr val="C00000"/>
                </a:solidFill>
              </a:rPr>
              <a:t>Conclusions/Future Work</a:t>
            </a:r>
          </a:p>
          <a:p>
            <a:r>
              <a:rPr lang="en-US" dirty="0">
                <a:solidFill>
                  <a:srgbClr val="C00000"/>
                </a:solidFill>
              </a:rPr>
              <a:t>Appendix A &amp; B on Use of AI and Prompt Templates</a:t>
            </a:r>
          </a:p>
        </p:txBody>
      </p:sp>
    </p:spTree>
    <p:extLst>
      <p:ext uri="{BB962C8B-B14F-4D97-AF65-F5344CB8AC3E}">
        <p14:creationId xmlns:p14="http://schemas.microsoft.com/office/powerpoint/2010/main" val="1145850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92E4C-35E4-47DE-B122-A7FEBBD8E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Is it a CSCW project?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C170B-6338-4EAA-9BF6-9D2AEE6AA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00200"/>
            <a:ext cx="7886700" cy="4983161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Must support multiple people doing something together</a:t>
            </a:r>
          </a:p>
          <a:p>
            <a:endParaRPr lang="en-US" dirty="0"/>
          </a:p>
          <a:p>
            <a:r>
              <a:rPr lang="en-US" dirty="0"/>
              <a:t>Support for coordination</a:t>
            </a:r>
          </a:p>
          <a:p>
            <a:pPr lvl="1"/>
            <a:r>
              <a:rPr lang="en-US" dirty="0"/>
              <a:t>Aiding users to coordinate their activities</a:t>
            </a:r>
          </a:p>
          <a:p>
            <a:pPr lvl="1"/>
            <a:r>
              <a:rPr lang="en-US" dirty="0"/>
              <a:t>This includes scheduling meetings, making group decisions, contributing to group activities</a:t>
            </a:r>
          </a:p>
          <a:p>
            <a:r>
              <a:rPr lang="en-US" dirty="0"/>
              <a:t>Support for communication</a:t>
            </a:r>
          </a:p>
          <a:p>
            <a:pPr lvl="1"/>
            <a:r>
              <a:rPr lang="en-US" dirty="0"/>
              <a:t>Straightforward … can be via text, audio, video, or other. </a:t>
            </a:r>
          </a:p>
          <a:p>
            <a:pPr lvl="1"/>
            <a:r>
              <a:rPr lang="en-US" dirty="0"/>
              <a:t>Social media, email, videoconferencing, etc.</a:t>
            </a:r>
          </a:p>
          <a:p>
            <a:r>
              <a:rPr lang="en-US" dirty="0"/>
              <a:t>Support for awareness</a:t>
            </a:r>
          </a:p>
          <a:p>
            <a:pPr lvl="1"/>
            <a:r>
              <a:rPr lang="en-US" dirty="0"/>
              <a:t>Support understanding of what others are doing and their status</a:t>
            </a:r>
          </a:p>
          <a:p>
            <a:pPr lvl="1"/>
            <a:r>
              <a:rPr lang="en-US" dirty="0"/>
              <a:t>Can think of this as indirect communication.</a:t>
            </a:r>
          </a:p>
        </p:txBody>
      </p:sp>
    </p:spTree>
    <p:extLst>
      <p:ext uri="{BB962C8B-B14F-4D97-AF65-F5344CB8AC3E}">
        <p14:creationId xmlns:p14="http://schemas.microsoft.com/office/powerpoint/2010/main" val="223819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7A7F9-CFAF-4EBB-B92E-5B2EC4BE1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from Prior Semesters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28131-89FD-4925-840B-32FF67741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 group support</a:t>
            </a:r>
          </a:p>
          <a:p>
            <a:r>
              <a:rPr lang="en-US" dirty="0"/>
              <a:t>Collaborative educational activity</a:t>
            </a:r>
          </a:p>
          <a:p>
            <a:r>
              <a:rPr lang="en-US" dirty="0"/>
              <a:t>Multi-party event/project development and management</a:t>
            </a:r>
          </a:p>
          <a:p>
            <a:r>
              <a:rPr lang="en-US" dirty="0"/>
              <a:t>Alternative voting/decision support</a:t>
            </a:r>
          </a:p>
          <a:p>
            <a:r>
              <a:rPr lang="en-US" dirty="0"/>
              <a:t>Distributed show/movie watch party</a:t>
            </a:r>
          </a:p>
          <a:p>
            <a:r>
              <a:rPr lang="en-US" dirty="0"/>
              <a:t>TAMU-focused question answering, task organization, and community tools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501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BC73D-7082-4661-8209-0ECC5D237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think about 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41A86-C2AA-4C35-AD7E-C90F500EE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787961"/>
          </a:xfrm>
        </p:spPr>
        <p:txBody>
          <a:bodyPr>
            <a:normAutofit/>
          </a:bodyPr>
          <a:lstStyle/>
          <a:p>
            <a:r>
              <a:rPr lang="en-US" sz="3200" dirty="0"/>
              <a:t>Identify an activity to support</a:t>
            </a:r>
          </a:p>
          <a:p>
            <a:pPr lvl="1"/>
            <a:r>
              <a:rPr lang="en-US" sz="2800" dirty="0"/>
              <a:t>Domain is frequently based on student interests or activities</a:t>
            </a:r>
          </a:p>
          <a:p>
            <a:pPr lvl="2"/>
            <a:r>
              <a:rPr lang="en-US" sz="2400" dirty="0"/>
              <a:t>Hobbies, student groups, desire to use/learn a particular technology</a:t>
            </a:r>
          </a:p>
          <a:p>
            <a:pPr lvl="1"/>
            <a:r>
              <a:rPr lang="en-US" sz="2800" dirty="0"/>
              <a:t>Tasks common for CSCW support </a:t>
            </a:r>
          </a:p>
          <a:p>
            <a:pPr lvl="2"/>
            <a:r>
              <a:rPr lang="en-US" dirty="0"/>
              <a:t>Collaborative creation/authoring of content</a:t>
            </a:r>
          </a:p>
          <a:p>
            <a:pPr lvl="2"/>
            <a:r>
              <a:rPr lang="en-US" dirty="0"/>
              <a:t>Collaborative design tools</a:t>
            </a:r>
          </a:p>
          <a:p>
            <a:pPr lvl="2"/>
            <a:r>
              <a:rPr lang="en-US" dirty="0"/>
              <a:t>Information filtering, sharing, up/down-voting</a:t>
            </a:r>
          </a:p>
          <a:p>
            <a:pPr lvl="2"/>
            <a:r>
              <a:rPr lang="en-US" dirty="0"/>
              <a:t>Managing divergent opinions/perspectives</a:t>
            </a:r>
          </a:p>
          <a:p>
            <a:pPr marL="6858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391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BC73D-7082-4661-8209-0ECC5D237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Once you have a group and high level activity: What are the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41A86-C2AA-4C35-AD7E-C90F500EE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3050"/>
            <a:ext cx="7886700" cy="488255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Describe the task in some detail</a:t>
            </a:r>
          </a:p>
          <a:p>
            <a:pPr lvl="1"/>
            <a:r>
              <a:rPr lang="en-US" dirty="0"/>
              <a:t>What is being done that you are supporting?</a:t>
            </a:r>
          </a:p>
          <a:p>
            <a:pPr lvl="1"/>
            <a:r>
              <a:rPr lang="en-US" dirty="0"/>
              <a:t>Can be more than one activity but should not be too generic (e.g. reading)</a:t>
            </a:r>
          </a:p>
          <a:p>
            <a:r>
              <a:rPr lang="en-US" dirty="0"/>
              <a:t>Determine likely user groups</a:t>
            </a:r>
          </a:p>
          <a:p>
            <a:pPr lvl="1"/>
            <a:r>
              <a:rPr lang="en-US" dirty="0"/>
              <a:t>What are their characteristics?</a:t>
            </a:r>
          </a:p>
          <a:p>
            <a:pPr lvl="2"/>
            <a:r>
              <a:rPr lang="en-US" dirty="0"/>
              <a:t>Novices vs. experts</a:t>
            </a:r>
          </a:p>
          <a:p>
            <a:pPr lvl="2"/>
            <a:r>
              <a:rPr lang="en-US" dirty="0"/>
              <a:t>How often might they use it?</a:t>
            </a:r>
          </a:p>
          <a:p>
            <a:r>
              <a:rPr lang="en-US" dirty="0"/>
              <a:t>Identify potential cognitive, social, and technology issues</a:t>
            </a:r>
          </a:p>
          <a:p>
            <a:r>
              <a:rPr lang="en-US" b="1" i="1" dirty="0"/>
              <a:t>Notice what is not being asked: </a:t>
            </a:r>
            <a:br>
              <a:rPr lang="en-US" b="1" i="1" dirty="0"/>
            </a:br>
            <a:r>
              <a:rPr lang="en-US" b="1" i="1" dirty="0"/>
              <a:t>anything about the design</a:t>
            </a:r>
          </a:p>
        </p:txBody>
      </p:sp>
    </p:spTree>
    <p:extLst>
      <p:ext uri="{BB962C8B-B14F-4D97-AF65-F5344CB8AC3E}">
        <p14:creationId xmlns:p14="http://schemas.microsoft.com/office/powerpoint/2010/main" val="202460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C9E87-11B7-419F-A3A1-229897A4A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And lastly … </a:t>
            </a:r>
            <a:r>
              <a:rPr lang="en-US" dirty="0"/>
              <a:t>about those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F633A-01AF-401B-8470-C6EA554B0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Cognitive Issues</a:t>
            </a:r>
          </a:p>
          <a:p>
            <a:pPr lvl="1"/>
            <a:r>
              <a:rPr lang="en-US" dirty="0"/>
              <a:t>Challenges for an individual user/consumer</a:t>
            </a:r>
          </a:p>
          <a:p>
            <a:pPr lvl="2"/>
            <a:r>
              <a:rPr lang="en-US" dirty="0"/>
              <a:t>Perception: color issues, distribution of activity, difficult to hear/interpret audio</a:t>
            </a:r>
          </a:p>
          <a:p>
            <a:pPr lvl="2"/>
            <a:r>
              <a:rPr lang="en-US" dirty="0"/>
              <a:t>Memory: short-term memory limitations, long-term expectations or intermittent use</a:t>
            </a:r>
          </a:p>
          <a:p>
            <a:pPr lvl="2"/>
            <a:r>
              <a:rPr lang="en-US" dirty="0"/>
              <a:t>Reasoning: Expectations of problem solving</a:t>
            </a:r>
          </a:p>
          <a:p>
            <a:r>
              <a:rPr lang="en-US" dirty="0"/>
              <a:t>Social Issues</a:t>
            </a:r>
          </a:p>
          <a:p>
            <a:pPr lvl="1"/>
            <a:r>
              <a:rPr lang="en-US" dirty="0"/>
              <a:t>Challenges for groups/communities</a:t>
            </a:r>
          </a:p>
          <a:p>
            <a:pPr lvl="2"/>
            <a:r>
              <a:rPr lang="en-US" dirty="0"/>
              <a:t>Social norm development/application, tyranny of the loudest/majority/etc., work vs. reward distribution</a:t>
            </a:r>
          </a:p>
          <a:p>
            <a:pPr lvl="2"/>
            <a:r>
              <a:rPr lang="en-US" dirty="0"/>
              <a:t>Remember </a:t>
            </a:r>
            <a:r>
              <a:rPr lang="en-US" dirty="0" err="1"/>
              <a:t>Grudin’s</a:t>
            </a:r>
            <a:r>
              <a:rPr lang="en-US" dirty="0"/>
              <a:t> eight issues</a:t>
            </a:r>
          </a:p>
        </p:txBody>
      </p:sp>
    </p:spTree>
    <p:extLst>
      <p:ext uri="{BB962C8B-B14F-4D97-AF65-F5344CB8AC3E}">
        <p14:creationId xmlns:p14="http://schemas.microsoft.com/office/powerpoint/2010/main" val="261724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583</Words>
  <Application>Microsoft Office PowerPoint</Application>
  <PresentationFormat>On-screen Show (4:3)</PresentationFormat>
  <Paragraphs>88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Upcoming Due Date</vt:lpstr>
      <vt:lpstr>CSCW Class Projects</vt:lpstr>
      <vt:lpstr>Project Outline</vt:lpstr>
      <vt:lpstr>Project Phase Assignments</vt:lpstr>
      <vt:lpstr>Outline of Final Report</vt:lpstr>
      <vt:lpstr>Is it a CSCW project?</vt:lpstr>
      <vt:lpstr>Examples from Prior Semesters</vt:lpstr>
      <vt:lpstr>What to think about now</vt:lpstr>
      <vt:lpstr>Once you have a group and high level activity: What are the next steps</vt:lpstr>
      <vt:lpstr>And lastly … about those Issues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Computers and New Media Class Project Discussion</dc:title>
  <dc:creator>shipman</dc:creator>
  <cp:lastModifiedBy>Shipman III, Frank M</cp:lastModifiedBy>
  <cp:revision>33</cp:revision>
  <dcterms:created xsi:type="dcterms:W3CDTF">2016-01-28T16:23:55Z</dcterms:created>
  <dcterms:modified xsi:type="dcterms:W3CDTF">2026-01-20T18:11:14Z</dcterms:modified>
</cp:coreProperties>
</file>