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69" r:id="rId4"/>
    <p:sldId id="270" r:id="rId5"/>
    <p:sldId id="258" r:id="rId6"/>
    <p:sldId id="268" r:id="rId7"/>
    <p:sldId id="267" r:id="rId8"/>
    <p:sldId id="272" r:id="rId9"/>
    <p:sldId id="273" r:id="rId10"/>
    <p:sldId id="274" r:id="rId11"/>
    <p:sldId id="275" r:id="rId12"/>
    <p:sldId id="276" r:id="rId13"/>
    <p:sldId id="277" r:id="rId14"/>
    <p:sldId id="278"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94660"/>
  </p:normalViewPr>
  <p:slideViewPr>
    <p:cSldViewPr snapToGrid="0">
      <p:cViewPr varScale="1">
        <p:scale>
          <a:sx n="60" d="100"/>
          <a:sy n="60" d="100"/>
        </p:scale>
        <p:origin x="78" y="8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B32E5-1D7E-434B-B1A7-4B93A0C553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3DB70B-C039-4DA1-874D-A5833F6375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E22F8E-A58A-47A7-B893-7C3D78B08C97}"/>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5" name="Footer Placeholder 4">
            <a:extLst>
              <a:ext uri="{FF2B5EF4-FFF2-40B4-BE49-F238E27FC236}">
                <a16:creationId xmlns:a16="http://schemas.microsoft.com/office/drawing/2014/main" id="{06CE8164-361F-4866-A88F-66D3C39742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BD376-205D-430C-8D0C-1622EA05EBDE}"/>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3753342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EEC1C-6BE8-4A70-81E7-80594B4B0E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4FE31A-8155-4366-9C3C-6FC0EF3038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AE634D-17AF-4873-A292-A87A632CBA35}"/>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5" name="Footer Placeholder 4">
            <a:extLst>
              <a:ext uri="{FF2B5EF4-FFF2-40B4-BE49-F238E27FC236}">
                <a16:creationId xmlns:a16="http://schemas.microsoft.com/office/drawing/2014/main" id="{A4CB7F1D-4AF2-43B9-880E-4B64301B15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729F14-36B9-4315-A744-8EF75407E766}"/>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842254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69B88-B9C5-4AE9-95B8-1DD34F2265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B32B6A-56B1-4A6A-8387-142D98EB63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EE618D0-FA9A-416D-90A8-A019D5EAC2A8}"/>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5" name="Footer Placeholder 4">
            <a:extLst>
              <a:ext uri="{FF2B5EF4-FFF2-40B4-BE49-F238E27FC236}">
                <a16:creationId xmlns:a16="http://schemas.microsoft.com/office/drawing/2014/main" id="{4B40E41C-7A59-42C3-9617-6D29086E31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E182E5-13EA-4F09-A356-F89F11834490}"/>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3228190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9B51-5F6C-4105-8D8C-9E982D332D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5B5509-9DD2-4560-8F3C-44F6B86CAB6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B3B050-CE6B-4EAD-AC08-89B33EB373C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F56542-D08D-412D-A72C-0492BD6AB2AF}"/>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6" name="Footer Placeholder 5">
            <a:extLst>
              <a:ext uri="{FF2B5EF4-FFF2-40B4-BE49-F238E27FC236}">
                <a16:creationId xmlns:a16="http://schemas.microsoft.com/office/drawing/2014/main" id="{6625E992-455C-47CB-BB89-63523E1670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B621D-4990-47D6-8564-A99C5DD7C9BD}"/>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2068470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B4230-01F5-49EB-9617-E70FB4CEF8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8DDE6C-9820-4643-843B-132994532D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3D56F-144A-4DD6-9828-F0C590167D0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F400E4-2620-48B9-A185-58F2A854AB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9C5B951-817B-4A7F-9FEC-6DFB726B1D0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4E08D3-8928-4C84-AED6-CD4E2250422D}"/>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8" name="Footer Placeholder 7">
            <a:extLst>
              <a:ext uri="{FF2B5EF4-FFF2-40B4-BE49-F238E27FC236}">
                <a16:creationId xmlns:a16="http://schemas.microsoft.com/office/drawing/2014/main" id="{9CB4FDFA-1713-4BE7-880B-3357A61117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FA4950-617A-46DB-B58B-AC5470CA708E}"/>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81688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AB86-367B-47CD-A2CD-D24A24DE7A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C8CC65-7088-4D44-BC1C-CD0A416D48AB}"/>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4" name="Footer Placeholder 3">
            <a:extLst>
              <a:ext uri="{FF2B5EF4-FFF2-40B4-BE49-F238E27FC236}">
                <a16:creationId xmlns:a16="http://schemas.microsoft.com/office/drawing/2014/main" id="{152F6BB0-36A9-4D9F-B2DF-EFADD08771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8D0DBA-6E27-404F-A78D-6A6B75FD15A0}"/>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3007578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CD6ACA-20A4-460D-87C0-0538A44FA8B1}"/>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3" name="Footer Placeholder 2">
            <a:extLst>
              <a:ext uri="{FF2B5EF4-FFF2-40B4-BE49-F238E27FC236}">
                <a16:creationId xmlns:a16="http://schemas.microsoft.com/office/drawing/2014/main" id="{7AF0615F-880D-4693-83A7-5748F3419D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DFB37A-DA1F-409A-8C1A-448A03B94DAC}"/>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3712886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ACE7-99C2-4C9E-ABEE-5ED45516BC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E38242-F47C-440C-86A1-46D8E065CB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EB46B0-1457-451C-9DBB-167D14BE6A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4FB2074-A4A6-40E2-9CDE-20851802D4C6}"/>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6" name="Footer Placeholder 5">
            <a:extLst>
              <a:ext uri="{FF2B5EF4-FFF2-40B4-BE49-F238E27FC236}">
                <a16:creationId xmlns:a16="http://schemas.microsoft.com/office/drawing/2014/main" id="{1818E217-880F-4C68-BFEE-637904ABD1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67F59C-0C14-4404-9073-3475AF3A632C}"/>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4229464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02B8F-9167-412C-B24E-89C82FA7B3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1F8ED8-EAAD-4F77-BBBF-ED76493FE3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089F4E-87A6-4CB6-B601-D5A0A3D1E4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5BC43D4-E7EA-402D-B9E0-C15FDA0B75E2}"/>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6" name="Footer Placeholder 5">
            <a:extLst>
              <a:ext uri="{FF2B5EF4-FFF2-40B4-BE49-F238E27FC236}">
                <a16:creationId xmlns:a16="http://schemas.microsoft.com/office/drawing/2014/main" id="{0E80D47D-CACA-4275-9086-617E937E3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1A8267-E467-4AA2-AC32-657D556143C9}"/>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2225347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7E9E-D74D-41A0-A6AD-D8396C046D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631239-A3FD-44A4-B794-FAD8D5B36C1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92CBF7-0381-49FE-9E92-2E723C60C56B}"/>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5" name="Footer Placeholder 4">
            <a:extLst>
              <a:ext uri="{FF2B5EF4-FFF2-40B4-BE49-F238E27FC236}">
                <a16:creationId xmlns:a16="http://schemas.microsoft.com/office/drawing/2014/main" id="{009D2F52-019D-46B5-9FBF-E6BBC77E11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6B4B75-D53F-499B-8756-C898A4BBE42D}"/>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801014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BB9232-905A-4188-A0A5-21DBD764A0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230553-C43A-477D-AEF4-1F38832D83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18DDE-212F-475E-9F9D-B73A5234BC4B}"/>
              </a:ext>
            </a:extLst>
          </p:cNvPr>
          <p:cNvSpPr>
            <a:spLocks noGrp="1"/>
          </p:cNvSpPr>
          <p:nvPr>
            <p:ph type="dt" sz="half" idx="10"/>
          </p:nvPr>
        </p:nvSpPr>
        <p:spPr/>
        <p:txBody>
          <a:bodyPr/>
          <a:lstStyle/>
          <a:p>
            <a:fld id="{E39C86A7-CCBB-4A35-999A-19161DD5CC71}" type="datetimeFigureOut">
              <a:rPr lang="en-US" smtClean="0"/>
              <a:t>1/15/2026</a:t>
            </a:fld>
            <a:endParaRPr lang="en-US"/>
          </a:p>
        </p:txBody>
      </p:sp>
      <p:sp>
        <p:nvSpPr>
          <p:cNvPr id="5" name="Footer Placeholder 4">
            <a:extLst>
              <a:ext uri="{FF2B5EF4-FFF2-40B4-BE49-F238E27FC236}">
                <a16:creationId xmlns:a16="http://schemas.microsoft.com/office/drawing/2014/main" id="{7D7317EB-6C9B-4F82-B623-8DB95D7F40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6160BF-6973-49BB-AD9C-93F3D9A276B7}"/>
              </a:ext>
            </a:extLst>
          </p:cNvPr>
          <p:cNvSpPr>
            <a:spLocks noGrp="1"/>
          </p:cNvSpPr>
          <p:nvPr>
            <p:ph type="sldNum" sz="quarter" idx="12"/>
          </p:nvPr>
        </p:nvSpPr>
        <p:spPr/>
        <p:txBody>
          <a:bodyPr/>
          <a:lstStyle/>
          <a:p>
            <a:fld id="{A04028CE-DCEC-49AC-8AAD-C82DB7E601DE}" type="slidenum">
              <a:rPr lang="en-US" smtClean="0"/>
              <a:t>‹#›</a:t>
            </a:fld>
            <a:endParaRPr lang="en-US"/>
          </a:p>
        </p:txBody>
      </p:sp>
    </p:spTree>
    <p:extLst>
      <p:ext uri="{BB962C8B-B14F-4D97-AF65-F5344CB8AC3E}">
        <p14:creationId xmlns:p14="http://schemas.microsoft.com/office/powerpoint/2010/main" val="1426540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96ED61-0181-44A7-BA68-8188489E21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98CE26-F591-415A-B1C5-50E3C90B7E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9817FD-00A9-4283-94A9-54BF03497E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C86A7-CCBB-4A35-999A-19161DD5CC71}" type="datetimeFigureOut">
              <a:rPr lang="en-US" smtClean="0"/>
              <a:t>1/15/2026</a:t>
            </a:fld>
            <a:endParaRPr lang="en-US"/>
          </a:p>
        </p:txBody>
      </p:sp>
      <p:sp>
        <p:nvSpPr>
          <p:cNvPr id="5" name="Footer Placeholder 4">
            <a:extLst>
              <a:ext uri="{FF2B5EF4-FFF2-40B4-BE49-F238E27FC236}">
                <a16:creationId xmlns:a16="http://schemas.microsoft.com/office/drawing/2014/main" id="{9A66BCF0-0684-4756-81FE-4A2A405EBE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06455F-599D-4A53-BFEE-E078FBE2C1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028CE-DCEC-49AC-8AAD-C82DB7E601DE}" type="slidenum">
              <a:rPr lang="en-US" smtClean="0"/>
              <a:t>‹#›</a:t>
            </a:fld>
            <a:endParaRPr lang="en-US"/>
          </a:p>
        </p:txBody>
      </p:sp>
    </p:spTree>
    <p:extLst>
      <p:ext uri="{BB962C8B-B14F-4D97-AF65-F5344CB8AC3E}">
        <p14:creationId xmlns:p14="http://schemas.microsoft.com/office/powerpoint/2010/main" val="3318615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interaction-design.org/literature/topics/networking"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C592B-957C-46F9-A2C5-D994BAE8DF66}"/>
              </a:ext>
            </a:extLst>
          </p:cNvPr>
          <p:cNvSpPr>
            <a:spLocks noGrp="1"/>
          </p:cNvSpPr>
          <p:nvPr>
            <p:ph type="ctrTitle"/>
          </p:nvPr>
        </p:nvSpPr>
        <p:spPr>
          <a:xfrm>
            <a:off x="1229360" y="1122363"/>
            <a:ext cx="9824720" cy="2387600"/>
          </a:xfrm>
        </p:spPr>
        <p:txBody>
          <a:bodyPr>
            <a:normAutofit fontScale="90000"/>
          </a:bodyPr>
          <a:lstStyle/>
          <a:p>
            <a:r>
              <a:rPr lang="en-US" dirty="0"/>
              <a:t>Groupware and Social Dynamics: </a:t>
            </a:r>
            <a:br>
              <a:rPr lang="en-US" dirty="0"/>
            </a:br>
            <a:r>
              <a:rPr lang="en-US" dirty="0"/>
              <a:t>Eight Challenges for Developers</a:t>
            </a:r>
          </a:p>
        </p:txBody>
      </p:sp>
      <p:sp>
        <p:nvSpPr>
          <p:cNvPr id="3" name="Subtitle 2">
            <a:extLst>
              <a:ext uri="{FF2B5EF4-FFF2-40B4-BE49-F238E27FC236}">
                <a16:creationId xmlns:a16="http://schemas.microsoft.com/office/drawing/2014/main" id="{425BA445-DA2C-4BFA-8DE6-F96836223FDA}"/>
              </a:ext>
            </a:extLst>
          </p:cNvPr>
          <p:cNvSpPr>
            <a:spLocks noGrp="1"/>
          </p:cNvSpPr>
          <p:nvPr>
            <p:ph type="subTitle" idx="1"/>
          </p:nvPr>
        </p:nvSpPr>
        <p:spPr/>
        <p:txBody>
          <a:bodyPr/>
          <a:lstStyle/>
          <a:p>
            <a:endParaRPr lang="en-US" dirty="0"/>
          </a:p>
          <a:p>
            <a:r>
              <a:rPr lang="en-US" sz="3600" dirty="0"/>
              <a:t>Jonathan </a:t>
            </a:r>
            <a:r>
              <a:rPr lang="en-US" sz="3600" dirty="0" err="1"/>
              <a:t>Grudin</a:t>
            </a:r>
            <a:endParaRPr lang="en-US" sz="3600" dirty="0"/>
          </a:p>
        </p:txBody>
      </p:sp>
    </p:spTree>
    <p:extLst>
      <p:ext uri="{BB962C8B-B14F-4D97-AF65-F5344CB8AC3E}">
        <p14:creationId xmlns:p14="http://schemas.microsoft.com/office/powerpoint/2010/main" val="3684464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ure showing Don Norman's gulf of evaluation and gulf of execution with bridges identifying steps for software and users to make sense of one another">
            <a:extLst>
              <a:ext uri="{FF2B5EF4-FFF2-40B4-BE49-F238E27FC236}">
                <a16:creationId xmlns:a16="http://schemas.microsoft.com/office/drawing/2014/main" id="{5765F77E-E931-4120-8FCE-F82193DF5B45}"/>
              </a:ext>
            </a:extLst>
          </p:cNvPr>
          <p:cNvPicPr>
            <a:picLocks noChangeAspect="1"/>
          </p:cNvPicPr>
          <p:nvPr/>
        </p:nvPicPr>
        <p:blipFill>
          <a:blip r:embed="rId2"/>
          <a:stretch>
            <a:fillRect/>
          </a:stretch>
        </p:blipFill>
        <p:spPr>
          <a:xfrm>
            <a:off x="7250020" y="-11112"/>
            <a:ext cx="3731638" cy="2069954"/>
          </a:xfrm>
          <a:prstGeom prst="rect">
            <a:avLst/>
          </a:prstGeom>
        </p:spPr>
      </p:pic>
      <p:sp>
        <p:nvSpPr>
          <p:cNvPr id="2" name="Title 1">
            <a:extLst>
              <a:ext uri="{FF2B5EF4-FFF2-40B4-BE49-F238E27FC236}">
                <a16:creationId xmlns:a16="http://schemas.microsoft.com/office/drawing/2014/main" id="{166E5BA8-5C7D-463C-8312-1E22E85E3787}"/>
              </a:ext>
            </a:extLst>
          </p:cNvPr>
          <p:cNvSpPr>
            <a:spLocks noGrp="1"/>
          </p:cNvSpPr>
          <p:nvPr>
            <p:ph type="title"/>
          </p:nvPr>
        </p:nvSpPr>
        <p:spPr/>
        <p:txBody>
          <a:bodyPr/>
          <a:lstStyle/>
          <a:p>
            <a:r>
              <a:rPr lang="en-US" dirty="0"/>
              <a:t>Who is Jonathan </a:t>
            </a:r>
            <a:r>
              <a:rPr lang="en-US" dirty="0" err="1"/>
              <a:t>Grudin</a:t>
            </a:r>
            <a:endParaRPr lang="en-US" dirty="0"/>
          </a:p>
        </p:txBody>
      </p:sp>
      <p:sp>
        <p:nvSpPr>
          <p:cNvPr id="3" name="Content Placeholder 2">
            <a:extLst>
              <a:ext uri="{FF2B5EF4-FFF2-40B4-BE49-F238E27FC236}">
                <a16:creationId xmlns:a16="http://schemas.microsoft.com/office/drawing/2014/main" id="{E9FBDDCE-0C41-46D2-9D9E-56E651F0F49C}"/>
              </a:ext>
            </a:extLst>
          </p:cNvPr>
          <p:cNvSpPr>
            <a:spLocks noGrp="1"/>
          </p:cNvSpPr>
          <p:nvPr>
            <p:ph idx="1"/>
          </p:nvPr>
        </p:nvSpPr>
        <p:spPr>
          <a:xfrm>
            <a:off x="838200" y="1825624"/>
            <a:ext cx="10515600" cy="4813135"/>
          </a:xfrm>
        </p:spPr>
        <p:txBody>
          <a:bodyPr/>
          <a:lstStyle/>
          <a:p>
            <a:r>
              <a:rPr lang="en-US" dirty="0"/>
              <a:t>Ph.D. in cognitive psychology (1981) from UC San Diego</a:t>
            </a:r>
          </a:p>
          <a:p>
            <a:pPr lvl="1"/>
            <a:r>
              <a:rPr lang="en-US" dirty="0"/>
              <a:t>Advisor Don Norman</a:t>
            </a:r>
          </a:p>
          <a:p>
            <a:r>
              <a:rPr lang="en-US" dirty="0"/>
              <a:t>Worked at: </a:t>
            </a:r>
          </a:p>
          <a:p>
            <a:pPr lvl="1"/>
            <a:r>
              <a:rPr lang="en-US" dirty="0"/>
              <a:t>Wang Laboratories, </a:t>
            </a:r>
          </a:p>
          <a:p>
            <a:pPr lvl="1"/>
            <a:r>
              <a:rPr lang="en-US" dirty="0"/>
              <a:t>MCC, </a:t>
            </a:r>
          </a:p>
          <a:p>
            <a:pPr lvl="1"/>
            <a:r>
              <a:rPr lang="en-US" dirty="0"/>
              <a:t>Aarhus University, </a:t>
            </a:r>
          </a:p>
          <a:p>
            <a:pPr lvl="1"/>
            <a:r>
              <a:rPr lang="en-US" dirty="0"/>
              <a:t>UC Irvine, and </a:t>
            </a:r>
          </a:p>
          <a:p>
            <a:pPr lvl="1"/>
            <a:r>
              <a:rPr lang="en-US" dirty="0"/>
              <a:t>Microsoft among others</a:t>
            </a:r>
          </a:p>
          <a:p>
            <a:r>
              <a:rPr lang="en-US" dirty="0"/>
              <a:t>Many interesting/insightful papers</a:t>
            </a:r>
          </a:p>
          <a:p>
            <a:pPr lvl="1"/>
            <a:r>
              <a:rPr lang="en-US" dirty="0"/>
              <a:t>Focus on tensions in software design for communities</a:t>
            </a:r>
          </a:p>
        </p:txBody>
      </p:sp>
      <p:pic>
        <p:nvPicPr>
          <p:cNvPr id="5" name="Picture 4" descr="photograph of Jonathan Grudin">
            <a:extLst>
              <a:ext uri="{FF2B5EF4-FFF2-40B4-BE49-F238E27FC236}">
                <a16:creationId xmlns:a16="http://schemas.microsoft.com/office/drawing/2014/main" id="{5C5277DF-56A9-45B4-A10A-7C694943B43B}"/>
              </a:ext>
            </a:extLst>
          </p:cNvPr>
          <p:cNvPicPr>
            <a:picLocks noChangeAspect="1"/>
          </p:cNvPicPr>
          <p:nvPr/>
        </p:nvPicPr>
        <p:blipFill>
          <a:blip r:embed="rId3"/>
          <a:stretch>
            <a:fillRect/>
          </a:stretch>
        </p:blipFill>
        <p:spPr>
          <a:xfrm>
            <a:off x="6877878" y="2488096"/>
            <a:ext cx="4475922" cy="2975789"/>
          </a:xfrm>
          <a:prstGeom prst="rect">
            <a:avLst/>
          </a:prstGeom>
        </p:spPr>
      </p:pic>
    </p:spTree>
    <p:extLst>
      <p:ext uri="{BB962C8B-B14F-4D97-AF65-F5344CB8AC3E}">
        <p14:creationId xmlns:p14="http://schemas.microsoft.com/office/powerpoint/2010/main" val="221360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06E84-430B-4591-B847-85D779F17A97}"/>
              </a:ext>
            </a:extLst>
          </p:cNvPr>
          <p:cNvSpPr>
            <a:spLocks noGrp="1"/>
          </p:cNvSpPr>
          <p:nvPr>
            <p:ph type="title"/>
          </p:nvPr>
        </p:nvSpPr>
        <p:spPr>
          <a:xfrm>
            <a:off x="838200" y="365125"/>
            <a:ext cx="10515600" cy="754227"/>
          </a:xfrm>
        </p:spPr>
        <p:txBody>
          <a:bodyPr/>
          <a:lstStyle/>
          <a:p>
            <a:r>
              <a:rPr lang="en-US" dirty="0"/>
              <a:t>CSCW in the History of Computer Science</a:t>
            </a:r>
          </a:p>
        </p:txBody>
      </p:sp>
      <p:pic>
        <p:nvPicPr>
          <p:cNvPr id="3" name="Picture 2" descr="Figure showing how the focus of CSCW combines characteristics of the CHI and MIS communities.  MIS focused on support for large organizations and CHI (initially) on individuals so CSCW's focus on small groups and communities introduced new concerns/issues for systems builders.  These were not relevant prior to personal computers starting to be networked to one another.">
            <a:extLst>
              <a:ext uri="{FF2B5EF4-FFF2-40B4-BE49-F238E27FC236}">
                <a16:creationId xmlns:a16="http://schemas.microsoft.com/office/drawing/2014/main" id="{768AF842-04C7-4D4C-B451-BF54CCCD20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0886" y="1261241"/>
            <a:ext cx="7530227" cy="5448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7009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E789B-EF7B-4112-AFA1-A1668E338F11}"/>
              </a:ext>
            </a:extLst>
          </p:cNvPr>
          <p:cNvSpPr>
            <a:spLocks noGrp="1"/>
          </p:cNvSpPr>
          <p:nvPr>
            <p:ph type="title"/>
          </p:nvPr>
        </p:nvSpPr>
        <p:spPr>
          <a:xfrm>
            <a:off x="838200" y="233046"/>
            <a:ext cx="10515600" cy="1102672"/>
          </a:xfrm>
        </p:spPr>
        <p:txBody>
          <a:bodyPr>
            <a:normAutofit fontScale="90000"/>
          </a:bodyPr>
          <a:lstStyle/>
          <a:p>
            <a:r>
              <a:rPr lang="en-US" dirty="0"/>
              <a:t>Coordination Viewed by Different Disciplines </a:t>
            </a:r>
            <a:br>
              <a:rPr lang="en-US" dirty="0"/>
            </a:br>
            <a:r>
              <a:rPr lang="en-US" sz="3200" dirty="0"/>
              <a:t>(from Malone, </a:t>
            </a:r>
            <a:r>
              <a:rPr lang="en-US" sz="3200" dirty="0" err="1"/>
              <a:t>Crowston</a:t>
            </a:r>
            <a:r>
              <a:rPr lang="en-US" sz="3200" dirty="0"/>
              <a:t> 1994)</a:t>
            </a:r>
            <a:endParaRPr lang="en-US" dirty="0"/>
          </a:p>
        </p:txBody>
      </p:sp>
      <p:pic>
        <p:nvPicPr>
          <p:cNvPr id="3" name="Picture 2" descr="This is a figure from the classic 1994 paper by Tom Malone and Kevin Crowston examining how computer science, organization theory, and economics/operations research had different considerations and vocabulary for analyzing coordination processes">
            <a:extLst>
              <a:ext uri="{FF2B5EF4-FFF2-40B4-BE49-F238E27FC236}">
                <a16:creationId xmlns:a16="http://schemas.microsoft.com/office/drawing/2014/main" id="{43343256-4894-448C-ACBC-94B9833CAB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73" t="18561" r="4959" b="6437"/>
          <a:stretch/>
        </p:blipFill>
        <p:spPr bwMode="auto">
          <a:xfrm>
            <a:off x="1534160" y="1467797"/>
            <a:ext cx="8595360" cy="5390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6686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same/different time and same/different place categorization of CSCW support is extended to divide the different time and different place into different but predictable and different but unpredictable.  Software that can predict when or where members of a group or community are available can take advantage of this knowledge over situations where the location and time available is unknown or unknow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8880" y="1331256"/>
            <a:ext cx="6014720" cy="5428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0F2E0FCB-0B43-4972-8B3D-13C292751A83}"/>
              </a:ext>
            </a:extLst>
          </p:cNvPr>
          <p:cNvSpPr>
            <a:spLocks noGrp="1"/>
          </p:cNvSpPr>
          <p:nvPr>
            <p:ph type="title"/>
          </p:nvPr>
        </p:nvSpPr>
        <p:spPr>
          <a:xfrm>
            <a:off x="838200" y="365125"/>
            <a:ext cx="10515600" cy="772795"/>
          </a:xfrm>
        </p:spPr>
        <p:txBody>
          <a:bodyPr/>
          <a:lstStyle/>
          <a:p>
            <a:r>
              <a:rPr lang="en-US" dirty="0"/>
              <a:t>Expanding the Time/Space Categorization</a:t>
            </a:r>
          </a:p>
        </p:txBody>
      </p:sp>
    </p:spTree>
    <p:extLst>
      <p:ext uri="{BB962C8B-B14F-4D97-AF65-F5344CB8AC3E}">
        <p14:creationId xmlns:p14="http://schemas.microsoft.com/office/powerpoint/2010/main" val="3693105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573" y="320357"/>
            <a:ext cx="11357113" cy="1325563"/>
          </a:xfrm>
        </p:spPr>
        <p:txBody>
          <a:bodyPr/>
          <a:lstStyle/>
          <a:p>
            <a:r>
              <a:rPr lang="en-US" dirty="0"/>
              <a:t>Extending the CSCW Framework (a 3</a:t>
            </a:r>
            <a:r>
              <a:rPr lang="en-US" baseline="30000" dirty="0"/>
              <a:t>rd</a:t>
            </a:r>
            <a:r>
              <a:rPr lang="en-US" dirty="0"/>
              <a:t> dimension)</a:t>
            </a:r>
          </a:p>
        </p:txBody>
      </p:sp>
      <p:graphicFrame>
        <p:nvGraphicFramePr>
          <p:cNvPr id="4" name="Content Placeholder 3" descr="An alternative extension to the same/different time/place categorization in the case of communication technology is the addition of a third dimension based on whether the person/people generating the content (speaking, writing, or otherwise) know who the members of the audience are.  This is basically the difference between directed communication techniques and broadcast communication techniques in the four situations in the original same/different space and time framework."/>
          <p:cNvGraphicFramePr>
            <a:graphicFrameLocks noGrp="1"/>
          </p:cNvGraphicFramePr>
          <p:nvPr>
            <p:ph idx="1"/>
            <p:extLst>
              <p:ext uri="{D42A27DB-BD31-4B8C-83A1-F6EECF244321}">
                <p14:modId xmlns:p14="http://schemas.microsoft.com/office/powerpoint/2010/main" val="2094514690"/>
              </p:ext>
            </p:extLst>
          </p:nvPr>
        </p:nvGraphicFramePr>
        <p:xfrm>
          <a:off x="1981200" y="1981200"/>
          <a:ext cx="8229600" cy="1920240"/>
        </p:xfrm>
        <a:graphic>
          <a:graphicData uri="http://schemas.openxmlformats.org/drawingml/2006/table">
            <a:tbl>
              <a:tblPr firstRow="1" bandRow="1">
                <a:tableStyleId>{6E25E649-3F16-4E02-A733-19D2CDBF48F0}</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dirty="0">
                          <a:solidFill>
                            <a:sysClr val="windowText" lastClr="000000"/>
                          </a:solidFill>
                        </a:rPr>
                        <a:t>Different</a:t>
                      </a:r>
                    </a:p>
                    <a:p>
                      <a:pPr algn="ctr"/>
                      <a:r>
                        <a:rPr lang="en-US" dirty="0">
                          <a:solidFill>
                            <a:sysClr val="windowText" lastClr="000000"/>
                          </a:solidFill>
                        </a:rPr>
                        <a:t>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dirty="0">
                          <a:solidFill>
                            <a:sysClr val="windowText" lastClr="000000"/>
                          </a:solidFill>
                        </a:rPr>
                        <a:t>Same</a:t>
                      </a:r>
                    </a:p>
                    <a:p>
                      <a:pPr algn="ctr"/>
                      <a:r>
                        <a:rPr lang="en-US" baseline="0" dirty="0">
                          <a:solidFill>
                            <a:sysClr val="windowText" lastClr="000000"/>
                          </a:solidFill>
                        </a:rPr>
                        <a:t>Time</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70840">
                <a:tc>
                  <a:txBody>
                    <a:bodyPr/>
                    <a:lstStyle/>
                    <a:p>
                      <a:pPr algn="ctr"/>
                      <a:r>
                        <a:rPr lang="en-US" b="1" dirty="0"/>
                        <a:t>Different</a:t>
                      </a:r>
                    </a:p>
                    <a:p>
                      <a:pPr algn="ctr"/>
                      <a:r>
                        <a:rPr lang="en-US" b="1" dirty="0"/>
                        <a:t>Place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dirty="0"/>
                        <a:t>Email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Phone,</a:t>
                      </a:r>
                      <a:r>
                        <a:rPr lang="en-US" baseline="0" dirty="0"/>
                        <a:t> </a:t>
                      </a:r>
                      <a:r>
                        <a:rPr lang="en-US" dirty="0"/>
                        <a:t>Instant Messaging, Videoconferencing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a:r>
                        <a:rPr lang="en-US" b="1" dirty="0"/>
                        <a:t>Same</a:t>
                      </a:r>
                    </a:p>
                    <a:p>
                      <a:pPr algn="ctr"/>
                      <a:r>
                        <a:rPr lang="en-US" b="1" dirty="0"/>
                        <a:t>Place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dirty="0"/>
                        <a:t>Notes on the Fridge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Conversation (Augmented with technology)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6" name="TextBox 5"/>
          <p:cNvSpPr txBox="1"/>
          <p:nvPr/>
        </p:nvSpPr>
        <p:spPr>
          <a:xfrm>
            <a:off x="1981201" y="1524000"/>
            <a:ext cx="5347361" cy="369332"/>
          </a:xfrm>
          <a:prstGeom prst="rect">
            <a:avLst/>
          </a:prstGeom>
          <a:noFill/>
        </p:spPr>
        <p:txBody>
          <a:bodyPr wrap="none" rtlCol="0">
            <a:spAutoFit/>
          </a:bodyPr>
          <a:lstStyle/>
          <a:p>
            <a:r>
              <a:rPr lang="en-US" b="1" dirty="0"/>
              <a:t>Directed Communication (select/know your audience)</a:t>
            </a:r>
          </a:p>
        </p:txBody>
      </p:sp>
      <p:sp>
        <p:nvSpPr>
          <p:cNvPr id="7" name="TextBox 6"/>
          <p:cNvSpPr txBox="1"/>
          <p:nvPr/>
        </p:nvSpPr>
        <p:spPr>
          <a:xfrm>
            <a:off x="1981201" y="4114800"/>
            <a:ext cx="6165149" cy="369332"/>
          </a:xfrm>
          <a:prstGeom prst="rect">
            <a:avLst/>
          </a:prstGeom>
          <a:noFill/>
        </p:spPr>
        <p:txBody>
          <a:bodyPr wrap="none" rtlCol="0">
            <a:spAutoFit/>
          </a:bodyPr>
          <a:lstStyle/>
          <a:p>
            <a:r>
              <a:rPr lang="en-US" b="1" dirty="0"/>
              <a:t>Broadcast</a:t>
            </a:r>
            <a:r>
              <a:rPr lang="en-US" dirty="0"/>
              <a:t> </a:t>
            </a:r>
            <a:r>
              <a:rPr lang="en-US" b="1" dirty="0"/>
              <a:t>Communication (do not select/know your audience)</a:t>
            </a:r>
          </a:p>
        </p:txBody>
      </p:sp>
      <p:graphicFrame>
        <p:nvGraphicFramePr>
          <p:cNvPr id="8" name="Content Placeholder 3"/>
          <p:cNvGraphicFramePr>
            <a:graphicFrameLocks/>
          </p:cNvGraphicFramePr>
          <p:nvPr/>
        </p:nvGraphicFramePr>
        <p:xfrm>
          <a:off x="1981200" y="4572000"/>
          <a:ext cx="8229600" cy="1920240"/>
        </p:xfrm>
        <a:graphic>
          <a:graphicData uri="http://schemas.openxmlformats.org/drawingml/2006/table">
            <a:tbl>
              <a:tblPr firstRow="1" bandRow="1">
                <a:tableStyleId>{6E25E649-3F16-4E02-A733-19D2CDBF48F0}</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dirty="0">
                          <a:solidFill>
                            <a:sysClr val="windowText" lastClr="000000"/>
                          </a:solidFill>
                        </a:rPr>
                        <a:t>Different</a:t>
                      </a:r>
                    </a:p>
                    <a:p>
                      <a:pPr algn="ctr"/>
                      <a:r>
                        <a:rPr lang="en-US" dirty="0">
                          <a:solidFill>
                            <a:sysClr val="windowText" lastClr="000000"/>
                          </a:solidFill>
                        </a:rPr>
                        <a:t>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dirty="0">
                          <a:solidFill>
                            <a:sysClr val="windowText" lastClr="000000"/>
                          </a:solidFill>
                        </a:rPr>
                        <a:t>Same</a:t>
                      </a:r>
                    </a:p>
                    <a:p>
                      <a:pPr algn="ctr"/>
                      <a:r>
                        <a:rPr lang="en-US" baseline="0" dirty="0">
                          <a:solidFill>
                            <a:sysClr val="windowText" lastClr="000000"/>
                          </a:solidFill>
                        </a:rPr>
                        <a:t>Time</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70840">
                <a:tc>
                  <a:txBody>
                    <a:bodyPr/>
                    <a:lstStyle/>
                    <a:p>
                      <a:pPr algn="ctr"/>
                      <a:r>
                        <a:rPr lang="en-US" b="1" dirty="0"/>
                        <a:t>Different</a:t>
                      </a:r>
                    </a:p>
                    <a:p>
                      <a:pPr algn="ctr"/>
                      <a:r>
                        <a:rPr lang="en-US" b="1" dirty="0"/>
                        <a:t>Place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baseline="0" dirty="0"/>
                        <a:t>Discussion Forums, Blogs, Podcasts, Wikis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Traditional</a:t>
                      </a:r>
                      <a:r>
                        <a:rPr lang="en-US" baseline="0" dirty="0"/>
                        <a:t> and new b</a:t>
                      </a:r>
                      <a:r>
                        <a:rPr lang="en-US" dirty="0"/>
                        <a:t>roadcast</a:t>
                      </a:r>
                      <a:r>
                        <a:rPr lang="en-US" baseline="0" dirty="0"/>
                        <a:t> forms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a:r>
                        <a:rPr lang="en-US" b="1" dirty="0"/>
                        <a:t>Same</a:t>
                      </a:r>
                    </a:p>
                    <a:p>
                      <a:pPr algn="ctr"/>
                      <a:r>
                        <a:rPr lang="en-US" b="1" dirty="0"/>
                        <a:t>Place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dirty="0"/>
                        <a:t>Bulletin Boards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Public</a:t>
                      </a:r>
                      <a:r>
                        <a:rPr lang="en-US" baseline="0" dirty="0"/>
                        <a:t> speaking, meeting room support</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down)">
                                      <p:cBhvr>
                                        <p:cTn id="15" dur="500"/>
                                        <p:tgtEl>
                                          <p:spTgt spid="7">
                                            <p:txEl>
                                              <p:pRg st="0" end="0"/>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D86553-F829-4335-AAFB-CB2A5A320EBD}"/>
              </a:ext>
            </a:extLst>
          </p:cNvPr>
          <p:cNvSpPr>
            <a:spLocks noGrp="1"/>
          </p:cNvSpPr>
          <p:nvPr>
            <p:ph type="title"/>
          </p:nvPr>
        </p:nvSpPr>
        <p:spPr/>
        <p:txBody>
          <a:bodyPr/>
          <a:lstStyle/>
          <a:p>
            <a:r>
              <a:rPr lang="en-US" dirty="0"/>
              <a:t>Discussing </a:t>
            </a:r>
            <a:r>
              <a:rPr lang="en-US" dirty="0" err="1"/>
              <a:t>Grudin’s</a:t>
            </a:r>
            <a:r>
              <a:rPr lang="en-US" dirty="0"/>
              <a:t> Eight Challenges	</a:t>
            </a:r>
          </a:p>
        </p:txBody>
      </p:sp>
      <p:sp>
        <p:nvSpPr>
          <p:cNvPr id="4" name="Content Placeholder 3">
            <a:extLst>
              <a:ext uri="{FF2B5EF4-FFF2-40B4-BE49-F238E27FC236}">
                <a16:creationId xmlns:a16="http://schemas.microsoft.com/office/drawing/2014/main" id="{C5464DEC-0F13-4420-AC3C-6FD940A623B2}"/>
              </a:ext>
            </a:extLst>
          </p:cNvPr>
          <p:cNvSpPr>
            <a:spLocks noGrp="1"/>
          </p:cNvSpPr>
          <p:nvPr>
            <p:ph idx="1"/>
          </p:nvPr>
        </p:nvSpPr>
        <p:spPr/>
        <p:txBody>
          <a:bodyPr>
            <a:normAutofit/>
          </a:bodyPr>
          <a:lstStyle/>
          <a:p>
            <a:pPr marL="342900" indent="-342900">
              <a:spcAft>
                <a:spcPts val="600"/>
              </a:spcAft>
              <a:buFont typeface="+mj-lt"/>
              <a:buAutoNum type="arabicPeriod"/>
            </a:pPr>
            <a:r>
              <a:rPr lang="en-US" sz="3200" dirty="0"/>
              <a:t>Disparity in work and benefit</a:t>
            </a:r>
          </a:p>
          <a:p>
            <a:pPr lvl="1">
              <a:spcAft>
                <a:spcPts val="600"/>
              </a:spcAft>
            </a:pPr>
            <a:r>
              <a:rPr lang="en-US" sz="2800" dirty="0"/>
              <a:t>"What may be in the managers' best interests may not be in the interests of individual contributors, and therefore not used.“ </a:t>
            </a:r>
            <a:br>
              <a:rPr lang="en-US" sz="2800" dirty="0"/>
            </a:br>
            <a:r>
              <a:rPr lang="en-US" sz="2800" dirty="0"/>
              <a:t>– the </a:t>
            </a:r>
            <a:r>
              <a:rPr lang="en-US" sz="2800" dirty="0" err="1"/>
              <a:t>Grudin</a:t>
            </a:r>
            <a:r>
              <a:rPr lang="en-US" sz="2800" dirty="0"/>
              <a:t> paradox</a:t>
            </a:r>
          </a:p>
          <a:p>
            <a:pPr lvl="1">
              <a:spcAft>
                <a:spcPts val="600"/>
              </a:spcAft>
            </a:pPr>
            <a:r>
              <a:rPr lang="en-US" sz="2800" dirty="0"/>
              <a:t>Why does this happen?</a:t>
            </a:r>
          </a:p>
          <a:p>
            <a:pPr lvl="1">
              <a:spcAft>
                <a:spcPts val="600"/>
              </a:spcAft>
            </a:pPr>
            <a:r>
              <a:rPr lang="en-US" sz="2800" dirty="0"/>
              <a:t>When does it happen and when is it less of an issue?</a:t>
            </a:r>
          </a:p>
          <a:p>
            <a:pPr marL="0" indent="0">
              <a:spcAft>
                <a:spcPts val="600"/>
              </a:spcAft>
              <a:buNone/>
            </a:pPr>
            <a:endParaRPr lang="en-US" dirty="0"/>
          </a:p>
        </p:txBody>
      </p:sp>
    </p:spTree>
    <p:extLst>
      <p:ext uri="{BB962C8B-B14F-4D97-AF65-F5344CB8AC3E}">
        <p14:creationId xmlns:p14="http://schemas.microsoft.com/office/powerpoint/2010/main" val="2911980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D86553-F829-4335-AAFB-CB2A5A320EBD}"/>
              </a:ext>
            </a:extLst>
          </p:cNvPr>
          <p:cNvSpPr>
            <a:spLocks noGrp="1"/>
          </p:cNvSpPr>
          <p:nvPr>
            <p:ph type="title"/>
          </p:nvPr>
        </p:nvSpPr>
        <p:spPr/>
        <p:txBody>
          <a:bodyPr/>
          <a:lstStyle/>
          <a:p>
            <a:r>
              <a:rPr lang="en-US" dirty="0"/>
              <a:t>Discussing </a:t>
            </a:r>
            <a:r>
              <a:rPr lang="en-US" dirty="0" err="1"/>
              <a:t>Grudin’s</a:t>
            </a:r>
            <a:r>
              <a:rPr lang="en-US" dirty="0"/>
              <a:t> Eight Challenges	</a:t>
            </a:r>
          </a:p>
        </p:txBody>
      </p:sp>
      <p:sp>
        <p:nvSpPr>
          <p:cNvPr id="4" name="Content Placeholder 3">
            <a:extLst>
              <a:ext uri="{FF2B5EF4-FFF2-40B4-BE49-F238E27FC236}">
                <a16:creationId xmlns:a16="http://schemas.microsoft.com/office/drawing/2014/main" id="{C5464DEC-0F13-4420-AC3C-6FD940A623B2}"/>
              </a:ext>
            </a:extLst>
          </p:cNvPr>
          <p:cNvSpPr>
            <a:spLocks noGrp="1"/>
          </p:cNvSpPr>
          <p:nvPr>
            <p:ph idx="1"/>
          </p:nvPr>
        </p:nvSpPr>
        <p:spPr/>
        <p:txBody>
          <a:bodyPr>
            <a:normAutofit/>
          </a:bodyPr>
          <a:lstStyle/>
          <a:p>
            <a:pPr marL="342900" indent="-342900">
              <a:spcAft>
                <a:spcPts val="600"/>
              </a:spcAft>
              <a:buFont typeface="+mj-lt"/>
              <a:buAutoNum type="arabicPeriod"/>
            </a:pPr>
            <a:r>
              <a:rPr lang="en-US" dirty="0"/>
              <a:t>Disparity in work and benefit</a:t>
            </a:r>
          </a:p>
          <a:p>
            <a:pPr marL="342900" indent="-342900">
              <a:spcAft>
                <a:spcPts val="600"/>
              </a:spcAft>
              <a:buFont typeface="+mj-lt"/>
              <a:buAutoNum type="arabicPeriod"/>
            </a:pPr>
            <a:r>
              <a:rPr lang="en-US" sz="3600" dirty="0"/>
              <a:t>Critical mass and Prisoner’s dilemma problems</a:t>
            </a:r>
          </a:p>
          <a:p>
            <a:pPr lvl="1">
              <a:spcAft>
                <a:spcPts val="600"/>
              </a:spcAft>
            </a:pPr>
            <a:r>
              <a:rPr lang="en-US" sz="3200" dirty="0"/>
              <a:t>Challenge of replacing </a:t>
            </a:r>
            <a:r>
              <a:rPr lang="en-US" sz="3200" dirty="0" err="1"/>
              <a:t>defacto</a:t>
            </a:r>
            <a:r>
              <a:rPr lang="en-US" sz="3200" dirty="0"/>
              <a:t> standards</a:t>
            </a:r>
          </a:p>
          <a:p>
            <a:pPr lvl="1">
              <a:spcAft>
                <a:spcPts val="600"/>
              </a:spcAft>
            </a:pPr>
            <a:r>
              <a:rPr lang="en-US" sz="3200" dirty="0"/>
              <a:t>Need for building quick on-ramps</a:t>
            </a:r>
          </a:p>
          <a:p>
            <a:pPr lvl="2">
              <a:spcAft>
                <a:spcPts val="600"/>
              </a:spcAft>
            </a:pPr>
            <a:r>
              <a:rPr lang="en-US" sz="2800" dirty="0"/>
              <a:t>But intellectual property policy can get in the way</a:t>
            </a:r>
          </a:p>
          <a:p>
            <a:pPr lvl="1">
              <a:spcAft>
                <a:spcPts val="600"/>
              </a:spcAft>
            </a:pPr>
            <a:r>
              <a:rPr lang="en-US" sz="3200" dirty="0"/>
              <a:t>What about today?  Why might it be different?</a:t>
            </a:r>
          </a:p>
          <a:p>
            <a:pPr marL="342900" indent="-342900">
              <a:spcAft>
                <a:spcPts val="600"/>
              </a:spcAft>
              <a:buFont typeface="+mj-lt"/>
              <a:buAutoNum type="arabicPeriod"/>
            </a:pPr>
            <a:endParaRPr lang="en-US" dirty="0"/>
          </a:p>
        </p:txBody>
      </p:sp>
    </p:spTree>
    <p:extLst>
      <p:ext uri="{BB962C8B-B14F-4D97-AF65-F5344CB8AC3E}">
        <p14:creationId xmlns:p14="http://schemas.microsoft.com/office/powerpoint/2010/main" val="527984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D86553-F829-4335-AAFB-CB2A5A320EBD}"/>
              </a:ext>
            </a:extLst>
          </p:cNvPr>
          <p:cNvSpPr>
            <a:spLocks noGrp="1"/>
          </p:cNvSpPr>
          <p:nvPr>
            <p:ph type="title"/>
          </p:nvPr>
        </p:nvSpPr>
        <p:spPr/>
        <p:txBody>
          <a:bodyPr/>
          <a:lstStyle/>
          <a:p>
            <a:r>
              <a:rPr lang="en-US" dirty="0"/>
              <a:t>Discussing </a:t>
            </a:r>
            <a:r>
              <a:rPr lang="en-US" dirty="0" err="1"/>
              <a:t>Grudin’s</a:t>
            </a:r>
            <a:r>
              <a:rPr lang="en-US" dirty="0"/>
              <a:t> Eight Challenges	</a:t>
            </a:r>
          </a:p>
        </p:txBody>
      </p:sp>
      <p:sp>
        <p:nvSpPr>
          <p:cNvPr id="4" name="Content Placeholder 3">
            <a:extLst>
              <a:ext uri="{FF2B5EF4-FFF2-40B4-BE49-F238E27FC236}">
                <a16:creationId xmlns:a16="http://schemas.microsoft.com/office/drawing/2014/main" id="{C5464DEC-0F13-4420-AC3C-6FD940A623B2}"/>
              </a:ext>
            </a:extLst>
          </p:cNvPr>
          <p:cNvSpPr>
            <a:spLocks noGrp="1"/>
          </p:cNvSpPr>
          <p:nvPr>
            <p:ph idx="1"/>
          </p:nvPr>
        </p:nvSpPr>
        <p:spPr/>
        <p:txBody>
          <a:bodyPr>
            <a:normAutofit/>
          </a:bodyPr>
          <a:lstStyle/>
          <a:p>
            <a:pPr marL="342900" indent="-342900">
              <a:spcAft>
                <a:spcPts val="600"/>
              </a:spcAft>
              <a:buFont typeface="+mj-lt"/>
              <a:buAutoNum type="arabicPeriod"/>
            </a:pPr>
            <a:r>
              <a:rPr lang="en-US" dirty="0"/>
              <a:t>Disparity in work and benefit</a:t>
            </a:r>
          </a:p>
          <a:p>
            <a:pPr marL="342900" indent="-342900">
              <a:spcAft>
                <a:spcPts val="600"/>
              </a:spcAft>
              <a:buFont typeface="+mj-lt"/>
              <a:buAutoNum type="arabicPeriod"/>
            </a:pPr>
            <a:r>
              <a:rPr lang="en-US" dirty="0"/>
              <a:t>Critical mass and Prisoner’s dilemma problems</a:t>
            </a:r>
          </a:p>
          <a:p>
            <a:pPr marL="342900" indent="-342900">
              <a:spcAft>
                <a:spcPts val="600"/>
              </a:spcAft>
              <a:buFont typeface="+mj-lt"/>
              <a:buAutoNum type="arabicPeriod"/>
            </a:pPr>
            <a:r>
              <a:rPr lang="en-US" sz="3600" dirty="0"/>
              <a:t>Disruption of social processes</a:t>
            </a:r>
          </a:p>
          <a:p>
            <a:pPr lvl="1">
              <a:spcAft>
                <a:spcPts val="600"/>
              </a:spcAft>
            </a:pPr>
            <a:r>
              <a:rPr lang="en-US" sz="3200" dirty="0"/>
              <a:t>Groups have existing social practices and expectations – new software undermines these</a:t>
            </a:r>
          </a:p>
          <a:p>
            <a:pPr lvl="1">
              <a:spcAft>
                <a:spcPts val="600"/>
              </a:spcAft>
            </a:pPr>
            <a:r>
              <a:rPr lang="en-US" sz="3200" dirty="0"/>
              <a:t>Any examples?</a:t>
            </a:r>
          </a:p>
        </p:txBody>
      </p:sp>
    </p:spTree>
    <p:extLst>
      <p:ext uri="{BB962C8B-B14F-4D97-AF65-F5344CB8AC3E}">
        <p14:creationId xmlns:p14="http://schemas.microsoft.com/office/powerpoint/2010/main" val="2599359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D86553-F829-4335-AAFB-CB2A5A320EBD}"/>
              </a:ext>
            </a:extLst>
          </p:cNvPr>
          <p:cNvSpPr>
            <a:spLocks noGrp="1"/>
          </p:cNvSpPr>
          <p:nvPr>
            <p:ph type="title"/>
          </p:nvPr>
        </p:nvSpPr>
        <p:spPr/>
        <p:txBody>
          <a:bodyPr/>
          <a:lstStyle/>
          <a:p>
            <a:r>
              <a:rPr lang="en-US" dirty="0"/>
              <a:t>Discussing </a:t>
            </a:r>
            <a:r>
              <a:rPr lang="en-US" dirty="0" err="1"/>
              <a:t>Grudin’s</a:t>
            </a:r>
            <a:r>
              <a:rPr lang="en-US" dirty="0"/>
              <a:t> Eight Challenges	</a:t>
            </a:r>
          </a:p>
        </p:txBody>
      </p:sp>
      <p:sp>
        <p:nvSpPr>
          <p:cNvPr id="4" name="Content Placeholder 3">
            <a:extLst>
              <a:ext uri="{FF2B5EF4-FFF2-40B4-BE49-F238E27FC236}">
                <a16:creationId xmlns:a16="http://schemas.microsoft.com/office/drawing/2014/main" id="{C5464DEC-0F13-4420-AC3C-6FD940A623B2}"/>
              </a:ext>
            </a:extLst>
          </p:cNvPr>
          <p:cNvSpPr>
            <a:spLocks noGrp="1"/>
          </p:cNvSpPr>
          <p:nvPr>
            <p:ph idx="1"/>
          </p:nvPr>
        </p:nvSpPr>
        <p:spPr/>
        <p:txBody>
          <a:bodyPr>
            <a:normAutofit/>
          </a:bodyPr>
          <a:lstStyle/>
          <a:p>
            <a:pPr marL="342900" indent="-342900">
              <a:spcAft>
                <a:spcPts val="600"/>
              </a:spcAft>
              <a:buFont typeface="+mj-lt"/>
              <a:buAutoNum type="arabicPeriod"/>
            </a:pPr>
            <a:r>
              <a:rPr lang="en-US" dirty="0"/>
              <a:t>Disparity in work and benefit</a:t>
            </a:r>
          </a:p>
          <a:p>
            <a:pPr marL="342900" indent="-342900">
              <a:spcAft>
                <a:spcPts val="600"/>
              </a:spcAft>
              <a:buFont typeface="+mj-lt"/>
              <a:buAutoNum type="arabicPeriod"/>
            </a:pPr>
            <a:r>
              <a:rPr lang="en-US" dirty="0"/>
              <a:t>Critical mass and Prisoner’s dilemma problems</a:t>
            </a:r>
          </a:p>
          <a:p>
            <a:pPr marL="342900" indent="-342900">
              <a:spcAft>
                <a:spcPts val="600"/>
              </a:spcAft>
              <a:buFont typeface="+mj-lt"/>
              <a:buAutoNum type="arabicPeriod"/>
            </a:pPr>
            <a:r>
              <a:rPr lang="en-US" dirty="0"/>
              <a:t>Disruption of social processes</a:t>
            </a:r>
          </a:p>
          <a:p>
            <a:pPr marL="342900" indent="-342900">
              <a:spcAft>
                <a:spcPts val="600"/>
              </a:spcAft>
              <a:buFont typeface="+mj-lt"/>
              <a:buAutoNum type="arabicPeriod"/>
            </a:pPr>
            <a:r>
              <a:rPr lang="en-US" sz="3600" dirty="0"/>
              <a:t>Exception handling</a:t>
            </a:r>
          </a:p>
          <a:p>
            <a:pPr lvl="1">
              <a:spcAft>
                <a:spcPts val="600"/>
              </a:spcAft>
            </a:pPr>
            <a:r>
              <a:rPr lang="en-US" sz="3200" dirty="0"/>
              <a:t>The problems of Ellis’ </a:t>
            </a:r>
            <a:r>
              <a:rPr lang="en-US" sz="3200" dirty="0" err="1"/>
              <a:t>OfficeTalk</a:t>
            </a:r>
            <a:endParaRPr lang="en-US" sz="3200" dirty="0"/>
          </a:p>
          <a:p>
            <a:pPr lvl="1">
              <a:spcAft>
                <a:spcPts val="600"/>
              </a:spcAft>
            </a:pPr>
            <a:r>
              <a:rPr lang="en-US" sz="3200" dirty="0"/>
              <a:t>Do we see this issue today?  How are exceptions handled?</a:t>
            </a:r>
          </a:p>
        </p:txBody>
      </p:sp>
    </p:spTree>
    <p:extLst>
      <p:ext uri="{BB962C8B-B14F-4D97-AF65-F5344CB8AC3E}">
        <p14:creationId xmlns:p14="http://schemas.microsoft.com/office/powerpoint/2010/main" val="25506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D86553-F829-4335-AAFB-CB2A5A320EBD}"/>
              </a:ext>
            </a:extLst>
          </p:cNvPr>
          <p:cNvSpPr>
            <a:spLocks noGrp="1"/>
          </p:cNvSpPr>
          <p:nvPr>
            <p:ph type="title"/>
          </p:nvPr>
        </p:nvSpPr>
        <p:spPr/>
        <p:txBody>
          <a:bodyPr/>
          <a:lstStyle/>
          <a:p>
            <a:r>
              <a:rPr lang="en-US" dirty="0"/>
              <a:t>Discussing </a:t>
            </a:r>
            <a:r>
              <a:rPr lang="en-US" dirty="0" err="1"/>
              <a:t>Grudin’s</a:t>
            </a:r>
            <a:r>
              <a:rPr lang="en-US" dirty="0"/>
              <a:t> Eight Challenges	</a:t>
            </a:r>
          </a:p>
        </p:txBody>
      </p:sp>
      <p:sp>
        <p:nvSpPr>
          <p:cNvPr id="4" name="Content Placeholder 3">
            <a:extLst>
              <a:ext uri="{FF2B5EF4-FFF2-40B4-BE49-F238E27FC236}">
                <a16:creationId xmlns:a16="http://schemas.microsoft.com/office/drawing/2014/main" id="{C5464DEC-0F13-4420-AC3C-6FD940A623B2}"/>
              </a:ext>
            </a:extLst>
          </p:cNvPr>
          <p:cNvSpPr>
            <a:spLocks noGrp="1"/>
          </p:cNvSpPr>
          <p:nvPr>
            <p:ph idx="1"/>
          </p:nvPr>
        </p:nvSpPr>
        <p:spPr/>
        <p:txBody>
          <a:bodyPr>
            <a:normAutofit/>
          </a:bodyPr>
          <a:lstStyle/>
          <a:p>
            <a:pPr marL="342900" indent="-342900">
              <a:spcAft>
                <a:spcPts val="600"/>
              </a:spcAft>
              <a:buFont typeface="+mj-lt"/>
              <a:buAutoNum type="arabicPeriod"/>
            </a:pPr>
            <a:r>
              <a:rPr lang="en-US" dirty="0"/>
              <a:t>Disparity in work and benefit</a:t>
            </a:r>
          </a:p>
          <a:p>
            <a:pPr marL="342900" indent="-342900">
              <a:spcAft>
                <a:spcPts val="600"/>
              </a:spcAft>
              <a:buFont typeface="+mj-lt"/>
              <a:buAutoNum type="arabicPeriod"/>
            </a:pPr>
            <a:r>
              <a:rPr lang="en-US" dirty="0"/>
              <a:t>Critical mass and Prisoner’s dilemma problems</a:t>
            </a:r>
          </a:p>
          <a:p>
            <a:pPr marL="342900" indent="-342900">
              <a:spcAft>
                <a:spcPts val="600"/>
              </a:spcAft>
              <a:buFont typeface="+mj-lt"/>
              <a:buAutoNum type="arabicPeriod"/>
            </a:pPr>
            <a:r>
              <a:rPr lang="en-US" dirty="0"/>
              <a:t>Disruption of social processes</a:t>
            </a:r>
          </a:p>
          <a:p>
            <a:pPr marL="342900" indent="-342900">
              <a:spcAft>
                <a:spcPts val="600"/>
              </a:spcAft>
              <a:buFont typeface="+mj-lt"/>
              <a:buAutoNum type="arabicPeriod"/>
            </a:pPr>
            <a:r>
              <a:rPr lang="en-US" dirty="0"/>
              <a:t>Exception handling</a:t>
            </a:r>
          </a:p>
          <a:p>
            <a:pPr marL="342900" indent="-342900">
              <a:spcAft>
                <a:spcPts val="600"/>
              </a:spcAft>
              <a:buFont typeface="+mj-lt"/>
              <a:buAutoNum type="arabicPeriod"/>
            </a:pPr>
            <a:r>
              <a:rPr lang="en-US" sz="3600" dirty="0"/>
              <a:t>Unobtrusive accessibility</a:t>
            </a:r>
          </a:p>
          <a:p>
            <a:pPr lvl="1">
              <a:spcAft>
                <a:spcPts val="600"/>
              </a:spcAft>
            </a:pPr>
            <a:r>
              <a:rPr lang="en-US" sz="3200" dirty="0"/>
              <a:t>Why is this an issue?</a:t>
            </a:r>
          </a:p>
          <a:p>
            <a:pPr lvl="1">
              <a:spcAft>
                <a:spcPts val="600"/>
              </a:spcAft>
            </a:pPr>
            <a:r>
              <a:rPr lang="en-US" sz="3200" dirty="0"/>
              <a:t>Is it still an issue?</a:t>
            </a:r>
          </a:p>
        </p:txBody>
      </p:sp>
    </p:spTree>
    <p:extLst>
      <p:ext uri="{BB962C8B-B14F-4D97-AF65-F5344CB8AC3E}">
        <p14:creationId xmlns:p14="http://schemas.microsoft.com/office/powerpoint/2010/main" val="2386780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D86553-F829-4335-AAFB-CB2A5A320EBD}"/>
              </a:ext>
            </a:extLst>
          </p:cNvPr>
          <p:cNvSpPr>
            <a:spLocks noGrp="1"/>
          </p:cNvSpPr>
          <p:nvPr>
            <p:ph type="title"/>
          </p:nvPr>
        </p:nvSpPr>
        <p:spPr/>
        <p:txBody>
          <a:bodyPr/>
          <a:lstStyle/>
          <a:p>
            <a:r>
              <a:rPr lang="en-US" dirty="0"/>
              <a:t>Discussing </a:t>
            </a:r>
            <a:r>
              <a:rPr lang="en-US" dirty="0" err="1"/>
              <a:t>Grudin’s</a:t>
            </a:r>
            <a:r>
              <a:rPr lang="en-US" dirty="0"/>
              <a:t> Eight Challenges	</a:t>
            </a:r>
          </a:p>
        </p:txBody>
      </p:sp>
      <p:sp>
        <p:nvSpPr>
          <p:cNvPr id="4" name="Content Placeholder 3">
            <a:extLst>
              <a:ext uri="{FF2B5EF4-FFF2-40B4-BE49-F238E27FC236}">
                <a16:creationId xmlns:a16="http://schemas.microsoft.com/office/drawing/2014/main" id="{C5464DEC-0F13-4420-AC3C-6FD940A623B2}"/>
              </a:ext>
            </a:extLst>
          </p:cNvPr>
          <p:cNvSpPr>
            <a:spLocks noGrp="1"/>
          </p:cNvSpPr>
          <p:nvPr>
            <p:ph idx="1"/>
          </p:nvPr>
        </p:nvSpPr>
        <p:spPr/>
        <p:txBody>
          <a:bodyPr>
            <a:normAutofit lnSpcReduction="10000"/>
          </a:bodyPr>
          <a:lstStyle/>
          <a:p>
            <a:pPr marL="342900" indent="-342900">
              <a:spcAft>
                <a:spcPts val="600"/>
              </a:spcAft>
              <a:buFont typeface="+mj-lt"/>
              <a:buAutoNum type="arabicPeriod"/>
            </a:pPr>
            <a:r>
              <a:rPr lang="en-US" sz="2400" dirty="0"/>
              <a:t>Disparity in work and benefit</a:t>
            </a:r>
          </a:p>
          <a:p>
            <a:pPr marL="342900" indent="-342900">
              <a:spcAft>
                <a:spcPts val="600"/>
              </a:spcAft>
              <a:buFont typeface="+mj-lt"/>
              <a:buAutoNum type="arabicPeriod"/>
            </a:pPr>
            <a:r>
              <a:rPr lang="en-US" sz="2400" dirty="0"/>
              <a:t>Critical mass and Prisoner’s dilemma problems</a:t>
            </a:r>
          </a:p>
          <a:p>
            <a:pPr marL="342900" indent="-342900">
              <a:spcAft>
                <a:spcPts val="600"/>
              </a:spcAft>
              <a:buFont typeface="+mj-lt"/>
              <a:buAutoNum type="arabicPeriod"/>
            </a:pPr>
            <a:r>
              <a:rPr lang="en-US" sz="2400" dirty="0"/>
              <a:t>Disruption of social processes</a:t>
            </a:r>
          </a:p>
          <a:p>
            <a:pPr marL="342900" indent="-342900">
              <a:spcAft>
                <a:spcPts val="600"/>
              </a:spcAft>
              <a:buFont typeface="+mj-lt"/>
              <a:buAutoNum type="arabicPeriod"/>
            </a:pPr>
            <a:r>
              <a:rPr lang="en-US" sz="2400" dirty="0"/>
              <a:t>Exception handling</a:t>
            </a:r>
          </a:p>
          <a:p>
            <a:pPr marL="342900" indent="-342900">
              <a:spcAft>
                <a:spcPts val="600"/>
              </a:spcAft>
              <a:buFont typeface="+mj-lt"/>
              <a:buAutoNum type="arabicPeriod"/>
            </a:pPr>
            <a:r>
              <a:rPr lang="en-US" sz="2400" dirty="0"/>
              <a:t>Unobtrusive accessibility</a:t>
            </a:r>
          </a:p>
          <a:p>
            <a:pPr marL="342900" indent="-342900">
              <a:spcAft>
                <a:spcPts val="600"/>
              </a:spcAft>
              <a:buFont typeface="+mj-lt"/>
              <a:buAutoNum type="arabicPeriod"/>
            </a:pPr>
            <a:r>
              <a:rPr lang="en-US" sz="3600" dirty="0"/>
              <a:t>Difficulty of evaluation</a:t>
            </a:r>
          </a:p>
          <a:p>
            <a:pPr lvl="1">
              <a:spcAft>
                <a:spcPts val="600"/>
              </a:spcAft>
            </a:pPr>
            <a:r>
              <a:rPr lang="en-US" sz="3200" dirty="0"/>
              <a:t>How can we evaluate CSCW applications?  </a:t>
            </a:r>
          </a:p>
          <a:p>
            <a:pPr lvl="1">
              <a:spcAft>
                <a:spcPts val="600"/>
              </a:spcAft>
            </a:pPr>
            <a:r>
              <a:rPr lang="en-US" sz="3200" dirty="0"/>
              <a:t>What is still hard to do?</a:t>
            </a:r>
          </a:p>
        </p:txBody>
      </p:sp>
    </p:spTree>
    <p:extLst>
      <p:ext uri="{BB962C8B-B14F-4D97-AF65-F5344CB8AC3E}">
        <p14:creationId xmlns:p14="http://schemas.microsoft.com/office/powerpoint/2010/main" val="4291525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D86553-F829-4335-AAFB-CB2A5A320EBD}"/>
              </a:ext>
            </a:extLst>
          </p:cNvPr>
          <p:cNvSpPr>
            <a:spLocks noGrp="1"/>
          </p:cNvSpPr>
          <p:nvPr>
            <p:ph type="title"/>
          </p:nvPr>
        </p:nvSpPr>
        <p:spPr/>
        <p:txBody>
          <a:bodyPr/>
          <a:lstStyle/>
          <a:p>
            <a:r>
              <a:rPr lang="en-US" dirty="0"/>
              <a:t>Discussing </a:t>
            </a:r>
            <a:r>
              <a:rPr lang="en-US" dirty="0" err="1"/>
              <a:t>Grudin’s</a:t>
            </a:r>
            <a:r>
              <a:rPr lang="en-US" dirty="0"/>
              <a:t> Eight Challenges	</a:t>
            </a:r>
          </a:p>
        </p:txBody>
      </p:sp>
      <p:sp>
        <p:nvSpPr>
          <p:cNvPr id="4" name="Content Placeholder 3">
            <a:extLst>
              <a:ext uri="{FF2B5EF4-FFF2-40B4-BE49-F238E27FC236}">
                <a16:creationId xmlns:a16="http://schemas.microsoft.com/office/drawing/2014/main" id="{C5464DEC-0F13-4420-AC3C-6FD940A623B2}"/>
              </a:ext>
            </a:extLst>
          </p:cNvPr>
          <p:cNvSpPr>
            <a:spLocks noGrp="1"/>
          </p:cNvSpPr>
          <p:nvPr>
            <p:ph idx="1"/>
          </p:nvPr>
        </p:nvSpPr>
        <p:spPr/>
        <p:txBody>
          <a:bodyPr>
            <a:normAutofit lnSpcReduction="10000"/>
          </a:bodyPr>
          <a:lstStyle/>
          <a:p>
            <a:pPr marL="342900" indent="-342900">
              <a:spcAft>
                <a:spcPts val="600"/>
              </a:spcAft>
              <a:buFont typeface="+mj-lt"/>
              <a:buAutoNum type="arabicPeriod"/>
            </a:pPr>
            <a:r>
              <a:rPr lang="en-US" sz="2000" dirty="0"/>
              <a:t>Disparity in work and benefit</a:t>
            </a:r>
          </a:p>
          <a:p>
            <a:pPr marL="342900" indent="-342900">
              <a:spcAft>
                <a:spcPts val="600"/>
              </a:spcAft>
              <a:buFont typeface="+mj-lt"/>
              <a:buAutoNum type="arabicPeriod"/>
            </a:pPr>
            <a:r>
              <a:rPr lang="en-US" sz="2000" dirty="0"/>
              <a:t>Critical mass and Prisoner’s dilemma problems</a:t>
            </a:r>
          </a:p>
          <a:p>
            <a:pPr marL="342900" indent="-342900">
              <a:spcAft>
                <a:spcPts val="600"/>
              </a:spcAft>
              <a:buFont typeface="+mj-lt"/>
              <a:buAutoNum type="arabicPeriod"/>
            </a:pPr>
            <a:r>
              <a:rPr lang="en-US" sz="2000" dirty="0"/>
              <a:t>Disruption of social processes</a:t>
            </a:r>
          </a:p>
          <a:p>
            <a:pPr marL="342900" indent="-342900">
              <a:spcAft>
                <a:spcPts val="600"/>
              </a:spcAft>
              <a:buFont typeface="+mj-lt"/>
              <a:buAutoNum type="arabicPeriod"/>
            </a:pPr>
            <a:r>
              <a:rPr lang="en-US" sz="2000" dirty="0"/>
              <a:t>Exception handling</a:t>
            </a:r>
          </a:p>
          <a:p>
            <a:pPr marL="342900" indent="-342900">
              <a:spcAft>
                <a:spcPts val="600"/>
              </a:spcAft>
              <a:buFont typeface="+mj-lt"/>
              <a:buAutoNum type="arabicPeriod"/>
            </a:pPr>
            <a:r>
              <a:rPr lang="en-US" sz="2000" dirty="0"/>
              <a:t>Unobtrusive accessibility</a:t>
            </a:r>
          </a:p>
          <a:p>
            <a:pPr marL="342900" indent="-342900">
              <a:spcAft>
                <a:spcPts val="600"/>
              </a:spcAft>
              <a:buFont typeface="+mj-lt"/>
              <a:buAutoNum type="arabicPeriod"/>
            </a:pPr>
            <a:r>
              <a:rPr lang="en-US" sz="2000" dirty="0"/>
              <a:t>Difficulty of evaluation</a:t>
            </a:r>
          </a:p>
          <a:p>
            <a:pPr marL="342900" indent="-342900">
              <a:spcAft>
                <a:spcPts val="600"/>
              </a:spcAft>
              <a:buFont typeface="+mj-lt"/>
              <a:buAutoNum type="arabicPeriod"/>
            </a:pPr>
            <a:r>
              <a:rPr lang="en-US" sz="3600" dirty="0"/>
              <a:t>Failure of intuition</a:t>
            </a:r>
          </a:p>
          <a:p>
            <a:pPr lvl="1">
              <a:spcAft>
                <a:spcPts val="600"/>
              </a:spcAft>
            </a:pPr>
            <a:r>
              <a:rPr lang="en-US" sz="3200" dirty="0"/>
              <a:t>What about CSCW applications undermines our intuition about their use?</a:t>
            </a:r>
          </a:p>
        </p:txBody>
      </p:sp>
    </p:spTree>
    <p:extLst>
      <p:ext uri="{BB962C8B-B14F-4D97-AF65-F5344CB8AC3E}">
        <p14:creationId xmlns:p14="http://schemas.microsoft.com/office/powerpoint/2010/main" val="4230439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D86553-F829-4335-AAFB-CB2A5A320EBD}"/>
              </a:ext>
            </a:extLst>
          </p:cNvPr>
          <p:cNvSpPr>
            <a:spLocks noGrp="1"/>
          </p:cNvSpPr>
          <p:nvPr>
            <p:ph type="title"/>
          </p:nvPr>
        </p:nvSpPr>
        <p:spPr/>
        <p:txBody>
          <a:bodyPr/>
          <a:lstStyle/>
          <a:p>
            <a:r>
              <a:rPr lang="en-US" dirty="0"/>
              <a:t>Discussing </a:t>
            </a:r>
            <a:r>
              <a:rPr lang="en-US" dirty="0" err="1"/>
              <a:t>Grudin’s</a:t>
            </a:r>
            <a:r>
              <a:rPr lang="en-US" dirty="0"/>
              <a:t> Eight Challenges	</a:t>
            </a:r>
          </a:p>
        </p:txBody>
      </p:sp>
      <p:sp>
        <p:nvSpPr>
          <p:cNvPr id="4" name="Content Placeholder 3">
            <a:extLst>
              <a:ext uri="{FF2B5EF4-FFF2-40B4-BE49-F238E27FC236}">
                <a16:creationId xmlns:a16="http://schemas.microsoft.com/office/drawing/2014/main" id="{C5464DEC-0F13-4420-AC3C-6FD940A623B2}"/>
              </a:ext>
            </a:extLst>
          </p:cNvPr>
          <p:cNvSpPr>
            <a:spLocks noGrp="1"/>
          </p:cNvSpPr>
          <p:nvPr>
            <p:ph idx="1"/>
          </p:nvPr>
        </p:nvSpPr>
        <p:spPr/>
        <p:txBody>
          <a:bodyPr>
            <a:normAutofit/>
          </a:bodyPr>
          <a:lstStyle/>
          <a:p>
            <a:pPr marL="342900" indent="-342900">
              <a:spcAft>
                <a:spcPts val="600"/>
              </a:spcAft>
              <a:buFont typeface="+mj-lt"/>
              <a:buAutoNum type="arabicPeriod"/>
            </a:pPr>
            <a:r>
              <a:rPr lang="en-US" sz="1400" dirty="0"/>
              <a:t>Disparity in work and benefit</a:t>
            </a:r>
          </a:p>
          <a:p>
            <a:pPr marL="342900" indent="-342900">
              <a:spcAft>
                <a:spcPts val="600"/>
              </a:spcAft>
              <a:buFont typeface="+mj-lt"/>
              <a:buAutoNum type="arabicPeriod"/>
            </a:pPr>
            <a:r>
              <a:rPr lang="en-US" sz="1400" dirty="0"/>
              <a:t>Critical mass and Prisoner’s dilemma problems</a:t>
            </a:r>
          </a:p>
          <a:p>
            <a:pPr marL="342900" indent="-342900">
              <a:spcAft>
                <a:spcPts val="600"/>
              </a:spcAft>
              <a:buFont typeface="+mj-lt"/>
              <a:buAutoNum type="arabicPeriod"/>
            </a:pPr>
            <a:r>
              <a:rPr lang="en-US" sz="1400" dirty="0"/>
              <a:t>Disruption of social processes</a:t>
            </a:r>
          </a:p>
          <a:p>
            <a:pPr marL="342900" indent="-342900">
              <a:spcAft>
                <a:spcPts val="600"/>
              </a:spcAft>
              <a:buFont typeface="+mj-lt"/>
              <a:buAutoNum type="arabicPeriod"/>
            </a:pPr>
            <a:r>
              <a:rPr lang="en-US" sz="1400" dirty="0"/>
              <a:t>Exception handling</a:t>
            </a:r>
          </a:p>
          <a:p>
            <a:pPr marL="342900" indent="-342900">
              <a:spcAft>
                <a:spcPts val="600"/>
              </a:spcAft>
              <a:buFont typeface="+mj-lt"/>
              <a:buAutoNum type="arabicPeriod"/>
            </a:pPr>
            <a:r>
              <a:rPr lang="en-US" sz="1400" dirty="0"/>
              <a:t>Unobtrusive accessibility</a:t>
            </a:r>
          </a:p>
          <a:p>
            <a:pPr marL="342900" indent="-342900">
              <a:spcAft>
                <a:spcPts val="600"/>
              </a:spcAft>
              <a:buFont typeface="+mj-lt"/>
              <a:buAutoNum type="arabicPeriod"/>
            </a:pPr>
            <a:r>
              <a:rPr lang="en-US" sz="1400" dirty="0"/>
              <a:t>Difficulty of evaluation</a:t>
            </a:r>
          </a:p>
          <a:p>
            <a:pPr marL="342900" indent="-342900">
              <a:spcAft>
                <a:spcPts val="600"/>
              </a:spcAft>
              <a:buFont typeface="+mj-lt"/>
              <a:buAutoNum type="arabicPeriod"/>
            </a:pPr>
            <a:r>
              <a:rPr lang="en-US" sz="1400" dirty="0"/>
              <a:t>Failure of intuition</a:t>
            </a:r>
          </a:p>
          <a:p>
            <a:pPr marL="342900" indent="-342900">
              <a:spcAft>
                <a:spcPts val="600"/>
              </a:spcAft>
              <a:buFont typeface="+mj-lt"/>
              <a:buAutoNum type="arabicPeriod"/>
            </a:pPr>
            <a:r>
              <a:rPr lang="en-US" sz="3200" dirty="0"/>
              <a:t>Adoption process</a:t>
            </a:r>
          </a:p>
          <a:p>
            <a:pPr lvl="1">
              <a:spcAft>
                <a:spcPts val="600"/>
              </a:spcAft>
            </a:pPr>
            <a:r>
              <a:rPr lang="en-US" sz="2800" dirty="0"/>
              <a:t>How is the adoption process for CSCW applications different?</a:t>
            </a:r>
          </a:p>
        </p:txBody>
      </p:sp>
    </p:spTree>
    <p:extLst>
      <p:ext uri="{BB962C8B-B14F-4D97-AF65-F5344CB8AC3E}">
        <p14:creationId xmlns:p14="http://schemas.microsoft.com/office/powerpoint/2010/main" val="324785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A list of real time and asynchronous techniques for communication, information sharing, and coordination."/>
          <p:cNvGraphicFramePr>
            <a:graphicFrameLocks noGrp="1"/>
          </p:cNvGraphicFramePr>
          <p:nvPr>
            <p:extLst>
              <p:ext uri="{D42A27DB-BD31-4B8C-83A1-F6EECF244321}">
                <p14:modId xmlns:p14="http://schemas.microsoft.com/office/powerpoint/2010/main" val="2140891942"/>
              </p:ext>
            </p:extLst>
          </p:nvPr>
        </p:nvGraphicFramePr>
        <p:xfrm>
          <a:off x="2895600" y="1564640"/>
          <a:ext cx="6400800" cy="5105400"/>
        </p:xfrm>
        <a:graphic>
          <a:graphicData uri="http://schemas.openxmlformats.org/drawingml/2006/table">
            <a:tbl>
              <a:tblPr firstRow="1"/>
              <a:tblGrid>
                <a:gridCol w="2133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tblGrid>
              <a:tr h="416350">
                <a:tc>
                  <a:txBody>
                    <a:bodyPr/>
                    <a:lstStyle/>
                    <a:p>
                      <a:pPr algn="l"/>
                      <a:r>
                        <a:rPr lang="en-US" sz="1400" b="0" dirty="0">
                          <a:solidFill>
                            <a:srgbClr val="404040"/>
                          </a:solidFill>
                          <a:effectLst/>
                          <a:latin typeface="Roboto"/>
                        </a:rPr>
                        <a:t>Type of Support</a:t>
                      </a: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400" b="1">
                          <a:solidFill>
                            <a:srgbClr val="404040"/>
                          </a:solidFill>
                          <a:effectLst/>
                          <a:latin typeface="Roboto"/>
                        </a:rPr>
                        <a:t>Real time</a:t>
                      </a:r>
                      <a:endParaRPr lang="en-US" sz="1400" b="0">
                        <a:solidFill>
                          <a:srgbClr val="404040"/>
                        </a:solidFill>
                        <a:effectLst/>
                        <a:latin typeface="Roboto"/>
                      </a:endParaRP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DEDEDE"/>
                    </a:solidFill>
                  </a:tcPr>
                </a:tc>
                <a:tc>
                  <a:txBody>
                    <a:bodyPr/>
                    <a:lstStyle/>
                    <a:p>
                      <a:pPr algn="l"/>
                      <a:r>
                        <a:rPr lang="en-US" sz="1400" b="1">
                          <a:solidFill>
                            <a:srgbClr val="404040"/>
                          </a:solidFill>
                          <a:effectLst/>
                          <a:latin typeface="Roboto"/>
                        </a:rPr>
                        <a:t>Asynchronous</a:t>
                      </a:r>
                      <a:endParaRPr lang="en-US" sz="1400" b="0">
                        <a:solidFill>
                          <a:srgbClr val="404040"/>
                        </a:solidFill>
                        <a:effectLst/>
                        <a:latin typeface="Roboto"/>
                      </a:endParaRP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DEDEDE"/>
                    </a:solidFill>
                  </a:tcPr>
                </a:tc>
                <a:extLst>
                  <a:ext uri="{0D108BD9-81ED-4DB2-BD59-A6C34878D82A}">
                    <a16:rowId xmlns:a16="http://schemas.microsoft.com/office/drawing/2014/main" val="10000"/>
                  </a:ext>
                </a:extLst>
              </a:tr>
              <a:tr h="1399207">
                <a:tc>
                  <a:txBody>
                    <a:bodyPr/>
                    <a:lstStyle/>
                    <a:p>
                      <a:pPr algn="l"/>
                      <a:r>
                        <a:rPr lang="en-US" sz="1400" b="1">
                          <a:solidFill>
                            <a:srgbClr val="404040"/>
                          </a:solidFill>
                          <a:effectLst/>
                          <a:latin typeface="Roboto"/>
                        </a:rPr>
                        <a:t>Communication</a:t>
                      </a:r>
                      <a:endParaRPr lang="en-US" sz="1400" b="0">
                        <a:solidFill>
                          <a:srgbClr val="404040"/>
                        </a:solidFill>
                        <a:effectLst/>
                        <a:latin typeface="Roboto"/>
                      </a:endParaRP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DEDEDE"/>
                    </a:solidFill>
                  </a:tcPr>
                </a:tc>
                <a:tc>
                  <a:txBody>
                    <a:bodyPr/>
                    <a:lstStyle/>
                    <a:p>
                      <a:pPr algn="l">
                        <a:buFont typeface="Arial"/>
                        <a:buChar char="•"/>
                      </a:pPr>
                      <a:r>
                        <a:rPr lang="en-US" sz="1400" b="0">
                          <a:solidFill>
                            <a:srgbClr val="404040"/>
                          </a:solidFill>
                          <a:effectLst/>
                          <a:latin typeface="Roboto"/>
                        </a:rPr>
                        <a:t>Telephone</a:t>
                      </a:r>
                    </a:p>
                    <a:p>
                      <a:pPr algn="l">
                        <a:buFont typeface="Arial"/>
                        <a:buChar char="•"/>
                      </a:pPr>
                      <a:r>
                        <a:rPr lang="en-US" sz="1400" b="0">
                          <a:solidFill>
                            <a:srgbClr val="404040"/>
                          </a:solidFill>
                          <a:effectLst/>
                          <a:latin typeface="Roboto"/>
                        </a:rPr>
                        <a:t>Video conferencing</a:t>
                      </a:r>
                    </a:p>
                    <a:p>
                      <a:pPr algn="l">
                        <a:buFont typeface="Arial"/>
                        <a:buChar char="•"/>
                      </a:pPr>
                      <a:r>
                        <a:rPr lang="en-US" sz="1400" b="0">
                          <a:solidFill>
                            <a:srgbClr val="404040"/>
                          </a:solidFill>
                          <a:effectLst/>
                          <a:latin typeface="Roboto"/>
                        </a:rPr>
                        <a:t>Instant messaging</a:t>
                      </a:r>
                    </a:p>
                    <a:p>
                      <a:pPr algn="l">
                        <a:buFont typeface="Arial"/>
                        <a:buChar char="•"/>
                      </a:pPr>
                      <a:r>
                        <a:rPr lang="en-US" sz="1400" b="0">
                          <a:solidFill>
                            <a:srgbClr val="404040"/>
                          </a:solidFill>
                          <a:effectLst/>
                          <a:latin typeface="Roboto"/>
                        </a:rPr>
                        <a:t>Texting</a:t>
                      </a: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buFont typeface="Arial"/>
                        <a:buChar char="•"/>
                      </a:pPr>
                      <a:r>
                        <a:rPr lang="en-US" sz="1400" b="0">
                          <a:solidFill>
                            <a:srgbClr val="404040"/>
                          </a:solidFill>
                          <a:effectLst/>
                          <a:latin typeface="Roboto"/>
                        </a:rPr>
                        <a:t>Email</a:t>
                      </a:r>
                    </a:p>
                    <a:p>
                      <a:pPr algn="l">
                        <a:buFont typeface="Arial"/>
                        <a:buChar char="•"/>
                      </a:pPr>
                      <a:r>
                        <a:rPr lang="en-US" sz="1400" b="0">
                          <a:solidFill>
                            <a:srgbClr val="404040"/>
                          </a:solidFill>
                          <a:effectLst/>
                          <a:latin typeface="Roboto"/>
                        </a:rPr>
                        <a:t>Voice mail</a:t>
                      </a:r>
                    </a:p>
                    <a:p>
                      <a:pPr algn="l">
                        <a:buFont typeface="Arial"/>
                        <a:buChar char="•"/>
                      </a:pPr>
                      <a:r>
                        <a:rPr lang="en-US" sz="1400" b="0">
                          <a:solidFill>
                            <a:srgbClr val="404040"/>
                          </a:solidFill>
                          <a:effectLst/>
                          <a:latin typeface="Roboto"/>
                        </a:rPr>
                        <a:t>Blogs</a:t>
                      </a:r>
                    </a:p>
                    <a:p>
                      <a:pPr algn="l">
                        <a:buFont typeface="Arial"/>
                        <a:buChar char="•"/>
                      </a:pPr>
                      <a:r>
                        <a:rPr lang="en-US" sz="1400" b="0">
                          <a:solidFill>
                            <a:srgbClr val="404040"/>
                          </a:solidFill>
                          <a:effectLst/>
                          <a:latin typeface="Roboto"/>
                        </a:rPr>
                        <a:t>Social </a:t>
                      </a:r>
                      <a:r>
                        <a:rPr lang="en-US" sz="1400" b="0" u="none" strike="noStrike">
                          <a:solidFill>
                            <a:srgbClr val="009CDE"/>
                          </a:solidFill>
                          <a:effectLst/>
                          <a:latin typeface="Roboto"/>
                          <a:hlinkClick r:id="rId2" tooltip="Networking"/>
                        </a:rPr>
                        <a:t>networking</a:t>
                      </a:r>
                      <a:r>
                        <a:rPr lang="en-US" sz="1400" b="0">
                          <a:solidFill>
                            <a:srgbClr val="404040"/>
                          </a:solidFill>
                          <a:effectLst/>
                          <a:latin typeface="Roboto"/>
                        </a:rPr>
                        <a:t> sites</a:t>
                      </a: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399207">
                <a:tc>
                  <a:txBody>
                    <a:bodyPr/>
                    <a:lstStyle/>
                    <a:p>
                      <a:pPr algn="l"/>
                      <a:r>
                        <a:rPr lang="en-US" sz="1400" b="1">
                          <a:solidFill>
                            <a:srgbClr val="404040"/>
                          </a:solidFill>
                          <a:effectLst/>
                          <a:latin typeface="Roboto"/>
                        </a:rPr>
                        <a:t>Information sharing</a:t>
                      </a:r>
                      <a:endParaRPr lang="en-US" sz="1400" b="0">
                        <a:solidFill>
                          <a:srgbClr val="404040"/>
                        </a:solidFill>
                        <a:effectLst/>
                        <a:latin typeface="Roboto"/>
                      </a:endParaRP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DEDEDE"/>
                    </a:solidFill>
                  </a:tcPr>
                </a:tc>
                <a:tc>
                  <a:txBody>
                    <a:bodyPr/>
                    <a:lstStyle/>
                    <a:p>
                      <a:pPr algn="l">
                        <a:buFont typeface="Arial"/>
                        <a:buChar char="•"/>
                      </a:pPr>
                      <a:r>
                        <a:rPr lang="en-US" sz="1400" b="0">
                          <a:solidFill>
                            <a:srgbClr val="404040"/>
                          </a:solidFill>
                          <a:effectLst/>
                          <a:latin typeface="Roboto"/>
                        </a:rPr>
                        <a:t>Whiteboards</a:t>
                      </a:r>
                    </a:p>
                    <a:p>
                      <a:pPr algn="l">
                        <a:buFont typeface="Arial"/>
                        <a:buChar char="•"/>
                      </a:pPr>
                      <a:r>
                        <a:rPr lang="en-US" sz="1400" b="0">
                          <a:solidFill>
                            <a:srgbClr val="404040"/>
                          </a:solidFill>
                          <a:effectLst/>
                          <a:latin typeface="Roboto"/>
                        </a:rPr>
                        <a:t>Application sharing</a:t>
                      </a:r>
                    </a:p>
                    <a:p>
                      <a:pPr algn="l">
                        <a:buFont typeface="Arial"/>
                        <a:buChar char="•"/>
                      </a:pPr>
                      <a:r>
                        <a:rPr lang="en-US" sz="1400" b="0">
                          <a:solidFill>
                            <a:srgbClr val="404040"/>
                          </a:solidFill>
                          <a:effectLst/>
                          <a:latin typeface="Roboto"/>
                        </a:rPr>
                        <a:t>Meeting facilitation</a:t>
                      </a:r>
                    </a:p>
                    <a:p>
                      <a:pPr algn="l">
                        <a:buFont typeface="Arial"/>
                        <a:buChar char="•"/>
                      </a:pPr>
                      <a:r>
                        <a:rPr lang="en-US" sz="1400" b="0">
                          <a:solidFill>
                            <a:srgbClr val="404040"/>
                          </a:solidFill>
                          <a:effectLst/>
                          <a:latin typeface="Roboto"/>
                        </a:rPr>
                        <a:t>Virtual worlds</a:t>
                      </a: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buFont typeface="Arial"/>
                        <a:buChar char="•"/>
                      </a:pPr>
                      <a:r>
                        <a:rPr lang="en-US" sz="1400" b="0">
                          <a:solidFill>
                            <a:srgbClr val="404040"/>
                          </a:solidFill>
                          <a:effectLst/>
                          <a:latin typeface="Roboto"/>
                        </a:rPr>
                        <a:t>Document repositories</a:t>
                      </a:r>
                    </a:p>
                    <a:p>
                      <a:pPr algn="l">
                        <a:buFont typeface="Arial"/>
                        <a:buChar char="•"/>
                      </a:pPr>
                      <a:r>
                        <a:rPr lang="en-US" sz="1400" b="0">
                          <a:solidFill>
                            <a:srgbClr val="404040"/>
                          </a:solidFill>
                          <a:effectLst/>
                          <a:latin typeface="Roboto"/>
                        </a:rPr>
                        <a:t>Wikis</a:t>
                      </a:r>
                    </a:p>
                    <a:p>
                      <a:pPr algn="l">
                        <a:buFont typeface="Arial"/>
                        <a:buChar char="•"/>
                      </a:pPr>
                      <a:r>
                        <a:rPr lang="en-US" sz="1400" b="0">
                          <a:solidFill>
                            <a:srgbClr val="404040"/>
                          </a:solidFill>
                          <a:effectLst/>
                          <a:latin typeface="Roboto"/>
                        </a:rPr>
                        <a:t>Web sites</a:t>
                      </a:r>
                    </a:p>
                    <a:p>
                      <a:pPr algn="l">
                        <a:buFont typeface="Arial"/>
                        <a:buChar char="•"/>
                      </a:pPr>
                      <a:r>
                        <a:rPr lang="en-US" sz="1400" b="0">
                          <a:solidFill>
                            <a:srgbClr val="404040"/>
                          </a:solidFill>
                          <a:effectLst/>
                          <a:latin typeface="Roboto"/>
                        </a:rPr>
                        <a:t>Team workspaces</a:t>
                      </a: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890636">
                <a:tc>
                  <a:txBody>
                    <a:bodyPr/>
                    <a:lstStyle/>
                    <a:p>
                      <a:pPr algn="l"/>
                      <a:r>
                        <a:rPr lang="en-US" sz="1400" b="1">
                          <a:solidFill>
                            <a:srgbClr val="404040"/>
                          </a:solidFill>
                          <a:effectLst/>
                          <a:latin typeface="Roboto"/>
                        </a:rPr>
                        <a:t>Coordination</a:t>
                      </a:r>
                      <a:endParaRPr lang="en-US" sz="1400" b="0">
                        <a:solidFill>
                          <a:srgbClr val="404040"/>
                        </a:solidFill>
                        <a:effectLst/>
                        <a:latin typeface="Roboto"/>
                      </a:endParaRP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DEDEDE"/>
                    </a:solidFill>
                  </a:tcPr>
                </a:tc>
                <a:tc>
                  <a:txBody>
                    <a:bodyPr/>
                    <a:lstStyle/>
                    <a:p>
                      <a:pPr algn="l">
                        <a:buFont typeface="Arial"/>
                        <a:buChar char="•"/>
                      </a:pPr>
                      <a:r>
                        <a:rPr lang="en-US" sz="1400" b="0" dirty="0">
                          <a:solidFill>
                            <a:srgbClr val="404040"/>
                          </a:solidFill>
                          <a:effectLst/>
                          <a:latin typeface="Roboto"/>
                        </a:rPr>
                        <a:t>Floor control</a:t>
                      </a:r>
                    </a:p>
                    <a:p>
                      <a:pPr algn="l">
                        <a:buFont typeface="Arial"/>
                        <a:buChar char="•"/>
                      </a:pPr>
                      <a:r>
                        <a:rPr lang="en-US" sz="1400" b="0" dirty="0">
                          <a:solidFill>
                            <a:srgbClr val="404040"/>
                          </a:solidFill>
                          <a:effectLst/>
                          <a:latin typeface="Roboto"/>
                        </a:rPr>
                        <a:t>Session management</a:t>
                      </a:r>
                    </a:p>
                    <a:p>
                      <a:pPr algn="l">
                        <a:buFont typeface="Arial"/>
                        <a:buChar char="•"/>
                      </a:pPr>
                      <a:r>
                        <a:rPr lang="en-US" sz="1400" b="0" dirty="0">
                          <a:solidFill>
                            <a:srgbClr val="404040"/>
                          </a:solidFill>
                          <a:effectLst/>
                          <a:latin typeface="Roboto"/>
                        </a:rPr>
                        <a:t>Location tracking</a:t>
                      </a: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buFont typeface="Arial"/>
                        <a:buChar char="•"/>
                      </a:pPr>
                      <a:r>
                        <a:rPr lang="en-US" sz="1400" b="0" dirty="0">
                          <a:solidFill>
                            <a:srgbClr val="404040"/>
                          </a:solidFill>
                          <a:effectLst/>
                          <a:latin typeface="Roboto"/>
                        </a:rPr>
                        <a:t>Workflow management</a:t>
                      </a:r>
                    </a:p>
                    <a:p>
                      <a:pPr algn="l">
                        <a:buFont typeface="Arial"/>
                        <a:buChar char="•"/>
                      </a:pPr>
                      <a:r>
                        <a:rPr lang="en-US" sz="1400" b="0" dirty="0">
                          <a:solidFill>
                            <a:srgbClr val="404040"/>
                          </a:solidFill>
                          <a:effectLst/>
                          <a:latin typeface="Roboto"/>
                        </a:rPr>
                        <a:t>CASE tools</a:t>
                      </a:r>
                    </a:p>
                    <a:p>
                      <a:pPr algn="l">
                        <a:buFont typeface="Arial"/>
                        <a:buChar char="•"/>
                      </a:pPr>
                      <a:r>
                        <a:rPr lang="en-US" sz="1400" b="0" dirty="0">
                          <a:solidFill>
                            <a:srgbClr val="404040"/>
                          </a:solidFill>
                          <a:effectLst/>
                          <a:latin typeface="Roboto"/>
                        </a:rPr>
                        <a:t>Project management</a:t>
                      </a:r>
                    </a:p>
                    <a:p>
                      <a:pPr algn="l">
                        <a:buFont typeface="Arial"/>
                        <a:buChar char="•"/>
                      </a:pPr>
                      <a:r>
                        <a:rPr lang="en-US" sz="1400" b="0" dirty="0">
                          <a:solidFill>
                            <a:srgbClr val="404040"/>
                          </a:solidFill>
                          <a:effectLst/>
                          <a:latin typeface="Roboto"/>
                        </a:rPr>
                        <a:t>Calendar scheduling</a:t>
                      </a:r>
                    </a:p>
                  </a:txBody>
                  <a:tcPr marL="75634" marR="75634" marT="75634" marB="75634"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 name="Title 1">
            <a:extLst>
              <a:ext uri="{FF2B5EF4-FFF2-40B4-BE49-F238E27FC236}">
                <a16:creationId xmlns:a16="http://schemas.microsoft.com/office/drawing/2014/main" id="{B9D56106-2776-4F3D-81D5-51A74B194869}"/>
              </a:ext>
            </a:extLst>
          </p:cNvPr>
          <p:cNvSpPr>
            <a:spLocks noGrp="1"/>
          </p:cNvSpPr>
          <p:nvPr>
            <p:ph type="title"/>
          </p:nvPr>
        </p:nvSpPr>
        <p:spPr>
          <a:xfrm>
            <a:off x="838200" y="365125"/>
            <a:ext cx="10515600" cy="1057275"/>
          </a:xfrm>
        </p:spPr>
        <p:txBody>
          <a:bodyPr/>
          <a:lstStyle/>
          <a:p>
            <a:r>
              <a:rPr lang="en-US" dirty="0"/>
              <a:t>Tools &amp; Techniques for CSCW Support</a:t>
            </a:r>
          </a:p>
        </p:txBody>
      </p:sp>
    </p:spTree>
    <p:extLst>
      <p:ext uri="{BB962C8B-B14F-4D97-AF65-F5344CB8AC3E}">
        <p14:creationId xmlns:p14="http://schemas.microsoft.com/office/powerpoint/2010/main" val="38139687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667</TotalTime>
  <Words>570</Words>
  <Application>Microsoft Office PowerPoint</Application>
  <PresentationFormat>Widescreen</PresentationFormat>
  <Paragraphs>135</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Roboto</vt:lpstr>
      <vt:lpstr>Office Theme</vt:lpstr>
      <vt:lpstr>Groupware and Social Dynamics:  Eight Challenges for Developers</vt:lpstr>
      <vt:lpstr>Who is Jonathan Grudin</vt:lpstr>
      <vt:lpstr>CSCW in the History of Computer Science</vt:lpstr>
      <vt:lpstr>Coordination Viewed by Different Disciplines  (from Malone, Crowston 1994)</vt:lpstr>
      <vt:lpstr>Expanding the Time/Space Categorization</vt:lpstr>
      <vt:lpstr>Extending the CSCW Framework (a 3rd dimension)</vt:lpstr>
      <vt:lpstr>Discussing Grudin’s Eight Challenges </vt:lpstr>
      <vt:lpstr>Discussing Grudin’s Eight Challenges </vt:lpstr>
      <vt:lpstr>Discussing Grudin’s Eight Challenges </vt:lpstr>
      <vt:lpstr>Discussing Grudin’s Eight Challenges </vt:lpstr>
      <vt:lpstr>Discussing Grudin’s Eight Challenges </vt:lpstr>
      <vt:lpstr>Discussing Grudin’s Eight Challenges </vt:lpstr>
      <vt:lpstr>Discussing Grudin’s Eight Challenges </vt:lpstr>
      <vt:lpstr>Discussing Grudin’s Eight Challenges </vt:lpstr>
      <vt:lpstr>Tools &amp; Techniques for CSCW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Shipman III, Frank M</dc:creator>
  <cp:lastModifiedBy>Shipman III, Frank M</cp:lastModifiedBy>
  <cp:revision>12</cp:revision>
  <dcterms:created xsi:type="dcterms:W3CDTF">2026-01-14T20:07:04Z</dcterms:created>
  <dcterms:modified xsi:type="dcterms:W3CDTF">2026-01-15T17:51:37Z</dcterms:modified>
</cp:coreProperties>
</file>