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6" r:id="rId3"/>
    <p:sldId id="267" r:id="rId4"/>
    <p:sldId id="257" r:id="rId5"/>
    <p:sldId id="258" r:id="rId6"/>
    <p:sldId id="260" r:id="rId7"/>
    <p:sldId id="261" r:id="rId8"/>
    <p:sldId id="272" r:id="rId9"/>
    <p:sldId id="263" r:id="rId10"/>
    <p:sldId id="264" r:id="rId11"/>
    <p:sldId id="265" r:id="rId12"/>
    <p:sldId id="266" r:id="rId13"/>
    <p:sldId id="268" r:id="rId14"/>
    <p:sldId id="269" r:id="rId15"/>
    <p:sldId id="271" r:id="rId16"/>
    <p:sldId id="270" r:id="rId17"/>
  </p:sldIdLst>
  <p:sldSz cx="12192000" cy="6858000"/>
  <p:notesSz cx="6858000" cy="9144000"/>
  <p:defaultTextStyle>
    <a:defPPr>
      <a:defRPr lang="en-US"/>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4" d="100"/>
          <a:sy n="94" d="100"/>
        </p:scale>
        <p:origin x="414"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177332F-6F7B-4C66-B486-682B831F3657}"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BC169A-64AB-4003-A545-3E79CC8A58CD}" type="slidenum">
              <a:rPr lang="en-US" smtClean="0"/>
              <a:t>‹#›</a:t>
            </a:fld>
            <a:endParaRPr lang="en-US"/>
          </a:p>
        </p:txBody>
      </p:sp>
    </p:spTree>
    <p:extLst>
      <p:ext uri="{BB962C8B-B14F-4D97-AF65-F5344CB8AC3E}">
        <p14:creationId xmlns:p14="http://schemas.microsoft.com/office/powerpoint/2010/main" val="2806983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77332F-6F7B-4C66-B486-682B831F3657}"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BC169A-64AB-4003-A545-3E79CC8A58CD}" type="slidenum">
              <a:rPr lang="en-US" smtClean="0"/>
              <a:t>‹#›</a:t>
            </a:fld>
            <a:endParaRPr lang="en-US"/>
          </a:p>
        </p:txBody>
      </p:sp>
    </p:spTree>
    <p:extLst>
      <p:ext uri="{BB962C8B-B14F-4D97-AF65-F5344CB8AC3E}">
        <p14:creationId xmlns:p14="http://schemas.microsoft.com/office/powerpoint/2010/main" val="3588842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9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77332F-6F7B-4C66-B486-682B831F3657}"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BC169A-64AB-4003-A545-3E79CC8A58CD}" type="slidenum">
              <a:rPr lang="en-US" smtClean="0"/>
              <a:t>‹#›</a:t>
            </a:fld>
            <a:endParaRPr lang="en-US"/>
          </a:p>
        </p:txBody>
      </p:sp>
    </p:spTree>
    <p:extLst>
      <p:ext uri="{BB962C8B-B14F-4D97-AF65-F5344CB8AC3E}">
        <p14:creationId xmlns:p14="http://schemas.microsoft.com/office/powerpoint/2010/main" val="2851725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77332F-6F7B-4C66-B486-682B831F3657}"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BC169A-64AB-4003-A545-3E79CC8A58CD}" type="slidenum">
              <a:rPr lang="en-US" smtClean="0"/>
              <a:t>‹#›</a:t>
            </a:fld>
            <a:endParaRPr lang="en-US"/>
          </a:p>
        </p:txBody>
      </p:sp>
    </p:spTree>
    <p:extLst>
      <p:ext uri="{BB962C8B-B14F-4D97-AF65-F5344CB8AC3E}">
        <p14:creationId xmlns:p14="http://schemas.microsoft.com/office/powerpoint/2010/main" val="2837234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77332F-6F7B-4C66-B486-682B831F3657}" type="datetimeFigureOut">
              <a:rPr lang="en-US" smtClean="0"/>
              <a:t>1/12/2026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BC169A-64AB-4003-A545-3E79CC8A58CD}" type="slidenum">
              <a:rPr lang="en-US" smtClean="0"/>
              <a:t>‹#›</a:t>
            </a:fld>
            <a:endParaRPr lang="en-US"/>
          </a:p>
        </p:txBody>
      </p:sp>
    </p:spTree>
    <p:extLst>
      <p:ext uri="{BB962C8B-B14F-4D97-AF65-F5344CB8AC3E}">
        <p14:creationId xmlns:p14="http://schemas.microsoft.com/office/powerpoint/2010/main" val="2116342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77332F-6F7B-4C66-B486-682B831F3657}" type="datetimeFigureOut">
              <a:rPr lang="en-US" smtClean="0"/>
              <a:t>1/12/2026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BC169A-64AB-4003-A545-3E79CC8A58CD}" type="slidenum">
              <a:rPr lang="en-US" smtClean="0"/>
              <a:t>‹#›</a:t>
            </a:fld>
            <a:endParaRPr lang="en-US"/>
          </a:p>
        </p:txBody>
      </p:sp>
    </p:spTree>
    <p:extLst>
      <p:ext uri="{BB962C8B-B14F-4D97-AF65-F5344CB8AC3E}">
        <p14:creationId xmlns:p14="http://schemas.microsoft.com/office/powerpoint/2010/main" val="69363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77332F-6F7B-4C66-B486-682B831F3657}" type="datetimeFigureOut">
              <a:rPr lang="en-US" smtClean="0"/>
              <a:t>1/12/2026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BC169A-64AB-4003-A545-3E79CC8A58CD}" type="slidenum">
              <a:rPr lang="en-US" smtClean="0"/>
              <a:t>‹#›</a:t>
            </a:fld>
            <a:endParaRPr lang="en-US"/>
          </a:p>
        </p:txBody>
      </p:sp>
    </p:spTree>
    <p:extLst>
      <p:ext uri="{BB962C8B-B14F-4D97-AF65-F5344CB8AC3E}">
        <p14:creationId xmlns:p14="http://schemas.microsoft.com/office/powerpoint/2010/main" val="480071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8"/>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2"/>
            <a:ext cx="3932237" cy="3811588"/>
          </a:xfrm>
        </p:spPr>
        <p:txBody>
          <a:bodyPr/>
          <a:lstStyle>
            <a:lvl1pPr marL="0" indent="0">
              <a:buNone/>
              <a:defRPr sz="1600"/>
            </a:lvl1pPr>
            <a:lvl2pPr marL="457189" indent="0">
              <a:buNone/>
              <a:defRPr sz="1500"/>
            </a:lvl2pPr>
            <a:lvl3pPr marL="914377" indent="0">
              <a:buNone/>
              <a:defRPr sz="1200"/>
            </a:lvl3pPr>
            <a:lvl4pPr marL="1371566" indent="0">
              <a:buNone/>
              <a:defRPr sz="1100"/>
            </a:lvl4pPr>
            <a:lvl5pPr marL="1828754" indent="0">
              <a:buNone/>
              <a:defRPr sz="1100"/>
            </a:lvl5pPr>
            <a:lvl6pPr marL="2285943" indent="0">
              <a:buNone/>
              <a:defRPr sz="1100"/>
            </a:lvl6pPr>
            <a:lvl7pPr marL="2743131" indent="0">
              <a:buNone/>
              <a:defRPr sz="1100"/>
            </a:lvl7pPr>
            <a:lvl8pPr marL="3200320" indent="0">
              <a:buNone/>
              <a:defRPr sz="1100"/>
            </a:lvl8pPr>
            <a:lvl9pPr marL="3657509"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B177332F-6F7B-4C66-B486-682B831F3657}"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BC169A-64AB-4003-A545-3E79CC8A58CD}" type="slidenum">
              <a:rPr lang="en-US" smtClean="0"/>
              <a:t>‹#›</a:t>
            </a:fld>
            <a:endParaRPr lang="en-US"/>
          </a:p>
        </p:txBody>
      </p:sp>
    </p:spTree>
    <p:extLst>
      <p:ext uri="{BB962C8B-B14F-4D97-AF65-F5344CB8AC3E}">
        <p14:creationId xmlns:p14="http://schemas.microsoft.com/office/powerpoint/2010/main" val="1709716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8"/>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2"/>
            <a:ext cx="3932237" cy="3811588"/>
          </a:xfrm>
        </p:spPr>
        <p:txBody>
          <a:bodyPr/>
          <a:lstStyle>
            <a:lvl1pPr marL="0" indent="0">
              <a:buNone/>
              <a:defRPr sz="1600"/>
            </a:lvl1pPr>
            <a:lvl2pPr marL="457189" indent="0">
              <a:buNone/>
              <a:defRPr sz="1500"/>
            </a:lvl2pPr>
            <a:lvl3pPr marL="914377" indent="0">
              <a:buNone/>
              <a:defRPr sz="1200"/>
            </a:lvl3pPr>
            <a:lvl4pPr marL="1371566" indent="0">
              <a:buNone/>
              <a:defRPr sz="1100"/>
            </a:lvl4pPr>
            <a:lvl5pPr marL="1828754" indent="0">
              <a:buNone/>
              <a:defRPr sz="1100"/>
            </a:lvl5pPr>
            <a:lvl6pPr marL="2285943" indent="0">
              <a:buNone/>
              <a:defRPr sz="1100"/>
            </a:lvl6pPr>
            <a:lvl7pPr marL="2743131" indent="0">
              <a:buNone/>
              <a:defRPr sz="1100"/>
            </a:lvl7pPr>
            <a:lvl8pPr marL="3200320" indent="0">
              <a:buNone/>
              <a:defRPr sz="1100"/>
            </a:lvl8pPr>
            <a:lvl9pPr marL="3657509"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B177332F-6F7B-4C66-B486-682B831F3657}"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BC169A-64AB-4003-A545-3E79CC8A58CD}" type="slidenum">
              <a:rPr lang="en-US" smtClean="0"/>
              <a:t>‹#›</a:t>
            </a:fld>
            <a:endParaRPr lang="en-US"/>
          </a:p>
        </p:txBody>
      </p:sp>
    </p:spTree>
    <p:extLst>
      <p:ext uri="{BB962C8B-B14F-4D97-AF65-F5344CB8AC3E}">
        <p14:creationId xmlns:p14="http://schemas.microsoft.com/office/powerpoint/2010/main" val="860055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77332F-6F7B-4C66-B486-682B831F3657}"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BC169A-64AB-4003-A545-3E79CC8A58CD}" type="slidenum">
              <a:rPr lang="en-US" smtClean="0"/>
              <a:t>‹#›</a:t>
            </a:fld>
            <a:endParaRPr lang="en-US"/>
          </a:p>
        </p:txBody>
      </p:sp>
    </p:spTree>
    <p:extLst>
      <p:ext uri="{BB962C8B-B14F-4D97-AF65-F5344CB8AC3E}">
        <p14:creationId xmlns:p14="http://schemas.microsoft.com/office/powerpoint/2010/main" val="1646046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7"/>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3" y="365127"/>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77332F-6F7B-4C66-B486-682B831F3657}"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BC169A-64AB-4003-A545-3E79CC8A58CD}" type="slidenum">
              <a:rPr lang="en-US" smtClean="0"/>
              <a:t>‹#›</a:t>
            </a:fld>
            <a:endParaRPr lang="en-US"/>
          </a:p>
        </p:txBody>
      </p:sp>
    </p:spTree>
    <p:extLst>
      <p:ext uri="{BB962C8B-B14F-4D97-AF65-F5344CB8AC3E}">
        <p14:creationId xmlns:p14="http://schemas.microsoft.com/office/powerpoint/2010/main" val="3368267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38" tIns="45719" rIns="91438" bIns="45719"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38" tIns="45719" rIns="91438" bIns="4571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38" tIns="45719" rIns="91438" bIns="45719" rtlCol="0" anchor="ctr"/>
          <a:lstStyle>
            <a:lvl1pPr algn="l">
              <a:defRPr sz="1200">
                <a:solidFill>
                  <a:schemeClr val="tx1">
                    <a:tint val="75000"/>
                  </a:schemeClr>
                </a:solidFill>
              </a:defRPr>
            </a:lvl1pPr>
          </a:lstStyle>
          <a:p>
            <a:fld id="{B177332F-6F7B-4C66-B486-682B831F3657}" type="datetimeFigureOut">
              <a:rPr lang="en-US" smtClean="0"/>
              <a:t>1/12/2026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38" tIns="45719" rIns="91438" bIns="45719"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38" tIns="45719" rIns="91438" bIns="45719" rtlCol="0" anchor="ctr"/>
          <a:lstStyle>
            <a:lvl1pPr algn="r">
              <a:defRPr sz="1200">
                <a:solidFill>
                  <a:schemeClr val="tx1">
                    <a:tint val="75000"/>
                  </a:schemeClr>
                </a:solidFill>
              </a:defRPr>
            </a:lvl1pPr>
          </a:lstStyle>
          <a:p>
            <a:fld id="{05BC169A-64AB-4003-A545-3E79CC8A58CD}" type="slidenum">
              <a:rPr lang="en-US" smtClean="0"/>
              <a:t>‹#›</a:t>
            </a:fld>
            <a:endParaRPr lang="en-US"/>
          </a:p>
        </p:txBody>
      </p:sp>
    </p:spTree>
    <p:extLst>
      <p:ext uri="{BB962C8B-B14F-4D97-AF65-F5344CB8AC3E}">
        <p14:creationId xmlns:p14="http://schemas.microsoft.com/office/powerpoint/2010/main" val="19218115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Think about Today’s Readings</a:t>
            </a:r>
          </a:p>
        </p:txBody>
      </p:sp>
      <p:sp>
        <p:nvSpPr>
          <p:cNvPr id="3" name="Content Placeholder 2"/>
          <p:cNvSpPr>
            <a:spLocks noGrp="1"/>
          </p:cNvSpPr>
          <p:nvPr>
            <p:ph idx="1"/>
          </p:nvPr>
        </p:nvSpPr>
        <p:spPr/>
        <p:txBody>
          <a:bodyPr>
            <a:normAutofit/>
          </a:bodyPr>
          <a:lstStyle/>
          <a:p>
            <a:r>
              <a:rPr lang="en-US" sz="3200" dirty="0"/>
              <a:t>This paper was published ~35 years ago.</a:t>
            </a:r>
          </a:p>
          <a:p>
            <a:r>
              <a:rPr lang="en-US" sz="3200" dirty="0"/>
              <a:t>The paper takes a systems view while describing </a:t>
            </a:r>
          </a:p>
          <a:p>
            <a:pPr lvl="1"/>
            <a:r>
              <a:rPr lang="en-US" sz="2800" dirty="0"/>
              <a:t>the need for, </a:t>
            </a:r>
          </a:p>
          <a:p>
            <a:pPr lvl="1"/>
            <a:r>
              <a:rPr lang="en-US" sz="2800" dirty="0"/>
              <a:t>experiences with, and </a:t>
            </a:r>
          </a:p>
          <a:p>
            <a:pPr lvl="1"/>
            <a:r>
              <a:rPr lang="en-US" sz="2800" dirty="0"/>
              <a:t>issues in developing CSCW/Groupware.</a:t>
            </a:r>
          </a:p>
          <a:p>
            <a:r>
              <a:rPr lang="en-US" sz="3200" dirty="0"/>
              <a:t>Today we can read this paper and reflect on where the authors were right, what they said was important that turned out not to be so, and where these types of systems have evolved</a:t>
            </a:r>
          </a:p>
          <a:p>
            <a:pPr marL="0" indent="0">
              <a:buNone/>
            </a:pPr>
            <a:endParaRPr lang="en-US" dirty="0"/>
          </a:p>
        </p:txBody>
      </p:sp>
    </p:spTree>
    <p:extLst>
      <p:ext uri="{BB962C8B-B14F-4D97-AF65-F5344CB8AC3E}">
        <p14:creationId xmlns:p14="http://schemas.microsoft.com/office/powerpoint/2010/main" val="2311184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Groupware: Issues and Experiences</a:t>
            </a:r>
          </a:p>
        </p:txBody>
      </p:sp>
      <p:sp>
        <p:nvSpPr>
          <p:cNvPr id="3" name="Subtitle 2"/>
          <p:cNvSpPr>
            <a:spLocks noGrp="1"/>
          </p:cNvSpPr>
          <p:nvPr>
            <p:ph type="subTitle" idx="1"/>
          </p:nvPr>
        </p:nvSpPr>
        <p:spPr>
          <a:xfrm>
            <a:off x="1524000" y="4157934"/>
            <a:ext cx="9144000" cy="1099868"/>
          </a:xfrm>
        </p:spPr>
        <p:txBody>
          <a:bodyPr>
            <a:normAutofit/>
          </a:bodyPr>
          <a:lstStyle/>
          <a:p>
            <a:r>
              <a:rPr lang="en-US" sz="3200" dirty="0"/>
              <a:t>Clarence “Skip” Ellis, Simon Gibbs, and Gail Rein</a:t>
            </a:r>
          </a:p>
        </p:txBody>
      </p:sp>
    </p:spTree>
    <p:extLst>
      <p:ext uri="{BB962C8B-B14F-4D97-AF65-F5344CB8AC3E}">
        <p14:creationId xmlns:p14="http://schemas.microsoft.com/office/powerpoint/2010/main" val="3750246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the First Author</a:t>
            </a:r>
          </a:p>
        </p:txBody>
      </p:sp>
      <p:sp>
        <p:nvSpPr>
          <p:cNvPr id="3" name="Content Placeholder 2"/>
          <p:cNvSpPr>
            <a:spLocks noGrp="1"/>
          </p:cNvSpPr>
          <p:nvPr>
            <p:ph idx="1"/>
          </p:nvPr>
        </p:nvSpPr>
        <p:spPr/>
        <p:txBody>
          <a:bodyPr/>
          <a:lstStyle/>
          <a:p>
            <a:r>
              <a:rPr lang="en-US" dirty="0"/>
              <a:t>Received his Ph.D. in 1969 from UIUC</a:t>
            </a:r>
          </a:p>
          <a:p>
            <a:r>
              <a:rPr lang="en-US" dirty="0"/>
              <a:t>Worked at Xerox PARC, MIT, MCC, and University of Colorado, Boulder among other places</a:t>
            </a:r>
          </a:p>
        </p:txBody>
      </p:sp>
      <p:pic>
        <p:nvPicPr>
          <p:cNvPr id="4" name="Picture 3" descr="Photograph of Skip Elli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6334" y="3345603"/>
            <a:ext cx="5319332" cy="3147272"/>
          </a:xfrm>
          <a:prstGeom prst="rect">
            <a:avLst/>
          </a:prstGeom>
        </p:spPr>
      </p:pic>
    </p:spTree>
    <p:extLst>
      <p:ext uri="{BB962C8B-B14F-4D97-AF65-F5344CB8AC3E}">
        <p14:creationId xmlns:p14="http://schemas.microsoft.com/office/powerpoint/2010/main" val="2497760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96315"/>
          </a:xfrm>
        </p:spPr>
        <p:txBody>
          <a:bodyPr/>
          <a:lstStyle/>
          <a:p>
            <a:r>
              <a:rPr lang="en-US" dirty="0"/>
              <a:t>What is Groupware?</a:t>
            </a:r>
          </a:p>
        </p:txBody>
      </p:sp>
      <p:sp>
        <p:nvSpPr>
          <p:cNvPr id="3" name="Content Placeholder 2"/>
          <p:cNvSpPr>
            <a:spLocks noGrp="1"/>
          </p:cNvSpPr>
          <p:nvPr>
            <p:ph idx="1"/>
          </p:nvPr>
        </p:nvSpPr>
        <p:spPr>
          <a:xfrm>
            <a:off x="838200" y="1859280"/>
            <a:ext cx="10515600" cy="4633595"/>
          </a:xfrm>
        </p:spPr>
        <p:txBody>
          <a:bodyPr/>
          <a:lstStyle/>
          <a:p>
            <a:r>
              <a:rPr lang="en-US" dirty="0"/>
              <a:t>1</a:t>
            </a:r>
            <a:r>
              <a:rPr lang="en-US" baseline="30000" dirty="0"/>
              <a:t>st</a:t>
            </a:r>
            <a:r>
              <a:rPr lang="en-US" dirty="0"/>
              <a:t> view: synonymous with CSCW – a system that integrates information processing and communication activities</a:t>
            </a:r>
          </a:p>
          <a:p>
            <a:r>
              <a:rPr lang="en-US" dirty="0"/>
              <a:t>2</a:t>
            </a:r>
            <a:r>
              <a:rPr lang="en-US" baseline="30000" dirty="0"/>
              <a:t>nd</a:t>
            </a:r>
            <a:r>
              <a:rPr lang="en-US" dirty="0"/>
              <a:t> view: software for small or narrowly focused groups</a:t>
            </a:r>
          </a:p>
          <a:p>
            <a:r>
              <a:rPr lang="en-US" dirty="0"/>
              <a:t>3</a:t>
            </a:r>
            <a:r>
              <a:rPr lang="en-US" baseline="30000" dirty="0"/>
              <a:t>rd</a:t>
            </a:r>
            <a:r>
              <a:rPr lang="en-US" dirty="0"/>
              <a:t> view: applications that merge large information bases with communications technology</a:t>
            </a:r>
          </a:p>
          <a:p>
            <a:r>
              <a:rPr lang="en-US" dirty="0"/>
              <a:t>Context: Prior to the CSCW and groupware communities forming there were few systems that supported user-to-user interaction</a:t>
            </a:r>
          </a:p>
          <a:p>
            <a:pPr lvl="1"/>
            <a:r>
              <a:rPr lang="en-US" dirty="0"/>
              <a:t>ACM Conference on Computer-Supported Cooperative Work (CSCW)</a:t>
            </a:r>
          </a:p>
          <a:p>
            <a:pPr lvl="1"/>
            <a:r>
              <a:rPr lang="en-US" dirty="0"/>
              <a:t>ACM International Conference on Supporting Group Work (GROUP)</a:t>
            </a:r>
          </a:p>
        </p:txBody>
      </p:sp>
    </p:spTree>
    <p:extLst>
      <p:ext uri="{BB962C8B-B14F-4D97-AF65-F5344CB8AC3E}">
        <p14:creationId xmlns:p14="http://schemas.microsoft.com/office/powerpoint/2010/main" val="2140056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Three Cs</a:t>
            </a:r>
          </a:p>
        </p:txBody>
      </p:sp>
      <p:sp>
        <p:nvSpPr>
          <p:cNvPr id="3" name="Content Placeholder 2"/>
          <p:cNvSpPr>
            <a:spLocks noGrp="1"/>
          </p:cNvSpPr>
          <p:nvPr>
            <p:ph idx="1"/>
          </p:nvPr>
        </p:nvSpPr>
        <p:spPr/>
        <p:txBody>
          <a:bodyPr/>
          <a:lstStyle/>
          <a:p>
            <a:r>
              <a:rPr lang="en-US" dirty="0"/>
              <a:t>Communication</a:t>
            </a:r>
          </a:p>
          <a:p>
            <a:pPr lvl="1"/>
            <a:r>
              <a:rPr lang="en-US" dirty="0"/>
              <a:t>Email and bulletin boards were separate from “common” communication media of the telephone and face-to-face conversation</a:t>
            </a:r>
          </a:p>
          <a:p>
            <a:pPr lvl="1"/>
            <a:r>
              <a:rPr lang="en-US" dirty="0"/>
              <a:t>Communication does not need to be explicit</a:t>
            </a:r>
          </a:p>
          <a:p>
            <a:r>
              <a:rPr lang="en-US" dirty="0"/>
              <a:t>Collaboration</a:t>
            </a:r>
          </a:p>
          <a:p>
            <a:pPr lvl="1"/>
            <a:r>
              <a:rPr lang="en-US" dirty="0"/>
              <a:t>Support for the sharing of information, but not the hiding of sharing</a:t>
            </a:r>
          </a:p>
          <a:p>
            <a:pPr lvl="1"/>
            <a:r>
              <a:rPr lang="en-US" dirty="0"/>
              <a:t>Systems “go to great lengths to insulate users from each other”</a:t>
            </a:r>
          </a:p>
          <a:p>
            <a:r>
              <a:rPr lang="en-US" dirty="0"/>
              <a:t>Coordination</a:t>
            </a:r>
          </a:p>
          <a:p>
            <a:pPr lvl="1"/>
            <a:r>
              <a:rPr lang="en-US" dirty="0"/>
              <a:t>Enabling the distribution of activities among a group of people</a:t>
            </a:r>
          </a:p>
          <a:p>
            <a:pPr lvl="1"/>
            <a:r>
              <a:rPr lang="en-US" dirty="0"/>
              <a:t>Coordination is an activity in itself</a:t>
            </a:r>
          </a:p>
        </p:txBody>
      </p:sp>
    </p:spTree>
    <p:extLst>
      <p:ext uri="{BB962C8B-B14F-4D97-AF65-F5344CB8AC3E}">
        <p14:creationId xmlns:p14="http://schemas.microsoft.com/office/powerpoint/2010/main" val="260152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Authors Definition of Groupware</a:t>
            </a:r>
          </a:p>
        </p:txBody>
      </p:sp>
      <p:sp>
        <p:nvSpPr>
          <p:cNvPr id="3" name="Content Placeholder 2"/>
          <p:cNvSpPr>
            <a:spLocks noGrp="1"/>
          </p:cNvSpPr>
          <p:nvPr>
            <p:ph idx="1"/>
          </p:nvPr>
        </p:nvSpPr>
        <p:spPr>
          <a:xfrm>
            <a:off x="2001079" y="2089428"/>
            <a:ext cx="8468139" cy="4189137"/>
          </a:xfrm>
        </p:spPr>
        <p:txBody>
          <a:bodyPr>
            <a:normAutofit/>
          </a:bodyPr>
          <a:lstStyle/>
          <a:p>
            <a:pPr marL="0" indent="0">
              <a:buNone/>
            </a:pPr>
            <a:r>
              <a:rPr lang="en-US" sz="3200" dirty="0"/>
              <a:t>“</a:t>
            </a:r>
            <a:r>
              <a:rPr lang="en-US" sz="3600" dirty="0"/>
              <a:t>Computer-based systems</a:t>
            </a:r>
          </a:p>
          <a:p>
            <a:pPr marL="0" indent="0">
              <a:buNone/>
            </a:pPr>
            <a:r>
              <a:rPr lang="en-US" sz="3600" dirty="0"/>
              <a:t>that support groups of people </a:t>
            </a:r>
            <a:r>
              <a:rPr lang="en-US" sz="3600" dirty="0">
                <a:solidFill>
                  <a:schemeClr val="accent5">
                    <a:lumMod val="75000"/>
                  </a:schemeClr>
                </a:solidFill>
              </a:rPr>
              <a:t>engaged in a common task (or goal)</a:t>
            </a:r>
            <a:r>
              <a:rPr lang="en-US" sz="3600" dirty="0"/>
              <a:t> and</a:t>
            </a:r>
          </a:p>
          <a:p>
            <a:pPr marL="0" indent="0">
              <a:buNone/>
            </a:pPr>
            <a:r>
              <a:rPr lang="en-US" sz="3600" dirty="0"/>
              <a:t>that provide an </a:t>
            </a:r>
            <a:r>
              <a:rPr lang="en-US" sz="3600" dirty="0">
                <a:solidFill>
                  <a:schemeClr val="accent5">
                    <a:lumMod val="75000"/>
                  </a:schemeClr>
                </a:solidFill>
              </a:rPr>
              <a:t>interface to a shared environment</a:t>
            </a:r>
            <a:r>
              <a:rPr lang="en-US" sz="3600" dirty="0"/>
              <a:t>”</a:t>
            </a:r>
          </a:p>
        </p:txBody>
      </p:sp>
    </p:spTree>
    <p:extLst>
      <p:ext uri="{BB962C8B-B14F-4D97-AF65-F5344CB8AC3E}">
        <p14:creationId xmlns:p14="http://schemas.microsoft.com/office/powerpoint/2010/main" val="2050552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04837" y="2272991"/>
            <a:ext cx="3862767" cy="523220"/>
          </a:xfrm>
          <a:prstGeom prst="rect">
            <a:avLst/>
          </a:prstGeom>
          <a:noFill/>
        </p:spPr>
        <p:txBody>
          <a:bodyPr wrap="none" lIns="91438" tIns="45719" rIns="91438" bIns="45719" rtlCol="0">
            <a:spAutoFit/>
          </a:bodyPr>
          <a:lstStyle/>
          <a:p>
            <a:r>
              <a:rPr lang="en-US" sz="2800" dirty="0"/>
              <a:t>Common Task Dimension</a:t>
            </a:r>
          </a:p>
        </p:txBody>
      </p:sp>
      <p:sp>
        <p:nvSpPr>
          <p:cNvPr id="5" name="TextBox 4"/>
          <p:cNvSpPr txBox="1"/>
          <p:nvPr/>
        </p:nvSpPr>
        <p:spPr>
          <a:xfrm>
            <a:off x="1004837" y="4636495"/>
            <a:ext cx="4792167" cy="523220"/>
          </a:xfrm>
          <a:prstGeom prst="rect">
            <a:avLst/>
          </a:prstGeom>
          <a:noFill/>
        </p:spPr>
        <p:txBody>
          <a:bodyPr wrap="none" lIns="91438" tIns="45719" rIns="91438" bIns="45719" rtlCol="0">
            <a:spAutoFit/>
          </a:bodyPr>
          <a:lstStyle/>
          <a:p>
            <a:r>
              <a:rPr lang="en-US" sz="2800" dirty="0"/>
              <a:t>Shared Environment Dimension</a:t>
            </a:r>
          </a:p>
        </p:txBody>
      </p:sp>
      <p:sp>
        <p:nvSpPr>
          <p:cNvPr id="6" name="Left-Right Arrow 5" descr="Common task dimension can vary from low, like is expected on a timeshare system, to high, for example when supporting software reviews."/>
          <p:cNvSpPr/>
          <p:nvPr/>
        </p:nvSpPr>
        <p:spPr>
          <a:xfrm>
            <a:off x="1708224" y="2914610"/>
            <a:ext cx="8882743" cy="34164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7" name="Left-Right Arrow 6" descr="The quantity of the environment shared among participants can vary from being low, like when exchanging email, to high, such as in an electronic classroom"/>
          <p:cNvSpPr/>
          <p:nvPr/>
        </p:nvSpPr>
        <p:spPr>
          <a:xfrm>
            <a:off x="1708224" y="5279419"/>
            <a:ext cx="8882743" cy="34164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8" name="TextBox 7"/>
          <p:cNvSpPr txBox="1"/>
          <p:nvPr/>
        </p:nvSpPr>
        <p:spPr>
          <a:xfrm>
            <a:off x="1907903" y="3726070"/>
            <a:ext cx="2158600" cy="384719"/>
          </a:xfrm>
          <a:prstGeom prst="rect">
            <a:avLst/>
          </a:prstGeom>
          <a:noFill/>
        </p:spPr>
        <p:txBody>
          <a:bodyPr wrap="none" lIns="91438" tIns="45719" rIns="91438" bIns="45719" rtlCol="0">
            <a:spAutoFit/>
          </a:bodyPr>
          <a:lstStyle/>
          <a:p>
            <a:r>
              <a:rPr lang="en-US" dirty="0"/>
              <a:t>Timesharing System</a:t>
            </a:r>
          </a:p>
        </p:txBody>
      </p:sp>
      <p:sp>
        <p:nvSpPr>
          <p:cNvPr id="9" name="TextBox 8"/>
          <p:cNvSpPr txBox="1"/>
          <p:nvPr/>
        </p:nvSpPr>
        <p:spPr>
          <a:xfrm>
            <a:off x="8121507" y="3726070"/>
            <a:ext cx="2597951" cy="384719"/>
          </a:xfrm>
          <a:prstGeom prst="rect">
            <a:avLst/>
          </a:prstGeom>
          <a:noFill/>
        </p:spPr>
        <p:txBody>
          <a:bodyPr wrap="none" lIns="91438" tIns="45719" rIns="91438" bIns="45719" rtlCol="0">
            <a:spAutoFit/>
          </a:bodyPr>
          <a:lstStyle/>
          <a:p>
            <a:r>
              <a:rPr lang="en-US" dirty="0"/>
              <a:t>Software Review System</a:t>
            </a:r>
          </a:p>
        </p:txBody>
      </p:sp>
      <p:sp>
        <p:nvSpPr>
          <p:cNvPr id="10" name="TextBox 9"/>
          <p:cNvSpPr txBox="1"/>
          <p:nvPr/>
        </p:nvSpPr>
        <p:spPr>
          <a:xfrm>
            <a:off x="1979529" y="3256254"/>
            <a:ext cx="589260" cy="384719"/>
          </a:xfrm>
          <a:prstGeom prst="rect">
            <a:avLst/>
          </a:prstGeom>
          <a:noFill/>
        </p:spPr>
        <p:txBody>
          <a:bodyPr wrap="none" lIns="91438" tIns="45719" rIns="91438" bIns="45719" rtlCol="0">
            <a:spAutoFit/>
          </a:bodyPr>
          <a:lstStyle/>
          <a:p>
            <a:r>
              <a:rPr lang="en-US" dirty="0"/>
              <a:t>Low</a:t>
            </a:r>
          </a:p>
        </p:txBody>
      </p:sp>
      <p:sp>
        <p:nvSpPr>
          <p:cNvPr id="11" name="TextBox 10"/>
          <p:cNvSpPr txBox="1"/>
          <p:nvPr/>
        </p:nvSpPr>
        <p:spPr>
          <a:xfrm>
            <a:off x="9899301" y="3256254"/>
            <a:ext cx="636709" cy="384719"/>
          </a:xfrm>
          <a:prstGeom prst="rect">
            <a:avLst/>
          </a:prstGeom>
          <a:noFill/>
        </p:spPr>
        <p:txBody>
          <a:bodyPr wrap="none" lIns="91438" tIns="45719" rIns="91438" bIns="45719" rtlCol="0">
            <a:spAutoFit/>
          </a:bodyPr>
          <a:lstStyle/>
          <a:p>
            <a:r>
              <a:rPr lang="en-US" dirty="0"/>
              <a:t>High</a:t>
            </a:r>
          </a:p>
        </p:txBody>
      </p:sp>
      <p:sp>
        <p:nvSpPr>
          <p:cNvPr id="12" name="TextBox 11"/>
          <p:cNvSpPr txBox="1"/>
          <p:nvPr/>
        </p:nvSpPr>
        <p:spPr>
          <a:xfrm>
            <a:off x="1979527" y="5721550"/>
            <a:ext cx="589260" cy="384719"/>
          </a:xfrm>
          <a:prstGeom prst="rect">
            <a:avLst/>
          </a:prstGeom>
          <a:noFill/>
        </p:spPr>
        <p:txBody>
          <a:bodyPr wrap="none" lIns="91438" tIns="45719" rIns="91438" bIns="45719" rtlCol="0">
            <a:spAutoFit/>
          </a:bodyPr>
          <a:lstStyle/>
          <a:p>
            <a:r>
              <a:rPr lang="en-US" dirty="0"/>
              <a:t>Low</a:t>
            </a:r>
          </a:p>
        </p:txBody>
      </p:sp>
      <p:sp>
        <p:nvSpPr>
          <p:cNvPr id="13" name="TextBox 12"/>
          <p:cNvSpPr txBox="1"/>
          <p:nvPr/>
        </p:nvSpPr>
        <p:spPr>
          <a:xfrm>
            <a:off x="9899300" y="5721550"/>
            <a:ext cx="636709" cy="384719"/>
          </a:xfrm>
          <a:prstGeom prst="rect">
            <a:avLst/>
          </a:prstGeom>
          <a:noFill/>
        </p:spPr>
        <p:txBody>
          <a:bodyPr wrap="none" lIns="91438" tIns="45719" rIns="91438" bIns="45719" rtlCol="0">
            <a:spAutoFit/>
          </a:bodyPr>
          <a:lstStyle/>
          <a:p>
            <a:r>
              <a:rPr lang="en-US" dirty="0"/>
              <a:t>High</a:t>
            </a:r>
          </a:p>
        </p:txBody>
      </p:sp>
      <p:sp>
        <p:nvSpPr>
          <p:cNvPr id="14" name="TextBox 13"/>
          <p:cNvSpPr txBox="1"/>
          <p:nvPr/>
        </p:nvSpPr>
        <p:spPr>
          <a:xfrm>
            <a:off x="1907903" y="6221513"/>
            <a:ext cx="2412772" cy="384719"/>
          </a:xfrm>
          <a:prstGeom prst="rect">
            <a:avLst/>
          </a:prstGeom>
          <a:noFill/>
        </p:spPr>
        <p:txBody>
          <a:bodyPr wrap="none" lIns="91438" tIns="45719" rIns="91438" bIns="45719" rtlCol="0">
            <a:spAutoFit/>
          </a:bodyPr>
          <a:lstStyle/>
          <a:p>
            <a:r>
              <a:rPr lang="en-US" dirty="0"/>
              <a:t>Electronic Mail System</a:t>
            </a:r>
          </a:p>
        </p:txBody>
      </p:sp>
      <p:sp>
        <p:nvSpPr>
          <p:cNvPr id="15" name="TextBox 14"/>
          <p:cNvSpPr txBox="1"/>
          <p:nvPr/>
        </p:nvSpPr>
        <p:spPr>
          <a:xfrm>
            <a:off x="7737109" y="6221513"/>
            <a:ext cx="2998766" cy="384719"/>
          </a:xfrm>
          <a:prstGeom prst="rect">
            <a:avLst/>
          </a:prstGeom>
          <a:noFill/>
        </p:spPr>
        <p:txBody>
          <a:bodyPr wrap="none" lIns="91438" tIns="45719" rIns="91438" bIns="45719" rtlCol="0">
            <a:spAutoFit/>
          </a:bodyPr>
          <a:lstStyle/>
          <a:p>
            <a:r>
              <a:rPr lang="en-US" dirty="0"/>
              <a:t>Electronic Classroom System</a:t>
            </a:r>
          </a:p>
        </p:txBody>
      </p:sp>
      <p:sp>
        <p:nvSpPr>
          <p:cNvPr id="2" name="Title 1">
            <a:extLst>
              <a:ext uri="{FF2B5EF4-FFF2-40B4-BE49-F238E27FC236}">
                <a16:creationId xmlns:a16="http://schemas.microsoft.com/office/drawing/2014/main" id="{A3F8CD4D-8694-49BA-8EDF-203348B7B089}"/>
              </a:ext>
            </a:extLst>
          </p:cNvPr>
          <p:cNvSpPr>
            <a:spLocks noGrp="1"/>
          </p:cNvSpPr>
          <p:nvPr>
            <p:ph type="title"/>
          </p:nvPr>
        </p:nvSpPr>
        <p:spPr/>
        <p:txBody>
          <a:bodyPr/>
          <a:lstStyle/>
          <a:p>
            <a:r>
              <a:rPr lang="en-US" dirty="0"/>
              <a:t>Common Task and Shared Environment Dimensions of CSCW Applications</a:t>
            </a:r>
          </a:p>
        </p:txBody>
      </p:sp>
    </p:spTree>
    <p:extLst>
      <p:ext uri="{BB962C8B-B14F-4D97-AF65-F5344CB8AC3E}">
        <p14:creationId xmlns:p14="http://schemas.microsoft.com/office/powerpoint/2010/main" val="1531547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animBg="1"/>
      <p:bldP spid="7" grpId="0" animBg="1"/>
      <p:bldP spid="8" grpId="0"/>
      <p:bldP spid="9" grpId="0"/>
      <p:bldP spid="10" grpId="0"/>
      <p:bldP spid="11" grpId="0"/>
      <p:bldP spid="12" grpId="0"/>
      <p:bldP spid="13" grpId="0"/>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552915482"/>
              </p:ext>
            </p:extLst>
          </p:nvPr>
        </p:nvGraphicFramePr>
        <p:xfrm>
          <a:off x="2032000" y="2714961"/>
          <a:ext cx="8127999" cy="288036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0000"/>
                    </a:ext>
                  </a:extLst>
                </a:gridCol>
                <a:gridCol w="2709333">
                  <a:extLst>
                    <a:ext uri="{9D8B030D-6E8A-4147-A177-3AD203B41FA5}">
                      <a16:colId xmlns:a16="http://schemas.microsoft.com/office/drawing/2014/main" val="20001"/>
                    </a:ext>
                  </a:extLst>
                </a:gridCol>
                <a:gridCol w="2709333">
                  <a:extLst>
                    <a:ext uri="{9D8B030D-6E8A-4147-A177-3AD203B41FA5}">
                      <a16:colId xmlns:a16="http://schemas.microsoft.com/office/drawing/2014/main" val="20002"/>
                    </a:ext>
                  </a:extLst>
                </a:gridCol>
              </a:tblGrid>
              <a:tr h="960120">
                <a:tc>
                  <a:txBody>
                    <a:bodyPr/>
                    <a:lstStyle/>
                    <a:p>
                      <a:pPr algn="ctr"/>
                      <a:endParaRPr lang="en-US" sz="1900" dirty="0"/>
                    </a:p>
                  </a:txBody>
                  <a:tcPr/>
                </a:tc>
                <a:tc>
                  <a:txBody>
                    <a:bodyPr/>
                    <a:lstStyle/>
                    <a:p>
                      <a:pPr algn="ctr"/>
                      <a:endParaRPr lang="en-US" sz="1900" dirty="0"/>
                    </a:p>
                    <a:p>
                      <a:pPr algn="ctr"/>
                      <a:r>
                        <a:rPr lang="en-US" sz="1900" dirty="0"/>
                        <a:t>Same Time</a:t>
                      </a:r>
                    </a:p>
                    <a:p>
                      <a:pPr algn="ctr"/>
                      <a:endParaRPr lang="en-US" sz="1900" dirty="0"/>
                    </a:p>
                  </a:txBody>
                  <a:tcPr/>
                </a:tc>
                <a:tc>
                  <a:txBody>
                    <a:bodyPr/>
                    <a:lstStyle/>
                    <a:p>
                      <a:pPr algn="ctr"/>
                      <a:endParaRPr lang="en-US" sz="1900" dirty="0"/>
                    </a:p>
                    <a:p>
                      <a:pPr algn="ctr"/>
                      <a:r>
                        <a:rPr lang="en-US" sz="1900" dirty="0"/>
                        <a:t>Different</a:t>
                      </a:r>
                      <a:r>
                        <a:rPr lang="en-US" sz="1900" baseline="0" dirty="0"/>
                        <a:t> Time</a:t>
                      </a:r>
                      <a:endParaRPr lang="en-US" sz="1900" dirty="0"/>
                    </a:p>
                  </a:txBody>
                  <a:tcPr/>
                </a:tc>
                <a:extLst>
                  <a:ext uri="{0D108BD9-81ED-4DB2-BD59-A6C34878D82A}">
                    <a16:rowId xmlns:a16="http://schemas.microsoft.com/office/drawing/2014/main" val="10000"/>
                  </a:ext>
                </a:extLst>
              </a:tr>
              <a:tr h="960120">
                <a:tc>
                  <a:txBody>
                    <a:bodyPr/>
                    <a:lstStyle/>
                    <a:p>
                      <a:endParaRPr lang="en-US" sz="1900" dirty="0"/>
                    </a:p>
                    <a:p>
                      <a:r>
                        <a:rPr lang="en-US" sz="1900" dirty="0"/>
                        <a:t>Same Place</a:t>
                      </a:r>
                    </a:p>
                    <a:p>
                      <a:endParaRPr lang="en-US" sz="1900" dirty="0"/>
                    </a:p>
                  </a:txBody>
                  <a:tcPr/>
                </a:tc>
                <a:tc>
                  <a:txBody>
                    <a:bodyPr/>
                    <a:lstStyle/>
                    <a:p>
                      <a:pPr algn="ctr"/>
                      <a:r>
                        <a:rPr lang="en-US" sz="1900" dirty="0"/>
                        <a:t>Face-to-face</a:t>
                      </a:r>
                      <a:r>
                        <a:rPr lang="en-US" sz="1900" baseline="0" dirty="0"/>
                        <a:t> interaction</a:t>
                      </a:r>
                      <a:endParaRPr lang="en-US" sz="1900" dirty="0"/>
                    </a:p>
                  </a:txBody>
                  <a:tcPr anchor="ctr"/>
                </a:tc>
                <a:tc>
                  <a:txBody>
                    <a:bodyPr/>
                    <a:lstStyle/>
                    <a:p>
                      <a:pPr algn="ctr"/>
                      <a:r>
                        <a:rPr lang="en-US" sz="1900" dirty="0"/>
                        <a:t>Asynchronous interaction</a:t>
                      </a:r>
                    </a:p>
                  </a:txBody>
                  <a:tcPr anchor="ctr"/>
                </a:tc>
                <a:extLst>
                  <a:ext uri="{0D108BD9-81ED-4DB2-BD59-A6C34878D82A}">
                    <a16:rowId xmlns:a16="http://schemas.microsoft.com/office/drawing/2014/main" val="10001"/>
                  </a:ext>
                </a:extLst>
              </a:tr>
              <a:tr h="960120">
                <a:tc>
                  <a:txBody>
                    <a:bodyPr/>
                    <a:lstStyle/>
                    <a:p>
                      <a:endParaRPr lang="en-US" sz="1900" dirty="0"/>
                    </a:p>
                    <a:p>
                      <a:r>
                        <a:rPr lang="en-US" sz="1900" dirty="0"/>
                        <a:t>Different Places</a:t>
                      </a:r>
                    </a:p>
                    <a:p>
                      <a:endParaRPr lang="en-US" sz="1900" dirty="0"/>
                    </a:p>
                  </a:txBody>
                  <a:tcPr/>
                </a:tc>
                <a:tc>
                  <a:txBody>
                    <a:bodyPr/>
                    <a:lstStyle/>
                    <a:p>
                      <a:pPr algn="ctr"/>
                      <a:r>
                        <a:rPr lang="en-US" sz="1900" dirty="0"/>
                        <a:t>Synchronous distributed interaction</a:t>
                      </a:r>
                    </a:p>
                  </a:txBody>
                  <a:tcPr anchor="ctr"/>
                </a:tc>
                <a:tc>
                  <a:txBody>
                    <a:bodyPr/>
                    <a:lstStyle/>
                    <a:p>
                      <a:pPr algn="ctr"/>
                      <a:r>
                        <a:rPr lang="en-US" sz="1900" dirty="0"/>
                        <a:t>Asynchronous distributed</a:t>
                      </a:r>
                      <a:r>
                        <a:rPr lang="en-US" sz="1900" baseline="0" dirty="0"/>
                        <a:t> interaction</a:t>
                      </a:r>
                      <a:endParaRPr lang="en-US" sz="1900" dirty="0"/>
                    </a:p>
                  </a:txBody>
                  <a:tcPr anchor="ctr"/>
                </a:tc>
                <a:extLst>
                  <a:ext uri="{0D108BD9-81ED-4DB2-BD59-A6C34878D82A}">
                    <a16:rowId xmlns:a16="http://schemas.microsoft.com/office/drawing/2014/main" val="10002"/>
                  </a:ext>
                </a:extLst>
              </a:tr>
            </a:tbl>
          </a:graphicData>
        </a:graphic>
      </p:graphicFrame>
      <p:sp>
        <p:nvSpPr>
          <p:cNvPr id="2" name="Title 1">
            <a:extLst>
              <a:ext uri="{FF2B5EF4-FFF2-40B4-BE49-F238E27FC236}">
                <a16:creationId xmlns:a16="http://schemas.microsoft.com/office/drawing/2014/main" id="{84C54636-23BA-4352-B980-12512A6791B0}"/>
              </a:ext>
            </a:extLst>
          </p:cNvPr>
          <p:cNvSpPr>
            <a:spLocks noGrp="1"/>
          </p:cNvSpPr>
          <p:nvPr>
            <p:ph type="title"/>
          </p:nvPr>
        </p:nvSpPr>
        <p:spPr/>
        <p:txBody>
          <a:bodyPr/>
          <a:lstStyle/>
          <a:p>
            <a:r>
              <a:rPr lang="en-US" dirty="0"/>
              <a:t>Time Space Taxonomy for CSCW</a:t>
            </a:r>
          </a:p>
        </p:txBody>
      </p:sp>
    </p:spTree>
    <p:extLst>
      <p:ext uri="{BB962C8B-B14F-4D97-AF65-F5344CB8AC3E}">
        <p14:creationId xmlns:p14="http://schemas.microsoft.com/office/powerpoint/2010/main" val="1185906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Classes of Applications</a:t>
            </a:r>
          </a:p>
        </p:txBody>
      </p:sp>
      <p:sp>
        <p:nvSpPr>
          <p:cNvPr id="3" name="Content Placeholder 2"/>
          <p:cNvSpPr>
            <a:spLocks noGrp="1"/>
          </p:cNvSpPr>
          <p:nvPr>
            <p:ph idx="1"/>
          </p:nvPr>
        </p:nvSpPr>
        <p:spPr/>
        <p:txBody>
          <a:bodyPr/>
          <a:lstStyle/>
          <a:p>
            <a:r>
              <a:rPr lang="en-US" dirty="0"/>
              <a:t>Message Systems</a:t>
            </a:r>
          </a:p>
          <a:p>
            <a:r>
              <a:rPr lang="en-US" dirty="0"/>
              <a:t>Multiuser Editors</a:t>
            </a:r>
          </a:p>
          <a:p>
            <a:r>
              <a:rPr lang="en-US" dirty="0"/>
              <a:t>Group Decision Support and Electronic Meeting Rooms</a:t>
            </a:r>
          </a:p>
          <a:p>
            <a:r>
              <a:rPr lang="en-US" dirty="0"/>
              <a:t>Computer Conferencing</a:t>
            </a:r>
          </a:p>
          <a:p>
            <a:r>
              <a:rPr lang="en-US" dirty="0"/>
              <a:t>Intelligent Agents</a:t>
            </a:r>
          </a:p>
          <a:p>
            <a:r>
              <a:rPr lang="en-US" dirty="0"/>
              <a:t>Coordination Systems</a:t>
            </a:r>
          </a:p>
        </p:txBody>
      </p:sp>
    </p:spTree>
    <p:extLst>
      <p:ext uri="{BB962C8B-B14F-4D97-AF65-F5344CB8AC3E}">
        <p14:creationId xmlns:p14="http://schemas.microsoft.com/office/powerpoint/2010/main" val="4119691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Perspectives</a:t>
            </a:r>
          </a:p>
        </p:txBody>
      </p:sp>
      <p:sp>
        <p:nvSpPr>
          <p:cNvPr id="3" name="Content Placeholder 2"/>
          <p:cNvSpPr>
            <a:spLocks noGrp="1"/>
          </p:cNvSpPr>
          <p:nvPr>
            <p:ph idx="1"/>
          </p:nvPr>
        </p:nvSpPr>
        <p:spPr/>
        <p:txBody>
          <a:bodyPr/>
          <a:lstStyle/>
          <a:p>
            <a:r>
              <a:rPr lang="en-US" dirty="0"/>
              <a:t>Distributed Systems Perspective</a:t>
            </a:r>
          </a:p>
          <a:p>
            <a:r>
              <a:rPr lang="en-US" dirty="0"/>
              <a:t>Communications Perspective</a:t>
            </a:r>
          </a:p>
          <a:p>
            <a:r>
              <a:rPr lang="en-US" dirty="0"/>
              <a:t>Human-Computer Interaction Perspective</a:t>
            </a:r>
          </a:p>
          <a:p>
            <a:r>
              <a:rPr lang="en-US" dirty="0"/>
              <a:t>Artificial Intelligence Perspective</a:t>
            </a:r>
          </a:p>
          <a:p>
            <a:r>
              <a:rPr lang="en-US" dirty="0"/>
              <a:t>Social Theory Perspective</a:t>
            </a:r>
          </a:p>
          <a:p>
            <a:endParaRPr lang="en-US" dirty="0"/>
          </a:p>
        </p:txBody>
      </p:sp>
    </p:spTree>
    <p:extLst>
      <p:ext uri="{BB962C8B-B14F-4D97-AF65-F5344CB8AC3E}">
        <p14:creationId xmlns:p14="http://schemas.microsoft.com/office/powerpoint/2010/main" val="2786568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Real-Time Groupware</a:t>
            </a:r>
          </a:p>
        </p:txBody>
      </p:sp>
      <p:sp>
        <p:nvSpPr>
          <p:cNvPr id="3" name="Content Placeholder 2"/>
          <p:cNvSpPr>
            <a:spLocks noGrp="1"/>
          </p:cNvSpPr>
          <p:nvPr>
            <p:ph idx="1"/>
          </p:nvPr>
        </p:nvSpPr>
        <p:spPr/>
        <p:txBody>
          <a:bodyPr>
            <a:normAutofit/>
          </a:bodyPr>
          <a:lstStyle/>
          <a:p>
            <a:pPr marL="0" indent="0">
              <a:buNone/>
            </a:pPr>
            <a:r>
              <a:rPr lang="en-US" dirty="0"/>
              <a:t>Some concepts:</a:t>
            </a:r>
          </a:p>
          <a:p>
            <a:r>
              <a:rPr lang="en-US" dirty="0"/>
              <a:t>Shared Context</a:t>
            </a:r>
          </a:p>
          <a:p>
            <a:r>
              <a:rPr lang="en-US" dirty="0"/>
              <a:t>Group Window</a:t>
            </a:r>
          </a:p>
          <a:p>
            <a:r>
              <a:rPr lang="en-US" dirty="0"/>
              <a:t>Telepointer</a:t>
            </a:r>
          </a:p>
          <a:p>
            <a:r>
              <a:rPr lang="en-US" dirty="0"/>
              <a:t>View</a:t>
            </a:r>
          </a:p>
          <a:p>
            <a:r>
              <a:rPr lang="en-US" dirty="0"/>
              <a:t>Synchronous or Asynchronous Interaction</a:t>
            </a:r>
          </a:p>
          <a:p>
            <a:r>
              <a:rPr lang="en-US" dirty="0"/>
              <a:t>Session</a:t>
            </a:r>
          </a:p>
          <a:p>
            <a:r>
              <a:rPr lang="en-US" dirty="0"/>
              <a:t>Role</a:t>
            </a:r>
          </a:p>
        </p:txBody>
      </p:sp>
    </p:spTree>
    <p:extLst>
      <p:ext uri="{BB962C8B-B14F-4D97-AF65-F5344CB8AC3E}">
        <p14:creationId xmlns:p14="http://schemas.microsoft.com/office/powerpoint/2010/main" val="3025153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GROVE</a:t>
            </a:r>
          </a:p>
        </p:txBody>
      </p:sp>
      <p:pic>
        <p:nvPicPr>
          <p:cNvPr id="1027" name="Picture 3" descr="screen shot of GROVE shared editor"/>
          <p:cNvPicPr>
            <a:picLocks noChangeAspect="1" noChangeArrowheads="1"/>
          </p:cNvPicPr>
          <p:nvPr/>
        </p:nvPicPr>
        <p:blipFill rotWithShape="1">
          <a:blip r:embed="rId2">
            <a:extLst>
              <a:ext uri="{28A0092B-C50C-407E-A947-70E740481C1C}">
                <a14:useLocalDpi xmlns:a14="http://schemas.microsoft.com/office/drawing/2010/main" val="0"/>
              </a:ext>
            </a:extLst>
          </a:blip>
          <a:srcRect l="18195" t="17402" r="4721" b="6719"/>
          <a:stretch/>
        </p:blipFill>
        <p:spPr bwMode="auto">
          <a:xfrm>
            <a:off x="2160399" y="1306287"/>
            <a:ext cx="7224767" cy="51749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6454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Effects from Use of Groupware</a:t>
            </a:r>
          </a:p>
        </p:txBody>
      </p:sp>
      <p:sp>
        <p:nvSpPr>
          <p:cNvPr id="3" name="Content Placeholder 2"/>
          <p:cNvSpPr>
            <a:spLocks noGrp="1"/>
          </p:cNvSpPr>
          <p:nvPr>
            <p:ph idx="1"/>
          </p:nvPr>
        </p:nvSpPr>
        <p:spPr/>
        <p:txBody>
          <a:bodyPr/>
          <a:lstStyle/>
          <a:p>
            <a:r>
              <a:rPr lang="en-US" dirty="0"/>
              <a:t>Increases information access</a:t>
            </a:r>
          </a:p>
          <a:p>
            <a:r>
              <a:rPr lang="en-US" dirty="0"/>
              <a:t>Encourages parallel work / can improve efficiency</a:t>
            </a:r>
          </a:p>
          <a:p>
            <a:r>
              <a:rPr lang="en-US" dirty="0"/>
              <a:t>Makes discussion more difficult</a:t>
            </a:r>
          </a:p>
          <a:p>
            <a:r>
              <a:rPr lang="en-US" dirty="0"/>
              <a:t>Makes group focus more difficult</a:t>
            </a:r>
          </a:p>
          <a:p>
            <a:r>
              <a:rPr lang="en-US" dirty="0"/>
              <a:t>Can be confusing, unfocused, and chaotic</a:t>
            </a:r>
          </a:p>
          <a:p>
            <a:r>
              <a:rPr lang="en-US" dirty="0"/>
              <a:t>Cuts down on social interaction</a:t>
            </a:r>
          </a:p>
          <a:p>
            <a:r>
              <a:rPr lang="en-US" dirty="0"/>
              <a:t>Collisions are surprisingly infrequent</a:t>
            </a:r>
          </a:p>
          <a:p>
            <a:r>
              <a:rPr lang="en-US" dirty="0"/>
              <a:t>Can make learning of software natural</a:t>
            </a:r>
          </a:p>
        </p:txBody>
      </p:sp>
    </p:spTree>
    <p:extLst>
      <p:ext uri="{BB962C8B-B14F-4D97-AF65-F5344CB8AC3E}">
        <p14:creationId xmlns:p14="http://schemas.microsoft.com/office/powerpoint/2010/main" val="2524895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Group Interfaces</a:t>
            </a:r>
          </a:p>
        </p:txBody>
      </p:sp>
      <p:sp>
        <p:nvSpPr>
          <p:cNvPr id="3" name="Content Placeholder 2"/>
          <p:cNvSpPr>
            <a:spLocks noGrp="1"/>
          </p:cNvSpPr>
          <p:nvPr>
            <p:ph idx="1"/>
          </p:nvPr>
        </p:nvSpPr>
        <p:spPr/>
        <p:txBody>
          <a:bodyPr>
            <a:normAutofit/>
          </a:bodyPr>
          <a:lstStyle/>
          <a:p>
            <a:r>
              <a:rPr lang="en-US" dirty="0"/>
              <a:t>WYSIWIS issues</a:t>
            </a:r>
          </a:p>
          <a:p>
            <a:r>
              <a:rPr lang="en-US" dirty="0"/>
              <a:t>Group focus and distraction issues</a:t>
            </a:r>
          </a:p>
          <a:p>
            <a:r>
              <a:rPr lang="en-US" dirty="0"/>
              <a:t>Issues related to group dynamics</a:t>
            </a:r>
          </a:p>
          <a:p>
            <a:r>
              <a:rPr lang="en-US" dirty="0"/>
              <a:t>Issues related to screen space management</a:t>
            </a:r>
          </a:p>
          <a:p>
            <a:r>
              <a:rPr lang="en-US" dirty="0"/>
              <a:t>Issues related to group interface toolkits</a:t>
            </a:r>
          </a:p>
        </p:txBody>
      </p:sp>
    </p:spTree>
    <p:extLst>
      <p:ext uri="{BB962C8B-B14F-4D97-AF65-F5344CB8AC3E}">
        <p14:creationId xmlns:p14="http://schemas.microsoft.com/office/powerpoint/2010/main" val="422997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Group Processes</a:t>
            </a:r>
          </a:p>
        </p:txBody>
      </p:sp>
      <p:sp>
        <p:nvSpPr>
          <p:cNvPr id="3" name="Content Placeholder 2"/>
          <p:cNvSpPr>
            <a:spLocks noGrp="1"/>
          </p:cNvSpPr>
          <p:nvPr>
            <p:ph idx="1"/>
          </p:nvPr>
        </p:nvSpPr>
        <p:spPr/>
        <p:txBody>
          <a:bodyPr>
            <a:normAutofit/>
          </a:bodyPr>
          <a:lstStyle/>
          <a:p>
            <a:r>
              <a:rPr lang="en-US" dirty="0"/>
              <a:t>Group protocols</a:t>
            </a:r>
          </a:p>
          <a:p>
            <a:r>
              <a:rPr lang="en-US" dirty="0"/>
              <a:t>Group operations</a:t>
            </a:r>
          </a:p>
          <a:p>
            <a:r>
              <a:rPr lang="en-US" dirty="0"/>
              <a:t>Organizational and social factors</a:t>
            </a:r>
          </a:p>
          <a:p>
            <a:r>
              <a:rPr lang="en-US" dirty="0"/>
              <a:t>Exceptions and coordination</a:t>
            </a:r>
          </a:p>
          <a:p>
            <a:r>
              <a:rPr lang="en-US" dirty="0"/>
              <a:t>Integration of activity support</a:t>
            </a:r>
          </a:p>
        </p:txBody>
      </p:sp>
    </p:spTree>
    <p:extLst>
      <p:ext uri="{BB962C8B-B14F-4D97-AF65-F5344CB8AC3E}">
        <p14:creationId xmlns:p14="http://schemas.microsoft.com/office/powerpoint/2010/main" val="977952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Concurrency Control</a:t>
            </a:r>
          </a:p>
        </p:txBody>
      </p:sp>
      <p:sp>
        <p:nvSpPr>
          <p:cNvPr id="3" name="Content Placeholder 2"/>
          <p:cNvSpPr>
            <a:spLocks noGrp="1"/>
          </p:cNvSpPr>
          <p:nvPr>
            <p:ph idx="1"/>
          </p:nvPr>
        </p:nvSpPr>
        <p:spPr/>
        <p:txBody>
          <a:bodyPr>
            <a:normAutofit/>
          </a:bodyPr>
          <a:lstStyle/>
          <a:p>
            <a:r>
              <a:rPr lang="en-US" dirty="0"/>
              <a:t>Simple locking</a:t>
            </a:r>
          </a:p>
          <a:p>
            <a:r>
              <a:rPr lang="en-US" dirty="0"/>
              <a:t>Transaction Mechanisms</a:t>
            </a:r>
          </a:p>
          <a:p>
            <a:r>
              <a:rPr lang="en-US" dirty="0"/>
              <a:t>Turn-Taking Protocols</a:t>
            </a:r>
          </a:p>
          <a:p>
            <a:r>
              <a:rPr lang="en-US" dirty="0"/>
              <a:t>Centralized Controller</a:t>
            </a:r>
          </a:p>
          <a:p>
            <a:r>
              <a:rPr lang="en-US" dirty="0"/>
              <a:t>Dependency-Detection</a:t>
            </a:r>
          </a:p>
          <a:p>
            <a:r>
              <a:rPr lang="en-US" dirty="0"/>
              <a:t>Reversible Execution</a:t>
            </a:r>
          </a:p>
          <a:p>
            <a:r>
              <a:rPr lang="en-US" dirty="0"/>
              <a:t>Operation Transformations</a:t>
            </a:r>
          </a:p>
        </p:txBody>
      </p:sp>
    </p:spTree>
    <p:extLst>
      <p:ext uri="{BB962C8B-B14F-4D97-AF65-F5344CB8AC3E}">
        <p14:creationId xmlns:p14="http://schemas.microsoft.com/office/powerpoint/2010/main" val="37885145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TotalTime>
  <Words>517</Words>
  <Application>Microsoft Office PowerPoint</Application>
  <PresentationFormat>Widescreen</PresentationFormat>
  <Paragraphs>109</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How to Think about Today’s Readings</vt:lpstr>
      <vt:lpstr>Groupware: Issues and Experiences</vt:lpstr>
      <vt:lpstr>About the First Author</vt:lpstr>
      <vt:lpstr>What is Groupware?</vt:lpstr>
      <vt:lpstr>The Three Cs</vt:lpstr>
      <vt:lpstr>Authors Definition of Groupware</vt:lpstr>
      <vt:lpstr>Common Task and Shared Environment Dimensions of CSCW Applications</vt:lpstr>
      <vt:lpstr>Time Space Taxonomy for CSCW</vt:lpstr>
      <vt:lpstr>Classes of Applications</vt:lpstr>
      <vt:lpstr>Perspectives</vt:lpstr>
      <vt:lpstr>Real-Time Groupware</vt:lpstr>
      <vt:lpstr>GROVE</vt:lpstr>
      <vt:lpstr>Effects from Use of Groupware</vt:lpstr>
      <vt:lpstr>Group Interfaces</vt:lpstr>
      <vt:lpstr>Group Processes</vt:lpstr>
      <vt:lpstr>Concurrency Control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GroupWare: Issues and Experiences</dc:title>
  <dc:creator>Frank Shipman</dc:creator>
  <cp:lastModifiedBy>Shipman III, Frank M</cp:lastModifiedBy>
  <cp:revision>21</cp:revision>
  <dcterms:created xsi:type="dcterms:W3CDTF">2016-08-31T04:22:53Z</dcterms:created>
  <dcterms:modified xsi:type="dcterms:W3CDTF">2026-01-12T17:06:52Z</dcterms:modified>
</cp:coreProperties>
</file>