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c83d58b5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c83d58b5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fc83d58b5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fc83d58b5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fc83d58b5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fc83d58b5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fc83d58b59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fc83d58b59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fc83d58b5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fc83d58b5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fc83d58b59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fc83d58b59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fc83d58b59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fc83d58b59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fc83d58b59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fc83d58b59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ca5b638d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0ca5b638d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c83d58b59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c83d58b59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200"/>
              <a:t>ATMSeer: Increasing Transparency and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200"/>
              <a:t>Controllability in Automated Machine Learning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2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519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Presented by: Prakhar Singh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5087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Qianwen Wang, Yao Ming, Zhihua Jin, Qiaomu Shen, Dongyu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Liu, Micah J. Smith, Kalyan Veeramachaneni, and Huamin Qu.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AutoML 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</a:t>
            </a:r>
            <a:r>
              <a:rPr lang="en"/>
              <a:t>utomatically iterates through various machine learning algorithms and optimizes hyperparameters in a predefined search space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Gained popularity and significant research attention in recent years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Problem: lack of transparency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Black boxes- leaves users in the dark about how models were chosen and whether the system properly explored </a:t>
            </a:r>
            <a:r>
              <a:rPr lang="en"/>
              <a:t>the available options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Solution: ATMSeer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Interactive visualization tool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Provides visual summary of models it has searched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Increase transparency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Allowing users to explore and analyze the search at three levels: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Algorithm level (which types of models were used)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Hyperpartition level (groups of similar models)</a:t>
            </a:r>
            <a:endParaRPr/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Hyperparameter level (specific settings for each model)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Enables users to interactively modify the search space in real time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Related Work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Choosing ML models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While these works provides useful guidance, they fail to provide detailed instruction for a particular problem</a:t>
            </a:r>
            <a:r>
              <a:rPr lang="en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ATMSeer automatically tries different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Visualizing automated ML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</a:t>
            </a:r>
            <a:r>
              <a:rPr lang="en"/>
              <a:t>hese works only support the analysis of one type of model at a 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ATMSeer supports the analysis of machine learning models generated with various algorithms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Visualizing ML models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</a:t>
            </a:r>
            <a:r>
              <a:rPr lang="en"/>
              <a:t>equirements of model users are not thoughtfully considered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ATMSeer allows users to easily observe and analyze models through an interactive visualization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Requirements and Design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Goals and Target Users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Goal</a:t>
            </a:r>
            <a:r>
              <a:rPr lang="en"/>
              <a:t>: </a:t>
            </a:r>
            <a:r>
              <a:rPr lang="en"/>
              <a:t>help users efficiently search, analyze, and choose machine learning models for specific tasks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Target users: expertise in machine learning but have struggled with manual, error-prone model search processes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 Abstraction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AutoML process framed as training a sequence of models on a dataset, where each model is a multivariate data point consisting of: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Algorithm (categorical)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Hyperpartition (set of categorical variables)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Hyperparameters (numerical variables)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Performance (numerical)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Requirements and Design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Authors interviewed s</a:t>
            </a:r>
            <a:r>
              <a:rPr lang="en" sz="1800"/>
              <a:t>ix participants (</a:t>
            </a:r>
            <a:r>
              <a:rPr lang="en"/>
              <a:t>t</a:t>
            </a:r>
            <a:r>
              <a:rPr lang="en" sz="1800"/>
              <a:t>hree domain-specific, three machine learning experts)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77777"/>
              <a:buChar char="○"/>
            </a:pPr>
            <a:r>
              <a:rPr lang="en" sz="1800"/>
              <a:t>U</a:t>
            </a:r>
            <a:r>
              <a:rPr lang="en" sz="1800"/>
              <a:t>nderstand how they choose ML models + opportunities to improve the experience</a:t>
            </a:r>
            <a:endParaRPr sz="1800"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Discussed experiences with model development, views on AutoML, and used a pilot system for solving a classification problem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Three key decisions identified from the interviews that guide the AutoML process:</a:t>
            </a:r>
            <a:endParaRPr sz="1800"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Search Space: “How many algorithms will be searched?”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Computational Budget: “How long will the process run?”</a:t>
            </a:r>
            <a:endParaRPr/>
          </a:p>
          <a:p>
            <a:pPr indent="-29083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Model Choice</a:t>
            </a:r>
            <a:r>
              <a:rPr lang="en"/>
              <a:t>: “Which model is the best among the searched models?”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Design Requirements</a:t>
            </a:r>
            <a:endParaRPr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Assist in making said decisions</a:t>
            </a:r>
            <a:endParaRPr sz="1800"/>
          </a:p>
          <a:p>
            <a:pPr indent="-308610" lvl="0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b="1" lang="en"/>
              <a:t>Provide an overview of the AutoML process</a:t>
            </a:r>
            <a:r>
              <a:rPr lang="en"/>
              <a:t> to track performance and model search progression</a:t>
            </a:r>
            <a:endParaRPr/>
          </a:p>
          <a:p>
            <a:pPr indent="-308610" lvl="0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b="1" lang="en"/>
              <a:t>Connect models with the search space</a:t>
            </a:r>
            <a:r>
              <a:rPr lang="en"/>
              <a:t> to facilitate model selection and search space modification</a:t>
            </a:r>
            <a:endParaRPr/>
          </a:p>
          <a:p>
            <a:pPr indent="-308610" lvl="0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b="1" lang="en"/>
              <a:t>Offer guidance for search space modifications</a:t>
            </a:r>
            <a:r>
              <a:rPr lang="en"/>
              <a:t> to improve search efficiency</a:t>
            </a:r>
            <a:endParaRPr/>
          </a:p>
          <a:p>
            <a:pPr indent="-308610" lvl="0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b="1" lang="en"/>
              <a:t>Allow seamless in-situ search space configuration</a:t>
            </a:r>
            <a:r>
              <a:rPr lang="en"/>
              <a:t> for ease of use</a:t>
            </a:r>
            <a:endParaRPr/>
          </a:p>
          <a:p>
            <a:pPr indent="-308610" lvl="0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b="1" lang="en"/>
              <a:t>Support multi-granularity analysis</a:t>
            </a:r>
            <a:r>
              <a:rPr lang="en"/>
              <a:t> to help users understand and monitor the hierarchical structure of the search space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ATMSeer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-31360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41"/>
              <a:t>Consists of a client-server architecture </a:t>
            </a:r>
            <a:endParaRPr sz="2141"/>
          </a:p>
          <a:p>
            <a:pPr indent="-29772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41"/>
              <a:t>Server coordinates AutoML processes, data storage, and API</a:t>
            </a:r>
            <a:r>
              <a:rPr lang="en" sz="1741"/>
              <a:t>s</a:t>
            </a:r>
            <a:endParaRPr sz="1741"/>
          </a:p>
          <a:p>
            <a:pPr indent="-29772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41"/>
              <a:t>C</a:t>
            </a:r>
            <a:r>
              <a:rPr lang="en" sz="1741"/>
              <a:t>lient provides a visual interface with controls and insights into the AutoML process</a:t>
            </a:r>
            <a:endParaRPr sz="1741"/>
          </a:p>
          <a:p>
            <a:pPr indent="-31360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41"/>
              <a:t>Interface Design</a:t>
            </a:r>
            <a:endParaRPr sz="2141"/>
          </a:p>
          <a:p>
            <a:pPr indent="-29772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41"/>
              <a:t>The interface has three key sections:</a:t>
            </a:r>
            <a:endParaRPr sz="1741"/>
          </a:p>
          <a:p>
            <a:pPr indent="-297728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 sz="1741"/>
              <a:t>Control Panel: For uploading datasets and managing AutoML processes.</a:t>
            </a:r>
            <a:endParaRPr sz="1741"/>
          </a:p>
          <a:p>
            <a:pPr indent="-297728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 sz="1741"/>
              <a:t>Overview Panel: Provides high-level statistics, performance summaries, and a list of top models for comparison</a:t>
            </a:r>
            <a:endParaRPr sz="1741"/>
          </a:p>
          <a:p>
            <a:pPr indent="-297728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 sz="1741"/>
              <a:t>AutoML Profiler: A three-level profiler for detailed analysis at the algorithm, hyperpartition, and hyperparameter levels</a:t>
            </a:r>
            <a:endParaRPr sz="2141"/>
          </a:p>
          <a:p>
            <a:pPr indent="-31360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41"/>
              <a:t>Interaction Design</a:t>
            </a:r>
            <a:endParaRPr sz="2141"/>
          </a:p>
          <a:p>
            <a:pPr indent="-313603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41"/>
              <a:t>Real-time Control</a:t>
            </a:r>
            <a:endParaRPr sz="2141"/>
          </a:p>
          <a:p>
            <a:pPr indent="-297728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 sz="1741"/>
              <a:t>Allows dynamic updates for users to monitor AutoML in real-time and perform "run-reconfigure-run" workflows</a:t>
            </a:r>
            <a:endParaRPr sz="1741"/>
          </a:p>
          <a:p>
            <a:pPr indent="-313603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141"/>
              <a:t>In-Situ Search Space Configuration</a:t>
            </a:r>
            <a:endParaRPr sz="2141"/>
          </a:p>
          <a:p>
            <a:pPr indent="-297728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 sz="1741"/>
              <a:t>Users can modify the search space directly within the interface they use for analyzing models</a:t>
            </a:r>
            <a:endParaRPr sz="174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Studies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Setup</a:t>
            </a:r>
            <a:endParaRPr/>
          </a:p>
          <a:p>
            <a:pPr indent="-30638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50"/>
              <a:t>I</a:t>
            </a:r>
            <a:r>
              <a:rPr lang="en" sz="1750"/>
              <a:t>nvolves two machine learning experts (E1 and E2) using ATMSeer to optimize model selection and performance for two datasets</a:t>
            </a:r>
            <a:endParaRPr sz="1750"/>
          </a:p>
          <a:p>
            <a:pPr indent="-30638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50"/>
              <a:t>Models used:</a:t>
            </a:r>
            <a:endParaRPr sz="1750"/>
          </a:p>
          <a:p>
            <a:pPr indent="-29083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Support vector machine (SVM), Extra-trees (ET), Linear models with SGD training (SGD</a:t>
            </a:r>
            <a:r>
              <a:rPr lang="en"/>
              <a:t>), K</a:t>
            </a:r>
            <a:r>
              <a:rPr lang="en"/>
              <a:t>-nearest neighbors (KNN), Random forest (RF), Multi-layer perceptron (MLP</a:t>
            </a:r>
            <a:r>
              <a:rPr lang="en"/>
              <a:t>), </a:t>
            </a:r>
            <a:r>
              <a:rPr lang="en"/>
              <a:t>Gaussian process (GP)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Model Selection and Analysis (E1)</a:t>
            </a:r>
            <a:endParaRPr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E1 used ATMSeer to find a model for an arsenic-female-bladder dataset, classifying patients as healthy or with bladder cancer</a:t>
            </a:r>
            <a:endParaRPr sz="1800"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Searched 250 models, achieving an F1-score of 0.939</a:t>
            </a:r>
            <a:endParaRPr sz="1800"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Examined the top 10 models with similar scores and selected KNN based on its consistent performance</a:t>
            </a:r>
            <a:endParaRPr sz="1800"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Further investigated underperforming KNN models and identified that the "number of neighbors" hyperparameter affected performance the most</a:t>
            </a:r>
            <a:endParaRPr sz="1800"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Refining Search Space (E2)</a:t>
            </a:r>
            <a:endParaRPr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Worked with the Friedman dataset and focused on ET</a:t>
            </a:r>
            <a:endParaRPr sz="1800"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Modified the search to focus on ET models, improving performance from 0.887 to 0.922</a:t>
            </a:r>
            <a:endParaRPr sz="1800"/>
          </a:p>
          <a:p>
            <a:pPr indent="-30861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Refined the "max_features" hyperparameter, finding that values between 0.7 and 1 yield the best results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Conducted interviews with E1 and E2 to evaluate ATMSeer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Summarized three main use cases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Knowledge Distillation from AutoML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E2 noted that being able to match prior knowledge about ML to generated visualizations creates confidence in the AutoML process and increases the likelihood of adopting AutoML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Believed that ATMSeer could function as an educational tool for ML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Human-Machine Interaction in AutoML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</a:t>
            </a:r>
            <a:r>
              <a:rPr lang="en"/>
              <a:t>xperts prefer controlling the process rather than fully relying on automated methods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Diagnosis of AutoML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</a:t>
            </a:r>
            <a:r>
              <a:rPr lang="en"/>
              <a:t>xperts noticed that some algorithms were disproportionately searched, even when their performance was not superior to others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Also noticed issues with reward function in some AutoML processes</a:t>
            </a:r>
            <a:endParaRPr/>
          </a:p>
        </p:txBody>
      </p:sp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Expert Interview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Study</a:t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Avoid unfair benchmarking; relatively new system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</a:t>
            </a:r>
            <a:r>
              <a:rPr lang="en"/>
              <a:t>valuated ATMSeer’s usability and its impact on user behavior in AutoML processes by engaging with 13 participants (graduate students with ML or data science experience but no AutoML experience)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Finding a high-performing model using AutoML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Analyzing an AutoML process and answering questions related to dataset characteristics and search modification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Participants used ATMSeer, completing the tasks in a 40-minute session with a tutorial, usability questionnaire, and post-study interview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Results: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Most found ATMSeer easy to learn and use. 84.6% were confident in their selected model, and 92.3% were willing to use ATMSeer again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Some noted difficulties with hyperparameters and desired further validation tools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For objective questions, participants performed well (99/104 correct answers), with errors attributed to low familiarity with certain ML models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Study</a:t>
            </a:r>
            <a:endParaRPr/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Revisiting key decisions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Search Space: 10 participants adopted a coarse-to-fine strategy, refining the search space at the algorithm and hyperparameter levels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Fine modifications received less interest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Computational Budget: Participants based budget increases on performance, model count, algorithm coverage, and best performance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Experts tended to search more models compared to novices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Model Choice: While performance drove model selection, nine participants preferred familiar models, and three felt ATMSeer improved their understanding of unfamiliar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Study demonstrated ATMSeer's usability and effectiveness in facilitating AutoML processes and learning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and Future Work</a:t>
            </a:r>
            <a:endParaRPr/>
          </a:p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Takeaways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Although initially designed for ML experts, can also benefit beginners by helping them understand how algorithm, hyperpartition, and hyperparameter choices affect </a:t>
            </a:r>
            <a:r>
              <a:rPr lang="en"/>
              <a:t>model </a:t>
            </a:r>
            <a:r>
              <a:rPr lang="en"/>
              <a:t>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AutoML designers can use ATMSeer for debugging and improving AutoML algorithms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Limitation: small sample size (13 participants, mainly graduate students). Broader studies needed to generalize findings, although positive feedback is encouraging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ATMSeer’s visualization supports distinguishing 8-15 algorithms and analyzing &gt;1000 models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Ensures scalability for most real-world tasks, typical AutoML processes involve 100-400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Future 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Validating ATMSeer with larger, diverse user groups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Improving the tool based on feedback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Incorporate human-in-the-loop reinforcement learning to detect critical points in AutoML processes where human intervention is needed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