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f916c10b8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f916c10b8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https://usesignhouse.com/blog/spotify-stats/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f916c10b8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f916c10b8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10x more likely when 6 jams vs 24 jams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f916c10b8a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f916c10b8a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f916c10b8a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f916c10b8a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f916c10b8a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f916c10b8a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https://www.lexicondj.com/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f916c10b8a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f916c10b8a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f916c10b8a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f916c10b8a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f916c10b8a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f916c10b8a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916c10b8a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916c10b8a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istockphoto.com/vector/text-cloud-music-wordcloud-tag-concept-vector-illustration-gm489975703-39800314?irclickid=WlhzNey4sxyKWfyXgQQYrTruUkCU2GX7kTm8UU0&amp;irgwc=1&amp;cid=IS&amp;utm_medium=affiliate_SP&amp;utm_source=FreeImages&amp;clickid=WlhzNey4sxyKWfyXgQQYrTruUkCU2GX7kTm8UU0&amp;utm_campaign=adp_premphotos_download-button-maxi&amp;utm_content=270501&amp;irpid=246195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f916c10b8a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f916c10b8a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f916c10b8a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f916c10b8a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f916c10b8a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f916c10b8a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f916c10b8a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f916c10b8a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f916c10b8a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f916c10b8a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f916c10b8a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f916c10b8a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f916c10b8a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f916c10b8a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f916c10b8a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f916c10b8a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f916c10b8a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f916c10b8a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f916c10b8a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f916c10b8a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f916c10b8a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f916c10b8a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f916c10b8a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f916c10b8a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f916c10b8a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f916c10b8a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780"/>
              <a:t>TagFlip</a:t>
            </a:r>
            <a:br>
              <a:rPr b="1" lang="en" sz="2780"/>
            </a:br>
            <a:r>
              <a:rPr b="1" lang="en" sz="2780"/>
              <a:t>Putting Users Back in Control of Music Discovery</a:t>
            </a:r>
            <a:endParaRPr b="1" sz="278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A presentation on: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TagFlip: Active Mobile Music Discovery with Social Tags</a:t>
            </a:r>
            <a:endParaRPr i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74"/>
              <a:t>Mohsen Kamalzadeh, Christoph Kralj, Torsten Moller, Michael Sedlmair</a:t>
            </a:r>
            <a:endParaRPr i="1" sz="1774"/>
          </a:p>
        </p:txBody>
      </p:sp>
      <p:sp>
        <p:nvSpPr>
          <p:cNvPr id="56" name="Google Shape;56;p13"/>
          <p:cNvSpPr txBox="1"/>
          <p:nvPr/>
        </p:nvSpPr>
        <p:spPr>
          <a:xfrm>
            <a:off x="2934600" y="4060075"/>
            <a:ext cx="32748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Presenter: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Bidwat Raj Pokhrel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Music Streaming Explosion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Over 100 million songs available on streaming platforms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Immediate access to vast music libraries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Examples: Spotify, Apple Music</a:t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9299" y="1722474"/>
            <a:ext cx="3622999" cy="2846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 Many Choices?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Abundance of options can be overwhelming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Difficult to decide what to listen to next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Reference: The Jam Experiment (Iyengar &amp; Lepper, 2000)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Paradox of Choice</a:t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8850" y="1265472"/>
            <a:ext cx="2323451" cy="232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Enter the Algorithm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Recommendation algorithms suggest music for users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Minimal user interaction required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Users just press play</a:t>
            </a: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2325" y="1217850"/>
            <a:ext cx="2509975" cy="250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Issues with Current Black-Box Algorithms</a:t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Lack of transparency: </a:t>
            </a:r>
            <a:r>
              <a:rPr lang="en"/>
              <a:t>How are recommendations made?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Lack of user control: </a:t>
            </a:r>
            <a:r>
              <a:rPr lang="en"/>
              <a:t>Limited ways to influence recommendations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Pigeonholing: </a:t>
            </a:r>
            <a:r>
              <a:rPr lang="en"/>
              <a:t>Getting stuck in a narrow preference profile</a:t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7000" y="2233575"/>
            <a:ext cx="2335301" cy="233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Other Extreme: Maximum user control</a:t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Elaborate interfaces with extensive options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Users can choose anything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Drawbacks: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Too complex for average users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Requires prolonged engagement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 suitable for mobile use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5626" y="1758975"/>
            <a:ext cx="3481201" cy="2203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Satisficing vs. </a:t>
            </a:r>
            <a:r>
              <a:rPr lang="en"/>
              <a:t>Maximizing</a:t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Maximizers seek the best possible option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High effort, detailed control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Satisficers seek a 'good enough' option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Low effort, minimal control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Need for a balance between the two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0200" y="707550"/>
            <a:ext cx="3472100" cy="34721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9"/>
          <p:cNvSpPr txBox="1"/>
          <p:nvPr/>
        </p:nvSpPr>
        <p:spPr>
          <a:xfrm>
            <a:off x="5406550" y="1626075"/>
            <a:ext cx="1406100" cy="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highlight>
                  <a:schemeClr val="lt1"/>
                </a:highlight>
              </a:rPr>
              <a:t>Satisficing</a:t>
            </a:r>
            <a:endParaRPr b="1" sz="1800">
              <a:solidFill>
                <a:schemeClr val="dk2"/>
              </a:solidFill>
              <a:highlight>
                <a:schemeClr val="lt1"/>
              </a:highlight>
            </a:endParaRPr>
          </a:p>
        </p:txBody>
      </p:sp>
      <p:sp>
        <p:nvSpPr>
          <p:cNvPr id="100" name="Google Shape;100;p19"/>
          <p:cNvSpPr txBox="1"/>
          <p:nvPr/>
        </p:nvSpPr>
        <p:spPr>
          <a:xfrm>
            <a:off x="7447675" y="2828050"/>
            <a:ext cx="1524300" cy="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highlight>
                  <a:schemeClr val="lt1"/>
                </a:highlight>
              </a:rPr>
              <a:t>Maximizing</a:t>
            </a:r>
            <a:endParaRPr b="1" sz="1800">
              <a:solidFill>
                <a:schemeClr val="dk2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Introducing TagFlip: A Balanced Solution</a:t>
            </a:r>
            <a:endParaRPr/>
          </a:p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Puts users back in control with minimal effort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Uses social tags to facilitate music discovery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Designed for mobile devices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0500" y="1017725"/>
            <a:ext cx="1872250" cy="319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Social Tags?</a:t>
            </a:r>
            <a:endParaRPr/>
          </a:p>
        </p:txBody>
      </p:sp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User-generated labels describing music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Examples: 'rock', 'happy', 'acoustic', 'chill'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Source: Last.fm's folksonomy</a:t>
            </a:r>
            <a:endParaRPr/>
          </a:p>
        </p:txBody>
      </p:sp>
      <p:pic>
        <p:nvPicPr>
          <p:cNvPr id="114" name="Google Shape;11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5825" y="648625"/>
            <a:ext cx="2773950" cy="3846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Issues with using Tags</a:t>
            </a:r>
            <a:endParaRPr/>
          </a:p>
        </p:txBody>
      </p:sp>
      <p:sp>
        <p:nvSpPr>
          <p:cNvPr id="120" name="Google Shape;120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Cold Start: </a:t>
            </a:r>
            <a:r>
              <a:rPr lang="en"/>
              <a:t>New songs lack tags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Synonymy: </a:t>
            </a:r>
            <a:r>
              <a:rPr lang="en"/>
              <a:t>Multiple tags with the same meaning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Polysemy: </a:t>
            </a:r>
            <a:r>
              <a:rPr lang="en"/>
              <a:t>Tags with multiple meanings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Noise:</a:t>
            </a:r>
            <a:r>
              <a:rPr lang="en"/>
              <a:t> Spelling errors, subjective or meaningless tags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1" name="Google Shape;12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0025" y="717150"/>
            <a:ext cx="2729974" cy="2729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Design Process</a:t>
            </a:r>
            <a:endParaRPr/>
          </a:p>
        </p:txBody>
      </p:sp>
      <p:sp>
        <p:nvSpPr>
          <p:cNvPr id="127" name="Google Shape;127;p23"/>
          <p:cNvSpPr txBox="1"/>
          <p:nvPr>
            <p:ph idx="1" type="body"/>
          </p:nvPr>
        </p:nvSpPr>
        <p:spPr>
          <a:xfrm>
            <a:off x="311700" y="1152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SzPts val="688"/>
              <a:buNone/>
            </a:pPr>
            <a:r>
              <a:rPr b="1" lang="en" sz="1825"/>
              <a:t>Goal: </a:t>
            </a:r>
            <a:r>
              <a:rPr lang="en" sz="1825"/>
              <a:t>High user control with minimal interaction</a:t>
            </a:r>
            <a:endParaRPr sz="1825"/>
          </a:p>
        </p:txBody>
      </p:sp>
      <p:sp>
        <p:nvSpPr>
          <p:cNvPr id="128" name="Google Shape;128;p23"/>
          <p:cNvSpPr txBox="1"/>
          <p:nvPr/>
        </p:nvSpPr>
        <p:spPr>
          <a:xfrm>
            <a:off x="2383525" y="1725175"/>
            <a:ext cx="53634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User-Centered Design: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Iterative development with user feedback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Three stages of usability testing</a:t>
            </a:r>
            <a:endParaRPr/>
          </a:p>
        </p:txBody>
      </p:sp>
      <p:sp>
        <p:nvSpPr>
          <p:cNvPr id="129" name="Google Shape;129;p23"/>
          <p:cNvSpPr txBox="1"/>
          <p:nvPr/>
        </p:nvSpPr>
        <p:spPr>
          <a:xfrm>
            <a:off x="4458600" y="3095625"/>
            <a:ext cx="4605900" cy="15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Key Design Decisions: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Interface layout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Interaction paradigm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Tag presentation and categorization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Design Considerations</a:t>
            </a:r>
            <a:endParaRPr/>
          </a:p>
        </p:txBody>
      </p:sp>
      <p:sp>
        <p:nvSpPr>
          <p:cNvPr id="135" name="Google Shape;135;p2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en" sz="1800"/>
              <a:t>Interface Layout:</a:t>
            </a:r>
            <a:endParaRPr b="1" sz="1800"/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b="1" lang="en" sz="1800"/>
              <a:t>Option 1: </a:t>
            </a:r>
            <a:r>
              <a:rPr lang="en" sz="1800"/>
              <a:t>Individual tag blocks with sliders</a:t>
            </a:r>
            <a:endParaRPr sz="1800"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 sz="1800"/>
              <a:t>Option 2:</a:t>
            </a:r>
            <a:r>
              <a:rPr lang="en" sz="1800"/>
              <a:t> Left-to-right flow from current to next song</a:t>
            </a:r>
            <a:endParaRPr sz="1800"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 sz="1800"/>
              <a:t>Decision: </a:t>
            </a:r>
            <a:r>
              <a:rPr lang="en" sz="1800"/>
              <a:t>Left-to-right flow for clarity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en" sz="1800"/>
              <a:t>Tag Strength Control:</a:t>
            </a:r>
            <a:endParaRPr b="1" sz="1800"/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Considered adding sliders for tag strength</a:t>
            </a:r>
            <a:endParaRPr sz="1800"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Users found it confusing</a:t>
            </a:r>
            <a:endParaRPr sz="1800"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 sz="1800"/>
              <a:t>Decision: </a:t>
            </a:r>
            <a:r>
              <a:rPr lang="en" sz="1800"/>
              <a:t>Simplify by using pin/unpin actions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4"/>
          <p:cNvSpPr txBox="1"/>
          <p:nvPr>
            <p:ph idx="2" type="body"/>
          </p:nvPr>
        </p:nvSpPr>
        <p:spPr>
          <a:xfrm>
            <a:off x="4492625" y="1152475"/>
            <a:ext cx="4339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/>
              <a:t>Communicating Song Availability:</a:t>
            </a:r>
            <a:endParaRPr b="1" sz="1800"/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Early designs showed bars indicating song set sizes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Users found it confusing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en" sz="1200"/>
              <a:t>Decision:</a:t>
            </a:r>
            <a:r>
              <a:rPr lang="en" sz="1200"/>
              <a:t> Show number of matching songs instead</a:t>
            </a:r>
            <a:endParaRPr sz="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Design Features</a:t>
            </a:r>
            <a:endParaRPr/>
          </a:p>
        </p:txBody>
      </p:sp>
      <p:sp>
        <p:nvSpPr>
          <p:cNvPr id="142" name="Google Shape;142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en"/>
              <a:t>Tag Categorization:</a:t>
            </a:r>
            <a:endParaRPr b="1"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Grouped into genres, moods, and others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Helps reduce cognitive load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en"/>
              <a:t>Limiting Main Screen Tags:</a:t>
            </a:r>
            <a:endParaRPr b="1"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Displayed top 9 tags (3 from each category)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Additional tags accessible via 'More Tags' button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en"/>
              <a:t>Optimized for Small Screens:</a:t>
            </a:r>
            <a:endParaRPr b="1"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Simplified interface elements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Minimal scrolling required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0501" y="403175"/>
            <a:ext cx="2571650" cy="4337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538" y="948050"/>
            <a:ext cx="7880924" cy="3367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TagFlip User Interface</a:t>
            </a:r>
            <a:endParaRPr/>
          </a:p>
        </p:txBody>
      </p:sp>
      <p:sp>
        <p:nvSpPr>
          <p:cNvPr id="154" name="Google Shape;154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Start by playing a song or searching for a tag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Tags of the current song are displayed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Users can 'pin' or 'unpin' tags to influence next songs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Immediate feedback on upcoming songs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Easy addition of new tags</a:t>
            </a:r>
            <a:endParaRPr/>
          </a:p>
        </p:txBody>
      </p:sp>
      <p:pic>
        <p:nvPicPr>
          <p:cNvPr id="155" name="Google Shape;15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1163" y="228600"/>
            <a:ext cx="2828925" cy="468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Makes TagFlip Unique</a:t>
            </a:r>
            <a:endParaRPr/>
          </a:p>
        </p:txBody>
      </p:sp>
      <p:sp>
        <p:nvSpPr>
          <p:cNvPr id="161" name="Google Shape;161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High-impact interactions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Fine-tuning based on tags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Minimal interaction effort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Low mental load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Transparency in recommendations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Designed for mobile use</a:t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Overcoming Tag Issues</a:t>
            </a:r>
            <a:endParaRPr/>
          </a:p>
        </p:txBody>
      </p:sp>
      <p:sp>
        <p:nvSpPr>
          <p:cNvPr id="167" name="Google Shape;167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Preprocessing tags to clean data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Spelling corrections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Removing subjective or meaningless tags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Resulted in 358 high-quality tags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Ensures rich and understandable tag set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Evaluation: Comparing TagFlip to Spotify</a:t>
            </a:r>
            <a:endParaRPr/>
          </a:p>
        </p:txBody>
      </p:sp>
      <p:sp>
        <p:nvSpPr>
          <p:cNvPr id="173" name="Google Shape;173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Lab study with 16 participants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Compared usability and recommendations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TagFlip rated higher in: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Control and transparency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Interface and interaction adequacy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Attitudes and behavioral intentions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Fewer interactions per liked song with TagFlip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7688" y="2110738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0"/>
          <p:cNvSpPr txBox="1"/>
          <p:nvPr/>
        </p:nvSpPr>
        <p:spPr>
          <a:xfrm>
            <a:off x="6576450" y="1292750"/>
            <a:ext cx="1792200" cy="6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dk2"/>
                </a:solidFill>
              </a:rPr>
              <a:t>TagFlip</a:t>
            </a:r>
            <a:br>
              <a:rPr b="1" lang="en" sz="2700">
                <a:solidFill>
                  <a:schemeClr val="dk2"/>
                </a:solidFill>
              </a:rPr>
            </a:br>
            <a:r>
              <a:rPr lang="en" sz="2700">
                <a:solidFill>
                  <a:schemeClr val="dk2"/>
                </a:solidFill>
              </a:rPr>
              <a:t>vs</a:t>
            </a:r>
            <a:r>
              <a:rPr b="1" lang="en" sz="2700">
                <a:solidFill>
                  <a:schemeClr val="dk2"/>
                </a:solidFill>
              </a:rPr>
              <a:t> </a:t>
            </a:r>
            <a:endParaRPr b="1" sz="2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Feedback</a:t>
            </a:r>
            <a:endParaRPr/>
          </a:p>
        </p:txBody>
      </p:sp>
      <p:sp>
        <p:nvSpPr>
          <p:cNvPr id="181" name="Google Shape;181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Appreciated control over music selection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Liked the fine-tuning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Found TagFlip transparent and trustworthy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Saw it as a complement to existing services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Drawbacks and Limitations of TagFlips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3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136"/>
              <a:buFont typeface="Arial"/>
              <a:buNone/>
            </a:pPr>
            <a:r>
              <a:rPr b="1" lang="en" sz="3650"/>
              <a:t>Limited Music Library:</a:t>
            </a:r>
            <a:endParaRPr b="1" sz="3650"/>
          </a:p>
          <a:p>
            <a:pPr indent="-303926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3650"/>
              <a:t>Only 100,000 songs vs. millions in other services</a:t>
            </a:r>
            <a:endParaRPr sz="3650"/>
          </a:p>
          <a:p>
            <a:pPr indent="-30392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3650"/>
              <a:t>Users noticed lack of certain songs/artists</a:t>
            </a:r>
            <a:endParaRPr sz="36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30136"/>
              <a:buFont typeface="Arial"/>
              <a:buNone/>
            </a:pPr>
            <a:r>
              <a:rPr b="1" lang="en" sz="3650"/>
              <a:t>Tag Data Limitations:</a:t>
            </a:r>
            <a:endParaRPr b="1" sz="3650"/>
          </a:p>
          <a:p>
            <a:pPr indent="-303926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3650"/>
              <a:t>No synonym modeling (e.g., 'hip-hop' vs. 'hip hop')</a:t>
            </a:r>
            <a:endParaRPr sz="3650"/>
          </a:p>
          <a:p>
            <a:pPr indent="-30392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3650"/>
              <a:t>Some tags may still be ambiguous</a:t>
            </a:r>
            <a:endParaRPr sz="36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3650"/>
              <a:t>Complexity in Excluding Music:</a:t>
            </a:r>
            <a:endParaRPr b="1" sz="3650"/>
          </a:p>
          <a:p>
            <a:pPr indent="-303926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3650"/>
              <a:t>Difficult to exclude certain types of music</a:t>
            </a:r>
            <a:endParaRPr sz="3650"/>
          </a:p>
          <a:p>
            <a:pPr indent="-30392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3650"/>
              <a:t>No 'dislike' or 'exclude' tag functionality</a:t>
            </a:r>
            <a:endParaRPr sz="36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3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50"/>
              <a:t>Integration Challenges:</a:t>
            </a:r>
            <a:endParaRPr b="1" sz="1150"/>
          </a:p>
          <a:p>
            <a:pPr indent="-301625" lvl="0" marL="457200" rtl="0" algn="l">
              <a:spcBef>
                <a:spcPts val="1200"/>
              </a:spcBef>
              <a:spcAft>
                <a:spcPts val="0"/>
              </a:spcAft>
              <a:buSzPts val="1150"/>
              <a:buChar char="●"/>
            </a:pPr>
            <a:r>
              <a:rPr lang="en" sz="1150"/>
              <a:t>Users wanted more features (e.g., artist pages)</a:t>
            </a:r>
            <a:endParaRPr sz="1150"/>
          </a:p>
          <a:p>
            <a:pPr indent="-301625" lvl="0" marL="457200" rtl="0" algn="l">
              <a:spcBef>
                <a:spcPts val="0"/>
              </a:spcBef>
              <a:spcAft>
                <a:spcPts val="0"/>
              </a:spcAft>
              <a:buSzPts val="1150"/>
              <a:buChar char="●"/>
            </a:pPr>
            <a:r>
              <a:rPr lang="en" sz="1150"/>
              <a:t>Not fully integrated with conventional app features</a:t>
            </a:r>
            <a:endParaRPr sz="11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50"/>
              <a:t>Potential Demand Effect:</a:t>
            </a:r>
            <a:endParaRPr b="1" sz="1150"/>
          </a:p>
          <a:p>
            <a:pPr indent="-301625" lvl="0" marL="457200" rtl="0" algn="l">
              <a:spcBef>
                <a:spcPts val="1200"/>
              </a:spcBef>
              <a:spcAft>
                <a:spcPts val="0"/>
              </a:spcAft>
              <a:buSzPts val="1150"/>
              <a:buChar char="●"/>
            </a:pPr>
            <a:r>
              <a:rPr lang="en" sz="1150"/>
              <a:t>Users may rate higher due to novelty or courtesy</a:t>
            </a:r>
            <a:endParaRPr sz="1150"/>
          </a:p>
          <a:p>
            <a:pPr indent="-301625" lvl="0" marL="457200" rtl="0" algn="l">
              <a:spcBef>
                <a:spcPts val="0"/>
              </a:spcBef>
              <a:spcAft>
                <a:spcPts val="0"/>
              </a:spcAft>
              <a:buSzPts val="1150"/>
              <a:buChar char="●"/>
            </a:pPr>
            <a:r>
              <a:rPr lang="en" sz="1150"/>
              <a:t>Need for long-term studies to validate findings</a:t>
            </a:r>
            <a:endParaRPr sz="115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Implications for Recommendation Systems</a:t>
            </a:r>
            <a:endParaRPr/>
          </a:p>
        </p:txBody>
      </p:sp>
      <p:sp>
        <p:nvSpPr>
          <p:cNvPr id="194" name="Google Shape;194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Users desire more control over recommendations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Transparency builds trust and satisfaction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Balancing control and effort is key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Tag-based interfaces can enhance music discovery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Need to address limitations for broader adoption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200" name="Google Shape;200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TagFlip balances user control and effort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Demonstrated benefits of tag-based music discovery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Potential for integration into commercial services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Future work:</a:t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Expanding music library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Enhancing tag processing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Long-term user studies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