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6858000" cy="5143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747775"/>
          </p15:clr>
        </p15:guide>
        <p15:guide id="2" pos="216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5" d="100"/>
          <a:sy n="125" d="100"/>
        </p:scale>
        <p:origin x="270" y="96"/>
      </p:cViewPr>
      <p:guideLst>
        <p:guide orient="horz" pos="16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69e91011a_0_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69e91011a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069e91011a_0_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069e91011a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069e91011a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069e91011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069e91011a_0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069e9101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069e91011a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069e91011a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069e91011a_0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069e91011a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069e91011a_0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069e91011a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069e91011a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069e91011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33781" y="744575"/>
            <a:ext cx="639045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233775" y="2834125"/>
            <a:ext cx="639045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33775" y="2150850"/>
            <a:ext cx="639045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33775" y="1152475"/>
            <a:ext cx="6390450" cy="3416400"/>
          </a:xfrm>
          <a:prstGeom prst="rect">
            <a:avLst/>
          </a:prstGeom>
        </p:spPr>
        <p:txBody>
          <a:bodyPr spcFirstLastPara="1" wrap="square" lIns="91425" tIns="91425" rIns="91425" bIns="91425" anchor="t" anchorCtr="0">
            <a:normAutofit/>
          </a:bodyPr>
          <a:lstStyle>
            <a:lvl1pPr marL="342900" lvl="0" indent="-257175">
              <a:spcBef>
                <a:spcPts val="0"/>
              </a:spcBef>
              <a:spcAft>
                <a:spcPts val="0"/>
              </a:spcAft>
              <a:buSzPts val="1800"/>
              <a:buChar char="●"/>
              <a:defRPr/>
            </a:lvl1pPr>
            <a:lvl2pPr marL="685800" lvl="1" indent="-238125">
              <a:spcBef>
                <a:spcPts val="0"/>
              </a:spcBef>
              <a:spcAft>
                <a:spcPts val="0"/>
              </a:spcAft>
              <a:buSzPts val="1400"/>
              <a:buChar char="○"/>
              <a:defRPr/>
            </a:lvl2pPr>
            <a:lvl3pPr marL="1028700" lvl="2" indent="-238125">
              <a:spcBef>
                <a:spcPts val="0"/>
              </a:spcBef>
              <a:spcAft>
                <a:spcPts val="0"/>
              </a:spcAft>
              <a:buSzPts val="1400"/>
              <a:buChar char="■"/>
              <a:defRPr/>
            </a:lvl3pPr>
            <a:lvl4pPr marL="1371600" lvl="3" indent="-238125">
              <a:spcBef>
                <a:spcPts val="0"/>
              </a:spcBef>
              <a:spcAft>
                <a:spcPts val="0"/>
              </a:spcAft>
              <a:buSzPts val="1400"/>
              <a:buChar char="●"/>
              <a:defRPr/>
            </a:lvl4pPr>
            <a:lvl5pPr marL="1714500" lvl="4" indent="-238125">
              <a:spcBef>
                <a:spcPts val="0"/>
              </a:spcBef>
              <a:spcAft>
                <a:spcPts val="0"/>
              </a:spcAft>
              <a:buSzPts val="1400"/>
              <a:buChar char="○"/>
              <a:defRPr/>
            </a:lvl5pPr>
            <a:lvl6pPr marL="2057400" lvl="5" indent="-238125">
              <a:spcBef>
                <a:spcPts val="0"/>
              </a:spcBef>
              <a:spcAft>
                <a:spcPts val="0"/>
              </a:spcAft>
              <a:buSzPts val="1400"/>
              <a:buChar char="■"/>
              <a:defRPr/>
            </a:lvl6pPr>
            <a:lvl7pPr marL="2400300" lvl="6" indent="-238125">
              <a:spcBef>
                <a:spcPts val="0"/>
              </a:spcBef>
              <a:spcAft>
                <a:spcPts val="0"/>
              </a:spcAft>
              <a:buSzPts val="1400"/>
              <a:buChar char="●"/>
              <a:defRPr/>
            </a:lvl7pPr>
            <a:lvl8pPr marL="2743200" lvl="7" indent="-238125">
              <a:spcBef>
                <a:spcPts val="0"/>
              </a:spcBef>
              <a:spcAft>
                <a:spcPts val="0"/>
              </a:spcAft>
              <a:buSzPts val="1400"/>
              <a:buChar char="○"/>
              <a:defRPr/>
            </a:lvl8pPr>
            <a:lvl9pPr marL="3086100" lvl="8" indent="-238125">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33775" y="1152475"/>
            <a:ext cx="2999925" cy="3416400"/>
          </a:xfrm>
          <a:prstGeom prst="rect">
            <a:avLst/>
          </a:prstGeom>
        </p:spPr>
        <p:txBody>
          <a:bodyPr spcFirstLastPara="1" wrap="square" lIns="91425" tIns="91425" rIns="91425" bIns="91425" anchor="t" anchorCtr="0">
            <a:normAutofit/>
          </a:bodyPr>
          <a:lstStyle>
            <a:lvl1pPr marL="342900" lvl="0" indent="-238125">
              <a:spcBef>
                <a:spcPts val="0"/>
              </a:spcBef>
              <a:spcAft>
                <a:spcPts val="0"/>
              </a:spcAft>
              <a:buSzPts val="1400"/>
              <a:buChar char="●"/>
              <a:defRPr sz="1050"/>
            </a:lvl1pPr>
            <a:lvl2pPr marL="685800" lvl="1" indent="-228600">
              <a:spcBef>
                <a:spcPts val="0"/>
              </a:spcBef>
              <a:spcAft>
                <a:spcPts val="0"/>
              </a:spcAft>
              <a:buSzPts val="1200"/>
              <a:buChar char="○"/>
              <a:defRPr sz="900"/>
            </a:lvl2pPr>
            <a:lvl3pPr marL="1028700" lvl="2" indent="-228600">
              <a:spcBef>
                <a:spcPts val="0"/>
              </a:spcBef>
              <a:spcAft>
                <a:spcPts val="0"/>
              </a:spcAft>
              <a:buSzPts val="1200"/>
              <a:buChar char="■"/>
              <a:defRPr sz="900"/>
            </a:lvl3pPr>
            <a:lvl4pPr marL="1371600" lvl="3" indent="-228600">
              <a:spcBef>
                <a:spcPts val="0"/>
              </a:spcBef>
              <a:spcAft>
                <a:spcPts val="0"/>
              </a:spcAft>
              <a:buSzPts val="1200"/>
              <a:buChar char="●"/>
              <a:defRPr sz="900"/>
            </a:lvl4pPr>
            <a:lvl5pPr marL="1714500" lvl="4" indent="-228600">
              <a:spcBef>
                <a:spcPts val="0"/>
              </a:spcBef>
              <a:spcAft>
                <a:spcPts val="0"/>
              </a:spcAft>
              <a:buSzPts val="1200"/>
              <a:buChar char="○"/>
              <a:defRPr sz="900"/>
            </a:lvl5pPr>
            <a:lvl6pPr marL="2057400" lvl="5" indent="-228600">
              <a:spcBef>
                <a:spcPts val="0"/>
              </a:spcBef>
              <a:spcAft>
                <a:spcPts val="0"/>
              </a:spcAft>
              <a:buSzPts val="1200"/>
              <a:buChar char="■"/>
              <a:defRPr sz="900"/>
            </a:lvl6pPr>
            <a:lvl7pPr marL="2400300" lvl="6" indent="-228600">
              <a:spcBef>
                <a:spcPts val="0"/>
              </a:spcBef>
              <a:spcAft>
                <a:spcPts val="0"/>
              </a:spcAft>
              <a:buSzPts val="1200"/>
              <a:buChar char="●"/>
              <a:defRPr sz="900"/>
            </a:lvl7pPr>
            <a:lvl8pPr marL="2743200" lvl="7" indent="-228600">
              <a:spcBef>
                <a:spcPts val="0"/>
              </a:spcBef>
              <a:spcAft>
                <a:spcPts val="0"/>
              </a:spcAft>
              <a:buSzPts val="1200"/>
              <a:buChar char="○"/>
              <a:defRPr sz="900"/>
            </a:lvl8pPr>
            <a:lvl9pPr marL="3086100" lvl="8" indent="-228600">
              <a:spcBef>
                <a:spcPts val="0"/>
              </a:spcBef>
              <a:spcAft>
                <a:spcPts val="0"/>
              </a:spcAft>
              <a:buSzPts val="1200"/>
              <a:buChar char="■"/>
              <a:defRPr sz="900"/>
            </a:lvl9pPr>
          </a:lstStyle>
          <a:p>
            <a:endParaRPr/>
          </a:p>
        </p:txBody>
      </p:sp>
      <p:sp>
        <p:nvSpPr>
          <p:cNvPr id="23" name="Google Shape;23;p5"/>
          <p:cNvSpPr txBox="1">
            <a:spLocks noGrp="1"/>
          </p:cNvSpPr>
          <p:nvPr>
            <p:ph type="body" idx="2"/>
          </p:nvPr>
        </p:nvSpPr>
        <p:spPr>
          <a:xfrm>
            <a:off x="3624300" y="1152475"/>
            <a:ext cx="2999925" cy="3416400"/>
          </a:xfrm>
          <a:prstGeom prst="rect">
            <a:avLst/>
          </a:prstGeom>
        </p:spPr>
        <p:txBody>
          <a:bodyPr spcFirstLastPara="1" wrap="square" lIns="91425" tIns="91425" rIns="91425" bIns="91425" anchor="t" anchorCtr="0">
            <a:normAutofit/>
          </a:bodyPr>
          <a:lstStyle>
            <a:lvl1pPr marL="342900" lvl="0" indent="-238125">
              <a:spcBef>
                <a:spcPts val="0"/>
              </a:spcBef>
              <a:spcAft>
                <a:spcPts val="0"/>
              </a:spcAft>
              <a:buSzPts val="1400"/>
              <a:buChar char="●"/>
              <a:defRPr sz="1050"/>
            </a:lvl1pPr>
            <a:lvl2pPr marL="685800" lvl="1" indent="-228600">
              <a:spcBef>
                <a:spcPts val="0"/>
              </a:spcBef>
              <a:spcAft>
                <a:spcPts val="0"/>
              </a:spcAft>
              <a:buSzPts val="1200"/>
              <a:buChar char="○"/>
              <a:defRPr sz="900"/>
            </a:lvl2pPr>
            <a:lvl3pPr marL="1028700" lvl="2" indent="-228600">
              <a:spcBef>
                <a:spcPts val="0"/>
              </a:spcBef>
              <a:spcAft>
                <a:spcPts val="0"/>
              </a:spcAft>
              <a:buSzPts val="1200"/>
              <a:buChar char="■"/>
              <a:defRPr sz="900"/>
            </a:lvl3pPr>
            <a:lvl4pPr marL="1371600" lvl="3" indent="-228600">
              <a:spcBef>
                <a:spcPts val="0"/>
              </a:spcBef>
              <a:spcAft>
                <a:spcPts val="0"/>
              </a:spcAft>
              <a:buSzPts val="1200"/>
              <a:buChar char="●"/>
              <a:defRPr sz="900"/>
            </a:lvl4pPr>
            <a:lvl5pPr marL="1714500" lvl="4" indent="-228600">
              <a:spcBef>
                <a:spcPts val="0"/>
              </a:spcBef>
              <a:spcAft>
                <a:spcPts val="0"/>
              </a:spcAft>
              <a:buSzPts val="1200"/>
              <a:buChar char="○"/>
              <a:defRPr sz="900"/>
            </a:lvl5pPr>
            <a:lvl6pPr marL="2057400" lvl="5" indent="-228600">
              <a:spcBef>
                <a:spcPts val="0"/>
              </a:spcBef>
              <a:spcAft>
                <a:spcPts val="0"/>
              </a:spcAft>
              <a:buSzPts val="1200"/>
              <a:buChar char="■"/>
              <a:defRPr sz="900"/>
            </a:lvl6pPr>
            <a:lvl7pPr marL="2400300" lvl="6" indent="-228600">
              <a:spcBef>
                <a:spcPts val="0"/>
              </a:spcBef>
              <a:spcAft>
                <a:spcPts val="0"/>
              </a:spcAft>
              <a:buSzPts val="1200"/>
              <a:buChar char="●"/>
              <a:defRPr sz="900"/>
            </a:lvl7pPr>
            <a:lvl8pPr marL="2743200" lvl="7" indent="-228600">
              <a:spcBef>
                <a:spcPts val="0"/>
              </a:spcBef>
              <a:spcAft>
                <a:spcPts val="0"/>
              </a:spcAft>
              <a:buSzPts val="1200"/>
              <a:buChar char="○"/>
              <a:defRPr sz="900"/>
            </a:lvl8pPr>
            <a:lvl9pPr marL="3086100" lvl="8" indent="-228600">
              <a:spcBef>
                <a:spcPts val="0"/>
              </a:spcBef>
              <a:spcAft>
                <a:spcPts val="0"/>
              </a:spcAft>
              <a:buSzPts val="1200"/>
              <a:buChar char="■"/>
              <a:defRPr sz="900"/>
            </a:lvl9pPr>
          </a:lstStyle>
          <a:p>
            <a:endParaRPr/>
          </a:p>
        </p:txBody>
      </p:sp>
      <p:sp>
        <p:nvSpPr>
          <p:cNvPr id="24" name="Google Shape;24;p5"/>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33775" y="555600"/>
            <a:ext cx="2106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233775" y="1389600"/>
            <a:ext cx="2106000" cy="3179400"/>
          </a:xfrm>
          <a:prstGeom prst="rect">
            <a:avLst/>
          </a:prstGeom>
        </p:spPr>
        <p:txBody>
          <a:bodyPr spcFirstLastPara="1" wrap="square" lIns="91425" tIns="91425" rIns="91425" bIns="91425" anchor="t" anchorCtr="0">
            <a:normAutofit/>
          </a:bodyPr>
          <a:lstStyle>
            <a:lvl1pPr marL="342900" lvl="0" indent="-228600">
              <a:spcBef>
                <a:spcPts val="0"/>
              </a:spcBef>
              <a:spcAft>
                <a:spcPts val="0"/>
              </a:spcAft>
              <a:buSzPts val="1200"/>
              <a:buChar char="●"/>
              <a:defRPr sz="900"/>
            </a:lvl1pPr>
            <a:lvl2pPr marL="685800" lvl="1" indent="-228600">
              <a:spcBef>
                <a:spcPts val="0"/>
              </a:spcBef>
              <a:spcAft>
                <a:spcPts val="0"/>
              </a:spcAft>
              <a:buSzPts val="1200"/>
              <a:buChar char="○"/>
              <a:defRPr sz="900"/>
            </a:lvl2pPr>
            <a:lvl3pPr marL="1028700" lvl="2" indent="-228600">
              <a:spcBef>
                <a:spcPts val="0"/>
              </a:spcBef>
              <a:spcAft>
                <a:spcPts val="0"/>
              </a:spcAft>
              <a:buSzPts val="1200"/>
              <a:buChar char="■"/>
              <a:defRPr sz="900"/>
            </a:lvl3pPr>
            <a:lvl4pPr marL="1371600" lvl="3" indent="-228600">
              <a:spcBef>
                <a:spcPts val="0"/>
              </a:spcBef>
              <a:spcAft>
                <a:spcPts val="0"/>
              </a:spcAft>
              <a:buSzPts val="1200"/>
              <a:buChar char="●"/>
              <a:defRPr sz="900"/>
            </a:lvl4pPr>
            <a:lvl5pPr marL="1714500" lvl="4" indent="-228600">
              <a:spcBef>
                <a:spcPts val="0"/>
              </a:spcBef>
              <a:spcAft>
                <a:spcPts val="0"/>
              </a:spcAft>
              <a:buSzPts val="1200"/>
              <a:buChar char="○"/>
              <a:defRPr sz="900"/>
            </a:lvl5pPr>
            <a:lvl6pPr marL="2057400" lvl="5" indent="-228600">
              <a:spcBef>
                <a:spcPts val="0"/>
              </a:spcBef>
              <a:spcAft>
                <a:spcPts val="0"/>
              </a:spcAft>
              <a:buSzPts val="1200"/>
              <a:buChar char="■"/>
              <a:defRPr sz="900"/>
            </a:lvl6pPr>
            <a:lvl7pPr marL="2400300" lvl="6" indent="-228600">
              <a:spcBef>
                <a:spcPts val="0"/>
              </a:spcBef>
              <a:spcAft>
                <a:spcPts val="0"/>
              </a:spcAft>
              <a:buSzPts val="1200"/>
              <a:buChar char="●"/>
              <a:defRPr sz="900"/>
            </a:lvl7pPr>
            <a:lvl8pPr marL="2743200" lvl="7" indent="-228600">
              <a:spcBef>
                <a:spcPts val="0"/>
              </a:spcBef>
              <a:spcAft>
                <a:spcPts val="0"/>
              </a:spcAft>
              <a:buSzPts val="1200"/>
              <a:buChar char="○"/>
              <a:defRPr sz="900"/>
            </a:lvl8pPr>
            <a:lvl9pPr marL="3086100" lvl="8" indent="-228600">
              <a:spcBef>
                <a:spcPts val="0"/>
              </a:spcBef>
              <a:spcAft>
                <a:spcPts val="0"/>
              </a:spcAft>
              <a:buSzPts val="1200"/>
              <a:buChar char="■"/>
              <a:defRPr sz="900"/>
            </a:lvl9pPr>
          </a:lstStyle>
          <a:p>
            <a:endParaRPr/>
          </a:p>
        </p:txBody>
      </p:sp>
      <p:sp>
        <p:nvSpPr>
          <p:cNvPr id="31" name="Google Shape;31;p7"/>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67688" y="450150"/>
            <a:ext cx="477585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429000" y="-125"/>
            <a:ext cx="3429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199125" y="1233175"/>
            <a:ext cx="30339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199125" y="2803075"/>
            <a:ext cx="30339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3704625" y="724075"/>
            <a:ext cx="2877750" cy="3695100"/>
          </a:xfrm>
          <a:prstGeom prst="rect">
            <a:avLst/>
          </a:prstGeom>
        </p:spPr>
        <p:txBody>
          <a:bodyPr spcFirstLastPara="1" wrap="square" lIns="91425" tIns="91425" rIns="91425" bIns="91425" anchor="ctr" anchorCtr="0">
            <a:normAutofit/>
          </a:bodyPr>
          <a:lstStyle>
            <a:lvl1pPr marL="342900" lvl="0" indent="-257175">
              <a:spcBef>
                <a:spcPts val="0"/>
              </a:spcBef>
              <a:spcAft>
                <a:spcPts val="0"/>
              </a:spcAft>
              <a:buSzPts val="1800"/>
              <a:buChar char="●"/>
              <a:defRPr/>
            </a:lvl1pPr>
            <a:lvl2pPr marL="685800" lvl="1" indent="-238125">
              <a:spcBef>
                <a:spcPts val="0"/>
              </a:spcBef>
              <a:spcAft>
                <a:spcPts val="0"/>
              </a:spcAft>
              <a:buSzPts val="1400"/>
              <a:buChar char="○"/>
              <a:defRPr/>
            </a:lvl2pPr>
            <a:lvl3pPr marL="1028700" lvl="2" indent="-238125">
              <a:spcBef>
                <a:spcPts val="0"/>
              </a:spcBef>
              <a:spcAft>
                <a:spcPts val="0"/>
              </a:spcAft>
              <a:buSzPts val="1400"/>
              <a:buChar char="■"/>
              <a:defRPr/>
            </a:lvl3pPr>
            <a:lvl4pPr marL="1371600" lvl="3" indent="-238125">
              <a:spcBef>
                <a:spcPts val="0"/>
              </a:spcBef>
              <a:spcAft>
                <a:spcPts val="0"/>
              </a:spcAft>
              <a:buSzPts val="1400"/>
              <a:buChar char="●"/>
              <a:defRPr/>
            </a:lvl4pPr>
            <a:lvl5pPr marL="1714500" lvl="4" indent="-238125">
              <a:spcBef>
                <a:spcPts val="0"/>
              </a:spcBef>
              <a:spcAft>
                <a:spcPts val="0"/>
              </a:spcAft>
              <a:buSzPts val="1400"/>
              <a:buChar char="○"/>
              <a:defRPr/>
            </a:lvl5pPr>
            <a:lvl6pPr marL="2057400" lvl="5" indent="-238125">
              <a:spcBef>
                <a:spcPts val="0"/>
              </a:spcBef>
              <a:spcAft>
                <a:spcPts val="0"/>
              </a:spcAft>
              <a:buSzPts val="1400"/>
              <a:buChar char="■"/>
              <a:defRPr/>
            </a:lvl6pPr>
            <a:lvl7pPr marL="2400300" lvl="6" indent="-238125">
              <a:spcBef>
                <a:spcPts val="0"/>
              </a:spcBef>
              <a:spcAft>
                <a:spcPts val="0"/>
              </a:spcAft>
              <a:buSzPts val="1400"/>
              <a:buChar char="●"/>
              <a:defRPr/>
            </a:lvl7pPr>
            <a:lvl8pPr marL="2743200" lvl="7" indent="-238125">
              <a:spcBef>
                <a:spcPts val="0"/>
              </a:spcBef>
              <a:spcAft>
                <a:spcPts val="0"/>
              </a:spcAft>
              <a:buSzPts val="1400"/>
              <a:buChar char="○"/>
              <a:defRPr/>
            </a:lvl8pPr>
            <a:lvl9pPr marL="3086100" lvl="8" indent="-238125">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33775" y="4230575"/>
            <a:ext cx="4499100" cy="605100"/>
          </a:xfrm>
          <a:prstGeom prst="rect">
            <a:avLst/>
          </a:prstGeom>
        </p:spPr>
        <p:txBody>
          <a:bodyPr spcFirstLastPara="1" wrap="square" lIns="91425" tIns="91425" rIns="91425" bIns="91425" anchor="ctr" anchorCtr="0">
            <a:norm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33775" y="1106125"/>
            <a:ext cx="639045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233775" y="3152225"/>
            <a:ext cx="6390450" cy="1300800"/>
          </a:xfrm>
          <a:prstGeom prst="rect">
            <a:avLst/>
          </a:prstGeom>
        </p:spPr>
        <p:txBody>
          <a:bodyPr spcFirstLastPara="1" wrap="square" lIns="91425" tIns="91425" rIns="91425" bIns="91425" anchor="t" anchorCtr="0">
            <a:normAutofit/>
          </a:bodyPr>
          <a:lstStyle>
            <a:lvl1pPr marL="342900" lvl="0" indent="-257175" algn="ctr">
              <a:spcBef>
                <a:spcPts val="0"/>
              </a:spcBef>
              <a:spcAft>
                <a:spcPts val="0"/>
              </a:spcAft>
              <a:buSzPts val="1800"/>
              <a:buChar char="●"/>
              <a:defRPr/>
            </a:lvl1pPr>
            <a:lvl2pPr marL="685800" lvl="1" indent="-238125" algn="ctr">
              <a:spcBef>
                <a:spcPts val="0"/>
              </a:spcBef>
              <a:spcAft>
                <a:spcPts val="0"/>
              </a:spcAft>
              <a:buSzPts val="1400"/>
              <a:buChar char="○"/>
              <a:defRPr/>
            </a:lvl2pPr>
            <a:lvl3pPr marL="1028700" lvl="2" indent="-238125" algn="ctr">
              <a:spcBef>
                <a:spcPts val="0"/>
              </a:spcBef>
              <a:spcAft>
                <a:spcPts val="0"/>
              </a:spcAft>
              <a:buSzPts val="1400"/>
              <a:buChar char="■"/>
              <a:defRPr/>
            </a:lvl3pPr>
            <a:lvl4pPr marL="1371600" lvl="3" indent="-238125" algn="ctr">
              <a:spcBef>
                <a:spcPts val="0"/>
              </a:spcBef>
              <a:spcAft>
                <a:spcPts val="0"/>
              </a:spcAft>
              <a:buSzPts val="1400"/>
              <a:buChar char="●"/>
              <a:defRPr/>
            </a:lvl4pPr>
            <a:lvl5pPr marL="1714500" lvl="4" indent="-238125" algn="ctr">
              <a:spcBef>
                <a:spcPts val="0"/>
              </a:spcBef>
              <a:spcAft>
                <a:spcPts val="0"/>
              </a:spcAft>
              <a:buSzPts val="1400"/>
              <a:buChar char="○"/>
              <a:defRPr/>
            </a:lvl5pPr>
            <a:lvl6pPr marL="2057400" lvl="5" indent="-238125" algn="ctr">
              <a:spcBef>
                <a:spcPts val="0"/>
              </a:spcBef>
              <a:spcAft>
                <a:spcPts val="0"/>
              </a:spcAft>
              <a:buSzPts val="1400"/>
              <a:buChar char="■"/>
              <a:defRPr/>
            </a:lvl6pPr>
            <a:lvl7pPr marL="2400300" lvl="6" indent="-238125" algn="ctr">
              <a:spcBef>
                <a:spcPts val="0"/>
              </a:spcBef>
              <a:spcAft>
                <a:spcPts val="0"/>
              </a:spcAft>
              <a:buSzPts val="1400"/>
              <a:buChar char="●"/>
              <a:defRPr/>
            </a:lvl7pPr>
            <a:lvl8pPr marL="2743200" lvl="7" indent="-238125" algn="ctr">
              <a:spcBef>
                <a:spcPts val="0"/>
              </a:spcBef>
              <a:spcAft>
                <a:spcPts val="0"/>
              </a:spcAft>
              <a:buSzPts val="1400"/>
              <a:buChar char="○"/>
              <a:defRPr/>
            </a:lvl8pPr>
            <a:lvl9pPr marL="3086100" lvl="8" indent="-238125"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3775" y="445025"/>
            <a:ext cx="639045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33775" y="1152475"/>
            <a:ext cx="639045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6354344" y="4663217"/>
            <a:ext cx="411525" cy="393600"/>
          </a:xfrm>
          <a:prstGeom prst="rect">
            <a:avLst/>
          </a:prstGeom>
          <a:noFill/>
          <a:ln>
            <a:noFill/>
          </a:ln>
        </p:spPr>
        <p:txBody>
          <a:bodyPr spcFirstLastPara="1" wrap="square" lIns="91425" tIns="91425" rIns="91425" bIns="91425" anchor="ctr" anchorCtr="0">
            <a:norm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33781" y="1201369"/>
            <a:ext cx="6390450" cy="1539450"/>
          </a:xfrm>
          <a:prstGeom prst="rect">
            <a:avLst/>
          </a:prstGeom>
        </p:spPr>
        <p:txBody>
          <a:bodyPr spcFirstLastPara="1" wrap="square" lIns="68569" tIns="68569" rIns="68569" bIns="68569" anchor="b" anchorCtr="0">
            <a:normAutofit fontScale="90000"/>
          </a:bodyPr>
          <a:lstStyle/>
          <a:p>
            <a:r>
              <a:rPr lang="en" b="1"/>
              <a:t>TagFlip: Active Mobile Music Discovery with Social Tags</a:t>
            </a:r>
            <a:endParaRPr b="1"/>
          </a:p>
        </p:txBody>
      </p:sp>
      <p:sp>
        <p:nvSpPr>
          <p:cNvPr id="55" name="Google Shape;55;p13"/>
          <p:cNvSpPr txBox="1">
            <a:spLocks noGrp="1"/>
          </p:cNvSpPr>
          <p:nvPr>
            <p:ph type="subTitle" idx="1"/>
          </p:nvPr>
        </p:nvSpPr>
        <p:spPr>
          <a:xfrm>
            <a:off x="233781" y="2965520"/>
            <a:ext cx="6390450" cy="751909"/>
          </a:xfrm>
          <a:prstGeom prst="rect">
            <a:avLst/>
          </a:prstGeom>
        </p:spPr>
        <p:txBody>
          <a:bodyPr spcFirstLastPara="1" wrap="square" lIns="68569" tIns="68569" rIns="68569" bIns="68569" anchor="t" anchorCtr="0">
            <a:normAutofit lnSpcReduction="10000"/>
          </a:bodyPr>
          <a:lstStyle/>
          <a:p>
            <a:pPr marL="0" indent="0"/>
            <a:r>
              <a:rPr lang="en" dirty="0"/>
              <a:t>Mohsen Kamalzadeh, Christoph Kralj, Torsten Moller, Michael Sedlmair</a:t>
            </a:r>
            <a:endParaRPr dirty="0"/>
          </a:p>
        </p:txBody>
      </p:sp>
      <p:sp>
        <p:nvSpPr>
          <p:cNvPr id="56" name="Google Shape;56;p13"/>
          <p:cNvSpPr txBox="1">
            <a:spLocks noGrp="1"/>
          </p:cNvSpPr>
          <p:nvPr>
            <p:ph type="subTitle" idx="1"/>
          </p:nvPr>
        </p:nvSpPr>
        <p:spPr>
          <a:xfrm>
            <a:off x="305081" y="3942131"/>
            <a:ext cx="6390450" cy="594450"/>
          </a:xfrm>
          <a:prstGeom prst="rect">
            <a:avLst/>
          </a:prstGeom>
        </p:spPr>
        <p:txBody>
          <a:bodyPr spcFirstLastPara="1" wrap="square" lIns="68569" tIns="68569" rIns="68569" bIns="68569" anchor="t" anchorCtr="0">
            <a:normAutofit/>
          </a:bodyPr>
          <a:lstStyle/>
          <a:p>
            <a:pPr marL="0" indent="0"/>
            <a:r>
              <a:rPr lang="en" b="1" dirty="0"/>
              <a:t>Discussant: Amalesh Arivanan</a:t>
            </a:r>
            <a:endParaRPr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233775" y="313766"/>
            <a:ext cx="6390450" cy="722554"/>
          </a:xfrm>
          <a:prstGeom prst="rect">
            <a:avLst/>
          </a:prstGeom>
        </p:spPr>
        <p:txBody>
          <a:bodyPr spcFirstLastPara="1" wrap="square" lIns="68569" tIns="68569" rIns="68569" bIns="68569" anchor="t" anchorCtr="0">
            <a:normAutofit/>
          </a:bodyPr>
          <a:lstStyle/>
          <a:p>
            <a:r>
              <a:rPr lang="en" sz="2400" b="1" dirty="0"/>
              <a:t>Relevance of TagFlip Research Today</a:t>
            </a:r>
            <a:endParaRPr sz="2400" dirty="0"/>
          </a:p>
        </p:txBody>
      </p:sp>
      <p:sp>
        <p:nvSpPr>
          <p:cNvPr id="62" name="Google Shape;62;p14"/>
          <p:cNvSpPr txBox="1">
            <a:spLocks noGrp="1"/>
          </p:cNvSpPr>
          <p:nvPr>
            <p:ph type="body" idx="1"/>
          </p:nvPr>
        </p:nvSpPr>
        <p:spPr>
          <a:xfrm>
            <a:off x="233775" y="1150620"/>
            <a:ext cx="6390450" cy="3679114"/>
          </a:xfrm>
          <a:prstGeom prst="rect">
            <a:avLst/>
          </a:prstGeom>
        </p:spPr>
        <p:txBody>
          <a:bodyPr spcFirstLastPara="1" wrap="square" lIns="68569" tIns="68569" rIns="68569" bIns="68569" anchor="t" anchorCtr="0">
            <a:normAutofit fontScale="92500"/>
          </a:bodyPr>
          <a:lstStyle/>
          <a:p>
            <a:pPr indent="-247650" algn="just">
              <a:buClr>
                <a:schemeClr val="dk1"/>
              </a:buClr>
              <a:buSzPts val="1600"/>
            </a:pPr>
            <a:r>
              <a:rPr lang="en" sz="2000" dirty="0">
                <a:solidFill>
                  <a:schemeClr val="dk1"/>
                </a:solidFill>
              </a:rPr>
              <a:t>TagFlip’s focus on giving users more control over music discovery remains relevant in today's push for transparency in AI-driven platforms.</a:t>
            </a:r>
            <a:endParaRPr sz="2000" dirty="0">
              <a:solidFill>
                <a:schemeClr val="dk1"/>
              </a:solidFill>
            </a:endParaRPr>
          </a:p>
          <a:p>
            <a:pPr indent="-247650" algn="just">
              <a:spcBef>
                <a:spcPts val="750"/>
              </a:spcBef>
              <a:buClr>
                <a:schemeClr val="dk1"/>
              </a:buClr>
              <a:buSzPts val="1600"/>
            </a:pPr>
            <a:r>
              <a:rPr lang="en" sz="2000" dirty="0">
                <a:solidFill>
                  <a:schemeClr val="dk1"/>
                </a:solidFill>
              </a:rPr>
              <a:t>With the rise of personalized content across apps, TagFlip’s use of social tags shows how systems can balance user input with automated recommendations.</a:t>
            </a:r>
            <a:endParaRPr sz="2000" dirty="0">
              <a:solidFill>
                <a:schemeClr val="dk1"/>
              </a:solidFill>
            </a:endParaRPr>
          </a:p>
          <a:p>
            <a:pPr indent="-247650" algn="just">
              <a:spcBef>
                <a:spcPts val="750"/>
              </a:spcBef>
              <a:spcAft>
                <a:spcPts val="750"/>
              </a:spcAft>
              <a:buClr>
                <a:schemeClr val="dk1"/>
              </a:buClr>
              <a:buSzPts val="1600"/>
            </a:pPr>
            <a:r>
              <a:rPr lang="en" sz="2000" dirty="0">
                <a:solidFill>
                  <a:schemeClr val="dk1"/>
                </a:solidFill>
              </a:rPr>
              <a:t>As mobile continues to dominate user interaction, TagFlip’s design for small screens and real-time interaction fits the trend of on-the-go personalization.</a:t>
            </a:r>
            <a:endParaRP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ctrTitle"/>
          </p:nvPr>
        </p:nvSpPr>
        <p:spPr>
          <a:xfrm>
            <a:off x="233775" y="2184863"/>
            <a:ext cx="6390450" cy="773775"/>
          </a:xfrm>
          <a:prstGeom prst="rect">
            <a:avLst/>
          </a:prstGeom>
        </p:spPr>
        <p:txBody>
          <a:bodyPr spcFirstLastPara="1" wrap="square" lIns="68569" tIns="68569" rIns="68569" bIns="68569" anchor="b" anchorCtr="0">
            <a:noAutofit/>
          </a:bodyPr>
          <a:lstStyle/>
          <a:p>
            <a:pPr>
              <a:buSzPts val="990"/>
            </a:pPr>
            <a:r>
              <a:rPr lang="en" sz="2265" b="1"/>
              <a:t>How does TagFlip align with </a:t>
            </a:r>
            <a:endParaRPr sz="2265" b="1"/>
          </a:p>
          <a:p>
            <a:pPr>
              <a:buSzPts val="990"/>
            </a:pPr>
            <a:r>
              <a:rPr lang="en" sz="2265" b="1"/>
              <a:t>Simon’s principles?</a:t>
            </a:r>
            <a:endParaRPr sz="3885"/>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233775" y="129540"/>
            <a:ext cx="6390450" cy="429525"/>
          </a:xfrm>
          <a:prstGeom prst="rect">
            <a:avLst/>
          </a:prstGeom>
        </p:spPr>
        <p:txBody>
          <a:bodyPr spcFirstLastPara="1" wrap="square" lIns="68569" tIns="68569" rIns="68569" bIns="68569" anchor="t" anchorCtr="0">
            <a:normAutofit fontScale="90000"/>
          </a:bodyPr>
          <a:lstStyle/>
          <a:p>
            <a:r>
              <a:rPr lang="en" b="1" dirty="0"/>
              <a:t>How does TagFlip align with Simon’s principles?</a:t>
            </a:r>
            <a:endParaRPr b="1" dirty="0"/>
          </a:p>
        </p:txBody>
      </p:sp>
      <p:sp>
        <p:nvSpPr>
          <p:cNvPr id="73" name="Google Shape;73;p16"/>
          <p:cNvSpPr txBox="1">
            <a:spLocks noGrp="1"/>
          </p:cNvSpPr>
          <p:nvPr>
            <p:ph type="body" idx="1"/>
          </p:nvPr>
        </p:nvSpPr>
        <p:spPr>
          <a:xfrm>
            <a:off x="233775" y="1234440"/>
            <a:ext cx="6390450" cy="3779520"/>
          </a:xfrm>
          <a:prstGeom prst="rect">
            <a:avLst/>
          </a:prstGeom>
        </p:spPr>
        <p:txBody>
          <a:bodyPr spcFirstLastPara="1" wrap="square" lIns="68569" tIns="68569" rIns="68569" bIns="68569" anchor="t" anchorCtr="0">
            <a:normAutofit/>
          </a:bodyPr>
          <a:lstStyle/>
          <a:p>
            <a:r>
              <a:rPr lang="en" b="1" dirty="0"/>
              <a:t>Bounded Rationality</a:t>
            </a:r>
            <a:endParaRPr dirty="0"/>
          </a:p>
          <a:p>
            <a:pPr lvl="1" algn="just"/>
            <a:r>
              <a:rPr lang="en" sz="1600" dirty="0"/>
              <a:t>Limitations of human decision-making capacity</a:t>
            </a:r>
            <a:endParaRPr sz="1600" dirty="0"/>
          </a:p>
          <a:p>
            <a:pPr lvl="1" algn="just"/>
            <a:r>
              <a:rPr lang="en" sz="1600" dirty="0"/>
              <a:t>TagFlip fits this idea by helping users make easier choices. Instead of showing millions of songs, it narrows things down to just a few important tags to guide their decisions.</a:t>
            </a:r>
            <a:endParaRPr sz="1600" dirty="0"/>
          </a:p>
          <a:p>
            <a:pPr algn="just">
              <a:spcBef>
                <a:spcPts val="750"/>
              </a:spcBef>
            </a:pPr>
            <a:r>
              <a:rPr lang="en" b="1" dirty="0"/>
              <a:t>Attention Management</a:t>
            </a:r>
            <a:endParaRPr b="1" dirty="0"/>
          </a:p>
          <a:p>
            <a:pPr lvl="1" algn="just">
              <a:spcBef>
                <a:spcPts val="750"/>
              </a:spcBef>
            </a:pPr>
            <a:r>
              <a:rPr lang="en" sz="1600" dirty="0"/>
              <a:t>Keeping users focused on what's important without overwhelming them.</a:t>
            </a:r>
            <a:endParaRPr sz="1600" dirty="0"/>
          </a:p>
          <a:p>
            <a:pPr lvl="1" algn="just"/>
            <a:r>
              <a:rPr lang="en" sz="1600" dirty="0"/>
              <a:t>TagFlip works well with this by reducing the number of actions users need to take. It directs their attention to choosing or adjusting just a few tags, instead of having them scroll through endless music options.</a:t>
            </a:r>
            <a:endParaRPr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233775" y="184226"/>
            <a:ext cx="6390450" cy="429525"/>
          </a:xfrm>
          <a:prstGeom prst="rect">
            <a:avLst/>
          </a:prstGeom>
        </p:spPr>
        <p:txBody>
          <a:bodyPr spcFirstLastPara="1" wrap="square" lIns="68569" tIns="68569" rIns="68569" bIns="68569" anchor="t" anchorCtr="0">
            <a:normAutofit fontScale="90000"/>
          </a:bodyPr>
          <a:lstStyle/>
          <a:p>
            <a:r>
              <a:rPr lang="en" b="1" dirty="0"/>
              <a:t>How does TagFlip align with Simon’s principles?</a:t>
            </a:r>
            <a:endParaRPr b="1" dirty="0"/>
          </a:p>
        </p:txBody>
      </p:sp>
      <p:sp>
        <p:nvSpPr>
          <p:cNvPr id="79" name="Google Shape;79;p17"/>
          <p:cNvSpPr txBox="1">
            <a:spLocks noGrp="1"/>
          </p:cNvSpPr>
          <p:nvPr>
            <p:ph type="body" idx="1"/>
          </p:nvPr>
        </p:nvSpPr>
        <p:spPr>
          <a:xfrm>
            <a:off x="233775" y="1280160"/>
            <a:ext cx="6390450" cy="3679114"/>
          </a:xfrm>
          <a:prstGeom prst="rect">
            <a:avLst/>
          </a:prstGeom>
        </p:spPr>
        <p:txBody>
          <a:bodyPr spcFirstLastPara="1" wrap="square" lIns="68569" tIns="68569" rIns="68569" bIns="68569" anchor="t" anchorCtr="0">
            <a:normAutofit fontScale="92500" lnSpcReduction="10000"/>
          </a:bodyPr>
          <a:lstStyle/>
          <a:p>
            <a:r>
              <a:rPr lang="en" b="1" dirty="0"/>
              <a:t>Context-Aware Systems </a:t>
            </a:r>
            <a:endParaRPr dirty="0"/>
          </a:p>
          <a:p>
            <a:pPr lvl="1" algn="just"/>
            <a:r>
              <a:rPr lang="en" sz="1600" dirty="0"/>
              <a:t>Adjust based on user actions and the environment to better fit real-world needs</a:t>
            </a:r>
            <a:endParaRPr sz="1600" dirty="0"/>
          </a:p>
          <a:p>
            <a:pPr lvl="1" algn="just"/>
            <a:r>
              <a:rPr lang="en" sz="1600" dirty="0"/>
              <a:t>TagFlip adapts in real-time to user choices by adjusting music recommendations based on selected tags, making it fit for everyday situations like commuting or relaxing.</a:t>
            </a:r>
            <a:endParaRPr sz="1600" dirty="0"/>
          </a:p>
          <a:p>
            <a:pPr algn="just">
              <a:spcBef>
                <a:spcPts val="750"/>
              </a:spcBef>
            </a:pPr>
            <a:r>
              <a:rPr lang="en" b="1" dirty="0"/>
              <a:t>Decision-Making and Managing Uncertainty</a:t>
            </a:r>
            <a:endParaRPr b="1" dirty="0"/>
          </a:p>
          <a:p>
            <a:pPr lvl="1" algn="just">
              <a:spcBef>
                <a:spcPts val="750"/>
              </a:spcBef>
            </a:pPr>
            <a:r>
              <a:rPr lang="en" sz="1600" dirty="0"/>
              <a:t>Improving decisions step-by-step, and uncertainty refers to the unpredictability in outcomes.</a:t>
            </a:r>
            <a:endParaRPr sz="1600" dirty="0"/>
          </a:p>
          <a:p>
            <a:pPr lvl="1" algn="just"/>
            <a:r>
              <a:rPr lang="en" sz="1600" dirty="0"/>
              <a:t>TagFlip allows users to gradually refine their preferences through tagging, and it helps reduce uncertainty by showing how each tag affects future recommendations, although some unpredictability remains due to the large music library.</a:t>
            </a:r>
            <a:endParaRPr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ctrTitle"/>
          </p:nvPr>
        </p:nvSpPr>
        <p:spPr>
          <a:xfrm>
            <a:off x="233775" y="2184863"/>
            <a:ext cx="6390450" cy="773775"/>
          </a:xfrm>
          <a:prstGeom prst="rect">
            <a:avLst/>
          </a:prstGeom>
        </p:spPr>
        <p:txBody>
          <a:bodyPr spcFirstLastPara="1" wrap="square" lIns="68569" tIns="68569" rIns="68569" bIns="68569" anchor="b" anchorCtr="0">
            <a:noAutofit/>
          </a:bodyPr>
          <a:lstStyle/>
          <a:p>
            <a:r>
              <a:rPr lang="en" sz="2250" b="1"/>
              <a:t>How does TagFlip align with </a:t>
            </a:r>
            <a:endParaRPr sz="2250" b="1"/>
          </a:p>
          <a:p>
            <a:r>
              <a:rPr lang="en" sz="2250" b="1"/>
              <a:t>Suchman’s principles?</a:t>
            </a:r>
            <a:endParaRPr sz="225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233775" y="138506"/>
            <a:ext cx="6390450" cy="429525"/>
          </a:xfrm>
          <a:prstGeom prst="rect">
            <a:avLst/>
          </a:prstGeom>
        </p:spPr>
        <p:txBody>
          <a:bodyPr spcFirstLastPara="1" wrap="square" lIns="68569" tIns="68569" rIns="68569" bIns="68569" anchor="t" anchorCtr="0">
            <a:normAutofit fontScale="90000"/>
          </a:bodyPr>
          <a:lstStyle/>
          <a:p>
            <a:r>
              <a:rPr lang="en" b="1" dirty="0"/>
              <a:t>How does TagFlip align with Suchman’s principles?</a:t>
            </a:r>
            <a:endParaRPr b="1" dirty="0"/>
          </a:p>
        </p:txBody>
      </p:sp>
      <p:sp>
        <p:nvSpPr>
          <p:cNvPr id="90" name="Google Shape;90;p19"/>
          <p:cNvSpPr txBox="1">
            <a:spLocks noGrp="1"/>
          </p:cNvSpPr>
          <p:nvPr>
            <p:ph type="body" idx="1"/>
          </p:nvPr>
        </p:nvSpPr>
        <p:spPr>
          <a:xfrm>
            <a:off x="233775" y="1127760"/>
            <a:ext cx="6390450" cy="3877234"/>
          </a:xfrm>
          <a:prstGeom prst="rect">
            <a:avLst/>
          </a:prstGeom>
        </p:spPr>
        <p:txBody>
          <a:bodyPr spcFirstLastPara="1" wrap="square" lIns="68569" tIns="68569" rIns="68569" bIns="68569" anchor="t" anchorCtr="0">
            <a:normAutofit lnSpcReduction="10000"/>
          </a:bodyPr>
          <a:lstStyle/>
          <a:p>
            <a:r>
              <a:rPr lang="en" b="1" dirty="0"/>
              <a:t>Contextual Decision-Making and Instant Feedback</a:t>
            </a:r>
            <a:endParaRPr dirty="0"/>
          </a:p>
          <a:p>
            <a:pPr lvl="1" algn="just"/>
            <a:r>
              <a:rPr lang="en" sz="1400" dirty="0"/>
              <a:t>Actions that are performed based on the context of the moment and how systems adjust in real-time to ongoing interactions.</a:t>
            </a:r>
            <a:endParaRPr sz="1400" dirty="0"/>
          </a:p>
          <a:p>
            <a:pPr lvl="1" algn="just"/>
            <a:r>
              <a:rPr lang="en" sz="1400" dirty="0"/>
              <a:t>TagFlip supports this by allowing users to modify their music preferences in real-time using social tags. The system adjusts instantly based on the user’s interactions, fitting the concept of situated action by responding to the user's current music needs.</a:t>
            </a:r>
            <a:endParaRPr sz="1400" dirty="0"/>
          </a:p>
          <a:p>
            <a:pPr algn="just">
              <a:spcBef>
                <a:spcPts val="750"/>
              </a:spcBef>
            </a:pPr>
            <a:r>
              <a:rPr lang="en" b="1" dirty="0"/>
              <a:t>Human-Machine Interaction and Attention Sensitivity</a:t>
            </a:r>
            <a:endParaRPr b="1" dirty="0"/>
          </a:p>
          <a:p>
            <a:pPr lvl="1" algn="just">
              <a:spcBef>
                <a:spcPts val="750"/>
              </a:spcBef>
            </a:pPr>
            <a:r>
              <a:rPr lang="en" sz="1400" dirty="0"/>
              <a:t>How machines interact with humans while being sensitive to their limited attention span, ensuring smooth, distraction-free experiences.</a:t>
            </a:r>
            <a:endParaRPr sz="1400" dirty="0"/>
          </a:p>
          <a:p>
            <a:pPr lvl="1" algn="just"/>
            <a:r>
              <a:rPr lang="en" sz="1400" dirty="0"/>
              <a:t>TagFlip aligns with this by reducing the need for excessive interactions and keeping user attention focused. The interface is designed to minimize distraction by letting users quickly refine music recommendations with minimal effort, maintaining their attention on the task.</a:t>
            </a:r>
            <a:endParaRPr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233775" y="115646"/>
            <a:ext cx="6390450" cy="429525"/>
          </a:xfrm>
          <a:prstGeom prst="rect">
            <a:avLst/>
          </a:prstGeom>
        </p:spPr>
        <p:txBody>
          <a:bodyPr spcFirstLastPara="1" wrap="square" lIns="68569" tIns="68569" rIns="68569" bIns="68569" anchor="t" anchorCtr="0">
            <a:normAutofit fontScale="90000"/>
          </a:bodyPr>
          <a:lstStyle/>
          <a:p>
            <a:r>
              <a:rPr lang="en" b="1" dirty="0"/>
              <a:t>How does TagFlip align with Suchman’s principles?</a:t>
            </a:r>
            <a:endParaRPr b="1" dirty="0"/>
          </a:p>
        </p:txBody>
      </p:sp>
      <p:sp>
        <p:nvSpPr>
          <p:cNvPr id="96" name="Google Shape;96;p20"/>
          <p:cNvSpPr txBox="1">
            <a:spLocks noGrp="1"/>
          </p:cNvSpPr>
          <p:nvPr>
            <p:ph type="body" idx="1"/>
          </p:nvPr>
        </p:nvSpPr>
        <p:spPr>
          <a:xfrm>
            <a:off x="233775" y="1173480"/>
            <a:ext cx="6390450" cy="3854374"/>
          </a:xfrm>
          <a:prstGeom prst="rect">
            <a:avLst/>
          </a:prstGeom>
        </p:spPr>
        <p:txBody>
          <a:bodyPr spcFirstLastPara="1" wrap="square" lIns="68569" tIns="68569" rIns="68569" bIns="68569" anchor="t" anchorCtr="0">
            <a:normAutofit fontScale="92500" lnSpcReduction="10000"/>
          </a:bodyPr>
          <a:lstStyle/>
          <a:p>
            <a:r>
              <a:rPr lang="en" b="1" dirty="0"/>
              <a:t>Challenging Conventional AI Approaches</a:t>
            </a:r>
            <a:endParaRPr dirty="0"/>
          </a:p>
          <a:p>
            <a:pPr lvl="1" algn="just"/>
            <a:r>
              <a:rPr lang="en" sz="1400" dirty="0"/>
              <a:t>Questioning the limitations of conventional AI models, often criticizing their lack of transparency, user control, or reliance on overly rigid algorithms.</a:t>
            </a:r>
            <a:endParaRPr sz="1400" dirty="0"/>
          </a:p>
          <a:p>
            <a:pPr lvl="1" algn="just"/>
            <a:r>
              <a:rPr lang="en" sz="1400" dirty="0"/>
              <a:t>TagFlip addresses this critique by moving away from black-box AI models, providing more transparency and giving users direct control over the music recommendation process through tag manipulation. It breaks the mold of traditional AI by putting the user at the center of the decision-making process.</a:t>
            </a:r>
            <a:endParaRPr sz="1400" dirty="0"/>
          </a:p>
          <a:p>
            <a:pPr algn="just">
              <a:spcBef>
                <a:spcPts val="750"/>
              </a:spcBef>
            </a:pPr>
            <a:r>
              <a:rPr lang="en" b="1" dirty="0"/>
              <a:t>Seamless Human-Machine Collaboration </a:t>
            </a:r>
            <a:endParaRPr b="1" dirty="0"/>
          </a:p>
          <a:p>
            <a:pPr lvl="1" algn="just">
              <a:spcBef>
                <a:spcPts val="750"/>
              </a:spcBef>
            </a:pPr>
            <a:r>
              <a:rPr lang="en" sz="1400" dirty="0"/>
              <a:t>Seamless interaction between humans and machines, where both work together to achieve better outcomes through a smooth exchange of inputs and responses.</a:t>
            </a:r>
            <a:endParaRPr sz="1400" dirty="0"/>
          </a:p>
          <a:p>
            <a:pPr lvl="1" algn="just"/>
            <a:r>
              <a:rPr lang="en" sz="1400" dirty="0"/>
              <a:t>TagFlip fosters fluid collaboration by allowing users to interact with the system through tags, guiding the machine’s recommendations based on their preferences. The system then responds by adapting to these inputs, creating a loop of collaboration between the user and the technology.</a:t>
            </a:r>
            <a:endParaRPr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233775" y="138506"/>
            <a:ext cx="6390450" cy="429525"/>
          </a:xfrm>
          <a:prstGeom prst="rect">
            <a:avLst/>
          </a:prstGeom>
        </p:spPr>
        <p:txBody>
          <a:bodyPr spcFirstLastPara="1" wrap="square" lIns="68569" tIns="68569" rIns="68569" bIns="68569" anchor="t" anchorCtr="0">
            <a:normAutofit fontScale="90000"/>
          </a:bodyPr>
          <a:lstStyle/>
          <a:p>
            <a:r>
              <a:rPr lang="en" b="1" dirty="0"/>
              <a:t>How does TagFlip impact today’s projects?</a:t>
            </a:r>
            <a:endParaRPr b="1" dirty="0"/>
          </a:p>
        </p:txBody>
      </p:sp>
      <p:sp>
        <p:nvSpPr>
          <p:cNvPr id="102" name="Google Shape;102;p21"/>
          <p:cNvSpPr txBox="1">
            <a:spLocks noGrp="1"/>
          </p:cNvSpPr>
          <p:nvPr>
            <p:ph type="body" idx="1"/>
          </p:nvPr>
        </p:nvSpPr>
        <p:spPr>
          <a:xfrm>
            <a:off x="233775" y="1264920"/>
            <a:ext cx="6390450" cy="3740074"/>
          </a:xfrm>
          <a:prstGeom prst="rect">
            <a:avLst/>
          </a:prstGeom>
        </p:spPr>
        <p:txBody>
          <a:bodyPr spcFirstLastPara="1" wrap="square" lIns="68569" tIns="68569" rIns="68569" bIns="68569" anchor="t" anchorCtr="0">
            <a:noAutofit/>
          </a:bodyPr>
          <a:lstStyle/>
          <a:p>
            <a:pPr indent="-247650" algn="just">
              <a:buClr>
                <a:schemeClr val="dk1"/>
              </a:buClr>
              <a:buSzPts val="1600"/>
            </a:pPr>
            <a:r>
              <a:rPr lang="en" sz="1600" b="1" dirty="0"/>
              <a:t>Bridging User Control and Simplicity:</a:t>
            </a:r>
            <a:r>
              <a:rPr lang="en" sz="1600" dirty="0">
                <a:solidFill>
                  <a:schemeClr val="dk1"/>
                </a:solidFill>
              </a:rPr>
              <a:t> Combines user control with low effort interaction.</a:t>
            </a:r>
            <a:endParaRPr sz="1600" dirty="0">
              <a:solidFill>
                <a:schemeClr val="dk1"/>
              </a:solidFill>
            </a:endParaRPr>
          </a:p>
          <a:p>
            <a:pPr indent="-247650" algn="just">
              <a:spcBef>
                <a:spcPts val="750"/>
              </a:spcBef>
              <a:buClr>
                <a:schemeClr val="dk1"/>
              </a:buClr>
              <a:buSzPts val="1600"/>
            </a:pPr>
            <a:r>
              <a:rPr lang="en" sz="1600" b="1" dirty="0"/>
              <a:t>Leveraging Social Tags:</a:t>
            </a:r>
            <a:r>
              <a:rPr lang="en" sz="1600" dirty="0">
                <a:solidFill>
                  <a:schemeClr val="dk1"/>
                </a:solidFill>
              </a:rPr>
              <a:t> Uses social tags for personalized music recommendations.</a:t>
            </a:r>
            <a:endParaRPr sz="1600" dirty="0">
              <a:solidFill>
                <a:schemeClr val="dk1"/>
              </a:solidFill>
            </a:endParaRPr>
          </a:p>
          <a:p>
            <a:pPr indent="-247650" algn="just">
              <a:spcBef>
                <a:spcPts val="750"/>
              </a:spcBef>
              <a:buClr>
                <a:schemeClr val="dk1"/>
              </a:buClr>
              <a:buSzPts val="1600"/>
            </a:pPr>
            <a:r>
              <a:rPr lang="en" sz="1600" b="1" dirty="0"/>
              <a:t>Transparency in Recommendations:</a:t>
            </a:r>
            <a:r>
              <a:rPr lang="en" sz="1600" dirty="0">
                <a:solidFill>
                  <a:schemeClr val="dk1"/>
                </a:solidFill>
              </a:rPr>
              <a:t> Offers clear, understandable recommendations, not a “black box.”</a:t>
            </a:r>
            <a:endParaRPr sz="1600" dirty="0">
              <a:solidFill>
                <a:schemeClr val="dk1"/>
              </a:solidFill>
            </a:endParaRPr>
          </a:p>
          <a:p>
            <a:pPr indent="-247650" algn="just">
              <a:spcBef>
                <a:spcPts val="750"/>
              </a:spcBef>
              <a:buClr>
                <a:schemeClr val="dk1"/>
              </a:buClr>
              <a:buSzPts val="1600"/>
            </a:pPr>
            <a:r>
              <a:rPr lang="en" sz="1600" b="1" dirty="0"/>
              <a:t>Adaptive Systems in Real-Time:</a:t>
            </a:r>
            <a:r>
              <a:rPr lang="en" sz="1600" dirty="0">
                <a:solidFill>
                  <a:schemeClr val="dk1"/>
                </a:solidFill>
              </a:rPr>
              <a:t> Adjusts to user preferences in real-time on mobile devices.</a:t>
            </a:r>
            <a:endParaRPr sz="1600" dirty="0">
              <a:solidFill>
                <a:schemeClr val="dk1"/>
              </a:solidFill>
            </a:endParaRPr>
          </a:p>
          <a:p>
            <a:pPr indent="-247650" algn="just">
              <a:spcBef>
                <a:spcPts val="750"/>
              </a:spcBef>
              <a:spcAft>
                <a:spcPts val="750"/>
              </a:spcAft>
              <a:buClr>
                <a:schemeClr val="dk1"/>
              </a:buClr>
              <a:buSzPts val="1600"/>
            </a:pPr>
            <a:r>
              <a:rPr lang="en" sz="1600" b="1" dirty="0"/>
              <a:t>Focus on User Experience:</a:t>
            </a:r>
            <a:r>
              <a:rPr lang="en" sz="1600" dirty="0">
                <a:solidFill>
                  <a:schemeClr val="dk1"/>
                </a:solidFill>
              </a:rPr>
              <a:t> Reduces decision-making stress and helps users stay focused.</a:t>
            </a:r>
            <a:endParaRPr sz="2000"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695</Words>
  <Application>Microsoft Office PowerPoint</Application>
  <PresentationFormat>Custom</PresentationFormat>
  <Paragraphs>45</Paragraphs>
  <Slides>9</Slides>
  <Notes>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9</vt:i4>
      </vt:variant>
    </vt:vector>
  </HeadingPairs>
  <TitlesOfParts>
    <vt:vector size="11" baseType="lpstr">
      <vt:lpstr>Arial</vt:lpstr>
      <vt:lpstr>Simple Light</vt:lpstr>
      <vt:lpstr>TagFlip: Active Mobile Music Discovery with Social Tags</vt:lpstr>
      <vt:lpstr>Relevance of TagFlip Research Today</vt:lpstr>
      <vt:lpstr>How does TagFlip align with  Simon’s principles?</vt:lpstr>
      <vt:lpstr>How does TagFlip align with Simon’s principles?</vt:lpstr>
      <vt:lpstr>How does TagFlip align with Simon’s principles?</vt:lpstr>
      <vt:lpstr>How does TagFlip align with  Suchman’s principles?</vt:lpstr>
      <vt:lpstr>How does TagFlip align with Suchman’s principles?</vt:lpstr>
      <vt:lpstr>How does TagFlip align with Suchman’s principles?</vt:lpstr>
      <vt:lpstr>How does TagFlip impact today’s projects?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TagFlip: Active Mobile Music Discovery with Social Tags</dc:title>
  <cp:lastModifiedBy>Shipman III, Frank M</cp:lastModifiedBy>
  <cp:revision>1</cp:revision>
  <dcterms:modified xsi:type="dcterms:W3CDTF">2024-09-30T15:04:11Z</dcterms:modified>
</cp:coreProperties>
</file>