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hmcNXdbr/wThB7ei+DgzfBaXv5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11e223dd1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11e223dd15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11e223dd1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11e223dd15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15f5e4eef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15f5e4eeff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5f5e4eef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15f5e4eeff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11e223dd1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11e223dd15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1e223dd1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11e223dd15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1e223dd15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11e223dd15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1e223dd15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11e223dd15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911650" y="6165700"/>
            <a:ext cx="64647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9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8F9FA9"/>
                </a:solidFill>
                <a:latin typeface="Calibri"/>
                <a:ea typeface="Calibri"/>
                <a:cs typeface="Calibri"/>
                <a:sym typeface="Calibri"/>
              </a:rPr>
              <a:t>Schemmer M, Kuehl N, Benz C, Bartos A, Satzger G.</a:t>
            </a:r>
            <a:endParaRPr b="1"/>
          </a:p>
        </p:txBody>
      </p:sp>
      <p:sp>
        <p:nvSpPr>
          <p:cNvPr id="85" name="Google Shape;85;p1"/>
          <p:cNvSpPr txBox="1"/>
          <p:nvPr/>
        </p:nvSpPr>
        <p:spPr>
          <a:xfrm>
            <a:off x="305550" y="2790500"/>
            <a:ext cx="17676900" cy="32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54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183B5D"/>
                </a:solidFill>
              </a:rPr>
              <a:t>Appropriate Reliance on AI Advice: Conceptualization and the Effect of Explanations</a:t>
            </a:r>
            <a:endParaRPr sz="6000"/>
          </a:p>
        </p:txBody>
      </p:sp>
      <p:sp>
        <p:nvSpPr>
          <p:cNvPr id="86" name="Google Shape;86;p1"/>
          <p:cNvSpPr txBox="1"/>
          <p:nvPr/>
        </p:nvSpPr>
        <p:spPr>
          <a:xfrm>
            <a:off x="5911650" y="8282100"/>
            <a:ext cx="64647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9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8F9FA9"/>
                </a:solidFill>
                <a:latin typeface="Calibri"/>
                <a:ea typeface="Calibri"/>
                <a:cs typeface="Calibri"/>
                <a:sym typeface="Calibri"/>
              </a:rPr>
              <a:t>Presenter: Jiwon Chun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nowadays 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AI 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advisors are becoming frequent in research and practice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e.g.) cancer screening, loan decisions</a:t>
            </a:r>
            <a:b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Problem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past research: reliance, trust, utilization, compliance, acceptance of AI advise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but, maximising AI reliance doesn’t fully exploit the potential of state-of-the-art human-AI decision making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increasing usage of 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imperfect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 AI advisors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increasing alignment of the objectives of human decision-makers and AI advisors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increasing potential for complementary team performance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5202450" y="557500"/>
            <a:ext cx="78831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Introduction</a:t>
            </a:r>
            <a:endParaRPr sz="6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11e223dd15_0_11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 reliance in human advice: judge-advisor system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judge: the person responsible for making the final decision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advisor: the source of the advice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focus on advice acceptance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 reliance in automation and robotics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 reliance in human-AI decision-making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doesn’t provide a unified measurement that measures the degree of appropriateness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Explainable AI and appropriate reliance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researchers proposed to use explanations of AI as a means for appropriate reliance</a:t>
            </a:r>
            <a:b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Lack: a clear definition of a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ppropriate reliance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, a standard way to measure it, a clear understanding of when and why AI advisor explanations affect it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11e223dd15_0_11"/>
          <p:cNvSpPr txBox="1"/>
          <p:nvPr/>
        </p:nvSpPr>
        <p:spPr>
          <a:xfrm>
            <a:off x="5202450" y="557500"/>
            <a:ext cx="78831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Related Work</a:t>
            </a:r>
            <a:endParaRPr sz="6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1e223dd15_0_19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Reliance and Appropriateness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reliance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defined as a behavior, not a feeling or attitude, but an actual action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trust, perceived risk, self-confidence</a:t>
            </a:r>
            <a:b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appropriateness: depends on different types of AI errors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systematic error: if humans can detect patterns to spot bad advice, case-by-case judgment with AI collaboration is needed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■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random error: humans should always rely on the AI’s advice when the AI performs better on average, and never when the AI performs worse on average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11e223dd15_0_19"/>
          <p:cNvSpPr txBox="1"/>
          <p:nvPr/>
        </p:nvSpPr>
        <p:spPr>
          <a:xfrm>
            <a:off x="4135200" y="557500"/>
            <a:ext cx="100176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Conceptualization of AR-1</a:t>
            </a:r>
            <a:endParaRPr sz="6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5f5e4eeff_0_25"/>
          <p:cNvSpPr txBox="1"/>
          <p:nvPr/>
        </p:nvSpPr>
        <p:spPr>
          <a:xfrm>
            <a:off x="946350" y="2127300"/>
            <a:ext cx="16395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Towards a Measurement Concept—Appropriateness of Reliance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follow the approach of the judge-advisor system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15f5e4eeff_0_25"/>
          <p:cNvSpPr txBox="1"/>
          <p:nvPr/>
        </p:nvSpPr>
        <p:spPr>
          <a:xfrm>
            <a:off x="4135200" y="557500"/>
            <a:ext cx="100176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Conceptualization of AR-2</a:t>
            </a:r>
            <a:endParaRPr sz="6500"/>
          </a:p>
        </p:txBody>
      </p:sp>
      <p:grpSp>
        <p:nvGrpSpPr>
          <p:cNvPr id="111" name="Google Shape;111;g315f5e4eeff_0_25"/>
          <p:cNvGrpSpPr/>
          <p:nvPr/>
        </p:nvGrpSpPr>
        <p:grpSpPr>
          <a:xfrm>
            <a:off x="20400" y="4381525"/>
            <a:ext cx="10017601" cy="4477501"/>
            <a:chOff x="112800" y="3584650"/>
            <a:chExt cx="10017601" cy="4477501"/>
          </a:xfrm>
        </p:grpSpPr>
        <p:pic>
          <p:nvPicPr>
            <p:cNvPr id="112" name="Google Shape;112;g315f5e4eeff_0_25"/>
            <p:cNvPicPr preferRelativeResize="0"/>
            <p:nvPr/>
          </p:nvPicPr>
          <p:blipFill rotWithShape="1">
            <a:blip r:embed="rId3">
              <a:alphaModFix/>
            </a:blip>
            <a:srcRect b="84209" l="2614" r="1627" t="0"/>
            <a:stretch/>
          </p:blipFill>
          <p:spPr>
            <a:xfrm>
              <a:off x="112800" y="3584650"/>
              <a:ext cx="10017601" cy="1146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g315f5e4eeff_0_25"/>
            <p:cNvPicPr preferRelativeResize="0"/>
            <p:nvPr/>
          </p:nvPicPr>
          <p:blipFill rotWithShape="1">
            <a:blip r:embed="rId3">
              <a:alphaModFix/>
            </a:blip>
            <a:srcRect b="21283" l="2614" r="1627" t="32865"/>
            <a:stretch/>
          </p:blipFill>
          <p:spPr>
            <a:xfrm>
              <a:off x="112800" y="4731625"/>
              <a:ext cx="10017601" cy="33305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" name="Google Shape;114;g315f5e4eeff_0_25"/>
          <p:cNvSpPr txBox="1"/>
          <p:nvPr/>
        </p:nvSpPr>
        <p:spPr>
          <a:xfrm>
            <a:off x="10131000" y="4438375"/>
            <a:ext cx="81366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CSR: </a:t>
            </a: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after an initial correct decision, ignore incorrect AI advice</a:t>
            </a:r>
            <a:endParaRPr sz="2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Over-reliance: follow incorrect AI advice, change an initial correct decision</a:t>
            </a:r>
            <a:endParaRPr sz="2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CAIR: after an initial wrong decision, accept correct AI advice</a:t>
            </a:r>
            <a:endParaRPr sz="2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Under-reliance: reject correct AI advice and stick to a wrong decision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5f5e4eeff_0_30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Definition of Appropriate Reliance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achieved when the human-AI team performance (complementary team performance) surpasses the performance of either the human or AI alone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      : the individual human performance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      : the individual AI performance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15f5e4eeff_0_30"/>
          <p:cNvSpPr txBox="1"/>
          <p:nvPr/>
        </p:nvSpPr>
        <p:spPr>
          <a:xfrm>
            <a:off x="4135200" y="557500"/>
            <a:ext cx="100176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Conceptualization of AR-3</a:t>
            </a:r>
            <a:endParaRPr sz="6500"/>
          </a:p>
        </p:txBody>
      </p:sp>
      <p:pic>
        <p:nvPicPr>
          <p:cNvPr id="121" name="Google Shape;121;g315f5e4eeff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4900" y="5894975"/>
            <a:ext cx="8458200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15f5e4eeff_0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0700" y="4097775"/>
            <a:ext cx="570610" cy="35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15f5e4eeff_0_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7848" y="4667375"/>
            <a:ext cx="676275" cy="35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11e223dd15_1_0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develop hypotheses on the effect of explanations on Appropriateness of Reliance (AoR)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H1a: Providing explanations of the AI advisor influences the relative self-reliance (𝑅𝑆𝑅).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H1b: Providing explanations of the AI advisor increases the relative AI reliance (𝑅𝐴𝐼𝑅).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H2: Providing explanations of the AI advisors increases the change in self-confidence.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H3a: An increased change in human self-confidence increases the relative self-reliance (RSR).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H3b: An increased change in human self-confidence increases the relative AI reliance (RAIR).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H4: Providing explanations of the AI advisor increases trust in the AI advisor.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H5a: Trust decreases the relative self-reliance (RSR).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H5b: Trust increases the relative AI reliance (RAIR).</a:t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311e223dd15_1_0"/>
          <p:cNvSpPr txBox="1"/>
          <p:nvPr/>
        </p:nvSpPr>
        <p:spPr>
          <a:xfrm>
            <a:off x="1945800" y="557500"/>
            <a:ext cx="143964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Theory Development and Hypotheses</a:t>
            </a:r>
            <a:endParaRPr sz="6500"/>
          </a:p>
        </p:txBody>
      </p:sp>
      <p:pic>
        <p:nvPicPr>
          <p:cNvPr id="130" name="Google Shape;130;g311e223dd15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638" y="6980125"/>
            <a:ext cx="8990713" cy="323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11e223dd15_1_0"/>
          <p:cNvSpPr txBox="1"/>
          <p:nvPr/>
        </p:nvSpPr>
        <p:spPr>
          <a:xfrm>
            <a:off x="7454900" y="8387713"/>
            <a:ext cx="2378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mediating variables</a:t>
            </a:r>
            <a:endParaRPr sz="1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1e223dd15_1_5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Hotel review classification: human determine if it is deceptive or genuine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400 deceptive and 400 genuine dataset by crowd-workers, with ground truth labels 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AI advisor: based on a Support Vector Machine with 86% accuracy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Explanations: 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LIME(Local Interpretable Model-agnostic Explanations) for feature importance 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numerically represents the influence assigned by the AI model to specific words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highlights key words, showing their impact (positive or negative) on decisions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Between-subject: AI advice without feature importance, feature importance conditions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participants initially decide if a review is genuine or deceptive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receive AI advice (with/without explanations) and can revise or keep their decision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they rate their self-confidence in their judgment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11e223dd15_1_5"/>
          <p:cNvSpPr txBox="1"/>
          <p:nvPr/>
        </p:nvSpPr>
        <p:spPr>
          <a:xfrm>
            <a:off x="4135200" y="557500"/>
            <a:ext cx="100176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Experimental Design</a:t>
            </a:r>
            <a:endParaRPr sz="6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1e223dd15_1_10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Descriptive analysis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Appropriateness of reliance &amp; appropriate reliance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human-AI team performance is not significantly different from the human accuracy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○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it means don’t reach CTP and therefore 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 reliance</a:t>
            </a: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 is not displayed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Structural equation model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311e223dd15_1_10"/>
          <p:cNvSpPr txBox="1"/>
          <p:nvPr/>
        </p:nvSpPr>
        <p:spPr>
          <a:xfrm>
            <a:off x="4135200" y="557500"/>
            <a:ext cx="100176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Results</a:t>
            </a:r>
            <a:endParaRPr sz="6500"/>
          </a:p>
        </p:txBody>
      </p:sp>
      <p:grpSp>
        <p:nvGrpSpPr>
          <p:cNvPr id="144" name="Google Shape;144;g311e223dd15_1_10"/>
          <p:cNvGrpSpPr/>
          <p:nvPr/>
        </p:nvGrpSpPr>
        <p:grpSpPr>
          <a:xfrm>
            <a:off x="5256148" y="2124172"/>
            <a:ext cx="12085499" cy="2457275"/>
            <a:chOff x="2505075" y="3429000"/>
            <a:chExt cx="13277850" cy="3181350"/>
          </a:xfrm>
        </p:grpSpPr>
        <p:pic>
          <p:nvPicPr>
            <p:cNvPr id="145" name="Google Shape;145;g311e223dd15_1_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05075" y="3429000"/>
              <a:ext cx="13277850" cy="3181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g311e223dd15_1_10"/>
            <p:cNvSpPr/>
            <p:nvPr/>
          </p:nvSpPr>
          <p:spPr>
            <a:xfrm>
              <a:off x="4762650" y="5480450"/>
              <a:ext cx="1137600" cy="608700"/>
            </a:xfrm>
            <a:prstGeom prst="rect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g311e223dd15_1_10"/>
            <p:cNvSpPr/>
            <p:nvPr/>
          </p:nvSpPr>
          <p:spPr>
            <a:xfrm>
              <a:off x="9809850" y="5438850"/>
              <a:ext cx="1593900" cy="608700"/>
            </a:xfrm>
            <a:prstGeom prst="rect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g311e223dd15_1_10"/>
            <p:cNvSpPr/>
            <p:nvPr/>
          </p:nvSpPr>
          <p:spPr>
            <a:xfrm>
              <a:off x="12376300" y="5480450"/>
              <a:ext cx="1137600" cy="608700"/>
            </a:xfrm>
            <a:prstGeom prst="rect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9" name="Google Shape;149;g311e223dd15_1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400" y="6541375"/>
            <a:ext cx="10805250" cy="3522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EC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1e223dd15_1_15"/>
          <p:cNvSpPr txBox="1"/>
          <p:nvPr/>
        </p:nvSpPr>
        <p:spPr>
          <a:xfrm>
            <a:off x="946350" y="2127300"/>
            <a:ext cx="16395300" cy="7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Providing explanations increases RAIR, helping participants appropriately accept AI advice.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Changes in self-confidence partially mediate the effect of explanations, contributing to the increase in RAIR.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Trust boosts RAIR, but excessive trust can lead to accepting incorrect AI advice, reducing RSR.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Explanations didn’t increase RSR, suggesting that they have little impact on the ability to reject incorrect advice.</a:t>
            </a:r>
            <a:b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3B5D"/>
              </a:buClr>
              <a:buSzPts val="3500"/>
              <a:buFont typeface="Calibri"/>
              <a:buChar char="●"/>
            </a:pPr>
            <a:r>
              <a:rPr lang="en-US" sz="3500">
                <a:solidFill>
                  <a:srgbClr val="183B5D"/>
                </a:solidFill>
                <a:latin typeface="Calibri"/>
                <a:ea typeface="Calibri"/>
                <a:cs typeface="Calibri"/>
                <a:sym typeface="Calibri"/>
              </a:rPr>
              <a:t>Appropriate reliance on AI advice represents the next step toward effective human-AI collaboration, moving beyond research focused solely on AI adoption and acceptance.</a:t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83B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11e223dd15_1_15"/>
          <p:cNvSpPr txBox="1"/>
          <p:nvPr/>
        </p:nvSpPr>
        <p:spPr>
          <a:xfrm>
            <a:off x="4135200" y="557500"/>
            <a:ext cx="100176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83B5D"/>
                </a:solidFill>
              </a:rPr>
              <a:t>Conclusion</a:t>
            </a:r>
            <a:endParaRPr sz="6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