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3" r:id="rId5"/>
    <p:sldId id="260" r:id="rId6"/>
    <p:sldId id="261" r:id="rId7"/>
    <p:sldId id="262" r:id="rId8"/>
    <p:sldId id="266" r:id="rId9"/>
    <p:sldId id="264" r:id="rId10"/>
    <p:sldId id="265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9"/>
    <p:restoredTop sz="94609"/>
  </p:normalViewPr>
  <p:slideViewPr>
    <p:cSldViewPr snapToGrid="0">
      <p:cViewPr>
        <p:scale>
          <a:sx n="106" d="100"/>
          <a:sy n="106" d="100"/>
        </p:scale>
        <p:origin x="2456" y="1160"/>
      </p:cViewPr>
      <p:guideLst/>
    </p:cSldViewPr>
  </p:slideViewPr>
  <p:outlineViewPr>
    <p:cViewPr>
      <p:scale>
        <a:sx n="33" d="100"/>
        <a:sy n="33" d="100"/>
      </p:scale>
      <p:origin x="0" y="-1106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CBD1B-2E5F-454A-A7CE-AFD1C2AB29C7}" type="datetimeFigureOut">
              <a:rPr lang="en-US" smtClean="0"/>
              <a:t>11/3/24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23457-15BE-9E4B-A9E8-E04B4FE38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48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D7884-0A77-9A3B-C866-91894C37C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E12386-0C73-A5A8-9172-E9EE9F1C1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154D9-813A-CE9E-439C-305D211E6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DA9EA-1DF6-6FC1-4DAA-E9D1266CB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5FED8-3F8C-E498-8F5D-D8DA55246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8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8EFCD-3360-508D-B0CE-201E5DC7C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4AFBF-1759-1C9D-67E2-82A9F65ED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7488E-963B-6CBF-CCC8-89D51C622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48AF8-15ED-F5DA-D1EC-1DB90CD8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091D6-A7EC-18DC-8860-7A004F4A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26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454A6-52DF-8136-4FAA-97FB0BB57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DDBD3-B6E0-8E80-70E8-CEB7651D2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6323E-E6A7-BA65-34FD-7F49AFF92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BFC34-11BF-C3EF-F307-F8C8E032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9F16D-959B-78BF-8E9E-29D4FD7AA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228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358B0-6474-5C77-5ECD-5E1E67E2B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F977B-5BE4-81C5-A28C-9C6BC8CED4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95F16-A070-6834-265B-B1B9C5D20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9CE9FC-2C33-30F4-9FB2-D12CABB91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0396FE-2E2B-4FB8-4D2B-52EE32635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7A191-FD9A-99A3-8D90-7DE5C8440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AE20A-5566-A489-4BD3-671CB248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F0274-31A0-0C26-92FD-527DD4212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0EF5C-3F83-77DE-42F5-E251A1BBD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7F46A0-6C6D-36B1-32B4-B0DC95B83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533F80-8805-69B1-F40D-CBD3C92C8D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5B211B-935F-E947-41BF-522F654F4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0B1AE3-6287-92C9-4BE8-09B624016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29B1AC-BD31-50B2-71C7-E661CD49E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EEDA-2D3A-1BA6-F35C-6D0753B7B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52B617-94D5-5B01-8525-1E6E83D86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A1E310-5384-43BF-F0E4-2E7CB42F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BCA14F-AEBC-5759-66F1-97CA320A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32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606ECB-77EB-6C20-04E8-1A342E1E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7A4CB3-C7F7-4507-335F-42B088B7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2A9BC-844B-20F7-9EEE-288F32498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4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5848E-AD2A-77A4-C1C4-3E5DABD62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C32BC-CFB5-04D8-78E4-A3C52B161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23E57-02DD-72FB-8AB0-7EBD3BA61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C7DE3-5B23-9BE3-15DC-82576115E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8EEAC-FA98-1DA0-627E-A32F8A9E0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E8A63-9249-E8E4-1B5C-E820ACB8C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60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84F47-AD25-06CE-F9F0-7A754DB41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0EB190-2A1F-ACBF-E521-9A2944171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1CAD3-BBAD-17A6-5962-2186A7BAF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3BD10-9865-C8EC-D80F-AEE0D2313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5386B-9B40-E3BF-9A88-A99F6CDBA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ED3D4-D7FB-3B4E-A01C-DC243460C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0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B62BA-9CF3-8BFA-D0A5-5D25A04A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883757-B033-4D3E-770B-D137AB148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0CD26-DE39-6A5C-0400-2D0E3D12F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EB778-99A5-58DC-4437-88F7E4366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38959-938D-88B6-1134-5759B7123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0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255E9D-6D04-C26B-E3EA-14CB265684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5A0B05-7587-727C-0E88-1244C0E69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CDDE9-5131-EC68-3E9F-2D58AE6E5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477B3-597F-90A3-F09A-8AD19E7F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24116-D9C5-EF71-4A86-2A23AED0A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9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064644-DB1A-6977-F568-BA73B9CEC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19268-32EA-3CD0-4906-501753B6C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EC158-3A37-A6A7-7533-F5B7E8B853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69F53-51EB-444B-AC1F-7526FD587B41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2FE2E-3323-4106-494D-5744F1088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0ED84-AC76-98F4-2621-B283D4A89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406F5-2747-EC4C-A2AC-BC0D31AA0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9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65E9E-FEF3-5F99-33E4-3AA14CF36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63526"/>
            <a:ext cx="9144000" cy="3038512"/>
          </a:xfrm>
        </p:spPr>
        <p:txBody>
          <a:bodyPr>
            <a:normAutofit/>
          </a:bodyPr>
          <a:lstStyle/>
          <a:p>
            <a:r>
              <a:rPr lang="en-US" dirty="0"/>
              <a:t>Use of Intelligent Voice Assistants by Older Adults with Low Technology Use </a:t>
            </a:r>
            <a:br>
              <a:rPr lang="en-US" dirty="0"/>
            </a:br>
            <a:r>
              <a:rPr lang="en-US" sz="1800" dirty="0">
                <a:effectLst/>
                <a:latin typeface="LinBiolinumT"/>
              </a:rPr>
              <a:t>Alisha Pradhan</a:t>
            </a:r>
            <a:r>
              <a:rPr lang="en-US" sz="1800" dirty="0">
                <a:latin typeface="LinBiolinumT"/>
              </a:rPr>
              <a:t>,</a:t>
            </a:r>
            <a:r>
              <a:rPr lang="en-US" sz="1800" dirty="0">
                <a:effectLst/>
                <a:latin typeface="LinBiolinumT"/>
              </a:rPr>
              <a:t> Amanda Lazar, Leah </a:t>
            </a:r>
            <a:r>
              <a:rPr lang="en-US" sz="1800" dirty="0" err="1">
                <a:effectLst/>
                <a:latin typeface="LinBiolinumT"/>
              </a:rPr>
              <a:t>Findlater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A13B8-2087-D022-53FA-18C5FD3E18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9572" y="4654661"/>
            <a:ext cx="9144000" cy="576557"/>
          </a:xfrm>
        </p:spPr>
        <p:txBody>
          <a:bodyPr/>
          <a:lstStyle/>
          <a:p>
            <a:r>
              <a:rPr lang="en-US" dirty="0"/>
              <a:t>Shreyas </a:t>
            </a:r>
            <a:r>
              <a:rPr lang="en-US" dirty="0" err="1"/>
              <a:t>Shivakumar</a:t>
            </a:r>
            <a:r>
              <a:rPr lang="en-US" dirty="0"/>
              <a:t> Kasetty</a:t>
            </a:r>
          </a:p>
        </p:txBody>
      </p:sp>
    </p:spTree>
    <p:extLst>
      <p:ext uri="{BB962C8B-B14F-4D97-AF65-F5344CB8AC3E}">
        <p14:creationId xmlns:p14="http://schemas.microsoft.com/office/powerpoint/2010/main" val="408675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2D263-CA22-BE79-5A42-ACF887E6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490ED-72CE-0D49-6B7D-6E486D078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1088"/>
            <a:ext cx="10515600" cy="464587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Research Goal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Explore how </a:t>
            </a:r>
            <a:r>
              <a:rPr lang="en-US" b="1" dirty="0"/>
              <a:t>voice assistants in smart speakers</a:t>
            </a:r>
            <a:r>
              <a:rPr lang="en-US" dirty="0"/>
              <a:t> (e.g., Amazon Echo) can make technology more accessible for </a:t>
            </a:r>
            <a:r>
              <a:rPr lang="en-US" b="1" dirty="0"/>
              <a:t>older adults</a:t>
            </a:r>
            <a:r>
              <a:rPr lang="en-US" dirty="0"/>
              <a:t> who rarely use digital devices.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Purpose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Understand </a:t>
            </a:r>
            <a:r>
              <a:rPr lang="en-US" b="1" dirty="0"/>
              <a:t>how older adults perceive</a:t>
            </a:r>
            <a:r>
              <a:rPr lang="en-US" dirty="0"/>
              <a:t> and use voice assistants, and identify </a:t>
            </a:r>
            <a:r>
              <a:rPr lang="en-US" b="1" dirty="0"/>
              <a:t>challenges</a:t>
            </a:r>
            <a:r>
              <a:rPr lang="en-US" dirty="0"/>
              <a:t> to improve these technologies for this user group.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Research Questions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How do older adults with limited tech experience view smart speakers?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What are the common uses of these devices?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What challenges do they face, and how can we address them?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59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3C98F-37BA-A56A-F21A-CC5D2CDDE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A8932-1EAC-4F1A-668F-67C31408E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Participants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Total</a:t>
            </a:r>
            <a:r>
              <a:rPr lang="en-US" dirty="0"/>
              <a:t>: 7 participants (1 male, 6 female).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Age</a:t>
            </a:r>
            <a:r>
              <a:rPr lang="en-US" dirty="0"/>
              <a:t>: 65+ years old.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Technology Usage</a:t>
            </a:r>
            <a:r>
              <a:rPr lang="en-US" dirty="0"/>
              <a:t>: Used digital devices less than once a day.</a:t>
            </a:r>
          </a:p>
        </p:txBody>
      </p:sp>
    </p:spTree>
    <p:extLst>
      <p:ext uri="{BB962C8B-B14F-4D97-AF65-F5344CB8AC3E}">
        <p14:creationId xmlns:p14="http://schemas.microsoft.com/office/powerpoint/2010/main" val="1333409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ble of information&#10;&#10;Description automatically generated">
            <a:extLst>
              <a:ext uri="{FF2B5EF4-FFF2-40B4-BE49-F238E27FC236}">
                <a16:creationId xmlns:a16="http://schemas.microsoft.com/office/drawing/2014/main" id="{C5974CE8-D090-65B9-1E47-A55BD6B32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888" y="643466"/>
            <a:ext cx="790222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82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452E9-C1D4-39BE-A8B7-0BBCE77C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of Data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E8E57-33BD-650F-5C22-99B974CF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6826"/>
            <a:ext cx="10515600" cy="4926049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Weekly Semi-Structured Interviews</a:t>
            </a:r>
            <a:endParaRPr lang="en-US" dirty="0"/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Frequency</a:t>
            </a:r>
            <a:r>
              <a:rPr lang="en-US" dirty="0"/>
              <a:t>: 3 interviews per participant (initial, mid-point, final).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Duration</a:t>
            </a:r>
            <a:r>
              <a:rPr lang="en-US" dirty="0"/>
              <a:t>: 30-75 minutes per interview.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Topics</a:t>
            </a:r>
            <a:r>
              <a:rPr lang="en-US" dirty="0"/>
              <a:t>: Device usage, challenges, benefits, and security concerns.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Daily Diary Entries via Automated Calls</a:t>
            </a:r>
            <a:endParaRPr lang="en-US" dirty="0"/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Frequency</a:t>
            </a:r>
            <a:r>
              <a:rPr lang="en-US" dirty="0"/>
              <a:t>: 18 calls over 22 days.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Response Rate</a:t>
            </a:r>
            <a:r>
              <a:rPr lang="en-US" dirty="0"/>
              <a:t>: Average of 16 responses per participant.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Average Call Duration</a:t>
            </a:r>
            <a:r>
              <a:rPr lang="en-US" dirty="0"/>
              <a:t>: 1 minute 28 seconds.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Purpose</a:t>
            </a:r>
            <a:r>
              <a:rPr lang="en-US" dirty="0"/>
              <a:t>: Capture daily interactions and reflections on usage.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Usage Logs</a:t>
            </a:r>
            <a:endParaRPr lang="en-US" dirty="0"/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Total Commands Logged</a:t>
            </a:r>
            <a:r>
              <a:rPr lang="en-US" dirty="0"/>
              <a:t>: 4,150 commands.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Filtered Commands Analyzed</a:t>
            </a:r>
            <a:r>
              <a:rPr lang="en-US" dirty="0"/>
              <a:t>: 1,049 commands after removing repeated or unclear commands.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Categories</a:t>
            </a:r>
            <a:r>
              <a:rPr lang="en-US" dirty="0"/>
              <a:t>: Information requests, weather checks, alarms,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655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6E51-3BE7-B9D2-6AD7-AF4F2328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Data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83E4A-AB78-2EAC-D820-8AFFF0303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Thematic Coding</a:t>
            </a:r>
            <a:r>
              <a:rPr lang="en-US" dirty="0"/>
              <a:t>: Qualitative analysis of interview transcripts and diary entries.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Total Codes</a:t>
            </a:r>
            <a:r>
              <a:rPr lang="en-US" dirty="0"/>
              <a:t>: 23 primary codes (e.g., device usage, challenges, privacy).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Coding Agreement</a:t>
            </a:r>
            <a:r>
              <a:rPr lang="en-US" dirty="0"/>
              <a:t>: Cohen’s kappa = 0.87 (high inter-rater reliability). Three research team members were involved in creating the initial code book, which was validated by a multi step validation process.</a:t>
            </a:r>
          </a:p>
        </p:txBody>
      </p:sp>
    </p:spTree>
    <p:extLst>
      <p:ext uri="{BB962C8B-B14F-4D97-AF65-F5344CB8AC3E}">
        <p14:creationId xmlns:p14="http://schemas.microsoft.com/office/powerpoint/2010/main" val="1933046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3E524-6F36-9456-9411-C3628AA6C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Key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70E86-B06A-292E-FD46-1AA91F367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Increased Comfort Over Time</a:t>
            </a:r>
            <a:endParaRPr lang="en-US" dirty="0"/>
          </a:p>
          <a:p>
            <a:pPr lvl="1"/>
            <a:r>
              <a:rPr lang="en-US" dirty="0"/>
              <a:t>Initial hesitancy turned into comfort by the end of the study.</a:t>
            </a:r>
          </a:p>
          <a:p>
            <a:pPr lvl="1"/>
            <a:r>
              <a:rPr lang="en-US" dirty="0"/>
              <a:t>Participants felt more confident using Alexa, appreciating the ease of voice commands.</a:t>
            </a:r>
          </a:p>
          <a:p>
            <a:r>
              <a:rPr lang="en-US" b="1" dirty="0"/>
              <a:t>Primary Uses</a:t>
            </a:r>
            <a:endParaRPr lang="en-US" dirty="0"/>
          </a:p>
          <a:p>
            <a:pPr lvl="1"/>
            <a:r>
              <a:rPr lang="en-US" b="1" dirty="0"/>
              <a:t>Information finding</a:t>
            </a:r>
            <a:r>
              <a:rPr lang="en-US" dirty="0"/>
              <a:t>: 34.9%</a:t>
            </a:r>
          </a:p>
          <a:p>
            <a:pPr lvl="1"/>
            <a:r>
              <a:rPr lang="en-US" b="1" dirty="0"/>
              <a:t>Unstructured conversation</a:t>
            </a:r>
            <a:r>
              <a:rPr lang="en-US" dirty="0"/>
              <a:t>: 13.6%</a:t>
            </a:r>
          </a:p>
          <a:p>
            <a:pPr lvl="1"/>
            <a:r>
              <a:rPr lang="en-US" b="1" dirty="0"/>
              <a:t>Playing music</a:t>
            </a:r>
            <a:r>
              <a:rPr lang="en-US" dirty="0"/>
              <a:t>: 13.3%</a:t>
            </a:r>
          </a:p>
          <a:p>
            <a:pPr lvl="1"/>
            <a:r>
              <a:rPr lang="en-US" b="1" dirty="0"/>
              <a:t>Checking the weather</a:t>
            </a:r>
            <a:r>
              <a:rPr lang="en-US" dirty="0"/>
              <a:t>: 9.8%</a:t>
            </a:r>
          </a:p>
          <a:p>
            <a:pPr lvl="1"/>
            <a:r>
              <a:rPr lang="en-US" dirty="0"/>
              <a:t>Health information was a major category (16% of info queries).</a:t>
            </a:r>
          </a:p>
          <a:p>
            <a:r>
              <a:rPr lang="en-US" b="1" dirty="0"/>
              <a:t>Supporting Memory</a:t>
            </a:r>
            <a:endParaRPr lang="en-US" dirty="0"/>
          </a:p>
          <a:p>
            <a:pPr lvl="1"/>
            <a:r>
              <a:rPr lang="en-US" dirty="0"/>
              <a:t>Participants relied on Alexa for small reminders but often used backup methods like paper notes.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21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blue and black bars&#10;&#10;Description automatically generated">
            <a:extLst>
              <a:ext uri="{FF2B5EF4-FFF2-40B4-BE49-F238E27FC236}">
                <a16:creationId xmlns:a16="http://schemas.microsoft.com/office/drawing/2014/main" id="{4C8FB603-FE3B-7BA5-7E09-FB9265155E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9930" y="980661"/>
            <a:ext cx="9628935" cy="4450487"/>
          </a:xfrm>
        </p:spPr>
      </p:pic>
    </p:spTree>
    <p:extLst>
      <p:ext uri="{BB962C8B-B14F-4D97-AF65-F5344CB8AC3E}">
        <p14:creationId xmlns:p14="http://schemas.microsoft.com/office/powerpoint/2010/main" val="1774829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2975-9D7C-3D50-BA93-B4B536FED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A42F4-2CBC-DBC8-E8D2-64F257272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Voice Recognition Issues</a:t>
            </a:r>
            <a:endParaRPr lang="en-US" dirty="0"/>
          </a:p>
          <a:p>
            <a:pPr lvl="1"/>
            <a:r>
              <a:rPr lang="en-US" dirty="0"/>
              <a:t>Participants had to repeat commands due to Alexa's difficulty recognizing variations (e.g., confusing “Alexis” for “Alexa”).</a:t>
            </a:r>
          </a:p>
          <a:p>
            <a:r>
              <a:rPr lang="en-US" b="1" dirty="0"/>
              <a:t>Command Structure Complexity</a:t>
            </a:r>
            <a:endParaRPr lang="en-US" dirty="0"/>
          </a:p>
          <a:p>
            <a:pPr lvl="1"/>
            <a:r>
              <a:rPr lang="en-US" dirty="0"/>
              <a:t>Participants struggled to remember specific keywords for features like reminders or alarms.</a:t>
            </a:r>
          </a:p>
          <a:p>
            <a:pPr lvl="1"/>
            <a:r>
              <a:rPr lang="en-US" dirty="0"/>
              <a:t>Compound commands (e.g., “stop music and tell me the weather”) were often misunderstood, causing frustration.</a:t>
            </a:r>
          </a:p>
          <a:p>
            <a:r>
              <a:rPr lang="en-US" b="1" dirty="0"/>
              <a:t>Limited Discoverability of Features</a:t>
            </a:r>
            <a:endParaRPr lang="en-US" dirty="0"/>
          </a:p>
          <a:p>
            <a:pPr lvl="1"/>
            <a:r>
              <a:rPr lang="en-US" dirty="0"/>
              <a:t>Difficulty finding certain features, such as emergency skills.</a:t>
            </a:r>
          </a:p>
          <a:p>
            <a:pPr lvl="1"/>
            <a:r>
              <a:rPr lang="en-US" dirty="0"/>
              <a:t>Desire for a printed manual to help discover Alexa’s capabilities.</a:t>
            </a:r>
          </a:p>
          <a:p>
            <a:r>
              <a:rPr lang="en-US" b="1" dirty="0"/>
              <a:t>Dependence on Paired Device</a:t>
            </a:r>
            <a:endParaRPr lang="en-US" dirty="0"/>
          </a:p>
          <a:p>
            <a:pPr lvl="1"/>
            <a:r>
              <a:rPr lang="en-US" dirty="0"/>
              <a:t>Actions like deleting items required using the paired tablet, which some participants were less comfortable with.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57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64EB4-5DFB-3941-3A80-A6FDABB0B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0188"/>
          </a:xfrm>
        </p:spPr>
        <p:txBody>
          <a:bodyPr/>
          <a:lstStyle/>
          <a:p>
            <a:r>
              <a:rPr lang="en-US" dirty="0"/>
              <a:t>Comparison with Traditional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6F828-6DFB-A974-E3BE-3B8FD6681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6678"/>
            <a:ext cx="10515600" cy="452028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Confidence Boost</a:t>
            </a:r>
            <a:endParaRPr lang="en-US" dirty="0"/>
          </a:p>
          <a:p>
            <a:pPr lvl="1"/>
            <a:r>
              <a:rPr lang="en-US" dirty="0"/>
              <a:t>Participants found Alexa simpler and faster than computers, which boosted their confidence in using tech.</a:t>
            </a:r>
          </a:p>
          <a:p>
            <a:pPr lvl="1"/>
            <a:r>
              <a:rPr lang="en-US" dirty="0"/>
              <a:t>Some participants, who typically needed help with computers, felt empowered to use Alexa independently.</a:t>
            </a:r>
          </a:p>
          <a:p>
            <a:r>
              <a:rPr lang="en-US" b="1" dirty="0"/>
              <a:t>Accessibility Benefits</a:t>
            </a:r>
            <a:endParaRPr lang="en-US" dirty="0"/>
          </a:p>
          <a:p>
            <a:pPr lvl="1"/>
            <a:r>
              <a:rPr lang="en-US" dirty="0"/>
              <a:t>Voice interface was useful for participants with arthritis or vision challenges.</a:t>
            </a:r>
          </a:p>
          <a:p>
            <a:pPr lvl="1"/>
            <a:r>
              <a:rPr lang="en-US" dirty="0"/>
              <a:t>Avoided need for typing or adjusting text size.</a:t>
            </a:r>
          </a:p>
          <a:p>
            <a:r>
              <a:rPr lang="en-US" b="1" dirty="0"/>
              <a:t>Shift in Technology Use Habits</a:t>
            </a:r>
            <a:endParaRPr lang="en-US" dirty="0"/>
          </a:p>
          <a:p>
            <a:pPr lvl="1"/>
            <a:r>
              <a:rPr lang="en-US" dirty="0"/>
              <a:t>Alexa replaced some traditional devices for daily tasks, such as checking the weather (instead of TV).</a:t>
            </a:r>
          </a:p>
          <a:p>
            <a:pPr lvl="1"/>
            <a:r>
              <a:rPr lang="en-US" dirty="0"/>
              <a:t>Participants found Alexa convenient and appreciated how it easily integrated into their routines.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850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71365-DEF4-797D-208F-BD3D66AF1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Improvements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C53A4-8FB9-71C5-7818-EF47CAB8D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Enhancing Health Information Credibility</a:t>
            </a:r>
            <a:endParaRPr lang="en-US" dirty="0"/>
          </a:p>
          <a:p>
            <a:pPr lvl="1"/>
            <a:r>
              <a:rPr lang="en-US" dirty="0"/>
              <a:t>Participants often trusted or needed to verify health information from Alexa but lacked resources.</a:t>
            </a:r>
          </a:p>
          <a:p>
            <a:pPr lvl="1"/>
            <a:r>
              <a:rPr lang="en-US" dirty="0"/>
              <a:t>VUIs (Voice User Interfaces) should incorporate credibility indicators, such as </a:t>
            </a:r>
            <a:r>
              <a:rPr lang="en-US" b="1" dirty="0"/>
              <a:t>source reliability scores</a:t>
            </a:r>
            <a:r>
              <a:rPr lang="en-US" dirty="0"/>
              <a:t> or verified health information, to support users with limited digital literacy.</a:t>
            </a:r>
          </a:p>
          <a:p>
            <a:r>
              <a:rPr lang="en-US" b="1" dirty="0"/>
              <a:t>Improving Memory Support Features</a:t>
            </a:r>
            <a:endParaRPr lang="en-US" dirty="0"/>
          </a:p>
          <a:p>
            <a:pPr lvl="1"/>
            <a:r>
              <a:rPr lang="en-US" dirty="0"/>
              <a:t>Current reminder, timer, and alarm features are not fully utilized due to concerns over reliability (e.g., internet dependency) and complex commands.</a:t>
            </a:r>
          </a:p>
          <a:p>
            <a:pPr lvl="1"/>
            <a:r>
              <a:rPr lang="en-US" dirty="0"/>
              <a:t>Design should consider </a:t>
            </a:r>
            <a:r>
              <a:rPr lang="en-US" b="1" dirty="0"/>
              <a:t>collaborative memory strategies</a:t>
            </a:r>
            <a:r>
              <a:rPr lang="en-US" dirty="0"/>
              <a:t> (allowing family or caregivers to set reminders) and simplify command structures to improve usability.</a:t>
            </a:r>
          </a:p>
          <a:p>
            <a:r>
              <a:rPr lang="en-US" b="1" dirty="0"/>
              <a:t>Addressing Discoverability and Consistency in Commands</a:t>
            </a:r>
            <a:endParaRPr lang="en-US" dirty="0"/>
          </a:p>
          <a:p>
            <a:pPr lvl="1"/>
            <a:r>
              <a:rPr lang="en-US" dirty="0"/>
              <a:t>Participants struggled with inconsistent and hard-to-remember commands across Alexa features and third-party skills.</a:t>
            </a:r>
          </a:p>
          <a:p>
            <a:pPr lvl="1"/>
            <a:r>
              <a:rPr lang="en-US" dirty="0"/>
              <a:t>Designers should ensure </a:t>
            </a:r>
            <a:r>
              <a:rPr lang="en-US" b="1" dirty="0"/>
              <a:t>consistent keyword usage</a:t>
            </a:r>
            <a:r>
              <a:rPr lang="en-US" dirty="0"/>
              <a:t> and explore visible command options (e.g., projected interfaces or companion screens) to enhance discoverability.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12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28F52-CF49-92C5-6F3A-1EEDB0743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B153A-E671-C1CD-B1ED-839A24512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study shows that voice assistants can improve technology access for older adults, making digital interaction more approachable. </a:t>
            </a:r>
          </a:p>
        </p:txBody>
      </p:sp>
    </p:spTree>
    <p:extLst>
      <p:ext uri="{BB962C8B-B14F-4D97-AF65-F5344CB8AC3E}">
        <p14:creationId xmlns:p14="http://schemas.microsoft.com/office/powerpoint/2010/main" val="1606732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811</Words>
  <Application>Microsoft Macintosh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LinBiolinumT</vt:lpstr>
      <vt:lpstr>Office Theme</vt:lpstr>
      <vt:lpstr>Use of Intelligent Voice Assistants by Older Adults with Low Technology Use  Alisha Pradhan, Amanda Lazar, Leah Findlater</vt:lpstr>
      <vt:lpstr>Introduction</vt:lpstr>
      <vt:lpstr>Methodology</vt:lpstr>
      <vt:lpstr>PowerPoint Presentation</vt:lpstr>
      <vt:lpstr>Methods of Data Collection</vt:lpstr>
      <vt:lpstr>Data Analysis</vt:lpstr>
      <vt:lpstr>Results and Key Findings</vt:lpstr>
      <vt:lpstr>PowerPoint Presentation</vt:lpstr>
      <vt:lpstr>Major Challenges</vt:lpstr>
      <vt:lpstr>Comparison with Traditional Technology</vt:lpstr>
      <vt:lpstr>Design Improvements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Intelligent Voice Assistants by Older Adults with Low Technology Use  Alisha Pradhan, Amanda Lazar, Leah Findlater</dc:title>
  <dc:creator>Kasetty, Shreyas Shivakumar</dc:creator>
  <cp:lastModifiedBy>Kasetty, Shreyas Shivakumar</cp:lastModifiedBy>
  <cp:revision>4</cp:revision>
  <dcterms:created xsi:type="dcterms:W3CDTF">2024-11-03T19:57:56Z</dcterms:created>
  <dcterms:modified xsi:type="dcterms:W3CDTF">2024-11-04T05:43:48Z</dcterms:modified>
</cp:coreProperties>
</file>