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1" r:id="rId3"/>
    <p:sldId id="258" r:id="rId4"/>
    <p:sldId id="259" r:id="rId5"/>
    <p:sldId id="262" r:id="rId6"/>
    <p:sldId id="263" r:id="rId7"/>
    <p:sldId id="260" r:id="rId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76"/>
    <p:restoredTop sz="94694"/>
  </p:normalViewPr>
  <p:slideViewPr>
    <p:cSldViewPr snapToGrid="0">
      <p:cViewPr varScale="1">
        <p:scale>
          <a:sx n="87" d="100"/>
          <a:sy n="87" d="100"/>
        </p:scale>
        <p:origin x="216" y="9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5D09F8-3A97-2026-892A-78A5593C5176}"/>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id="{501E0B2C-4BEC-BE0B-434E-13706C19F1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82FDFC53-E3FC-5DB0-2619-34096287706A}"/>
              </a:ext>
            </a:extLst>
          </p:cNvPr>
          <p:cNvSpPr>
            <a:spLocks noGrp="1"/>
          </p:cNvSpPr>
          <p:nvPr>
            <p:ph type="dt" sz="half" idx="10"/>
          </p:nvPr>
        </p:nvSpPr>
        <p:spPr/>
        <p:txBody>
          <a:bodyPr/>
          <a:lstStyle/>
          <a:p>
            <a:fld id="{C0E7FDD5-DFA7-CC4F-AA44-58E2FCE10C8E}" type="datetimeFigureOut">
              <a:rPr kumimoji="1" lang="zh-CN" altLang="en-US" smtClean="0"/>
              <a:t>2024/11/8</a:t>
            </a:fld>
            <a:endParaRPr kumimoji="1" lang="zh-CN" altLang="en-US"/>
          </a:p>
        </p:txBody>
      </p:sp>
      <p:sp>
        <p:nvSpPr>
          <p:cNvPr id="5" name="页脚占位符 4">
            <a:extLst>
              <a:ext uri="{FF2B5EF4-FFF2-40B4-BE49-F238E27FC236}">
                <a16:creationId xmlns:a16="http://schemas.microsoft.com/office/drawing/2014/main" id="{01971B9D-6F29-5D5C-A492-C6ADF2749E83}"/>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5A9810A7-A649-ADEE-ADF5-430EAC72B983}"/>
              </a:ext>
            </a:extLst>
          </p:cNvPr>
          <p:cNvSpPr>
            <a:spLocks noGrp="1"/>
          </p:cNvSpPr>
          <p:nvPr>
            <p:ph type="sldNum" sz="quarter" idx="12"/>
          </p:nvPr>
        </p:nvSpPr>
        <p:spPr/>
        <p:txBody>
          <a:bodyPr/>
          <a:lstStyle/>
          <a:p>
            <a:fld id="{02DF4D9D-62A7-2C43-B461-F9FCD5F19F67}" type="slidenum">
              <a:rPr kumimoji="1" lang="zh-CN" altLang="en-US" smtClean="0"/>
              <a:t>‹#›</a:t>
            </a:fld>
            <a:endParaRPr kumimoji="1" lang="zh-CN" altLang="en-US"/>
          </a:p>
        </p:txBody>
      </p:sp>
    </p:spTree>
    <p:extLst>
      <p:ext uri="{BB962C8B-B14F-4D97-AF65-F5344CB8AC3E}">
        <p14:creationId xmlns:p14="http://schemas.microsoft.com/office/powerpoint/2010/main" val="4006437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4298F6-90E0-BAA3-F229-1E2198FC56B7}"/>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89C2C486-0669-6A23-A176-6732E6A29D0D}"/>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F54569AF-36F1-1962-6ED3-625480095FAE}"/>
              </a:ext>
            </a:extLst>
          </p:cNvPr>
          <p:cNvSpPr>
            <a:spLocks noGrp="1"/>
          </p:cNvSpPr>
          <p:nvPr>
            <p:ph type="dt" sz="half" idx="10"/>
          </p:nvPr>
        </p:nvSpPr>
        <p:spPr/>
        <p:txBody>
          <a:bodyPr/>
          <a:lstStyle/>
          <a:p>
            <a:fld id="{C0E7FDD5-DFA7-CC4F-AA44-58E2FCE10C8E}" type="datetimeFigureOut">
              <a:rPr kumimoji="1" lang="zh-CN" altLang="en-US" smtClean="0"/>
              <a:t>2024/11/8</a:t>
            </a:fld>
            <a:endParaRPr kumimoji="1" lang="zh-CN" altLang="en-US"/>
          </a:p>
        </p:txBody>
      </p:sp>
      <p:sp>
        <p:nvSpPr>
          <p:cNvPr id="5" name="页脚占位符 4">
            <a:extLst>
              <a:ext uri="{FF2B5EF4-FFF2-40B4-BE49-F238E27FC236}">
                <a16:creationId xmlns:a16="http://schemas.microsoft.com/office/drawing/2014/main" id="{89865E82-0CD7-2047-C9A6-62CFF83C4E11}"/>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869A0677-62B0-945A-95EE-6CEC8009B299}"/>
              </a:ext>
            </a:extLst>
          </p:cNvPr>
          <p:cNvSpPr>
            <a:spLocks noGrp="1"/>
          </p:cNvSpPr>
          <p:nvPr>
            <p:ph type="sldNum" sz="quarter" idx="12"/>
          </p:nvPr>
        </p:nvSpPr>
        <p:spPr/>
        <p:txBody>
          <a:bodyPr/>
          <a:lstStyle/>
          <a:p>
            <a:fld id="{02DF4D9D-62A7-2C43-B461-F9FCD5F19F67}" type="slidenum">
              <a:rPr kumimoji="1" lang="zh-CN" altLang="en-US" smtClean="0"/>
              <a:t>‹#›</a:t>
            </a:fld>
            <a:endParaRPr kumimoji="1" lang="zh-CN" altLang="en-US"/>
          </a:p>
        </p:txBody>
      </p:sp>
    </p:spTree>
    <p:extLst>
      <p:ext uri="{BB962C8B-B14F-4D97-AF65-F5344CB8AC3E}">
        <p14:creationId xmlns:p14="http://schemas.microsoft.com/office/powerpoint/2010/main" val="2455096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C081E8-6AC9-4317-5BC8-20063CE36961}"/>
              </a:ext>
            </a:extLst>
          </p:cNvPr>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id="{AB006180-83A6-64B5-1107-7E5CAF63E2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id="{DCA8510E-690B-05FD-6F60-39EBEA2277F6}"/>
              </a:ext>
            </a:extLst>
          </p:cNvPr>
          <p:cNvSpPr>
            <a:spLocks noGrp="1"/>
          </p:cNvSpPr>
          <p:nvPr>
            <p:ph type="dt" sz="half" idx="10"/>
          </p:nvPr>
        </p:nvSpPr>
        <p:spPr/>
        <p:txBody>
          <a:bodyPr/>
          <a:lstStyle/>
          <a:p>
            <a:fld id="{C0E7FDD5-DFA7-CC4F-AA44-58E2FCE10C8E}" type="datetimeFigureOut">
              <a:rPr kumimoji="1" lang="zh-CN" altLang="en-US" smtClean="0"/>
              <a:t>2024/11/8</a:t>
            </a:fld>
            <a:endParaRPr kumimoji="1" lang="zh-CN" altLang="en-US"/>
          </a:p>
        </p:txBody>
      </p:sp>
      <p:sp>
        <p:nvSpPr>
          <p:cNvPr id="5" name="页脚占位符 4">
            <a:extLst>
              <a:ext uri="{FF2B5EF4-FFF2-40B4-BE49-F238E27FC236}">
                <a16:creationId xmlns:a16="http://schemas.microsoft.com/office/drawing/2014/main" id="{BC1F7C32-183F-DB6E-244A-322D87FF2E90}"/>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BCA8DEBB-B539-3F94-59B1-687698C82D00}"/>
              </a:ext>
            </a:extLst>
          </p:cNvPr>
          <p:cNvSpPr>
            <a:spLocks noGrp="1"/>
          </p:cNvSpPr>
          <p:nvPr>
            <p:ph type="sldNum" sz="quarter" idx="12"/>
          </p:nvPr>
        </p:nvSpPr>
        <p:spPr/>
        <p:txBody>
          <a:bodyPr/>
          <a:lstStyle/>
          <a:p>
            <a:fld id="{02DF4D9D-62A7-2C43-B461-F9FCD5F19F67}" type="slidenum">
              <a:rPr kumimoji="1" lang="zh-CN" altLang="en-US" smtClean="0"/>
              <a:t>‹#›</a:t>
            </a:fld>
            <a:endParaRPr kumimoji="1" lang="zh-CN" altLang="en-US"/>
          </a:p>
        </p:txBody>
      </p:sp>
    </p:spTree>
    <p:extLst>
      <p:ext uri="{BB962C8B-B14F-4D97-AF65-F5344CB8AC3E}">
        <p14:creationId xmlns:p14="http://schemas.microsoft.com/office/powerpoint/2010/main" val="393760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63EC19-1C89-F8DD-A75A-266D307A1C9A}"/>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9C18BF6D-8975-83AF-C1FD-40A20EF65C6A}"/>
              </a:ext>
            </a:extLst>
          </p:cNvPr>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id="{3DF401DC-C22E-C7E3-073D-E83542F5FA1F}"/>
              </a:ext>
            </a:extLst>
          </p:cNvPr>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a:extLst>
              <a:ext uri="{FF2B5EF4-FFF2-40B4-BE49-F238E27FC236}">
                <a16:creationId xmlns:a16="http://schemas.microsoft.com/office/drawing/2014/main" id="{9BA502A6-206C-E874-EF31-DA9B3CD3BFE9}"/>
              </a:ext>
            </a:extLst>
          </p:cNvPr>
          <p:cNvSpPr>
            <a:spLocks noGrp="1"/>
          </p:cNvSpPr>
          <p:nvPr>
            <p:ph type="dt" sz="half" idx="10"/>
          </p:nvPr>
        </p:nvSpPr>
        <p:spPr/>
        <p:txBody>
          <a:bodyPr/>
          <a:lstStyle/>
          <a:p>
            <a:fld id="{C0E7FDD5-DFA7-CC4F-AA44-58E2FCE10C8E}" type="datetimeFigureOut">
              <a:rPr kumimoji="1" lang="zh-CN" altLang="en-US" smtClean="0"/>
              <a:t>2024/11/8</a:t>
            </a:fld>
            <a:endParaRPr kumimoji="1" lang="zh-CN" altLang="en-US"/>
          </a:p>
        </p:txBody>
      </p:sp>
      <p:sp>
        <p:nvSpPr>
          <p:cNvPr id="6" name="页脚占位符 5">
            <a:extLst>
              <a:ext uri="{FF2B5EF4-FFF2-40B4-BE49-F238E27FC236}">
                <a16:creationId xmlns:a16="http://schemas.microsoft.com/office/drawing/2014/main" id="{DB1B438B-BED0-49B9-CD75-A0B16FC83937}"/>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51306BFC-E582-9C3A-8139-1228E5EF15D2}"/>
              </a:ext>
            </a:extLst>
          </p:cNvPr>
          <p:cNvSpPr>
            <a:spLocks noGrp="1"/>
          </p:cNvSpPr>
          <p:nvPr>
            <p:ph type="sldNum" sz="quarter" idx="12"/>
          </p:nvPr>
        </p:nvSpPr>
        <p:spPr/>
        <p:txBody>
          <a:bodyPr/>
          <a:lstStyle/>
          <a:p>
            <a:fld id="{02DF4D9D-62A7-2C43-B461-F9FCD5F19F67}" type="slidenum">
              <a:rPr kumimoji="1" lang="zh-CN" altLang="en-US" smtClean="0"/>
              <a:t>‹#›</a:t>
            </a:fld>
            <a:endParaRPr kumimoji="1" lang="zh-CN" altLang="en-US"/>
          </a:p>
        </p:txBody>
      </p:sp>
    </p:spTree>
    <p:extLst>
      <p:ext uri="{BB962C8B-B14F-4D97-AF65-F5344CB8AC3E}">
        <p14:creationId xmlns:p14="http://schemas.microsoft.com/office/powerpoint/2010/main" val="709439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1EC07E-D3AF-AAA0-87F9-141101A02AC9}"/>
              </a:ext>
            </a:extLst>
          </p:cNvPr>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39CCEA12-D5D5-CCCD-B984-511535CFB7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F40BD27C-1726-DAF5-F66A-9D653335F250}"/>
              </a:ext>
            </a:extLst>
          </p:cNvPr>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id="{C936CB7F-AE89-2095-1D87-628F4733D4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CBBED9A3-D7C1-2B02-8034-D928BB2B167E}"/>
              </a:ext>
            </a:extLst>
          </p:cNvPr>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id="{91377863-15D3-8DEF-98F5-3F24C3F8F1B8}"/>
              </a:ext>
            </a:extLst>
          </p:cNvPr>
          <p:cNvSpPr>
            <a:spLocks noGrp="1"/>
          </p:cNvSpPr>
          <p:nvPr>
            <p:ph type="dt" sz="half" idx="10"/>
          </p:nvPr>
        </p:nvSpPr>
        <p:spPr/>
        <p:txBody>
          <a:bodyPr/>
          <a:lstStyle/>
          <a:p>
            <a:fld id="{C0E7FDD5-DFA7-CC4F-AA44-58E2FCE10C8E}" type="datetimeFigureOut">
              <a:rPr kumimoji="1" lang="zh-CN" altLang="en-US" smtClean="0"/>
              <a:t>2024/11/8</a:t>
            </a:fld>
            <a:endParaRPr kumimoji="1" lang="zh-CN" altLang="en-US"/>
          </a:p>
        </p:txBody>
      </p:sp>
      <p:sp>
        <p:nvSpPr>
          <p:cNvPr id="8" name="页脚占位符 7">
            <a:extLst>
              <a:ext uri="{FF2B5EF4-FFF2-40B4-BE49-F238E27FC236}">
                <a16:creationId xmlns:a16="http://schemas.microsoft.com/office/drawing/2014/main" id="{FD5DE47B-383D-4CD8-E02D-B3C034DA357A}"/>
              </a:ext>
            </a:extLst>
          </p:cNvPr>
          <p:cNvSpPr>
            <a:spLocks noGrp="1"/>
          </p:cNvSpPr>
          <p:nvPr>
            <p:ph type="ftr" sz="quarter" idx="11"/>
          </p:nvPr>
        </p:nvSpPr>
        <p:spPr/>
        <p:txBody>
          <a:bodyPr/>
          <a:lstStyle/>
          <a:p>
            <a:endParaRPr kumimoji="1" lang="zh-CN" altLang="en-US"/>
          </a:p>
        </p:txBody>
      </p:sp>
      <p:sp>
        <p:nvSpPr>
          <p:cNvPr id="9" name="灯片编号占位符 8">
            <a:extLst>
              <a:ext uri="{FF2B5EF4-FFF2-40B4-BE49-F238E27FC236}">
                <a16:creationId xmlns:a16="http://schemas.microsoft.com/office/drawing/2014/main" id="{98C12BF5-1477-4F1A-DCB2-670B73B5F6B8}"/>
              </a:ext>
            </a:extLst>
          </p:cNvPr>
          <p:cNvSpPr>
            <a:spLocks noGrp="1"/>
          </p:cNvSpPr>
          <p:nvPr>
            <p:ph type="sldNum" sz="quarter" idx="12"/>
          </p:nvPr>
        </p:nvSpPr>
        <p:spPr/>
        <p:txBody>
          <a:bodyPr/>
          <a:lstStyle/>
          <a:p>
            <a:fld id="{02DF4D9D-62A7-2C43-B461-F9FCD5F19F67}" type="slidenum">
              <a:rPr kumimoji="1" lang="zh-CN" altLang="en-US" smtClean="0"/>
              <a:t>‹#›</a:t>
            </a:fld>
            <a:endParaRPr kumimoji="1" lang="zh-CN" altLang="en-US"/>
          </a:p>
        </p:txBody>
      </p:sp>
    </p:spTree>
    <p:extLst>
      <p:ext uri="{BB962C8B-B14F-4D97-AF65-F5344CB8AC3E}">
        <p14:creationId xmlns:p14="http://schemas.microsoft.com/office/powerpoint/2010/main" val="1835981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ECE377-5DC9-46A6-A01B-1DE7709CDA42}"/>
              </a:ext>
            </a:extLst>
          </p:cNvPr>
          <p:cNvSpPr>
            <a:spLocks noGrp="1"/>
          </p:cNvSpPr>
          <p:nvPr>
            <p:ph type="title"/>
          </p:nvPr>
        </p:nvSpPr>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id="{54F7C3F5-7789-A3A2-B686-59283E9987A0}"/>
              </a:ext>
            </a:extLst>
          </p:cNvPr>
          <p:cNvSpPr>
            <a:spLocks noGrp="1"/>
          </p:cNvSpPr>
          <p:nvPr>
            <p:ph type="dt" sz="half" idx="10"/>
          </p:nvPr>
        </p:nvSpPr>
        <p:spPr/>
        <p:txBody>
          <a:bodyPr/>
          <a:lstStyle/>
          <a:p>
            <a:fld id="{C0E7FDD5-DFA7-CC4F-AA44-58E2FCE10C8E}" type="datetimeFigureOut">
              <a:rPr kumimoji="1" lang="zh-CN" altLang="en-US" smtClean="0"/>
              <a:t>2024/11/8</a:t>
            </a:fld>
            <a:endParaRPr kumimoji="1" lang="zh-CN" altLang="en-US"/>
          </a:p>
        </p:txBody>
      </p:sp>
      <p:sp>
        <p:nvSpPr>
          <p:cNvPr id="4" name="页脚占位符 3">
            <a:extLst>
              <a:ext uri="{FF2B5EF4-FFF2-40B4-BE49-F238E27FC236}">
                <a16:creationId xmlns:a16="http://schemas.microsoft.com/office/drawing/2014/main" id="{223DC399-640D-3E4F-9CAF-26B9A241613E}"/>
              </a:ext>
            </a:extLst>
          </p:cNvPr>
          <p:cNvSpPr>
            <a:spLocks noGrp="1"/>
          </p:cNvSpPr>
          <p:nvPr>
            <p:ph type="ftr" sz="quarter" idx="11"/>
          </p:nvPr>
        </p:nvSpPr>
        <p:spPr/>
        <p:txBody>
          <a:bodyPr/>
          <a:lstStyle/>
          <a:p>
            <a:endParaRPr kumimoji="1" lang="zh-CN" altLang="en-US"/>
          </a:p>
        </p:txBody>
      </p:sp>
      <p:sp>
        <p:nvSpPr>
          <p:cNvPr id="5" name="灯片编号占位符 4">
            <a:extLst>
              <a:ext uri="{FF2B5EF4-FFF2-40B4-BE49-F238E27FC236}">
                <a16:creationId xmlns:a16="http://schemas.microsoft.com/office/drawing/2014/main" id="{3266435B-09C1-57BB-83CD-CAC5CE5AC666}"/>
              </a:ext>
            </a:extLst>
          </p:cNvPr>
          <p:cNvSpPr>
            <a:spLocks noGrp="1"/>
          </p:cNvSpPr>
          <p:nvPr>
            <p:ph type="sldNum" sz="quarter" idx="12"/>
          </p:nvPr>
        </p:nvSpPr>
        <p:spPr/>
        <p:txBody>
          <a:bodyPr/>
          <a:lstStyle/>
          <a:p>
            <a:fld id="{02DF4D9D-62A7-2C43-B461-F9FCD5F19F67}" type="slidenum">
              <a:rPr kumimoji="1" lang="zh-CN" altLang="en-US" smtClean="0"/>
              <a:t>‹#›</a:t>
            </a:fld>
            <a:endParaRPr kumimoji="1" lang="zh-CN" altLang="en-US"/>
          </a:p>
        </p:txBody>
      </p:sp>
    </p:spTree>
    <p:extLst>
      <p:ext uri="{BB962C8B-B14F-4D97-AF65-F5344CB8AC3E}">
        <p14:creationId xmlns:p14="http://schemas.microsoft.com/office/powerpoint/2010/main" val="3352036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288FA913-0A1E-AEF9-EFA6-5B584AD0F77D}"/>
              </a:ext>
            </a:extLst>
          </p:cNvPr>
          <p:cNvSpPr>
            <a:spLocks noGrp="1"/>
          </p:cNvSpPr>
          <p:nvPr>
            <p:ph type="dt" sz="half" idx="10"/>
          </p:nvPr>
        </p:nvSpPr>
        <p:spPr/>
        <p:txBody>
          <a:bodyPr/>
          <a:lstStyle/>
          <a:p>
            <a:fld id="{C0E7FDD5-DFA7-CC4F-AA44-58E2FCE10C8E}" type="datetimeFigureOut">
              <a:rPr kumimoji="1" lang="zh-CN" altLang="en-US" smtClean="0"/>
              <a:t>2024/11/8</a:t>
            </a:fld>
            <a:endParaRPr kumimoji="1" lang="zh-CN" altLang="en-US"/>
          </a:p>
        </p:txBody>
      </p:sp>
      <p:sp>
        <p:nvSpPr>
          <p:cNvPr id="3" name="页脚占位符 2">
            <a:extLst>
              <a:ext uri="{FF2B5EF4-FFF2-40B4-BE49-F238E27FC236}">
                <a16:creationId xmlns:a16="http://schemas.microsoft.com/office/drawing/2014/main" id="{EB96AE92-538A-A291-7E0E-4602D9619FF3}"/>
              </a:ext>
            </a:extLst>
          </p:cNvPr>
          <p:cNvSpPr>
            <a:spLocks noGrp="1"/>
          </p:cNvSpPr>
          <p:nvPr>
            <p:ph type="ftr" sz="quarter" idx="11"/>
          </p:nvPr>
        </p:nvSpPr>
        <p:spPr/>
        <p:txBody>
          <a:bodyPr/>
          <a:lstStyle/>
          <a:p>
            <a:endParaRPr kumimoji="1" lang="zh-CN" altLang="en-US"/>
          </a:p>
        </p:txBody>
      </p:sp>
      <p:sp>
        <p:nvSpPr>
          <p:cNvPr id="4" name="灯片编号占位符 3">
            <a:extLst>
              <a:ext uri="{FF2B5EF4-FFF2-40B4-BE49-F238E27FC236}">
                <a16:creationId xmlns:a16="http://schemas.microsoft.com/office/drawing/2014/main" id="{93D65FAE-A24E-C834-5EE4-B74A4EE950BC}"/>
              </a:ext>
            </a:extLst>
          </p:cNvPr>
          <p:cNvSpPr>
            <a:spLocks noGrp="1"/>
          </p:cNvSpPr>
          <p:nvPr>
            <p:ph type="sldNum" sz="quarter" idx="12"/>
          </p:nvPr>
        </p:nvSpPr>
        <p:spPr/>
        <p:txBody>
          <a:bodyPr/>
          <a:lstStyle/>
          <a:p>
            <a:fld id="{02DF4D9D-62A7-2C43-B461-F9FCD5F19F67}" type="slidenum">
              <a:rPr kumimoji="1" lang="zh-CN" altLang="en-US" smtClean="0"/>
              <a:t>‹#›</a:t>
            </a:fld>
            <a:endParaRPr kumimoji="1" lang="zh-CN" altLang="en-US"/>
          </a:p>
        </p:txBody>
      </p:sp>
    </p:spTree>
    <p:extLst>
      <p:ext uri="{BB962C8B-B14F-4D97-AF65-F5344CB8AC3E}">
        <p14:creationId xmlns:p14="http://schemas.microsoft.com/office/powerpoint/2010/main" val="726157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F60717-45D6-7FB0-CE4A-495B3670A391}"/>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6A6948E5-ADBB-B5E3-3D62-1D82DB6736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id="{FBF7D506-3002-B70E-E51A-FA8C5B8B8A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6AC7DFAA-3F09-7E1E-78F9-BE744CAC3EB5}"/>
              </a:ext>
            </a:extLst>
          </p:cNvPr>
          <p:cNvSpPr>
            <a:spLocks noGrp="1"/>
          </p:cNvSpPr>
          <p:nvPr>
            <p:ph type="dt" sz="half" idx="10"/>
          </p:nvPr>
        </p:nvSpPr>
        <p:spPr/>
        <p:txBody>
          <a:bodyPr/>
          <a:lstStyle/>
          <a:p>
            <a:fld id="{C0E7FDD5-DFA7-CC4F-AA44-58E2FCE10C8E}" type="datetimeFigureOut">
              <a:rPr kumimoji="1" lang="zh-CN" altLang="en-US" smtClean="0"/>
              <a:t>2024/11/8</a:t>
            </a:fld>
            <a:endParaRPr kumimoji="1" lang="zh-CN" altLang="en-US"/>
          </a:p>
        </p:txBody>
      </p:sp>
      <p:sp>
        <p:nvSpPr>
          <p:cNvPr id="6" name="页脚占位符 5">
            <a:extLst>
              <a:ext uri="{FF2B5EF4-FFF2-40B4-BE49-F238E27FC236}">
                <a16:creationId xmlns:a16="http://schemas.microsoft.com/office/drawing/2014/main" id="{B45E5672-2291-6C06-C464-8B880762CF8C}"/>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E6FA7ECB-2045-FE31-14A5-079F274EE703}"/>
              </a:ext>
            </a:extLst>
          </p:cNvPr>
          <p:cNvSpPr>
            <a:spLocks noGrp="1"/>
          </p:cNvSpPr>
          <p:nvPr>
            <p:ph type="sldNum" sz="quarter" idx="12"/>
          </p:nvPr>
        </p:nvSpPr>
        <p:spPr/>
        <p:txBody>
          <a:bodyPr/>
          <a:lstStyle/>
          <a:p>
            <a:fld id="{02DF4D9D-62A7-2C43-B461-F9FCD5F19F67}" type="slidenum">
              <a:rPr kumimoji="1" lang="zh-CN" altLang="en-US" smtClean="0"/>
              <a:t>‹#›</a:t>
            </a:fld>
            <a:endParaRPr kumimoji="1" lang="zh-CN" altLang="en-US"/>
          </a:p>
        </p:txBody>
      </p:sp>
    </p:spTree>
    <p:extLst>
      <p:ext uri="{BB962C8B-B14F-4D97-AF65-F5344CB8AC3E}">
        <p14:creationId xmlns:p14="http://schemas.microsoft.com/office/powerpoint/2010/main" val="1071199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55AA44-22F2-B7A4-EEB9-ADE6D5099588}"/>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AB95882D-C001-4E59-E3A9-8F618A6C82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a:extLst>
              <a:ext uri="{FF2B5EF4-FFF2-40B4-BE49-F238E27FC236}">
                <a16:creationId xmlns:a16="http://schemas.microsoft.com/office/drawing/2014/main" id="{3C44F71B-5F01-D48B-5ECC-672736AA38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265EC19B-CEB1-3C73-E329-1D78A3AB644C}"/>
              </a:ext>
            </a:extLst>
          </p:cNvPr>
          <p:cNvSpPr>
            <a:spLocks noGrp="1"/>
          </p:cNvSpPr>
          <p:nvPr>
            <p:ph type="dt" sz="half" idx="10"/>
          </p:nvPr>
        </p:nvSpPr>
        <p:spPr/>
        <p:txBody>
          <a:bodyPr/>
          <a:lstStyle/>
          <a:p>
            <a:fld id="{C0E7FDD5-DFA7-CC4F-AA44-58E2FCE10C8E}" type="datetimeFigureOut">
              <a:rPr kumimoji="1" lang="zh-CN" altLang="en-US" smtClean="0"/>
              <a:t>2024/11/8</a:t>
            </a:fld>
            <a:endParaRPr kumimoji="1" lang="zh-CN" altLang="en-US"/>
          </a:p>
        </p:txBody>
      </p:sp>
      <p:sp>
        <p:nvSpPr>
          <p:cNvPr id="6" name="页脚占位符 5">
            <a:extLst>
              <a:ext uri="{FF2B5EF4-FFF2-40B4-BE49-F238E27FC236}">
                <a16:creationId xmlns:a16="http://schemas.microsoft.com/office/drawing/2014/main" id="{F50B7C98-D8F2-EF6F-680D-4F74FF1E52D1}"/>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3E22C09F-4828-744D-1DF0-1C6D691DC48D}"/>
              </a:ext>
            </a:extLst>
          </p:cNvPr>
          <p:cNvSpPr>
            <a:spLocks noGrp="1"/>
          </p:cNvSpPr>
          <p:nvPr>
            <p:ph type="sldNum" sz="quarter" idx="12"/>
          </p:nvPr>
        </p:nvSpPr>
        <p:spPr/>
        <p:txBody>
          <a:bodyPr/>
          <a:lstStyle/>
          <a:p>
            <a:fld id="{02DF4D9D-62A7-2C43-B461-F9FCD5F19F67}" type="slidenum">
              <a:rPr kumimoji="1" lang="zh-CN" altLang="en-US" smtClean="0"/>
              <a:t>‹#›</a:t>
            </a:fld>
            <a:endParaRPr kumimoji="1" lang="zh-CN" altLang="en-US"/>
          </a:p>
        </p:txBody>
      </p:sp>
    </p:spTree>
    <p:extLst>
      <p:ext uri="{BB962C8B-B14F-4D97-AF65-F5344CB8AC3E}">
        <p14:creationId xmlns:p14="http://schemas.microsoft.com/office/powerpoint/2010/main" val="3372641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15432E-81C2-D38F-8139-8247F2C6A9E4}"/>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A8633852-F58C-8DC8-D184-CCF92A026C53}"/>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5E1A3A9C-8EBB-8175-FB69-EBC46B756311}"/>
              </a:ext>
            </a:extLst>
          </p:cNvPr>
          <p:cNvSpPr>
            <a:spLocks noGrp="1"/>
          </p:cNvSpPr>
          <p:nvPr>
            <p:ph type="dt" sz="half" idx="10"/>
          </p:nvPr>
        </p:nvSpPr>
        <p:spPr/>
        <p:txBody>
          <a:bodyPr/>
          <a:lstStyle/>
          <a:p>
            <a:fld id="{C0E7FDD5-DFA7-CC4F-AA44-58E2FCE10C8E}" type="datetimeFigureOut">
              <a:rPr kumimoji="1" lang="zh-CN" altLang="en-US" smtClean="0"/>
              <a:t>2024/11/8</a:t>
            </a:fld>
            <a:endParaRPr kumimoji="1" lang="zh-CN" altLang="en-US"/>
          </a:p>
        </p:txBody>
      </p:sp>
      <p:sp>
        <p:nvSpPr>
          <p:cNvPr id="5" name="页脚占位符 4">
            <a:extLst>
              <a:ext uri="{FF2B5EF4-FFF2-40B4-BE49-F238E27FC236}">
                <a16:creationId xmlns:a16="http://schemas.microsoft.com/office/drawing/2014/main" id="{C531A0B2-6E97-011A-1542-F7EA08CD5EDA}"/>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C66740EB-66B2-6DA9-8DBA-EE8AD5F82422}"/>
              </a:ext>
            </a:extLst>
          </p:cNvPr>
          <p:cNvSpPr>
            <a:spLocks noGrp="1"/>
          </p:cNvSpPr>
          <p:nvPr>
            <p:ph type="sldNum" sz="quarter" idx="12"/>
          </p:nvPr>
        </p:nvSpPr>
        <p:spPr/>
        <p:txBody>
          <a:bodyPr/>
          <a:lstStyle/>
          <a:p>
            <a:fld id="{02DF4D9D-62A7-2C43-B461-F9FCD5F19F67}" type="slidenum">
              <a:rPr kumimoji="1" lang="zh-CN" altLang="en-US" smtClean="0"/>
              <a:t>‹#›</a:t>
            </a:fld>
            <a:endParaRPr kumimoji="1" lang="zh-CN" altLang="en-US"/>
          </a:p>
        </p:txBody>
      </p:sp>
    </p:spTree>
    <p:extLst>
      <p:ext uri="{BB962C8B-B14F-4D97-AF65-F5344CB8AC3E}">
        <p14:creationId xmlns:p14="http://schemas.microsoft.com/office/powerpoint/2010/main" val="3034336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F80CE0FC-DEC2-4DCA-6718-63B526D68A7D}"/>
              </a:ext>
            </a:extLst>
          </p:cNvPr>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6B74A0BA-B3AF-69F9-B201-039B7046C402}"/>
              </a:ext>
            </a:extLst>
          </p:cNvPr>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1BEDB5FE-4E58-6A52-502C-3F74CFE3B940}"/>
              </a:ext>
            </a:extLst>
          </p:cNvPr>
          <p:cNvSpPr>
            <a:spLocks noGrp="1"/>
          </p:cNvSpPr>
          <p:nvPr>
            <p:ph type="dt" sz="half" idx="10"/>
          </p:nvPr>
        </p:nvSpPr>
        <p:spPr/>
        <p:txBody>
          <a:bodyPr/>
          <a:lstStyle/>
          <a:p>
            <a:fld id="{C0E7FDD5-DFA7-CC4F-AA44-58E2FCE10C8E}" type="datetimeFigureOut">
              <a:rPr kumimoji="1" lang="zh-CN" altLang="en-US" smtClean="0"/>
              <a:t>2024/11/8</a:t>
            </a:fld>
            <a:endParaRPr kumimoji="1" lang="zh-CN" altLang="en-US"/>
          </a:p>
        </p:txBody>
      </p:sp>
      <p:sp>
        <p:nvSpPr>
          <p:cNvPr id="5" name="页脚占位符 4">
            <a:extLst>
              <a:ext uri="{FF2B5EF4-FFF2-40B4-BE49-F238E27FC236}">
                <a16:creationId xmlns:a16="http://schemas.microsoft.com/office/drawing/2014/main" id="{9099A25A-CA61-73EC-13ED-5ACA3C1614D8}"/>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37965C72-BD0D-E7D6-E019-A8328DD522F6}"/>
              </a:ext>
            </a:extLst>
          </p:cNvPr>
          <p:cNvSpPr>
            <a:spLocks noGrp="1"/>
          </p:cNvSpPr>
          <p:nvPr>
            <p:ph type="sldNum" sz="quarter" idx="12"/>
          </p:nvPr>
        </p:nvSpPr>
        <p:spPr/>
        <p:txBody>
          <a:bodyPr/>
          <a:lstStyle/>
          <a:p>
            <a:fld id="{02DF4D9D-62A7-2C43-B461-F9FCD5F19F67}" type="slidenum">
              <a:rPr kumimoji="1" lang="zh-CN" altLang="en-US" smtClean="0"/>
              <a:t>‹#›</a:t>
            </a:fld>
            <a:endParaRPr kumimoji="1" lang="zh-CN" altLang="en-US"/>
          </a:p>
        </p:txBody>
      </p:sp>
    </p:spTree>
    <p:extLst>
      <p:ext uri="{BB962C8B-B14F-4D97-AF65-F5344CB8AC3E}">
        <p14:creationId xmlns:p14="http://schemas.microsoft.com/office/powerpoint/2010/main" val="1649482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D2167CE1-1DB9-5E5F-EBB0-3E0773CB4C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393576DF-BE62-9CEC-F016-93836BE162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E29658C1-7F1D-F462-6D93-231F1A58BF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0E7FDD5-DFA7-CC4F-AA44-58E2FCE10C8E}" type="datetimeFigureOut">
              <a:rPr kumimoji="1" lang="zh-CN" altLang="en-US" smtClean="0"/>
              <a:t>2024/11/8</a:t>
            </a:fld>
            <a:endParaRPr kumimoji="1" lang="zh-CN" altLang="en-US"/>
          </a:p>
        </p:txBody>
      </p:sp>
      <p:sp>
        <p:nvSpPr>
          <p:cNvPr id="5" name="页脚占位符 4">
            <a:extLst>
              <a:ext uri="{FF2B5EF4-FFF2-40B4-BE49-F238E27FC236}">
                <a16:creationId xmlns:a16="http://schemas.microsoft.com/office/drawing/2014/main" id="{B821602F-4F9B-B876-BCE0-B3DF5F4F4C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id="{E8CAE29E-F3CF-C56F-F6CD-B59B954FF1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DF4D9D-62A7-2C43-B461-F9FCD5F19F67}" type="slidenum">
              <a:rPr kumimoji="1" lang="zh-CN" altLang="en-US" smtClean="0"/>
              <a:t>‹#›</a:t>
            </a:fld>
            <a:endParaRPr kumimoji="1" lang="zh-CN" altLang="en-US"/>
          </a:p>
        </p:txBody>
      </p:sp>
    </p:spTree>
    <p:extLst>
      <p:ext uri="{BB962C8B-B14F-4D97-AF65-F5344CB8AC3E}">
        <p14:creationId xmlns:p14="http://schemas.microsoft.com/office/powerpoint/2010/main" val="291658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7FB9A2-15FE-2E8B-6D4E-D0A5AFF398CE}"/>
              </a:ext>
            </a:extLst>
          </p:cNvPr>
          <p:cNvSpPr>
            <a:spLocks noGrp="1"/>
          </p:cNvSpPr>
          <p:nvPr>
            <p:ph type="ctrTitle"/>
          </p:nvPr>
        </p:nvSpPr>
        <p:spPr>
          <a:xfrm>
            <a:off x="1524000" y="406400"/>
            <a:ext cx="9144000" cy="2387600"/>
          </a:xfrm>
        </p:spPr>
        <p:txBody>
          <a:bodyPr>
            <a:normAutofit/>
          </a:bodyPr>
          <a:lstStyle/>
          <a:p>
            <a:r>
              <a:rPr kumimoji="1" lang="en-US" altLang="zh-CN" sz="3600" dirty="0"/>
              <a:t>Discussion of “Dynamic Text Management for See-through Wearable and Heads-up Display Systems”</a:t>
            </a:r>
            <a:endParaRPr kumimoji="1" lang="zh-CN" altLang="en-US" sz="3600" dirty="0"/>
          </a:p>
        </p:txBody>
      </p:sp>
      <p:sp>
        <p:nvSpPr>
          <p:cNvPr id="3" name="副标题 2">
            <a:extLst>
              <a:ext uri="{FF2B5EF4-FFF2-40B4-BE49-F238E27FC236}">
                <a16:creationId xmlns:a16="http://schemas.microsoft.com/office/drawing/2014/main" id="{C37D9C1B-0D50-DDB9-5CD6-F157E97D47D7}"/>
              </a:ext>
            </a:extLst>
          </p:cNvPr>
          <p:cNvSpPr>
            <a:spLocks noGrp="1"/>
          </p:cNvSpPr>
          <p:nvPr>
            <p:ph type="subTitle" idx="1"/>
          </p:nvPr>
        </p:nvSpPr>
        <p:spPr/>
        <p:txBody>
          <a:bodyPr/>
          <a:lstStyle/>
          <a:p>
            <a:r>
              <a:rPr kumimoji="1" lang="en-US" altLang="zh-CN" dirty="0"/>
              <a:t>Intelligent User Interface</a:t>
            </a:r>
          </a:p>
          <a:p>
            <a:r>
              <a:rPr kumimoji="1" lang="en-US" altLang="zh-CN" dirty="0" err="1"/>
              <a:t>Hanyun</a:t>
            </a:r>
            <a:r>
              <a:rPr kumimoji="1" lang="en-US" altLang="zh-CN" dirty="0"/>
              <a:t> Yin</a:t>
            </a:r>
          </a:p>
          <a:p>
            <a:r>
              <a:rPr kumimoji="1" lang="en-US" altLang="zh-CN" dirty="0"/>
              <a:t>Nov 2024</a:t>
            </a:r>
            <a:endParaRPr kumimoji="1" lang="zh-CN" altLang="en-US" dirty="0"/>
          </a:p>
        </p:txBody>
      </p:sp>
    </p:spTree>
    <p:extLst>
      <p:ext uri="{BB962C8B-B14F-4D97-AF65-F5344CB8AC3E}">
        <p14:creationId xmlns:p14="http://schemas.microsoft.com/office/powerpoint/2010/main" val="3443118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9AC123-C187-808D-AAB3-2174933CA86B}"/>
              </a:ext>
            </a:extLst>
          </p:cNvPr>
          <p:cNvSpPr>
            <a:spLocks noGrp="1"/>
          </p:cNvSpPr>
          <p:nvPr>
            <p:ph type="title"/>
          </p:nvPr>
        </p:nvSpPr>
        <p:spPr/>
        <p:txBody>
          <a:bodyPr/>
          <a:lstStyle/>
          <a:p>
            <a:r>
              <a:rPr lang="en-US" altLang="zh-CN" dirty="0"/>
              <a:t>relevance of research today</a:t>
            </a:r>
            <a:endParaRPr kumimoji="1" lang="zh-CN" altLang="en-US" dirty="0"/>
          </a:p>
        </p:txBody>
      </p:sp>
      <p:sp>
        <p:nvSpPr>
          <p:cNvPr id="4" name="文本框 3">
            <a:extLst>
              <a:ext uri="{FF2B5EF4-FFF2-40B4-BE49-F238E27FC236}">
                <a16:creationId xmlns:a16="http://schemas.microsoft.com/office/drawing/2014/main" id="{70CAB666-4302-4B28-D308-41788E254001}"/>
              </a:ext>
            </a:extLst>
          </p:cNvPr>
          <p:cNvSpPr txBox="1"/>
          <p:nvPr/>
        </p:nvSpPr>
        <p:spPr>
          <a:xfrm>
            <a:off x="838200" y="1426128"/>
            <a:ext cx="10696662" cy="5909310"/>
          </a:xfrm>
          <a:prstGeom prst="rect">
            <a:avLst/>
          </a:prstGeom>
          <a:noFill/>
        </p:spPr>
        <p:txBody>
          <a:bodyPr wrap="square" rtlCol="0">
            <a:spAutoFit/>
          </a:bodyPr>
          <a:lstStyle/>
          <a:p>
            <a:pPr marL="285750" indent="-285750">
              <a:buFont typeface="Arial" panose="020B0604020202020204" pitchFamily="34" charset="0"/>
              <a:buChar char="•"/>
            </a:pPr>
            <a:r>
              <a:rPr lang="en-US" altLang="zh-CN" sz="1800" b="1" kern="100" dirty="0">
                <a:effectLst/>
                <a:latin typeface="DengXian" panose="02010600030101010101" pitchFamily="2" charset="-122"/>
                <a:ea typeface="DengXian" panose="02010600030101010101" pitchFamily="2" charset="-122"/>
                <a:cs typeface="Times New Roman" panose="02020603050405020304" pitchFamily="18" charset="0"/>
              </a:rPr>
              <a:t>Technological Advancements: </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The paper's focus on dynamic text management has paved the way for modern innovations in AR and HUD systems. Current research continues to build on these concepts by integrating machine learning algorithms to optimize text placement based on user behavior and environmental context.</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r>
              <a:rPr lang="en-US" altLang="zh-CN" sz="1800" b="1" kern="100" dirty="0">
                <a:effectLst/>
                <a:latin typeface="DengXian" panose="02010600030101010101" pitchFamily="2" charset="-122"/>
                <a:ea typeface="DengXian" panose="02010600030101010101" pitchFamily="2" charset="-122"/>
                <a:cs typeface="Times New Roman" panose="02020603050405020304" pitchFamily="18" charset="0"/>
              </a:rPr>
              <a:t>Integration of Human Factors: </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The paper's emphasis on user-centric design has led to a deeper exploration of human-computer interaction (HCI) in AR systems. Current research examines how factors like comfort, ease of use, and perceptual accuracy influence user acceptance and performance. </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r>
              <a:rPr lang="en-US" altLang="zh-CN" sz="1800" b="1" kern="100" dirty="0">
                <a:effectLst/>
                <a:latin typeface="DengXian" panose="02010600030101010101" pitchFamily="2" charset="-122"/>
                <a:ea typeface="DengXian" panose="02010600030101010101" pitchFamily="2" charset="-122"/>
                <a:cs typeface="Times New Roman" panose="02020603050405020304" pitchFamily="18" charset="0"/>
              </a:rPr>
              <a:t>Edge Computing</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Processing visual data directly on device enhances real-time performance. </a:t>
            </a: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kumimoji="1" lang="en-US" altLang="zh-CN" dirty="0"/>
          </a:p>
          <a:p>
            <a:pPr marL="742950" lvl="1" indent="-285750">
              <a:buFont typeface="Arial" panose="020B0604020202020204" pitchFamily="34" charset="0"/>
              <a:buChar char="•"/>
            </a:pPr>
            <a:endParaRPr kumimoji="1" lang="zh-CN" altLang="en-US" dirty="0"/>
          </a:p>
        </p:txBody>
      </p:sp>
    </p:spTree>
    <p:extLst>
      <p:ext uri="{BB962C8B-B14F-4D97-AF65-F5344CB8AC3E}">
        <p14:creationId xmlns:p14="http://schemas.microsoft.com/office/powerpoint/2010/main" val="660730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121974-3F4C-E545-28C2-696D490D352E}"/>
              </a:ext>
            </a:extLst>
          </p:cNvPr>
          <p:cNvSpPr>
            <a:spLocks noGrp="1"/>
          </p:cNvSpPr>
          <p:nvPr>
            <p:ph type="title"/>
          </p:nvPr>
        </p:nvSpPr>
        <p:spPr/>
        <p:txBody>
          <a:bodyPr/>
          <a:lstStyle/>
          <a:p>
            <a:r>
              <a:rPr lang="en-US" altLang="zh-CN" dirty="0"/>
              <a:t>Simon’s Theoretical Perspective</a:t>
            </a:r>
            <a:endParaRPr kumimoji="1" lang="zh-CN" altLang="en-US" dirty="0"/>
          </a:p>
        </p:txBody>
      </p:sp>
      <p:sp>
        <p:nvSpPr>
          <p:cNvPr id="4" name="文本框 3">
            <a:extLst>
              <a:ext uri="{FF2B5EF4-FFF2-40B4-BE49-F238E27FC236}">
                <a16:creationId xmlns:a16="http://schemas.microsoft.com/office/drawing/2014/main" id="{40F72EEA-3518-0FF5-D05D-C1F2C06F8C58}"/>
              </a:ext>
            </a:extLst>
          </p:cNvPr>
          <p:cNvSpPr txBox="1"/>
          <p:nvPr/>
        </p:nvSpPr>
        <p:spPr>
          <a:xfrm>
            <a:off x="914400" y="1484851"/>
            <a:ext cx="10041622" cy="6186309"/>
          </a:xfrm>
          <a:prstGeom prst="rect">
            <a:avLst/>
          </a:prstGeom>
          <a:noFill/>
        </p:spPr>
        <p:txBody>
          <a:bodyPr wrap="square" rtlCol="0">
            <a:spAutoFit/>
          </a:bodyPr>
          <a:lstStyle/>
          <a:p>
            <a:pPr marL="285750" indent="-285750">
              <a:buFont typeface="Arial" panose="020B0604020202020204" pitchFamily="34" charset="0"/>
              <a:buChar char="•"/>
            </a:pP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One of Simon's key opinions is that </a:t>
            </a:r>
            <a:r>
              <a:rPr lang="en-US" altLang="zh-CN" sz="1800" b="1" kern="100" dirty="0">
                <a:effectLst/>
                <a:latin typeface="DengXian" panose="02010600030101010101" pitchFamily="2" charset="-122"/>
                <a:ea typeface="DengXian" panose="02010600030101010101" pitchFamily="2" charset="-122"/>
                <a:cs typeface="Times New Roman" panose="02020603050405020304" pitchFamily="18" charset="0"/>
              </a:rPr>
              <a:t>human thought processes are adaptive and shaped by the environment.</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This aligns with the paper's approach to dynamic text management, which adapts text placement based on real-time environmental factors to enhance readability and reduce cognitive load.</a:t>
            </a:r>
          </a:p>
          <a:p>
            <a:pPr marL="285750"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The paper's use of real-time camera tracking to adjust text placement reflects Simon's view that </a:t>
            </a:r>
            <a:r>
              <a:rPr lang="en-US" altLang="zh-CN" sz="1800" b="1" kern="100" dirty="0">
                <a:effectLst/>
                <a:latin typeface="DengXian" panose="02010600030101010101" pitchFamily="2" charset="-122"/>
                <a:ea typeface="DengXian" panose="02010600030101010101" pitchFamily="2" charset="-122"/>
                <a:cs typeface="Times New Roman" panose="02020603050405020304" pitchFamily="18" charset="0"/>
              </a:rPr>
              <a:t>systems should simplify user interactions while accommodating environmental complexities.</a:t>
            </a:r>
            <a:endParaRPr lang="zh-CN" altLang="zh-CN" sz="1800" b="1"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endParaRPr lang="en-US" altLang="zh-CN" b="1"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Simon also discusses </a:t>
            </a:r>
            <a:r>
              <a:rPr lang="en-US" altLang="zh-CN" sz="1800" b="1" kern="100" dirty="0">
                <a:effectLst/>
                <a:latin typeface="DengXian" panose="02010600030101010101" pitchFamily="2" charset="-122"/>
                <a:ea typeface="DengXian" panose="02010600030101010101" pitchFamily="2" charset="-122"/>
                <a:cs typeface="Times New Roman" panose="02020603050405020304" pitchFamily="18" charset="0"/>
              </a:rPr>
              <a:t>the importance of memory organization and efficient retrieval processes. </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This is relevant to the paper's focus on dynamically managing text to ensure that information is accessible and not overwhelming. The paper's emphasis on adaptive text management aligns with Simon's principles by advocating for systems that intelligently filter and present information based on user context, thus enhancing cognitive efficiency.</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kumimoji="1" lang="zh-CN" altLang="en-US" dirty="0"/>
          </a:p>
        </p:txBody>
      </p:sp>
    </p:spTree>
    <p:extLst>
      <p:ext uri="{BB962C8B-B14F-4D97-AF65-F5344CB8AC3E}">
        <p14:creationId xmlns:p14="http://schemas.microsoft.com/office/powerpoint/2010/main" val="617778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D5B34F-3EC6-D2D3-CF0C-A091579E812B}"/>
              </a:ext>
            </a:extLst>
          </p:cNvPr>
          <p:cNvSpPr>
            <a:spLocks noGrp="1"/>
          </p:cNvSpPr>
          <p:nvPr>
            <p:ph type="title"/>
          </p:nvPr>
        </p:nvSpPr>
        <p:spPr/>
        <p:txBody>
          <a:bodyPr/>
          <a:lstStyle/>
          <a:p>
            <a:r>
              <a:rPr lang="en-US" altLang="zh-CN" dirty="0" err="1"/>
              <a:t>Suchman’s</a:t>
            </a:r>
            <a:r>
              <a:rPr lang="en-US" altLang="zh-CN" dirty="0"/>
              <a:t> Theoretical Perspective</a:t>
            </a:r>
            <a:endParaRPr kumimoji="1" lang="zh-CN" altLang="en-US" dirty="0"/>
          </a:p>
        </p:txBody>
      </p:sp>
      <p:sp>
        <p:nvSpPr>
          <p:cNvPr id="5" name="文本框 4">
            <a:extLst>
              <a:ext uri="{FF2B5EF4-FFF2-40B4-BE49-F238E27FC236}">
                <a16:creationId xmlns:a16="http://schemas.microsoft.com/office/drawing/2014/main" id="{5F63F4A0-CD16-8D44-CF4E-1CCEC0BB2406}"/>
              </a:ext>
            </a:extLst>
          </p:cNvPr>
          <p:cNvSpPr txBox="1"/>
          <p:nvPr/>
        </p:nvSpPr>
        <p:spPr>
          <a:xfrm>
            <a:off x="838200" y="1442906"/>
            <a:ext cx="10788941" cy="4801314"/>
          </a:xfrm>
          <a:prstGeom prst="rect">
            <a:avLst/>
          </a:prstGeom>
          <a:noFill/>
        </p:spPr>
        <p:txBody>
          <a:bodyPr wrap="square" rtlCol="0">
            <a:spAutoFit/>
          </a:bodyPr>
          <a:lstStyle/>
          <a:p>
            <a:pPr marL="285750" indent="-285750">
              <a:buFont typeface="Arial" panose="020B0604020202020204" pitchFamily="34" charset="0"/>
              <a:buChar char="•"/>
            </a:pP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The paper's focus on dynamic text management aligns with </a:t>
            </a:r>
            <a:r>
              <a:rPr lang="en-US" altLang="zh-CN" sz="1800" kern="100" dirty="0" err="1">
                <a:effectLst/>
                <a:latin typeface="DengXian" panose="02010600030101010101" pitchFamily="2" charset="-122"/>
                <a:ea typeface="DengXian" panose="02010600030101010101" pitchFamily="2" charset="-122"/>
                <a:cs typeface="Times New Roman" panose="02020603050405020304" pitchFamily="18" charset="0"/>
              </a:rPr>
              <a:t>Suchman's</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emphasis on the need for systems to adapt to users' contexts. </a:t>
            </a:r>
            <a:r>
              <a:rPr lang="en-US" altLang="zh-CN" sz="1800" kern="100" dirty="0" err="1">
                <a:effectLst/>
                <a:latin typeface="DengXian" panose="02010600030101010101" pitchFamily="2" charset="-122"/>
                <a:ea typeface="DengXian" panose="02010600030101010101" pitchFamily="2" charset="-122"/>
                <a:cs typeface="Times New Roman" panose="02020603050405020304" pitchFamily="18" charset="0"/>
              </a:rPr>
              <a:t>Suchman</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argues that </a:t>
            </a:r>
            <a:r>
              <a:rPr lang="en-US" altLang="zh-CN" sz="1800" b="1" kern="100" dirty="0">
                <a:effectLst/>
                <a:latin typeface="DengXian" panose="02010600030101010101" pitchFamily="2" charset="-122"/>
                <a:ea typeface="DengXian" panose="02010600030101010101" pitchFamily="2" charset="-122"/>
                <a:cs typeface="Times New Roman" panose="02020603050405020304" pitchFamily="18" charset="0"/>
              </a:rPr>
              <a:t>effective human-machine interaction must account for the complexity of real-world situations, suggesting that systems should be designed to respond flexibly to user needs and environments.</a:t>
            </a:r>
            <a:endParaRPr lang="zh-CN" altLang="zh-CN" sz="1800" b="1"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The dynamic management of text implies a recognition of users as active participants who shape their interactions with technology, rather than passive recipients of information. This reflects </a:t>
            </a:r>
            <a:r>
              <a:rPr lang="en-US" altLang="zh-CN" sz="1800" kern="100" dirty="0" err="1">
                <a:effectLst/>
                <a:latin typeface="DengXian" panose="02010600030101010101" pitchFamily="2" charset="-122"/>
                <a:ea typeface="DengXian" panose="02010600030101010101" pitchFamily="2" charset="-122"/>
                <a:cs typeface="Times New Roman" panose="02020603050405020304" pitchFamily="18" charset="0"/>
              </a:rPr>
              <a:t>Suchman's</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view that </a:t>
            </a:r>
            <a:r>
              <a:rPr lang="en-US" altLang="zh-CN" sz="1800" b="1" kern="100" dirty="0">
                <a:effectLst/>
                <a:latin typeface="DengXian" panose="02010600030101010101" pitchFamily="2" charset="-122"/>
                <a:ea typeface="DengXian" panose="02010600030101010101" pitchFamily="2" charset="-122"/>
                <a:cs typeface="Times New Roman" panose="02020603050405020304" pitchFamily="18" charset="0"/>
              </a:rPr>
              <a:t>users bring their own interpretations and intentions into their interactions with machines.</a:t>
            </a:r>
            <a:endParaRPr lang="zh-CN" altLang="zh-CN" sz="1800" b="1"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r>
              <a:rPr lang="en-US" altLang="zh-CN" kern="100" dirty="0">
                <a:latin typeface="DengXian" panose="02010600030101010101" pitchFamily="2" charset="-122"/>
                <a:ea typeface="DengXian" panose="02010600030101010101" pitchFamily="2" charset="-122"/>
                <a:cs typeface="Times New Roman" panose="02020603050405020304" pitchFamily="18" charset="0"/>
              </a:rPr>
              <a:t>W</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hile the paper advocates for automated text management systems that operate independently, </a:t>
            </a:r>
            <a:r>
              <a:rPr lang="en-US" altLang="zh-CN" sz="1800" kern="100" dirty="0" err="1">
                <a:effectLst/>
                <a:latin typeface="DengXian" panose="02010600030101010101" pitchFamily="2" charset="-122"/>
                <a:ea typeface="DengXian" panose="02010600030101010101" pitchFamily="2" charset="-122"/>
                <a:cs typeface="Times New Roman" panose="02020603050405020304" pitchFamily="18" charset="0"/>
              </a:rPr>
              <a:t>Suchman</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would likely caution against </a:t>
            </a:r>
            <a:r>
              <a:rPr lang="en-US" altLang="zh-CN" sz="1800" b="1" kern="100" dirty="0">
                <a:effectLst/>
                <a:latin typeface="DengXian" panose="02010600030101010101" pitchFamily="2" charset="-122"/>
                <a:ea typeface="DengXian" panose="02010600030101010101" pitchFamily="2" charset="-122"/>
                <a:cs typeface="Times New Roman" panose="02020603050405020304" pitchFamily="18" charset="0"/>
              </a:rPr>
              <a:t>over-reliance on automation</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She emphasizes that machines should support human decision-making rather than replace it, arguing for a balance where technology enhances rather than dictates user actions.</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kumimoji="1" lang="zh-CN" altLang="en-US" dirty="0"/>
          </a:p>
        </p:txBody>
      </p:sp>
    </p:spTree>
    <p:extLst>
      <p:ext uri="{BB962C8B-B14F-4D97-AF65-F5344CB8AC3E}">
        <p14:creationId xmlns:p14="http://schemas.microsoft.com/office/powerpoint/2010/main" val="3145955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8A14404-C5E2-E954-F834-0393CED9DA81}"/>
              </a:ext>
            </a:extLst>
          </p:cNvPr>
          <p:cNvSpPr>
            <a:spLocks noGrp="1"/>
          </p:cNvSpPr>
          <p:nvPr>
            <p:ph type="title"/>
          </p:nvPr>
        </p:nvSpPr>
        <p:spPr/>
        <p:txBody>
          <a:bodyPr/>
          <a:lstStyle/>
          <a:p>
            <a:r>
              <a:rPr kumimoji="1" lang="en-US" altLang="zh-CN" dirty="0"/>
              <a:t>How our project can learn from this paper</a:t>
            </a:r>
            <a:endParaRPr kumimoji="1" lang="zh-CN" altLang="en-US" dirty="0"/>
          </a:p>
        </p:txBody>
      </p:sp>
      <p:sp>
        <p:nvSpPr>
          <p:cNvPr id="5" name="文本框 4">
            <a:extLst>
              <a:ext uri="{FF2B5EF4-FFF2-40B4-BE49-F238E27FC236}">
                <a16:creationId xmlns:a16="http://schemas.microsoft.com/office/drawing/2014/main" id="{D3A5C96F-AEFE-C32C-B30F-B229D2E4626D}"/>
              </a:ext>
            </a:extLst>
          </p:cNvPr>
          <p:cNvSpPr txBox="1"/>
          <p:nvPr/>
        </p:nvSpPr>
        <p:spPr>
          <a:xfrm>
            <a:off x="838200" y="1804892"/>
            <a:ext cx="10335936" cy="6053452"/>
          </a:xfrm>
          <a:prstGeom prst="rect">
            <a:avLst/>
          </a:prstGeom>
          <a:noFill/>
        </p:spPr>
        <p:txBody>
          <a:bodyPr wrap="square" rtlCol="0">
            <a:spAutoFit/>
          </a:bodyPr>
          <a:lstStyle/>
          <a:p>
            <a:r>
              <a:rPr lang="en-US" altLang="zh-CN" kern="100" dirty="0">
                <a:latin typeface="DengXian" panose="02010600030101010101" pitchFamily="2" charset="-122"/>
                <a:ea typeface="DengXian" panose="02010600030101010101" pitchFamily="2" charset="-122"/>
                <a:cs typeface="Times New Roman" panose="02020603050405020304" pitchFamily="18" charset="0"/>
              </a:rPr>
              <a:t>Our project is the resume generation project.</a:t>
            </a:r>
          </a:p>
          <a:p>
            <a:endParaRPr lang="en-US" altLang="zh-CN" b="1"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r>
              <a:rPr lang="en-US" altLang="zh-CN" sz="1800" b="1" kern="100" dirty="0">
                <a:effectLst/>
                <a:latin typeface="DengXian" panose="02010600030101010101" pitchFamily="2" charset="-122"/>
                <a:ea typeface="DengXian" panose="02010600030101010101" pitchFamily="2" charset="-122"/>
                <a:cs typeface="Times New Roman" panose="02020603050405020304" pitchFamily="18" charset="0"/>
              </a:rPr>
              <a:t>Real-Time Context Awareness</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Utilizing technologies enables system to understand the user's environment and adjust accordingly. Intelligent UIs can benefit from similar context-aware capabilities, ensuring that information is presented in a way that is relevant and accessible at any moment.</a:t>
            </a:r>
          </a:p>
          <a:p>
            <a:pPr marL="285750"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endPar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r>
              <a:rPr lang="en-US" altLang="zh-CN" kern="100" dirty="0">
                <a:latin typeface="DengXian" panose="02010600030101010101" pitchFamily="2" charset="-122"/>
                <a:ea typeface="DengXian" panose="02010600030101010101" pitchFamily="2" charset="-122"/>
                <a:cs typeface="Times New Roman" panose="02020603050405020304" pitchFamily="18" charset="0"/>
              </a:rPr>
              <a:t>Input analysis and interpretation</a:t>
            </a:r>
          </a:p>
          <a:p>
            <a:pPr marL="285750"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742950" lvl="1" indent="-285750">
              <a:buFont typeface="Arial" panose="020B0604020202020204" pitchFamily="34" charset="0"/>
              <a:buChar char="•"/>
            </a:pPr>
            <a:r>
              <a:rPr lang="en-US" altLang="zh-CN" kern="100" dirty="0">
                <a:effectLst/>
                <a:latin typeface="DengXian" panose="02010600030101010101" pitchFamily="2" charset="-122"/>
                <a:ea typeface="DengXian" panose="02010600030101010101" pitchFamily="2" charset="-122"/>
                <a:cs typeface="Times New Roman" panose="02020603050405020304" pitchFamily="18" charset="0"/>
              </a:rPr>
              <a:t>Natural Language Processing (NLP): Implement advanced NLP algorithms to interpret user input, such as job descriptions, industry keywords, and user profile, to generate content.</a:t>
            </a:r>
          </a:p>
          <a:p>
            <a:pPr marL="742950" lvl="1"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742950" lvl="1" indent="-285750">
              <a:buFont typeface="Arial" panose="020B0604020202020204" pitchFamily="34" charset="0"/>
              <a:buChar char="•"/>
            </a:pP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Real-Time Data Parsing: Use fast and efficient parsers that can extract key information from documents or user input and provide immediate feedback or suggestions using AI.</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a:lnSpc>
                <a:spcPct val="115000"/>
              </a:lnSpc>
              <a:spcAft>
                <a:spcPts val="800"/>
              </a:spcAft>
            </a:pP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742950" lvl="1" indent="-285750">
              <a:buFont typeface="Arial" panose="020B0604020202020204" pitchFamily="34" charset="0"/>
              <a:buChar char="•"/>
            </a:pPr>
            <a:endParaRPr lang="en-US" altLang="zh-CN"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kern="100" dirty="0">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endParaRPr kumimoji="1" lang="zh-CN" altLang="en-US" dirty="0"/>
          </a:p>
        </p:txBody>
      </p:sp>
    </p:spTree>
    <p:extLst>
      <p:ext uri="{BB962C8B-B14F-4D97-AF65-F5344CB8AC3E}">
        <p14:creationId xmlns:p14="http://schemas.microsoft.com/office/powerpoint/2010/main" val="2073628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FA5CAE-9A05-B4A6-73AA-3F6F9AD66EC0}"/>
              </a:ext>
            </a:extLst>
          </p:cNvPr>
          <p:cNvSpPr>
            <a:spLocks noGrp="1"/>
          </p:cNvSpPr>
          <p:nvPr>
            <p:ph type="title"/>
          </p:nvPr>
        </p:nvSpPr>
        <p:spPr/>
        <p:txBody>
          <a:bodyPr/>
          <a:lstStyle/>
          <a:p>
            <a:r>
              <a:rPr kumimoji="1" lang="en-US" altLang="zh-CN" dirty="0"/>
              <a:t>How our project can learn from this paper</a:t>
            </a:r>
            <a:endParaRPr kumimoji="1" lang="zh-CN" altLang="en-US" dirty="0"/>
          </a:p>
        </p:txBody>
      </p:sp>
      <p:sp>
        <p:nvSpPr>
          <p:cNvPr id="3" name="内容占位符 2">
            <a:extLst>
              <a:ext uri="{FF2B5EF4-FFF2-40B4-BE49-F238E27FC236}">
                <a16:creationId xmlns:a16="http://schemas.microsoft.com/office/drawing/2014/main" id="{79A17C6A-80A8-42A5-3546-999A1968082B}"/>
              </a:ext>
            </a:extLst>
          </p:cNvPr>
          <p:cNvSpPr>
            <a:spLocks noGrp="1"/>
          </p:cNvSpPr>
          <p:nvPr>
            <p:ph idx="1"/>
          </p:nvPr>
        </p:nvSpPr>
        <p:spPr/>
        <p:txBody>
          <a:bodyPr/>
          <a:lstStyle/>
          <a:p>
            <a:r>
              <a:rPr lang="en-US" altLang="zh-CN" sz="1800" b="1" kern="100" dirty="0">
                <a:effectLst/>
                <a:latin typeface="DengXian" panose="02010600030101010101" pitchFamily="2" charset="-122"/>
                <a:ea typeface="DengXian" panose="02010600030101010101" pitchFamily="2" charset="-122"/>
                <a:cs typeface="Times New Roman" panose="02020603050405020304" pitchFamily="18" charset="0"/>
              </a:rPr>
              <a:t>Dynamic Adaptation</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Intelligent UIs should dynamically respond to user context and preferences to enhance usability.</a:t>
            </a:r>
            <a:endParaRPr kumimoji="1"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endParaRPr kumimoji="1" lang="en-US" altLang="zh-CN" sz="1800" kern="100" dirty="0">
              <a:latin typeface="DengXian" panose="02010600030101010101" pitchFamily="2" charset="-122"/>
              <a:ea typeface="DengXian" panose="02010600030101010101" pitchFamily="2" charset="-122"/>
              <a:cs typeface="Times New Roman" panose="02020603050405020304" pitchFamily="18" charset="0"/>
            </a:endParaRPr>
          </a:p>
          <a:p>
            <a:r>
              <a:rPr kumimoji="1"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Adaptative template</a:t>
            </a:r>
          </a:p>
          <a:p>
            <a:endParaRPr kumimoji="1" lang="en-US" altLang="zh-CN" sz="1800" b="1" kern="100" dirty="0">
              <a:latin typeface="DengXian" panose="02010600030101010101" pitchFamily="2" charset="-122"/>
              <a:ea typeface="DengXian" panose="02010600030101010101" pitchFamily="2" charset="-122"/>
              <a:cs typeface="Times New Roman" panose="02020603050405020304" pitchFamily="18" charset="0"/>
            </a:endParaRPr>
          </a:p>
          <a:p>
            <a:pPr lvl="1"/>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Modular Resume Templates: Create resume templates that can dynamically adapt their structure based on the role (e.g., switching from a skills-focused layout to an experience-focused one for different job types).</a:t>
            </a:r>
          </a:p>
          <a:p>
            <a:pPr lvl="1"/>
            <a:endParaRPr lang="en-US" altLang="zh-CN" sz="1800" kern="100" dirty="0">
              <a:latin typeface="DengXian" panose="02010600030101010101" pitchFamily="2" charset="-122"/>
              <a:ea typeface="DengXian" panose="02010600030101010101" pitchFamily="2" charset="-122"/>
              <a:cs typeface="Times New Roman" panose="02020603050405020304" pitchFamily="18" charset="0"/>
            </a:endParaRPr>
          </a:p>
          <a:p>
            <a:pPr lvl="1"/>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Customizable Content Blocks: Allow the system to complete different content sections based on the specific job description provided by the user.</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lvl="1"/>
            <a:endParaRPr lang="zh-CN" altLang="zh-CN" sz="1400" kern="100" dirty="0">
              <a:effectLst/>
              <a:latin typeface="DengXian" panose="02010600030101010101" pitchFamily="2" charset="-122"/>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748855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5DDC212-1D57-1D4F-CCE9-F27177F797D6}"/>
              </a:ext>
            </a:extLst>
          </p:cNvPr>
          <p:cNvSpPr>
            <a:spLocks noGrp="1"/>
          </p:cNvSpPr>
          <p:nvPr>
            <p:ph idx="1"/>
          </p:nvPr>
        </p:nvSpPr>
        <p:spPr>
          <a:xfrm>
            <a:off x="712365" y="2907805"/>
            <a:ext cx="10515600" cy="4351338"/>
          </a:xfrm>
        </p:spPr>
        <p:txBody>
          <a:bodyPr>
            <a:normAutofit/>
          </a:bodyPr>
          <a:lstStyle/>
          <a:p>
            <a:pPr marL="0" indent="0" algn="ctr">
              <a:buNone/>
            </a:pPr>
            <a:r>
              <a:rPr kumimoji="1" lang="en-US" altLang="zh-CN" sz="4000" dirty="0"/>
              <a:t>Thank you!</a:t>
            </a:r>
            <a:endParaRPr kumimoji="1" lang="zh-CN" altLang="en-US" sz="4000" dirty="0"/>
          </a:p>
        </p:txBody>
      </p:sp>
    </p:spTree>
    <p:extLst>
      <p:ext uri="{BB962C8B-B14F-4D97-AF65-F5344CB8AC3E}">
        <p14:creationId xmlns:p14="http://schemas.microsoft.com/office/powerpoint/2010/main" val="393884929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972</TotalTime>
  <Words>634</Words>
  <Application>Microsoft Macintosh PowerPoint</Application>
  <PresentationFormat>宽屏</PresentationFormat>
  <Paragraphs>64</Paragraphs>
  <Slides>7</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7</vt:i4>
      </vt:variant>
    </vt:vector>
  </HeadingPairs>
  <TitlesOfParts>
    <vt:vector size="12" baseType="lpstr">
      <vt:lpstr>DengXian</vt:lpstr>
      <vt:lpstr>DengXian</vt:lpstr>
      <vt:lpstr>等线 Light</vt:lpstr>
      <vt:lpstr>Arial</vt:lpstr>
      <vt:lpstr>Office 主题​​</vt:lpstr>
      <vt:lpstr>Discussion of “Dynamic Text Management for See-through Wearable and Heads-up Display Systems”</vt:lpstr>
      <vt:lpstr>relevance of research today</vt:lpstr>
      <vt:lpstr>Simon’s Theoretical Perspective</vt:lpstr>
      <vt:lpstr>Suchman’s Theoretical Perspective</vt:lpstr>
      <vt:lpstr>How our project can learn from this paper</vt:lpstr>
      <vt:lpstr>How our project can learn from this paper</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Hanyun Yin</dc:creator>
  <cp:lastModifiedBy>Hanyun Yin</cp:lastModifiedBy>
  <cp:revision>3</cp:revision>
  <dcterms:created xsi:type="dcterms:W3CDTF">2024-11-08T00:03:00Z</dcterms:created>
  <dcterms:modified xsi:type="dcterms:W3CDTF">2024-11-08T16:23:48Z</dcterms:modified>
</cp:coreProperties>
</file>