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80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izhuo Shen" userId="462892f69e95c6d0" providerId="LiveId" clId="{659353FC-6003-4A83-8147-79E0191FF4E3}"/>
    <pc:docChg chg="delSld modSld">
      <pc:chgData name="Qizhuo Shen" userId="462892f69e95c6d0" providerId="LiveId" clId="{659353FC-6003-4A83-8147-79E0191FF4E3}" dt="2024-10-03T20:44:22.285" v="20" actId="108"/>
      <pc:docMkLst>
        <pc:docMk/>
      </pc:docMkLst>
      <pc:sldChg chg="modSp mod">
        <pc:chgData name="Qizhuo Shen" userId="462892f69e95c6d0" providerId="LiveId" clId="{659353FC-6003-4A83-8147-79E0191FF4E3}" dt="2024-10-03T20:41:22.006" v="19" actId="20577"/>
        <pc:sldMkLst>
          <pc:docMk/>
          <pc:sldMk cId="0" sldId="259"/>
        </pc:sldMkLst>
        <pc:spChg chg="mod">
          <ac:chgData name="Qizhuo Shen" userId="462892f69e95c6d0" providerId="LiveId" clId="{659353FC-6003-4A83-8147-79E0191FF4E3}" dt="2024-10-03T20:41:22.006" v="19" actId="20577"/>
          <ac:spMkLst>
            <pc:docMk/>
            <pc:sldMk cId="0" sldId="259"/>
            <ac:spMk id="106" creationId="{00000000-0000-0000-0000-000000000000}"/>
          </ac:spMkLst>
        </pc:spChg>
      </pc:sldChg>
      <pc:sldChg chg="modSp mod">
        <pc:chgData name="Qizhuo Shen" userId="462892f69e95c6d0" providerId="LiveId" clId="{659353FC-6003-4A83-8147-79E0191FF4E3}" dt="2024-10-03T19:48:03.785" v="14" actId="404"/>
        <pc:sldMkLst>
          <pc:docMk/>
          <pc:sldMk cId="0" sldId="260"/>
        </pc:sldMkLst>
        <pc:spChg chg="mod">
          <ac:chgData name="Qizhuo Shen" userId="462892f69e95c6d0" providerId="LiveId" clId="{659353FC-6003-4A83-8147-79E0191FF4E3}" dt="2024-10-03T19:48:03.785" v="14" actId="404"/>
          <ac:spMkLst>
            <pc:docMk/>
            <pc:sldMk cId="0" sldId="260"/>
            <ac:spMk id="113" creationId="{00000000-0000-0000-0000-000000000000}"/>
          </ac:spMkLst>
        </pc:spChg>
      </pc:sldChg>
      <pc:sldChg chg="modSp mod">
        <pc:chgData name="Qizhuo Shen" userId="462892f69e95c6d0" providerId="LiveId" clId="{659353FC-6003-4A83-8147-79E0191FF4E3}" dt="2024-10-03T20:44:22.285" v="20" actId="108"/>
        <pc:sldMkLst>
          <pc:docMk/>
          <pc:sldMk cId="0" sldId="261"/>
        </pc:sldMkLst>
        <pc:spChg chg="mod">
          <ac:chgData name="Qizhuo Shen" userId="462892f69e95c6d0" providerId="LiveId" clId="{659353FC-6003-4A83-8147-79E0191FF4E3}" dt="2024-10-03T20:44:22.285" v="20" actId="108"/>
          <ac:spMkLst>
            <pc:docMk/>
            <pc:sldMk cId="0" sldId="261"/>
            <ac:spMk id="119" creationId="{00000000-0000-0000-0000-000000000000}"/>
          </ac:spMkLst>
        </pc:spChg>
      </pc:sldChg>
      <pc:sldChg chg="modSp mod">
        <pc:chgData name="Qizhuo Shen" userId="462892f69e95c6d0" providerId="LiveId" clId="{659353FC-6003-4A83-8147-79E0191FF4E3}" dt="2024-10-03T19:48:28.501" v="15" actId="403"/>
        <pc:sldMkLst>
          <pc:docMk/>
          <pc:sldMk cId="0" sldId="262"/>
        </pc:sldMkLst>
        <pc:spChg chg="mod">
          <ac:chgData name="Qizhuo Shen" userId="462892f69e95c6d0" providerId="LiveId" clId="{659353FC-6003-4A83-8147-79E0191FF4E3}" dt="2024-10-03T19:48:28.501" v="15" actId="403"/>
          <ac:spMkLst>
            <pc:docMk/>
            <pc:sldMk cId="0" sldId="262"/>
            <ac:spMk id="125" creationId="{00000000-0000-0000-0000-000000000000}"/>
          </ac:spMkLst>
        </pc:spChg>
      </pc:sldChg>
      <pc:sldChg chg="modSp mod">
        <pc:chgData name="Qizhuo Shen" userId="462892f69e95c6d0" providerId="LiveId" clId="{659353FC-6003-4A83-8147-79E0191FF4E3}" dt="2024-10-03T19:46:01.432" v="9" actId="1076"/>
        <pc:sldMkLst>
          <pc:docMk/>
          <pc:sldMk cId="0" sldId="263"/>
        </pc:sldMkLst>
        <pc:spChg chg="mod">
          <ac:chgData name="Qizhuo Shen" userId="462892f69e95c6d0" providerId="LiveId" clId="{659353FC-6003-4A83-8147-79E0191FF4E3}" dt="2024-10-03T19:45:55.186" v="8" actId="403"/>
          <ac:spMkLst>
            <pc:docMk/>
            <pc:sldMk cId="0" sldId="263"/>
            <ac:spMk id="130" creationId="{00000000-0000-0000-0000-000000000000}"/>
          </ac:spMkLst>
        </pc:spChg>
        <pc:spChg chg="mod">
          <ac:chgData name="Qizhuo Shen" userId="462892f69e95c6d0" providerId="LiveId" clId="{659353FC-6003-4A83-8147-79E0191FF4E3}" dt="2024-10-03T19:46:01.432" v="9" actId="1076"/>
          <ac:spMkLst>
            <pc:docMk/>
            <pc:sldMk cId="0" sldId="263"/>
            <ac:spMk id="131" creationId="{00000000-0000-0000-0000-000000000000}"/>
          </ac:spMkLst>
        </pc:spChg>
      </pc:sldChg>
      <pc:sldChg chg="modSp mod">
        <pc:chgData name="Qizhuo Shen" userId="462892f69e95c6d0" providerId="LiveId" clId="{659353FC-6003-4A83-8147-79E0191FF4E3}" dt="2024-10-03T19:46:15.420" v="12" actId="1076"/>
        <pc:sldMkLst>
          <pc:docMk/>
          <pc:sldMk cId="0" sldId="264"/>
        </pc:sldMkLst>
        <pc:spChg chg="mod">
          <ac:chgData name="Qizhuo Shen" userId="462892f69e95c6d0" providerId="LiveId" clId="{659353FC-6003-4A83-8147-79E0191FF4E3}" dt="2024-10-03T19:46:07.280" v="11" actId="403"/>
          <ac:spMkLst>
            <pc:docMk/>
            <pc:sldMk cId="0" sldId="264"/>
            <ac:spMk id="136" creationId="{00000000-0000-0000-0000-000000000000}"/>
          </ac:spMkLst>
        </pc:spChg>
        <pc:spChg chg="mod">
          <ac:chgData name="Qizhuo Shen" userId="462892f69e95c6d0" providerId="LiveId" clId="{659353FC-6003-4A83-8147-79E0191FF4E3}" dt="2024-10-03T19:46:15.420" v="12" actId="1076"/>
          <ac:spMkLst>
            <pc:docMk/>
            <pc:sldMk cId="0" sldId="264"/>
            <ac:spMk id="137" creationId="{00000000-0000-0000-0000-000000000000}"/>
          </ac:spMkLst>
        </pc:spChg>
      </pc:sldChg>
      <pc:sldChg chg="del">
        <pc:chgData name="Qizhuo Shen" userId="462892f69e95c6d0" providerId="LiveId" clId="{659353FC-6003-4A83-8147-79E0191FF4E3}" dt="2024-10-03T19:26:18.699" v="0" actId="2696"/>
        <pc:sldMkLst>
          <pc:docMk/>
          <pc:sldMk cId="0" sldId="265"/>
        </pc:sldMkLst>
      </pc:sldChg>
      <pc:sldChg chg="modSp mod">
        <pc:chgData name="Qizhuo Shen" userId="462892f69e95c6d0" providerId="LiveId" clId="{659353FC-6003-4A83-8147-79E0191FF4E3}" dt="2024-10-03T19:45:17.952" v="6" actId="1076"/>
        <pc:sldMkLst>
          <pc:docMk/>
          <pc:sldMk cId="0" sldId="266"/>
        </pc:sldMkLst>
        <pc:spChg chg="mod">
          <ac:chgData name="Qizhuo Shen" userId="462892f69e95c6d0" providerId="LiveId" clId="{659353FC-6003-4A83-8147-79E0191FF4E3}" dt="2024-10-03T19:45:17.952" v="6" actId="1076"/>
          <ac:spMkLst>
            <pc:docMk/>
            <pc:sldMk cId="0" sldId="266"/>
            <ac:spMk id="149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754AF-6460-4989-BE28-11047FC1EB4B}" type="doc">
      <dgm:prSet loTypeId="urn:microsoft.com/office/officeart/2005/8/layout/chevronAccent+Icon" loCatId="officeonline" qsTypeId="urn:microsoft.com/office/officeart/2005/8/quickstyle/simple1" qsCatId="simple" csTypeId="urn:microsoft.com/office/officeart/2005/8/colors/accent1_2" csCatId="accent1" phldr="1"/>
      <dgm:spPr/>
    </dgm:pt>
    <dgm:pt modelId="{1F66A646-3DBD-43D0-ACBB-DF3708A12116}">
      <dgm:prSet phldrT="[Text]"/>
      <dgm:spPr/>
      <dgm:t>
        <a:bodyPr/>
        <a:lstStyle/>
        <a:p>
          <a:r>
            <a:rPr lang="en-US" dirty="0"/>
            <a:t>Knowledge Capture</a:t>
          </a:r>
        </a:p>
      </dgm:t>
    </dgm:pt>
    <dgm:pt modelId="{BC3AE7A0-2986-41E4-AB5C-277483A9E803}" type="parTrans" cxnId="{8A728690-1260-41C0-AC31-F9747B9D5412}">
      <dgm:prSet/>
      <dgm:spPr/>
      <dgm:t>
        <a:bodyPr/>
        <a:lstStyle/>
        <a:p>
          <a:endParaRPr lang="en-US"/>
        </a:p>
      </dgm:t>
    </dgm:pt>
    <dgm:pt modelId="{64F14A50-8A0D-4F40-9CB4-A4FF85CEFF2E}" type="sibTrans" cxnId="{8A728690-1260-41C0-AC31-F9747B9D5412}">
      <dgm:prSet/>
      <dgm:spPr/>
      <dgm:t>
        <a:bodyPr/>
        <a:lstStyle/>
        <a:p>
          <a:endParaRPr lang="en-US"/>
        </a:p>
      </dgm:t>
    </dgm:pt>
    <dgm:pt modelId="{564D8E1B-C0FD-487D-9D8E-BED23AEF3FD0}">
      <dgm:prSet phldrT="[Text]"/>
      <dgm:spPr/>
      <dgm:t>
        <a:bodyPr/>
        <a:lstStyle/>
        <a:p>
          <a:r>
            <a:rPr lang="en-US" dirty="0"/>
            <a:t>Knowledge Implementation</a:t>
          </a:r>
        </a:p>
      </dgm:t>
    </dgm:pt>
    <dgm:pt modelId="{E4F35565-5C8F-4FB0-ABC6-3EAA31C72088}" type="parTrans" cxnId="{FBCB690B-1A10-454E-AEDB-9A0C7E96A354}">
      <dgm:prSet/>
      <dgm:spPr/>
      <dgm:t>
        <a:bodyPr/>
        <a:lstStyle/>
        <a:p>
          <a:endParaRPr lang="en-US"/>
        </a:p>
      </dgm:t>
    </dgm:pt>
    <dgm:pt modelId="{F9AE0A15-AFF6-4A88-A877-021C90A5084D}" type="sibTrans" cxnId="{FBCB690B-1A10-454E-AEDB-9A0C7E96A354}">
      <dgm:prSet/>
      <dgm:spPr/>
      <dgm:t>
        <a:bodyPr/>
        <a:lstStyle/>
        <a:p>
          <a:endParaRPr lang="en-US"/>
        </a:p>
      </dgm:t>
    </dgm:pt>
    <dgm:pt modelId="{7C813223-DC82-4879-B77F-D833196E76E5}">
      <dgm:prSet phldrT="[Text]"/>
      <dgm:spPr/>
      <dgm:t>
        <a:bodyPr/>
        <a:lstStyle/>
        <a:p>
          <a:r>
            <a:rPr lang="en-US" dirty="0"/>
            <a:t>Knowledge Exploitation</a:t>
          </a:r>
        </a:p>
      </dgm:t>
    </dgm:pt>
    <dgm:pt modelId="{83076693-6752-4206-85A3-68C6D7F35AFD}" type="parTrans" cxnId="{AD8D6907-2080-4E96-B94F-441BC88650B9}">
      <dgm:prSet/>
      <dgm:spPr/>
      <dgm:t>
        <a:bodyPr/>
        <a:lstStyle/>
        <a:p>
          <a:endParaRPr lang="en-US"/>
        </a:p>
      </dgm:t>
    </dgm:pt>
    <dgm:pt modelId="{D6718DB8-6524-415B-8669-BF56D1B9E658}" type="sibTrans" cxnId="{AD8D6907-2080-4E96-B94F-441BC88650B9}">
      <dgm:prSet/>
      <dgm:spPr/>
      <dgm:t>
        <a:bodyPr/>
        <a:lstStyle/>
        <a:p>
          <a:endParaRPr lang="en-US"/>
        </a:p>
      </dgm:t>
    </dgm:pt>
    <dgm:pt modelId="{0A6EE344-58CC-494A-BE5A-3D66E09172DE}" type="pres">
      <dgm:prSet presAssocID="{D45754AF-6460-4989-BE28-11047FC1EB4B}" presName="Name0" presStyleCnt="0">
        <dgm:presLayoutVars>
          <dgm:dir/>
          <dgm:resizeHandles val="exact"/>
        </dgm:presLayoutVars>
      </dgm:prSet>
      <dgm:spPr/>
    </dgm:pt>
    <dgm:pt modelId="{E21CF7FE-1410-43D2-A588-185E88FB468C}" type="pres">
      <dgm:prSet presAssocID="{1F66A646-3DBD-43D0-ACBB-DF3708A12116}" presName="composite" presStyleCnt="0"/>
      <dgm:spPr/>
    </dgm:pt>
    <dgm:pt modelId="{05C76026-753D-44BF-A7B4-FE543E6A82CF}" type="pres">
      <dgm:prSet presAssocID="{1F66A646-3DBD-43D0-ACBB-DF3708A12116}" presName="bgChev" presStyleLbl="node1" presStyleIdx="0" presStyleCnt="3"/>
      <dgm:spPr/>
    </dgm:pt>
    <dgm:pt modelId="{00B3F053-C759-4513-8FE2-0AD629D4C334}" type="pres">
      <dgm:prSet presAssocID="{1F66A646-3DBD-43D0-ACBB-DF3708A12116}" presName="txNode" presStyleLbl="fgAcc1" presStyleIdx="0" presStyleCnt="3">
        <dgm:presLayoutVars>
          <dgm:bulletEnabled val="1"/>
        </dgm:presLayoutVars>
      </dgm:prSet>
      <dgm:spPr/>
    </dgm:pt>
    <dgm:pt modelId="{9951B812-4F00-4BF5-A3BC-C0DAE8622F4F}" type="pres">
      <dgm:prSet presAssocID="{64F14A50-8A0D-4F40-9CB4-A4FF85CEFF2E}" presName="compositeSpace" presStyleCnt="0"/>
      <dgm:spPr/>
    </dgm:pt>
    <dgm:pt modelId="{FC9E322A-2AC7-4574-B056-5711D8E94CEB}" type="pres">
      <dgm:prSet presAssocID="{564D8E1B-C0FD-487D-9D8E-BED23AEF3FD0}" presName="composite" presStyleCnt="0"/>
      <dgm:spPr/>
    </dgm:pt>
    <dgm:pt modelId="{003B266D-7559-4BCE-9DE5-84F52840B545}" type="pres">
      <dgm:prSet presAssocID="{564D8E1B-C0FD-487D-9D8E-BED23AEF3FD0}" presName="bgChev" presStyleLbl="node1" presStyleIdx="1" presStyleCnt="3"/>
      <dgm:spPr/>
    </dgm:pt>
    <dgm:pt modelId="{1F0C6DE5-A854-4989-8DDD-8453B72A6951}" type="pres">
      <dgm:prSet presAssocID="{564D8E1B-C0FD-487D-9D8E-BED23AEF3FD0}" presName="txNode" presStyleLbl="fgAcc1" presStyleIdx="1" presStyleCnt="3">
        <dgm:presLayoutVars>
          <dgm:bulletEnabled val="1"/>
        </dgm:presLayoutVars>
      </dgm:prSet>
      <dgm:spPr/>
    </dgm:pt>
    <dgm:pt modelId="{46D441C5-E1B7-4679-A4D9-AAFEA37A592E}" type="pres">
      <dgm:prSet presAssocID="{F9AE0A15-AFF6-4A88-A877-021C90A5084D}" presName="compositeSpace" presStyleCnt="0"/>
      <dgm:spPr/>
    </dgm:pt>
    <dgm:pt modelId="{A42E5CB3-DB07-458D-B82C-F308AF454474}" type="pres">
      <dgm:prSet presAssocID="{7C813223-DC82-4879-B77F-D833196E76E5}" presName="composite" presStyleCnt="0"/>
      <dgm:spPr/>
    </dgm:pt>
    <dgm:pt modelId="{33DAAFAA-786B-4F85-8F8A-3A6B339CF50B}" type="pres">
      <dgm:prSet presAssocID="{7C813223-DC82-4879-B77F-D833196E76E5}" presName="bgChev" presStyleLbl="node1" presStyleIdx="2" presStyleCnt="3"/>
      <dgm:spPr/>
    </dgm:pt>
    <dgm:pt modelId="{1FE12D12-989C-4ADF-A3D4-B4B23BB68F7D}" type="pres">
      <dgm:prSet presAssocID="{7C813223-DC82-4879-B77F-D833196E76E5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AD8D6907-2080-4E96-B94F-441BC88650B9}" srcId="{D45754AF-6460-4989-BE28-11047FC1EB4B}" destId="{7C813223-DC82-4879-B77F-D833196E76E5}" srcOrd="2" destOrd="0" parTransId="{83076693-6752-4206-85A3-68C6D7F35AFD}" sibTransId="{D6718DB8-6524-415B-8669-BF56D1B9E658}"/>
    <dgm:cxn modelId="{FBCB690B-1A10-454E-AEDB-9A0C7E96A354}" srcId="{D45754AF-6460-4989-BE28-11047FC1EB4B}" destId="{564D8E1B-C0FD-487D-9D8E-BED23AEF3FD0}" srcOrd="1" destOrd="0" parTransId="{E4F35565-5C8F-4FB0-ABC6-3EAA31C72088}" sibTransId="{F9AE0A15-AFF6-4A88-A877-021C90A5084D}"/>
    <dgm:cxn modelId="{841B4833-F150-4FF4-B0ED-ED89399EC913}" type="presOf" srcId="{D45754AF-6460-4989-BE28-11047FC1EB4B}" destId="{0A6EE344-58CC-494A-BE5A-3D66E09172DE}" srcOrd="0" destOrd="0" presId="urn:microsoft.com/office/officeart/2005/8/layout/chevronAccent+Icon"/>
    <dgm:cxn modelId="{37359F65-E8A9-40DB-BD8E-6E53596CF011}" type="presOf" srcId="{1F66A646-3DBD-43D0-ACBB-DF3708A12116}" destId="{00B3F053-C759-4513-8FE2-0AD629D4C334}" srcOrd="0" destOrd="0" presId="urn:microsoft.com/office/officeart/2005/8/layout/chevronAccent+Icon"/>
    <dgm:cxn modelId="{AE39A457-7CE1-4855-AFC0-70D28A3446F3}" type="presOf" srcId="{564D8E1B-C0FD-487D-9D8E-BED23AEF3FD0}" destId="{1F0C6DE5-A854-4989-8DDD-8453B72A6951}" srcOrd="0" destOrd="0" presId="urn:microsoft.com/office/officeart/2005/8/layout/chevronAccent+Icon"/>
    <dgm:cxn modelId="{8A728690-1260-41C0-AC31-F9747B9D5412}" srcId="{D45754AF-6460-4989-BE28-11047FC1EB4B}" destId="{1F66A646-3DBD-43D0-ACBB-DF3708A12116}" srcOrd="0" destOrd="0" parTransId="{BC3AE7A0-2986-41E4-AB5C-277483A9E803}" sibTransId="{64F14A50-8A0D-4F40-9CB4-A4FF85CEFF2E}"/>
    <dgm:cxn modelId="{F714F8CC-E880-4B72-8411-2E655D2AF7C4}" type="presOf" srcId="{7C813223-DC82-4879-B77F-D833196E76E5}" destId="{1FE12D12-989C-4ADF-A3D4-B4B23BB68F7D}" srcOrd="0" destOrd="0" presId="urn:microsoft.com/office/officeart/2005/8/layout/chevronAccent+Icon"/>
    <dgm:cxn modelId="{37DEBA31-0B47-4F21-887E-5BC793C7BC16}" type="presParOf" srcId="{0A6EE344-58CC-494A-BE5A-3D66E09172DE}" destId="{E21CF7FE-1410-43D2-A588-185E88FB468C}" srcOrd="0" destOrd="0" presId="urn:microsoft.com/office/officeart/2005/8/layout/chevronAccent+Icon"/>
    <dgm:cxn modelId="{98EF1E30-AB9C-448D-B9DA-4DB5C86C0A13}" type="presParOf" srcId="{E21CF7FE-1410-43D2-A588-185E88FB468C}" destId="{05C76026-753D-44BF-A7B4-FE543E6A82CF}" srcOrd="0" destOrd="0" presId="urn:microsoft.com/office/officeart/2005/8/layout/chevronAccent+Icon"/>
    <dgm:cxn modelId="{AAA706A4-0683-40F7-A5A0-C9D67F4A1FDD}" type="presParOf" srcId="{E21CF7FE-1410-43D2-A588-185E88FB468C}" destId="{00B3F053-C759-4513-8FE2-0AD629D4C334}" srcOrd="1" destOrd="0" presId="urn:microsoft.com/office/officeart/2005/8/layout/chevronAccent+Icon"/>
    <dgm:cxn modelId="{C64F09EA-6669-42EC-899D-BB9F6D6FE58F}" type="presParOf" srcId="{0A6EE344-58CC-494A-BE5A-3D66E09172DE}" destId="{9951B812-4F00-4BF5-A3BC-C0DAE8622F4F}" srcOrd="1" destOrd="0" presId="urn:microsoft.com/office/officeart/2005/8/layout/chevronAccent+Icon"/>
    <dgm:cxn modelId="{0C6DC9B9-1F43-4EFF-9554-A6B4C47E17C4}" type="presParOf" srcId="{0A6EE344-58CC-494A-BE5A-3D66E09172DE}" destId="{FC9E322A-2AC7-4574-B056-5711D8E94CEB}" srcOrd="2" destOrd="0" presId="urn:microsoft.com/office/officeart/2005/8/layout/chevronAccent+Icon"/>
    <dgm:cxn modelId="{24CE9A34-F15A-4E95-A4D4-4212EA18FBA7}" type="presParOf" srcId="{FC9E322A-2AC7-4574-B056-5711D8E94CEB}" destId="{003B266D-7559-4BCE-9DE5-84F52840B545}" srcOrd="0" destOrd="0" presId="urn:microsoft.com/office/officeart/2005/8/layout/chevronAccent+Icon"/>
    <dgm:cxn modelId="{206569F4-DEF6-44C7-A7DB-F8F2A79E71B9}" type="presParOf" srcId="{FC9E322A-2AC7-4574-B056-5711D8E94CEB}" destId="{1F0C6DE5-A854-4989-8DDD-8453B72A6951}" srcOrd="1" destOrd="0" presId="urn:microsoft.com/office/officeart/2005/8/layout/chevronAccent+Icon"/>
    <dgm:cxn modelId="{8FEE98DC-0DB5-44B0-8C11-8C1550527E6A}" type="presParOf" srcId="{0A6EE344-58CC-494A-BE5A-3D66E09172DE}" destId="{46D441C5-E1B7-4679-A4D9-AAFEA37A592E}" srcOrd="3" destOrd="0" presId="urn:microsoft.com/office/officeart/2005/8/layout/chevronAccent+Icon"/>
    <dgm:cxn modelId="{D98D45F2-3A01-4230-99E5-B9FB89A4E75C}" type="presParOf" srcId="{0A6EE344-58CC-494A-BE5A-3D66E09172DE}" destId="{A42E5CB3-DB07-458D-B82C-F308AF454474}" srcOrd="4" destOrd="0" presId="urn:microsoft.com/office/officeart/2005/8/layout/chevronAccent+Icon"/>
    <dgm:cxn modelId="{64BD1024-29E2-461E-AC27-13982F2BA54B}" type="presParOf" srcId="{A42E5CB3-DB07-458D-B82C-F308AF454474}" destId="{33DAAFAA-786B-4F85-8F8A-3A6B339CF50B}" srcOrd="0" destOrd="0" presId="urn:microsoft.com/office/officeart/2005/8/layout/chevronAccent+Icon"/>
    <dgm:cxn modelId="{BA6E505D-667F-448B-A16C-C5EADEEA7201}" type="presParOf" srcId="{A42E5CB3-DB07-458D-B82C-F308AF454474}" destId="{1FE12D12-989C-4ADF-A3D4-B4B23BB68F7D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76026-753D-44BF-A7B4-FE543E6A82CF}">
      <dsp:nvSpPr>
        <dsp:cNvPr id="0" name=""/>
        <dsp:cNvSpPr/>
      </dsp:nvSpPr>
      <dsp:spPr>
        <a:xfrm>
          <a:off x="714" y="1598988"/>
          <a:ext cx="1794867" cy="69281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B3F053-C759-4513-8FE2-0AD629D4C334}">
      <dsp:nvSpPr>
        <dsp:cNvPr id="0" name=""/>
        <dsp:cNvSpPr/>
      </dsp:nvSpPr>
      <dsp:spPr>
        <a:xfrm>
          <a:off x="479345" y="1772192"/>
          <a:ext cx="1515665" cy="6928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Knowledge Capture</a:t>
          </a:r>
        </a:p>
      </dsp:txBody>
      <dsp:txXfrm>
        <a:off x="499637" y="1792484"/>
        <a:ext cx="1475081" cy="652234"/>
      </dsp:txXfrm>
    </dsp:sp>
    <dsp:sp modelId="{003B266D-7559-4BCE-9DE5-84F52840B545}">
      <dsp:nvSpPr>
        <dsp:cNvPr id="0" name=""/>
        <dsp:cNvSpPr/>
      </dsp:nvSpPr>
      <dsp:spPr>
        <a:xfrm>
          <a:off x="2050851" y="1598988"/>
          <a:ext cx="1794867" cy="69281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0C6DE5-A854-4989-8DDD-8453B72A6951}">
      <dsp:nvSpPr>
        <dsp:cNvPr id="0" name=""/>
        <dsp:cNvSpPr/>
      </dsp:nvSpPr>
      <dsp:spPr>
        <a:xfrm>
          <a:off x="2529482" y="1772192"/>
          <a:ext cx="1515665" cy="6928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Knowledge Implementation</a:t>
          </a:r>
        </a:p>
      </dsp:txBody>
      <dsp:txXfrm>
        <a:off x="2549774" y="1792484"/>
        <a:ext cx="1475081" cy="652234"/>
      </dsp:txXfrm>
    </dsp:sp>
    <dsp:sp modelId="{33DAAFAA-786B-4F85-8F8A-3A6B339CF50B}">
      <dsp:nvSpPr>
        <dsp:cNvPr id="0" name=""/>
        <dsp:cNvSpPr/>
      </dsp:nvSpPr>
      <dsp:spPr>
        <a:xfrm>
          <a:off x="4100988" y="1598988"/>
          <a:ext cx="1794867" cy="69281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E12D12-989C-4ADF-A3D4-B4B23BB68F7D}">
      <dsp:nvSpPr>
        <dsp:cNvPr id="0" name=""/>
        <dsp:cNvSpPr/>
      </dsp:nvSpPr>
      <dsp:spPr>
        <a:xfrm>
          <a:off x="4579620" y="1772192"/>
          <a:ext cx="1515665" cy="6928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Knowledge Exploitation</a:t>
          </a:r>
        </a:p>
      </dsp:txBody>
      <dsp:txXfrm>
        <a:off x="4599912" y="1792484"/>
        <a:ext cx="1475081" cy="652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05fd86967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305fd86967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05fd86967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g305fd86967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05fd86967c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305fd86967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5fd86967c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305fd86967c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05fd86967c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05fd86967c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5fd86967c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305fd86967c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ctrTitle"/>
          </p:nvPr>
        </p:nvSpPr>
        <p:spPr>
          <a:xfrm>
            <a:off x="685800" y="988541"/>
            <a:ext cx="7772400" cy="2077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dirty="0"/>
              <a:t>Capturing Expert Knowledge for Building Enterprise SME</a:t>
            </a:r>
            <a:br>
              <a:rPr lang="en-US" dirty="0"/>
            </a:br>
            <a:r>
              <a:rPr lang="en-US" dirty="0"/>
              <a:t>Knowledge Graphs</a:t>
            </a:r>
            <a:endParaRPr dirty="0"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"/>
          </p:nvPr>
        </p:nvSpPr>
        <p:spPr>
          <a:xfrm>
            <a:off x="685800" y="3429000"/>
            <a:ext cx="7939216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000" dirty="0"/>
              <a:t>Martin Mansfield, Valentina </a:t>
            </a:r>
            <a:r>
              <a:rPr lang="en-US" sz="2000" dirty="0" err="1"/>
              <a:t>Tamma</a:t>
            </a:r>
            <a:r>
              <a:rPr lang="en-US" sz="2000" dirty="0"/>
              <a:t>, Phil Goddard, Frans </a:t>
            </a:r>
            <a:r>
              <a:rPr lang="en-US" sz="2000" dirty="0" err="1"/>
              <a:t>Coenen</a:t>
            </a:r>
            <a:endParaRPr sz="2000" dirty="0"/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000" dirty="0"/>
              <a:t>Qizhuo Shen, 10/04/2024</a:t>
            </a: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62000" lvl="1">
              <a:spcBef>
                <a:spcPts val="0"/>
              </a:spcBef>
              <a:buSzPts val="240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Graphs (KGs) 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become essential for modeling complex domains and enhancing data analytics in businesses.</a:t>
            </a:r>
          </a:p>
          <a:p>
            <a:pPr marL="762000" lvl="1">
              <a:spcBef>
                <a:spcPts val="0"/>
              </a:spcBef>
              <a:buSzPts val="240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SMEs (Small and Medium-sized Enterprises)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often face significant challenges when transitioning from legacy databases to Knowledge Graphs.</a:t>
            </a:r>
          </a:p>
          <a:p>
            <a:pPr marL="76200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Purpose of the Paper: </a:t>
            </a: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authors propose a streamlined approach tailored to SMEs to facilitate the construction of enterprise Knowledge Graphs efficiently and effectively.</a:t>
            </a: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03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9C1042-D65E-C644-0E41-C35BB44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88541"/>
            <a:ext cx="8229600" cy="429096"/>
          </a:xfrm>
        </p:spPr>
        <p:txBody>
          <a:bodyPr/>
          <a:lstStyle/>
          <a:p>
            <a:r>
              <a:rPr lang="en-US" sz="3200" dirty="0"/>
              <a:t>Transitioning SMEs to Knowledge Graphs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4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dirty="0"/>
              <a:t>Key Challenges Faced by SMEs</a:t>
            </a:r>
            <a:endParaRPr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333BCA-C658-50F2-9123-1A049688A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7637"/>
            <a:ext cx="8229600" cy="5189838"/>
          </a:xfrm>
        </p:spPr>
        <p:txBody>
          <a:bodyPr/>
          <a:lstStyle/>
          <a:p>
            <a:pPr>
              <a:buSzPct val="115000"/>
              <a:buFont typeface="Wingdings" panose="05000000000000000000" pitchFamily="2" charset="2"/>
              <a:buChar char="v"/>
            </a:pPr>
            <a:r>
              <a:rPr lang="en-US" sz="2800" dirty="0"/>
              <a:t>Limited Resources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Lack of dedicated personnel for data management and ontology engineering.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Financial constraints limit the ability to invest in new technologies or external expertise.</a:t>
            </a:r>
          </a:p>
          <a:p>
            <a:pPr>
              <a:buSzPct val="115000"/>
              <a:buFont typeface="Wingdings" panose="05000000000000000000" pitchFamily="2" charset="2"/>
              <a:buChar char="v"/>
            </a:pPr>
            <a:r>
              <a:rPr lang="en-US" sz="2800" dirty="0"/>
              <a:t>Complex Legacy Systems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Databases evolved over time without standardized structures, leading to complexity and inconsistency.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Poor documentation and arbitrary naming conventions make data understanding and integration difficult</a:t>
            </a:r>
            <a:r>
              <a:rPr lang="en-US" sz="1800" b="1" dirty="0"/>
              <a:t>.</a:t>
            </a:r>
          </a:p>
          <a:p>
            <a:pPr>
              <a:buSzPct val="115000"/>
              <a:buFont typeface="Wingdings" panose="05000000000000000000" pitchFamily="2" charset="2"/>
              <a:buChar char="v"/>
            </a:pPr>
            <a:r>
              <a:rPr lang="en-US" sz="2800" dirty="0"/>
              <a:t>Resistance to Change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Employees may be hesitant to adopt new practices and technologies.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Fear of disrupting existing workflows or the perceived risk associated with new systems.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dirty="0"/>
              <a:t>Traditional Methodologies Fall Short for SMEs</a:t>
            </a:r>
            <a:endParaRPr dirty="0"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6228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v"/>
            </a:pPr>
            <a:r>
              <a:rPr lang="en-US" sz="2400" dirty="0"/>
              <a:t>Ontology Engineering Methodologies:</a:t>
            </a:r>
          </a:p>
          <a:p>
            <a:pPr lvl="1" indent="-406400">
              <a:spcBef>
                <a:spcPts val="560"/>
              </a:spcBef>
              <a:buSzPts val="2800"/>
              <a:buFont typeface="Arial"/>
              <a:buChar char="•"/>
            </a:pPr>
            <a:r>
              <a:rPr lang="en-US" sz="2000" dirty="0"/>
              <a:t>METHONTOLOGY, Pay-As-You-Go (PAYG), and others provide structured approaches but may not suit SMEs.</a:t>
            </a:r>
          </a:p>
          <a:p>
            <a: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v"/>
            </a:pPr>
            <a:r>
              <a:rPr lang="en-US" sz="2400" dirty="0"/>
              <a:t>Challenges with Traditional Methods:</a:t>
            </a:r>
          </a:p>
          <a:p>
            <a:pPr lvl="1" indent="-406400">
              <a:spcBef>
                <a:spcPts val="560"/>
              </a:spcBef>
              <a:buSzPts val="2800"/>
              <a:buFont typeface="Arial"/>
              <a:buChar char="•"/>
            </a:pPr>
            <a:r>
              <a:rPr lang="en-US" sz="2000" b="1" dirty="0"/>
              <a:t>Resource Intensive</a:t>
            </a:r>
            <a:r>
              <a:rPr lang="en-US" sz="2000" dirty="0"/>
              <a:t>: Require significant time, expertise, and financial investment.</a:t>
            </a:r>
          </a:p>
          <a:p>
            <a:pPr lvl="1" indent="-406400">
              <a:spcBef>
                <a:spcPts val="560"/>
              </a:spcBef>
              <a:buSzPts val="2800"/>
              <a:buFont typeface="Arial"/>
              <a:buChar char="•"/>
            </a:pPr>
            <a:r>
              <a:rPr lang="en-US" sz="2000" b="1" dirty="0"/>
              <a:t>Complexity</a:t>
            </a:r>
            <a:r>
              <a:rPr lang="en-US" sz="2000" dirty="0"/>
              <a:t>: May be too elaborate for SMEs to implement without specialized knowledge.</a:t>
            </a:r>
          </a:p>
          <a:p>
            <a:pPr lvl="1" indent="-406400">
              <a:spcBef>
                <a:spcPts val="560"/>
              </a:spcBef>
              <a:buSzPts val="2800"/>
              <a:buFont typeface="Arial"/>
              <a:buChar char="•"/>
            </a:pPr>
            <a:r>
              <a:rPr lang="en-US" sz="2000" b="1" dirty="0"/>
              <a:t>Inadequate for Legacy Data</a:t>
            </a:r>
            <a:r>
              <a:rPr lang="en-US" sz="2000" dirty="0"/>
              <a:t>: Automatic mapping tools fail to capture the nuanced business logic embedded in complex relational schemas.</a:t>
            </a:r>
          </a:p>
          <a:p>
            <a:pPr lvl="1" indent="-406400">
              <a:spcBef>
                <a:spcPts val="560"/>
              </a:spcBef>
              <a:buSzPts val="2800"/>
              <a:buFont typeface="Arial"/>
              <a:buChar char="•"/>
            </a:pPr>
            <a:r>
              <a:rPr lang="en-US" sz="2000" b="1" dirty="0"/>
              <a:t>Stakeholder Engagement</a:t>
            </a:r>
            <a:r>
              <a:rPr lang="en-US" sz="2000" dirty="0"/>
              <a:t>: Often lack mechanisms to effectively involve non-technical stakeholders, leading to misalignment with business needs.</a:t>
            </a:r>
            <a:endParaRPr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dirty="0"/>
              <a:t>A Streamlined Methodology Tailored for SMEs</a:t>
            </a:r>
            <a:endParaRPr dirty="0"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50392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080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1600" dirty="0"/>
              <a:t>Key Features of the Proposed Approach</a:t>
            </a:r>
          </a:p>
          <a:p>
            <a:pPr marL="508000" indent="-457200">
              <a:spcBef>
                <a:spcPts val="560"/>
              </a:spcBef>
              <a:buSzPct val="120000"/>
              <a:buFont typeface="Wingdings" panose="05000000000000000000" pitchFamily="2" charset="2"/>
              <a:buChar char="v"/>
            </a:pPr>
            <a:r>
              <a:rPr lang="en-US" sz="1600" dirty="0"/>
              <a:t>Utilize UML Diagrams</a:t>
            </a:r>
          </a:p>
          <a:p>
            <a:pPr lvl="1" indent="-406400">
              <a:spcBef>
                <a:spcPts val="56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1400" dirty="0"/>
              <a:t>Use Unified Modeling Language (UML) Class Diagrams as an intermediate representation.</a:t>
            </a:r>
          </a:p>
          <a:p>
            <a:pPr lvl="1" indent="-406400">
              <a:spcBef>
                <a:spcPts val="56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1400" dirty="0"/>
              <a:t>Accessible to both technical and non-technical stakeholders.</a:t>
            </a:r>
          </a:p>
          <a:p>
            <a:pPr marL="508000" indent="-457200">
              <a:spcBef>
                <a:spcPts val="560"/>
              </a:spcBef>
              <a:buSzPct val="120000"/>
              <a:buFont typeface="Wingdings" panose="05000000000000000000" pitchFamily="2" charset="2"/>
              <a:buChar char="v"/>
            </a:pPr>
            <a:r>
              <a:rPr lang="en-US" sz="1600" dirty="0"/>
              <a:t>Controlled Language Glossaries</a:t>
            </a:r>
          </a:p>
          <a:p>
            <a:pPr lvl="1" indent="-406400">
              <a:spcBef>
                <a:spcPts val="56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1400" dirty="0"/>
              <a:t>Develop glossaries with controlled vocabularies.</a:t>
            </a:r>
          </a:p>
          <a:p>
            <a:pPr lvl="1" indent="-406400">
              <a:spcBef>
                <a:spcPts val="56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1400" dirty="0"/>
              <a:t>Ensure clear definitions and consistent terminology across the organization.</a:t>
            </a:r>
          </a:p>
          <a:p>
            <a:pPr marL="508000" lvl="0" indent="-4572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sz="1600" dirty="0"/>
              <a:t>Stakeholder Consensus Building</a:t>
            </a:r>
          </a:p>
          <a:p>
            <a:pPr lvl="1" indent="-406400">
              <a:spcBef>
                <a:spcPts val="560"/>
              </a:spcBef>
              <a:buSzPct val="120000"/>
              <a:buFont typeface="Arial"/>
              <a:buChar char="•"/>
            </a:pPr>
            <a:r>
              <a:rPr lang="en-US" sz="1400" dirty="0"/>
              <a:t>Involve stakeholders from different roles (business users, IT developers, data managers) in the modeling process.</a:t>
            </a:r>
          </a:p>
          <a:p>
            <a:pPr lvl="1" indent="-406400">
              <a:spcBef>
                <a:spcPts val="560"/>
              </a:spcBef>
              <a:buSzPct val="120000"/>
              <a:buFont typeface="Arial"/>
              <a:buChar char="•"/>
            </a:pPr>
            <a:r>
              <a:rPr lang="en-US" sz="1400" dirty="0"/>
              <a:t>Reduce the need for extensive ontology engineering intervention.</a:t>
            </a:r>
          </a:p>
          <a:p>
            <a:pPr marL="508000" lvl="0" indent="-4572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sz="1600" dirty="0"/>
              <a:t>Incremental and Modular Development</a:t>
            </a:r>
          </a:p>
          <a:p>
            <a:pPr lvl="1" indent="-406400">
              <a:spcBef>
                <a:spcPts val="560"/>
              </a:spcBef>
              <a:buSzPct val="120000"/>
              <a:buFont typeface="Arial"/>
              <a:buChar char="•"/>
            </a:pPr>
            <a:r>
              <a:rPr lang="en-US" sz="1400" dirty="0"/>
              <a:t>Build the ontology in iterations, focusing on specific business concerns.</a:t>
            </a:r>
          </a:p>
          <a:p>
            <a:pPr lvl="1" indent="-406400">
              <a:spcBef>
                <a:spcPts val="560"/>
              </a:spcBef>
              <a:buSzPct val="120000"/>
              <a:buFont typeface="Arial"/>
              <a:buChar char="•"/>
            </a:pPr>
            <a:r>
              <a:rPr lang="en-US" sz="1400" dirty="0"/>
              <a:t>Manage scope and resources effectively.</a:t>
            </a:r>
          </a:p>
          <a:p>
            <a: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v"/>
            </a:pPr>
            <a:r>
              <a:rPr lang="en-US" sz="1600" dirty="0"/>
              <a:t>Reuse of Existing Ontologies</a:t>
            </a:r>
          </a:p>
          <a:p>
            <a:pPr lvl="1" indent="-406400">
              <a:spcBef>
                <a:spcPts val="560"/>
              </a:spcBef>
              <a:buSzPct val="120000"/>
              <a:buFont typeface="Arial"/>
              <a:buChar char="•"/>
            </a:pPr>
            <a:r>
              <a:rPr lang="en-US" sz="1400" dirty="0"/>
              <a:t>Align with or incorporate relevant existing ontologies to enhance interoperability and efficiency.</a:t>
            </a:r>
            <a:endParaRPr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1" y="274637"/>
            <a:ext cx="894932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000" dirty="0"/>
              <a:t>Real-World Application at </a:t>
            </a:r>
            <a:r>
              <a:rPr lang="en-US" sz="4000" dirty="0" err="1"/>
              <a:t>CSols</a:t>
            </a:r>
            <a:r>
              <a:rPr lang="en-US" sz="4000" dirty="0"/>
              <a:t> Ltd.</a:t>
            </a:r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1"/>
          </p:nvPr>
        </p:nvSpPr>
        <p:spPr>
          <a:xfrm>
            <a:off x="457200" y="1270141"/>
            <a:ext cx="8229600" cy="435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93700" lvl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v"/>
            </a:pPr>
            <a:r>
              <a:rPr lang="en-US" sz="2200" dirty="0"/>
              <a:t>Background on </a:t>
            </a:r>
            <a:r>
              <a:rPr lang="en-US" sz="2200" dirty="0" err="1"/>
              <a:t>CSols</a:t>
            </a:r>
            <a:r>
              <a:rPr lang="en-US" sz="2200" dirty="0"/>
              <a:t> Ltd.</a:t>
            </a:r>
          </a:p>
          <a:p>
            <a:pPr marL="850900" lvl="1">
              <a:spcBef>
                <a:spcPts val="560"/>
              </a:spcBef>
              <a:buSzPts val="2800"/>
              <a:buFont typeface="Arial" panose="020B0604020202020204" pitchFamily="34" charset="0"/>
              <a:buChar char="•"/>
            </a:pPr>
            <a:r>
              <a:rPr lang="en-US" sz="1800" dirty="0"/>
              <a:t>An SME providing software solutions for analytical laboratories.</a:t>
            </a:r>
          </a:p>
          <a:p>
            <a:pPr marL="850900" lvl="1">
              <a:spcBef>
                <a:spcPts val="560"/>
              </a:spcBef>
              <a:buSzPts val="2800"/>
              <a:buFont typeface="Arial" panose="020B0604020202020204" pitchFamily="34" charset="0"/>
              <a:buChar char="•"/>
            </a:pPr>
            <a:r>
              <a:rPr lang="en-US" sz="1800" dirty="0"/>
              <a:t>Dealing with complex, legacy databases that have evolved over decades.</a:t>
            </a:r>
          </a:p>
          <a:p>
            <a:pPr marL="850900" lvl="1">
              <a:spcBef>
                <a:spcPts val="560"/>
              </a:spcBef>
              <a:buSzPts val="2800"/>
              <a:buFont typeface="Arial" panose="020B0604020202020204" pitchFamily="34" charset="0"/>
              <a:buChar char="•"/>
            </a:pPr>
            <a:r>
              <a:rPr lang="en-US" sz="1800" dirty="0"/>
              <a:t>Data includes information about laboratory instruments, personnel, software, and analytical results.</a:t>
            </a:r>
          </a:p>
          <a:p>
            <a:pPr marL="393700" lvl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v"/>
            </a:pPr>
            <a:r>
              <a:rPr lang="en-US" sz="2200" dirty="0"/>
              <a:t>Objectives</a:t>
            </a:r>
          </a:p>
          <a:p>
            <a:pPr marL="850900" lvl="1">
              <a:spcBef>
                <a:spcPts val="560"/>
              </a:spcBef>
              <a:buSzPts val="2800"/>
              <a:buFont typeface="Arial" panose="020B0604020202020204" pitchFamily="34" charset="0"/>
              <a:buChar char="•"/>
            </a:pPr>
            <a:r>
              <a:rPr lang="en-US" sz="1800" dirty="0"/>
              <a:t>Transition from legacy databases to a bespoke Knowledge Graph.</a:t>
            </a:r>
          </a:p>
          <a:p>
            <a:pPr marL="850900" lvl="1">
              <a:spcBef>
                <a:spcPts val="560"/>
              </a:spcBef>
              <a:buSzPts val="2800"/>
              <a:buFont typeface="Arial" panose="020B0604020202020204" pitchFamily="34" charset="0"/>
              <a:buChar char="•"/>
            </a:pPr>
            <a:r>
              <a:rPr lang="en-US" sz="1800" dirty="0"/>
              <a:t>Improve data querying capabilities and support complex analytical tasks.</a:t>
            </a:r>
          </a:p>
          <a:p>
            <a:pPr marL="393700" lvl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v"/>
            </a:pPr>
            <a:r>
              <a:rPr lang="en-US" sz="2200" dirty="0"/>
              <a:t>Process Overview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DCB6DB8E-55AC-8554-B7B0-708D1B2535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4890734"/>
              </p:ext>
            </p:extLst>
          </p:nvPr>
        </p:nvGraphicFramePr>
        <p:xfrm>
          <a:off x="1426661" y="385089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3200" dirty="0"/>
              <a:t>Phase 1 – Capturing Domain Knowledge</a:t>
            </a:r>
            <a:endParaRPr sz="3200" dirty="0"/>
          </a:p>
        </p:txBody>
      </p:sp>
      <p:sp>
        <p:nvSpPr>
          <p:cNvPr id="125" name="Google Shape;125;p19"/>
          <p:cNvSpPr txBox="1">
            <a:spLocks noGrp="1"/>
          </p:cNvSpPr>
          <p:nvPr>
            <p:ph type="body" idx="1"/>
          </p:nvPr>
        </p:nvSpPr>
        <p:spPr>
          <a:xfrm>
            <a:off x="457200" y="1207559"/>
            <a:ext cx="8229600" cy="506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600" dirty="0"/>
              <a:t>Process Analysis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Identified a critical business concern: Need to identify all types of laboratory resources for auditing and reporting.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Existing SQL queries were complex and fragmented due to the lack of a unified resource model.</a:t>
            </a:r>
          </a:p>
          <a:p>
            <a:pPr marL="342900">
              <a:spcBef>
                <a:spcPts val="560"/>
              </a:spcBef>
              <a:buFont typeface="Wingdings" panose="05000000000000000000" pitchFamily="2" charset="2"/>
              <a:buChar char="v"/>
            </a:pPr>
            <a:r>
              <a:rPr lang="en-US" sz="1600" dirty="0"/>
              <a:t>Conceptualization with UML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Used UML Class Diagrams to model key concepts like 'Laboratory Resource', 'Analytical Instrument', 'Software Resource', and their relationships.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Created an intermediate representation that all stakeholders could understand.</a:t>
            </a:r>
          </a:p>
          <a:p>
            <a:pPr marL="342900" lvl="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600" dirty="0"/>
              <a:t>Stakeholder Collaboration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Business users, IT developers, and data managers collaborated to refine the UML models.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Resolved conflicting definitions and ensured consensus on concept definitions.</a:t>
            </a:r>
          </a:p>
          <a:p>
            <a:pPr marL="342900" lvl="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600" dirty="0"/>
              <a:t>Reuse of Existing Ontologies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Aligned with relevant ontologies such as CHMO (Chemical Methods Ontology), QUDT (Quantities, Units, Dimensions, and Types), and </a:t>
            </a:r>
            <a:r>
              <a:rPr lang="en-US" sz="1600" dirty="0" err="1"/>
              <a:t>ChEBI</a:t>
            </a:r>
            <a:r>
              <a:rPr lang="en-US" sz="1600" dirty="0"/>
              <a:t> (Chemical Entities of Biological Interest).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Enhanced interoperability and avoided duplicating existing work.</a:t>
            </a:r>
            <a:endParaRPr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3200" dirty="0"/>
              <a:t>Phase 2 – Building and Validating the Knowledge Graph</a:t>
            </a:r>
            <a:endParaRPr sz="3200" dirty="0"/>
          </a:p>
        </p:txBody>
      </p:sp>
      <p:sp>
        <p:nvSpPr>
          <p:cNvPr id="131" name="Google Shape;131;p20"/>
          <p:cNvSpPr txBox="1">
            <a:spLocks noGrp="1"/>
          </p:cNvSpPr>
          <p:nvPr>
            <p:ph type="body" idx="1"/>
          </p:nvPr>
        </p:nvSpPr>
        <p:spPr>
          <a:xfrm>
            <a:off x="457200" y="1321521"/>
            <a:ext cx="8229600" cy="5006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Automated Model Transformation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Developed tools to automate the conversion of UML models to OWL ontologies.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Reduced the need for manual coding and minimized errors.</a:t>
            </a:r>
          </a:p>
          <a:p>
            <a:pPr marL="342900" lvl="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Defining R2RML Mappings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Created R2RML mappings to link the ontology with relational data in legacy databases.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Mappings accounted for complex business logic embedded in the data.</a:t>
            </a:r>
          </a:p>
          <a:p>
            <a:pPr marL="342900" lvl="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Query Extraction and Validation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Defined SPARQL queries based on existing SQL queries to ensure continuity.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Validated the Knowledge Graph by comparing SPARQL query results with expected outcomes from SQL queries.</a:t>
            </a:r>
          </a:p>
          <a:p>
            <a:pPr marL="342900" lvl="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Challenges Addressed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Managed complexity of legacy data through careful mapping.</a:t>
            </a:r>
          </a:p>
          <a:p>
            <a:pPr marL="800100" lvl="1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Ensured that the Knowledge Graph accurately represented the domain and data.</a:t>
            </a:r>
            <a:endParaRPr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3200" dirty="0"/>
              <a:t>Phase 3 – Deploying and Utilizing the Knowledge Graph</a:t>
            </a:r>
            <a:endParaRPr sz="3200" dirty="0"/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1"/>
          </p:nvPr>
        </p:nvSpPr>
        <p:spPr>
          <a:xfrm>
            <a:off x="457200" y="1355842"/>
            <a:ext cx="8229600" cy="6104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Deployment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Moved the validated ontology and mappings into the production environment.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Provided SPARQL endpoints for data access by users and applications.</a:t>
            </a:r>
          </a:p>
          <a:p>
            <a:pPr marL="285750" lvl="0" indent="-28575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Knowledge Graph Validation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Business users and IT developers tested the Knowledge Graph to ensure it met business needs.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Adjustments were made based on feedback to refine the ontology and queries.</a:t>
            </a:r>
          </a:p>
          <a:p>
            <a:pPr marL="285750" lvl="0" indent="-28575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Benefits Realized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b="1" dirty="0"/>
              <a:t>Improved Data Access</a:t>
            </a:r>
            <a:r>
              <a:rPr lang="en-US" sz="1600" dirty="0"/>
              <a:t>: Simplified querying of resources through a unified interface.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b="1" dirty="0"/>
              <a:t>Enhanced Communication</a:t>
            </a:r>
            <a:r>
              <a:rPr lang="en-US" sz="1600" dirty="0"/>
              <a:t>: Shared vocabulary and models improved understanding across departments.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b="1" dirty="0"/>
              <a:t>Resource Efficiency</a:t>
            </a:r>
            <a:r>
              <a:rPr lang="en-US" sz="1600" dirty="0"/>
              <a:t>: Minimized reliance on external ontology experts.</a:t>
            </a:r>
          </a:p>
          <a:p>
            <a:pPr marL="285750" lvl="0" indent="-28575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Lessons Learned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Importance of stakeholder involvement in adoption.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Value of incremental development in managing complexity.</a:t>
            </a:r>
            <a:endParaRPr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dirty="0"/>
              <a:t>Recap and Future Directions</a:t>
            </a:r>
            <a:endParaRPr dirty="0"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>
            <a:off x="457200" y="1312591"/>
            <a:ext cx="8229600" cy="5348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Summary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The authors present a practical methodology enabling SMEs to build enterprise Knowledge Graphs effectively.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The approach addresses specific SME challenges by leveraging familiar tools, stakeholder collaboration, and resource-efficient practices.</a:t>
            </a:r>
          </a:p>
          <a:p>
            <a:pPr marL="285750" lvl="0" indent="-28575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Future Work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b="1" dirty="0"/>
              <a:t>Broader Application</a:t>
            </a:r>
            <a:r>
              <a:rPr lang="en-US" sz="1600" dirty="0"/>
              <a:t>: Testing and refining the methodology in other SMEs and domains.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b="1" dirty="0"/>
              <a:t>Tool Enhancement</a:t>
            </a:r>
            <a:r>
              <a:rPr lang="en-US" sz="1600" dirty="0"/>
              <a:t>: Developing more user-friendly automation tools for model transformation and mapping.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b="1" dirty="0"/>
              <a:t>Training and Resources</a:t>
            </a:r>
            <a:r>
              <a:rPr lang="en-US" sz="1600" dirty="0"/>
              <a:t>: Creating educational materials to assist SMEs in adopting the approach.</a:t>
            </a:r>
          </a:p>
          <a:p>
            <a:pPr marL="285750" lvl="0" indent="-285750" algn="l" rtl="0">
              <a:spcBef>
                <a:spcPts val="56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Final Thoughts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Embracing Knowledge Graphs can provide SMEs with significant competitive advantages.</a:t>
            </a:r>
          </a:p>
          <a:p>
            <a:pPr marL="742950" lvl="1" indent="-285750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The proposed approach makes this transition accessible and manageable.</a:t>
            </a:r>
            <a:endParaRPr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981</Words>
  <Application>Microsoft Office PowerPoint</Application>
  <PresentationFormat>On-screen Show (4:3)</PresentationFormat>
  <Paragraphs>106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Wingdings</vt:lpstr>
      <vt:lpstr>Default Design</vt:lpstr>
      <vt:lpstr>Capturing Expert Knowledge for Building Enterprise SME Knowledge Graphs</vt:lpstr>
      <vt:lpstr>Transitioning SMEs to Knowledge Graphs  </vt:lpstr>
      <vt:lpstr>Key Challenges Faced by SMEs</vt:lpstr>
      <vt:lpstr>Traditional Methodologies Fall Short for SMEs</vt:lpstr>
      <vt:lpstr>A Streamlined Methodology Tailored for SMEs</vt:lpstr>
      <vt:lpstr>Real-World Application at CSols Ltd.</vt:lpstr>
      <vt:lpstr>Phase 1 – Capturing Domain Knowledge</vt:lpstr>
      <vt:lpstr>Phase 2 – Building and Validating the Knowledge Graph</vt:lpstr>
      <vt:lpstr>Phase 3 – Deploying and Utilizing the Knowledge Graph</vt:lpstr>
      <vt:lpstr>Recap and Future Directions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Qizhuo Shen</cp:lastModifiedBy>
  <cp:revision>2</cp:revision>
  <dcterms:modified xsi:type="dcterms:W3CDTF">2024-10-03T20:44:25Z</dcterms:modified>
</cp:coreProperties>
</file>