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3" r:id="rId4"/>
    <p:sldId id="265" r:id="rId5"/>
    <p:sldId id="266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23"/>
    <p:restoredTop sz="73741" autoAdjust="0"/>
  </p:normalViewPr>
  <p:slideViewPr>
    <p:cSldViewPr snapToGrid="0" snapToObjects="1">
      <p:cViewPr varScale="1">
        <p:scale>
          <a:sx n="73" d="100"/>
          <a:sy n="73" d="100"/>
        </p:scale>
        <p:origin x="10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3852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F3E31-9781-B24F-87A9-F98653FBF465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F4F8C-1785-AC43-97F9-C9301BD9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76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F4F8C-1785-AC43-97F9-C9301BD933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92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F4F8C-1785-AC43-97F9-C9301BD933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98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FE2FC-26AB-5CA4-5360-B3B0F670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5E4EDF-1FAC-EEC0-183B-71296E650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9ACEB7-BC35-A032-EE2B-893A85402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4662E-F062-0C9F-DF4D-5A60CCD1A4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F4F8C-1785-AC43-97F9-C9301BD933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693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37602-ED42-D198-A97C-200CBA97B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7A269-ECD7-3561-6800-6B460F2C1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454000-395C-7679-4917-0EF7AAA3A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3B2D2-ED58-46DC-E935-524BE3B88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F4F8C-1785-AC43-97F9-C9301BD933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78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A1287-A2A0-F2D4-92BB-A0E7BE805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826CBC-43AE-1D25-339B-509A88A84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DE2223-0122-4C3A-D1B5-94494D303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E7565-3B10-CB4E-5E78-DB9E972C6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F4F8C-1785-AC43-97F9-C9301BD933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70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50053AB-45AA-434D-8BDE-5525BA81273B}"/>
              </a:ext>
            </a:extLst>
          </p:cNvPr>
          <p:cNvSpPr/>
          <p:nvPr userDrawn="1"/>
        </p:nvSpPr>
        <p:spPr>
          <a:xfrm>
            <a:off x="198344" y="207095"/>
            <a:ext cx="8747312" cy="6443810"/>
          </a:xfrm>
          <a:prstGeom prst="rect">
            <a:avLst/>
          </a:prstGeom>
          <a:gradFill>
            <a:gsLst>
              <a:gs pos="5000">
                <a:srgbClr val="370000"/>
              </a:gs>
              <a:gs pos="76000">
                <a:srgbClr val="500000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198344" y="2705301"/>
            <a:ext cx="89154" cy="1371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8856502" y="2705301"/>
            <a:ext cx="89154" cy="1371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3990"/>
            <a:ext cx="7772400" cy="1470025"/>
          </a:xfrm>
        </p:spPr>
        <p:txBody>
          <a:bodyPr>
            <a:normAutofit/>
          </a:bodyPr>
          <a:lstStyle>
            <a:lvl1pPr>
              <a:defRPr sz="315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35390"/>
            <a:ext cx="6400800" cy="1189892"/>
          </a:xfrm>
        </p:spPr>
        <p:txBody>
          <a:bodyPr>
            <a:normAutofit/>
          </a:bodyPr>
          <a:lstStyle>
            <a:lvl1pPr marL="0" indent="0" algn="ctr">
              <a:buNone/>
              <a:defRPr sz="210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FFC29B8-4128-F947-8516-BBA63E76C7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027728" y="707888"/>
            <a:ext cx="3088545" cy="966677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2C14399-916A-15D7-1022-5E7C190951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29DE3E-5C62-46DE-B5D8-6992A9DF6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660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25912"/>
            <a:ext cx="5765800" cy="925157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78845"/>
            <a:ext cx="8229599" cy="4647321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685800" indent="0">
              <a:buNone/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028700" indent="0">
              <a:buNone/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1600" indent="0">
              <a:buNone/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25C68C-7750-6806-DE58-73287A93F8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9DE3E-5C62-46DE-B5D8-6992A9DF6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27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4F0E83-24AC-8206-5CD3-3422CDE56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600700" y="6158448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F35FD2B-9BAA-FEDD-152C-3D26DD3748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29DE3E-5C62-46DE-B5D8-6992A9DF6A9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23340D02-9ADA-2549-0282-8D25B0450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340691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4767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94023"/>
            <a:ext cx="4038600" cy="38321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94023"/>
            <a:ext cx="4038600" cy="38321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7DD970-00DF-957D-79CE-0A14E73C5A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600700" y="6158448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55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670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07099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946862"/>
            <a:ext cx="4040188" cy="317930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2307099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946862"/>
            <a:ext cx="4041775" cy="317930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057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t="4954" r="10620" b="21053"/>
          <a:stretch/>
        </p:blipFill>
        <p:spPr>
          <a:xfrm>
            <a:off x="194953" y="208037"/>
            <a:ext cx="8754094" cy="644192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795353" y="2093434"/>
            <a:ext cx="7553295" cy="2671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795353" y="2742924"/>
            <a:ext cx="96012" cy="1371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8252636" y="2758222"/>
            <a:ext cx="96012" cy="1371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712" y="2872522"/>
            <a:ext cx="6894576" cy="1143000"/>
          </a:xfrm>
        </p:spPr>
        <p:txBody>
          <a:bodyPr>
            <a:normAutofit/>
          </a:bodyPr>
          <a:lstStyle>
            <a:lvl1pPr>
              <a:defRPr sz="2550" b="1">
                <a:solidFill>
                  <a:srgbClr val="5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2E9366-A0A7-7C41-B78D-38974B06FA71}"/>
              </a:ext>
            </a:extLst>
          </p:cNvPr>
          <p:cNvSpPr/>
          <p:nvPr userDrawn="1"/>
        </p:nvSpPr>
        <p:spPr>
          <a:xfrm>
            <a:off x="3366341" y="1593291"/>
            <a:ext cx="2411318" cy="966677"/>
          </a:xfrm>
          <a:prstGeom prst="rect">
            <a:avLst/>
          </a:prstGeom>
          <a:gradFill>
            <a:gsLst>
              <a:gs pos="5000">
                <a:srgbClr val="370000"/>
              </a:gs>
              <a:gs pos="76000">
                <a:srgbClr val="500000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ABE96B-2A1E-874B-9194-F8DB8AC55B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16179" y="1751389"/>
            <a:ext cx="2111642" cy="66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2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08B4B401-BB67-ED38-0340-73F59001C5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600700" y="6158448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1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1171076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71076"/>
            <a:ext cx="5111750" cy="495509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2406318"/>
            <a:ext cx="3008313" cy="371985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5E0557-FD5A-C4E1-565B-874FBC92DE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600700" y="6158448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060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3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06905"/>
            <a:ext cx="5486400" cy="362067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286DF3-C4AA-922A-2C34-2E9E88DFBF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600700" y="6158448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50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83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22834"/>
            <a:ext cx="8229600" cy="400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461"/>
          <p:cNvSpPr/>
          <p:nvPr userDrawn="1"/>
        </p:nvSpPr>
        <p:spPr>
          <a:xfrm>
            <a:off x="209006" y="6575107"/>
            <a:ext cx="6993711" cy="0"/>
          </a:xfrm>
          <a:prstGeom prst="line">
            <a:avLst/>
          </a:prstGeom>
          <a:ln w="12700">
            <a:solidFill>
              <a:srgbClr val="E4002B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/>
            </a:pPr>
            <a:endParaRPr sz="2400">
              <a:ln w="3175" cmpd="sng">
                <a:solidFill>
                  <a:srgbClr val="000000"/>
                </a:solidFill>
              </a:ln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C93FCB-6043-4F4A-A8E8-21CEBBD92A4B}"/>
              </a:ext>
            </a:extLst>
          </p:cNvPr>
          <p:cNvSpPr/>
          <p:nvPr userDrawn="1"/>
        </p:nvSpPr>
        <p:spPr>
          <a:xfrm>
            <a:off x="287866" y="231832"/>
            <a:ext cx="8568267" cy="926298"/>
          </a:xfrm>
          <a:prstGeom prst="rect">
            <a:avLst/>
          </a:prstGeom>
          <a:gradFill>
            <a:gsLst>
              <a:gs pos="5000">
                <a:srgbClr val="370000"/>
              </a:gs>
              <a:gs pos="76000">
                <a:srgbClr val="500000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6C32FB-EF9A-D445-9E70-345AD40836F8}"/>
              </a:ext>
            </a:extLst>
          </p:cNvPr>
          <p:cNvSpPr/>
          <p:nvPr userDrawn="1"/>
        </p:nvSpPr>
        <p:spPr>
          <a:xfrm>
            <a:off x="287867" y="403780"/>
            <a:ext cx="90636" cy="58240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A5D2A-AAE0-E644-A2C8-F343B74C9CAD}"/>
              </a:ext>
            </a:extLst>
          </p:cNvPr>
          <p:cNvSpPr txBox="1"/>
          <p:nvPr userDrawn="1"/>
        </p:nvSpPr>
        <p:spPr>
          <a:xfrm>
            <a:off x="209005" y="6358158"/>
            <a:ext cx="6993710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US" sz="90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0DB25D-ABAD-064B-811B-73DD9D0EF43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6792685" y="403782"/>
            <a:ext cx="1894115" cy="592835"/>
          </a:xfrm>
          <a:prstGeom prst="rect">
            <a:avLst/>
          </a:prstGeom>
        </p:spPr>
      </p:pic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8DA18CFC-2E38-6A11-61C0-71CF8EC72C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9DE3E-5C62-46DE-B5D8-6992A9DF6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6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Computing &amp; Crowdsourcing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Discussant : Lianhao</a:t>
            </a:r>
            <a:r>
              <a:rPr lang="en-US" altLang="zh-CN" dirty="0"/>
              <a:t> Zhou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98BEC8-9201-FB36-62AC-73F3EFC8B5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29DE3E-5C62-46DE-B5D8-6992A9DF6A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695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Placeholder 2">
            <a:extLst>
              <a:ext uri="{FF2B5EF4-FFF2-40B4-BE49-F238E27FC236}">
                <a16:creationId xmlns:a16="http://schemas.microsoft.com/office/drawing/2014/main" id="{120B4B8F-3FBD-0F98-8656-7CD3D56D4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2" y="2154063"/>
            <a:ext cx="4040188" cy="479822"/>
          </a:xfrm>
        </p:spPr>
        <p:txBody>
          <a:bodyPr>
            <a:normAutofit fontScale="85000" lnSpcReduction="20000"/>
          </a:bodyPr>
          <a:lstStyle/>
          <a:p>
            <a:r>
              <a:rPr lang="en-US" b="0" dirty="0"/>
              <a:t>Real-time information gathering</a:t>
            </a:r>
            <a:r>
              <a:rPr lang="en-US" dirty="0"/>
              <a:t>: Crowdsourcing </a:t>
            </a:r>
          </a:p>
        </p:txBody>
      </p:sp>
      <p:pic>
        <p:nvPicPr>
          <p:cNvPr id="1026" name="Picture 2" descr="The Future of Business is not 9 to 5 | HeroX">
            <a:extLst>
              <a:ext uri="{FF2B5EF4-FFF2-40B4-BE49-F238E27FC236}">
                <a16:creationId xmlns:a16="http://schemas.microsoft.com/office/drawing/2014/main" id="{0CEB3471-DCDD-930E-F441-2B32B459D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192" y="2947381"/>
            <a:ext cx="3974129" cy="238447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3" name="Text Placeholder 4">
            <a:extLst>
              <a:ext uri="{FF2B5EF4-FFF2-40B4-BE49-F238E27FC236}">
                <a16:creationId xmlns:a16="http://schemas.microsoft.com/office/drawing/2014/main" id="{7666C29C-9151-2408-A916-0E0647602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34" y="2135596"/>
            <a:ext cx="4041775" cy="479822"/>
          </a:xfrm>
        </p:spPr>
        <p:txBody>
          <a:bodyPr>
            <a:normAutofit fontScale="85000" lnSpcReduction="20000"/>
          </a:bodyPr>
          <a:lstStyle/>
          <a:p>
            <a:r>
              <a:rPr lang="en-US" b="0" dirty="0"/>
              <a:t>Social Network Behavior Modeling</a:t>
            </a:r>
            <a:r>
              <a:rPr lang="en-US" dirty="0"/>
              <a:t>: Social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97576-1CC5-3695-F71C-CBEE0B2924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34" y="3067396"/>
            <a:ext cx="4041775" cy="238447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0ADC0F84-0867-F696-6094-D6A7E32A3A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57950" y="5624513"/>
            <a:ext cx="2057400" cy="273844"/>
          </a:xfrm>
        </p:spPr>
        <p:txBody>
          <a:bodyPr/>
          <a:lstStyle/>
          <a:p>
            <a:pPr>
              <a:spcAft>
                <a:spcPts val="450"/>
              </a:spcAft>
            </a:pPr>
            <a:fld id="{4729DE3E-5C62-46DE-B5D8-6992A9DF6A9F}" type="slidenum">
              <a:rPr lang="zh-CN" altLang="en-US" smtClean="0"/>
              <a:pPr>
                <a:spcAft>
                  <a:spcPts val="450"/>
                </a:spcAft>
              </a:pPr>
              <a:t>2</a:t>
            </a:fld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8C1A503-C6F9-4E21-527F-5CF1D405CE7B}"/>
              </a:ext>
            </a:extLst>
          </p:cNvPr>
          <p:cNvSpPr txBox="1">
            <a:spLocks/>
          </p:cNvSpPr>
          <p:nvPr/>
        </p:nvSpPr>
        <p:spPr>
          <a:xfrm>
            <a:off x="482600" y="1026684"/>
            <a:ext cx="5765800" cy="6938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chemeClr val="bg1"/>
                </a:solidFill>
              </a:rPr>
              <a:t>Relevance of today research</a:t>
            </a:r>
          </a:p>
        </p:txBody>
      </p:sp>
      <p:pic>
        <p:nvPicPr>
          <p:cNvPr id="1028" name="Picture 4" descr="Điện toán xã hội (social computing): khi sự kết hợp của nhiều người làm nên  sức mạnh">
            <a:extLst>
              <a:ext uri="{FF2B5EF4-FFF2-40B4-BE49-F238E27FC236}">
                <a16:creationId xmlns:a16="http://schemas.microsoft.com/office/drawing/2014/main" id="{A97A1079-42C4-597B-E662-598556CF3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62" y="2947381"/>
            <a:ext cx="3974129" cy="238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398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661D8-4BD0-6D46-BC32-00D3B7DD8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EBF5A-D425-3008-512C-94E3893B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Relevance of Simon &amp; Suchman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F6935-14C2-18C8-E496-3B136C57E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Physics Symbols 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（</a:t>
            </a:r>
            <a:r>
              <a:rPr lang="en-US" altLang="zh-CN" b="1" i="0" u="none" strike="noStrike" dirty="0">
                <a:solidFill>
                  <a:srgbClr val="000000"/>
                </a:solidFill>
                <a:effectLst/>
              </a:rPr>
              <a:t>Simon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）</a:t>
            </a:r>
            <a:endParaRPr lang="en-US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Simon believes intelligence comes from symbol operation, and social computing depends on symbolizing social</a:t>
            </a:r>
            <a:r>
              <a:rPr lang="zh-CN" alt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-webkit-standard"/>
              </a:rPr>
              <a:t>behavior</a:t>
            </a:r>
          </a:p>
          <a:p>
            <a:endParaRPr lang="en-US" altLang="zh-CN" dirty="0">
              <a:solidFill>
                <a:srgbClr val="000000"/>
              </a:solidFill>
              <a:latin typeface="-webkit-standard"/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he complexity of social computing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 （</a:t>
            </a:r>
            <a:r>
              <a:rPr lang="en-US" altLang="zh-CN" b="1" i="0" u="none" strike="noStrike" dirty="0">
                <a:solidFill>
                  <a:srgbClr val="000000"/>
                </a:solidFill>
                <a:effectLst/>
              </a:rPr>
              <a:t>Suchman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）</a:t>
            </a:r>
            <a:endParaRPr lang="en-US" altLang="zh-CN" dirty="0">
              <a:solidFill>
                <a:srgbClr val="000000"/>
              </a:solidFill>
              <a:latin typeface="-webkit-standard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Asymmetry of Human-Computer Interaction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Human actions depend on context, and predefined plans cannot accurately predict behavior.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37A28-89DD-5372-7F64-1674294AAB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9DE3E-5C62-46DE-B5D8-6992A9DF6A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944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F1853-CEFE-071E-B48E-3CF2523DF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6B5B7-1357-A535-D008-410AC3EBA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Relevance of Simon &amp; Suchman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D0511-EFB8-5E5D-516B-B9989C97C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Bounded rationality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 （</a:t>
            </a:r>
            <a:r>
              <a:rPr lang="en-US" altLang="zh-CN" b="1" i="0" u="none" strike="noStrike" dirty="0">
                <a:solidFill>
                  <a:srgbClr val="000000"/>
                </a:solidFill>
                <a:effectLst/>
              </a:rPr>
              <a:t>Simon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）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-webkit-standard"/>
              </a:rPr>
              <a:t>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ot all behaviors can be easily encoded.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All systems face the out-of-distribution problem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Human interaction also relies on relationships and intuition</a:t>
            </a:r>
            <a:endParaRPr lang="en-US" altLang="zh-CN" dirty="0">
              <a:latin typeface="-webkit-standard"/>
            </a:endParaRPr>
          </a:p>
          <a:p>
            <a:endParaRPr lang="en-US" altLang="zh-CN" dirty="0"/>
          </a:p>
          <a:p>
            <a:r>
              <a:rPr lang="en-US" b="1" dirty="0">
                <a:solidFill>
                  <a:srgbClr val="000000"/>
                </a:solidFill>
              </a:rPr>
              <a:t>S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atisficing principl</a:t>
            </a:r>
            <a:r>
              <a:rPr lang="en-US" b="1" dirty="0">
                <a:solidFill>
                  <a:srgbClr val="000000"/>
                </a:solidFill>
              </a:rPr>
              <a:t>e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（</a:t>
            </a:r>
            <a:r>
              <a:rPr lang="en-US" altLang="zh-CN" b="1" i="0" u="none" strike="noStrike" dirty="0">
                <a:solidFill>
                  <a:srgbClr val="000000"/>
                </a:solidFill>
                <a:effectLst/>
              </a:rPr>
              <a:t>Simon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）</a:t>
            </a:r>
            <a:endParaRPr lang="en-US" altLang="zh-CN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We only need a satisficing solution, not a perfect one!</a:t>
            </a:r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A36B7-2C59-322A-6377-A3C33FB37D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9DE3E-5C62-46DE-B5D8-6992A9DF6A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666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FA250-3712-6924-E15F-2F93ABCEC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262AA-6863-BFFB-CD88-0AE8A92E5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Relevance of Simon &amp; Suchman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92247-02AB-BE16-6832-BC5E9738A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Complexity and Hierarchies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（</a:t>
            </a:r>
            <a:r>
              <a:rPr lang="en-US" altLang="zh-CN" b="1" i="0" u="none" strike="noStrike" dirty="0">
                <a:solidFill>
                  <a:srgbClr val="000000"/>
                </a:solidFill>
                <a:effectLst/>
              </a:rPr>
              <a:t>Simon</a:t>
            </a:r>
            <a:r>
              <a:rPr lang="zh-CN" altLang="en-US" b="1" i="0" u="none" strike="noStrike" dirty="0">
                <a:solidFill>
                  <a:srgbClr val="000000"/>
                </a:solidFill>
                <a:effectLst/>
              </a:rPr>
              <a:t>）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Quantifying the likelihood of responding to a message is challenging, but we can measure related factors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Crowdsourcing is a way to simplify problems!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65D78-D2F1-C7CA-1AF9-52697C460B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9DE3E-5C62-46DE-B5D8-6992A9DF6A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50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 for your attention!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72D5C30-72C5-5C96-BD92-0DBB349262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29DE3E-5C62-46DE-B5D8-6992A9DF6A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915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6391</TotalTime>
  <Words>179</Words>
  <Application>Microsoft Office PowerPoint</Application>
  <PresentationFormat>On-screen Show (4:3)</PresentationFormat>
  <Paragraphs>43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黑体</vt:lpstr>
      <vt:lpstr>Arial</vt:lpstr>
      <vt:lpstr>Calibri</vt:lpstr>
      <vt:lpstr>-webkit-standard</vt:lpstr>
      <vt:lpstr>Wingdings</vt:lpstr>
      <vt:lpstr>Office Theme</vt:lpstr>
      <vt:lpstr>Social Computing &amp; Crowdsourcing </vt:lpstr>
      <vt:lpstr>PowerPoint Presentation</vt:lpstr>
      <vt:lpstr>Relevance of Simon &amp; Suchman</vt:lpstr>
      <vt:lpstr>Relevance of Simon &amp; Suchman</vt:lpstr>
      <vt:lpstr>Relevance of Simon &amp; Suchman</vt:lpstr>
      <vt:lpstr>Thank you for your attention!</vt:lpstr>
    </vt:vector>
  </TitlesOfParts>
  <Company>Texas A&amp;M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Larua Root</dc:creator>
  <cp:lastModifiedBy>Shipman III, Frank M</cp:lastModifiedBy>
  <cp:revision>98</cp:revision>
  <dcterms:created xsi:type="dcterms:W3CDTF">2017-04-06T15:59:40Z</dcterms:created>
  <dcterms:modified xsi:type="dcterms:W3CDTF">2024-09-30T15:07:32Z</dcterms:modified>
</cp:coreProperties>
</file>