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0" r:id="rId4"/>
    <p:sldId id="263" r:id="rId5"/>
    <p:sldId id="264" r:id="rId6"/>
    <p:sldId id="261" r:id="rId7"/>
    <p:sldId id="268" r:id="rId8"/>
    <p:sldId id="269" r:id="rId9"/>
    <p:sldId id="270" r:id="rId10"/>
    <p:sldId id="265" r:id="rId11"/>
    <p:sldId id="266" r:id="rId12"/>
    <p:sldId id="271"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5F4D7-516B-81E0-E26B-DC6F7FB9E5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410D71-AEDD-E5B4-1C8D-E4A3C9F553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17735F-CE26-843C-00B9-7CE7524F7060}"/>
              </a:ext>
            </a:extLst>
          </p:cNvPr>
          <p:cNvSpPr>
            <a:spLocks noGrp="1"/>
          </p:cNvSpPr>
          <p:nvPr>
            <p:ph type="dt" sz="half" idx="10"/>
          </p:nvPr>
        </p:nvSpPr>
        <p:spPr/>
        <p:txBody>
          <a:bodyPr/>
          <a:lstStyle/>
          <a:p>
            <a:fld id="{E043D714-31F3-487A-81D1-C3F0964C9094}" type="datetimeFigureOut">
              <a:rPr lang="en-US" smtClean="0"/>
              <a:t>10/13/2024</a:t>
            </a:fld>
            <a:endParaRPr lang="en-US"/>
          </a:p>
        </p:txBody>
      </p:sp>
      <p:sp>
        <p:nvSpPr>
          <p:cNvPr id="5" name="Footer Placeholder 4">
            <a:extLst>
              <a:ext uri="{FF2B5EF4-FFF2-40B4-BE49-F238E27FC236}">
                <a16:creationId xmlns:a16="http://schemas.microsoft.com/office/drawing/2014/main" id="{C23CB7B6-7F46-0B85-C591-4307377B4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39C621-356C-4AF7-3025-02FD17C40B10}"/>
              </a:ext>
            </a:extLst>
          </p:cNvPr>
          <p:cNvSpPr>
            <a:spLocks noGrp="1"/>
          </p:cNvSpPr>
          <p:nvPr>
            <p:ph type="sldNum" sz="quarter" idx="12"/>
          </p:nvPr>
        </p:nvSpPr>
        <p:spPr/>
        <p:txBody>
          <a:bodyPr/>
          <a:lstStyle/>
          <a:p>
            <a:fld id="{F95E5C97-C9D7-4FD0-B58A-A776A7348DE8}" type="slidenum">
              <a:rPr lang="en-US" smtClean="0"/>
              <a:t>‹#›</a:t>
            </a:fld>
            <a:endParaRPr lang="en-US"/>
          </a:p>
        </p:txBody>
      </p:sp>
    </p:spTree>
    <p:extLst>
      <p:ext uri="{BB962C8B-B14F-4D97-AF65-F5344CB8AC3E}">
        <p14:creationId xmlns:p14="http://schemas.microsoft.com/office/powerpoint/2010/main" val="2369558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AF7CB-9B3A-0CA0-EF87-3B16A96CC1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43DB34-69BE-FF2A-B8A9-1607D58382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F112D4-3CD1-BE3E-B2E8-AE654AA793DE}"/>
              </a:ext>
            </a:extLst>
          </p:cNvPr>
          <p:cNvSpPr>
            <a:spLocks noGrp="1"/>
          </p:cNvSpPr>
          <p:nvPr>
            <p:ph type="dt" sz="half" idx="10"/>
          </p:nvPr>
        </p:nvSpPr>
        <p:spPr/>
        <p:txBody>
          <a:bodyPr/>
          <a:lstStyle/>
          <a:p>
            <a:fld id="{E043D714-31F3-487A-81D1-C3F0964C9094}" type="datetimeFigureOut">
              <a:rPr lang="en-US" smtClean="0"/>
              <a:t>10/13/2024</a:t>
            </a:fld>
            <a:endParaRPr lang="en-US"/>
          </a:p>
        </p:txBody>
      </p:sp>
      <p:sp>
        <p:nvSpPr>
          <p:cNvPr id="5" name="Footer Placeholder 4">
            <a:extLst>
              <a:ext uri="{FF2B5EF4-FFF2-40B4-BE49-F238E27FC236}">
                <a16:creationId xmlns:a16="http://schemas.microsoft.com/office/drawing/2014/main" id="{AD6924F9-B6B2-F247-F4E1-490806B4F4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368E28-9E39-F1D2-2687-A2C19DF3B653}"/>
              </a:ext>
            </a:extLst>
          </p:cNvPr>
          <p:cNvSpPr>
            <a:spLocks noGrp="1"/>
          </p:cNvSpPr>
          <p:nvPr>
            <p:ph type="sldNum" sz="quarter" idx="12"/>
          </p:nvPr>
        </p:nvSpPr>
        <p:spPr/>
        <p:txBody>
          <a:bodyPr/>
          <a:lstStyle/>
          <a:p>
            <a:fld id="{F95E5C97-C9D7-4FD0-B58A-A776A7348DE8}" type="slidenum">
              <a:rPr lang="en-US" smtClean="0"/>
              <a:t>‹#›</a:t>
            </a:fld>
            <a:endParaRPr lang="en-US"/>
          </a:p>
        </p:txBody>
      </p:sp>
    </p:spTree>
    <p:extLst>
      <p:ext uri="{BB962C8B-B14F-4D97-AF65-F5344CB8AC3E}">
        <p14:creationId xmlns:p14="http://schemas.microsoft.com/office/powerpoint/2010/main" val="860721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16EA1-D716-6C41-24FE-2008876ACD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3135FF-0821-0E16-8301-7E937489E0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FF06D7-EABF-08AF-1BAF-50395E4004AD}"/>
              </a:ext>
            </a:extLst>
          </p:cNvPr>
          <p:cNvSpPr>
            <a:spLocks noGrp="1"/>
          </p:cNvSpPr>
          <p:nvPr>
            <p:ph type="dt" sz="half" idx="10"/>
          </p:nvPr>
        </p:nvSpPr>
        <p:spPr/>
        <p:txBody>
          <a:bodyPr/>
          <a:lstStyle/>
          <a:p>
            <a:fld id="{E043D714-31F3-487A-81D1-C3F0964C9094}" type="datetimeFigureOut">
              <a:rPr lang="en-US" smtClean="0"/>
              <a:t>10/13/2024</a:t>
            </a:fld>
            <a:endParaRPr lang="en-US"/>
          </a:p>
        </p:txBody>
      </p:sp>
      <p:sp>
        <p:nvSpPr>
          <p:cNvPr id="5" name="Footer Placeholder 4">
            <a:extLst>
              <a:ext uri="{FF2B5EF4-FFF2-40B4-BE49-F238E27FC236}">
                <a16:creationId xmlns:a16="http://schemas.microsoft.com/office/drawing/2014/main" id="{5EA1FE85-A1CA-1712-FFE7-CA7ECD1C1D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FD0A90-27C4-E4B3-CBC3-6888200BEDB8}"/>
              </a:ext>
            </a:extLst>
          </p:cNvPr>
          <p:cNvSpPr>
            <a:spLocks noGrp="1"/>
          </p:cNvSpPr>
          <p:nvPr>
            <p:ph type="sldNum" sz="quarter" idx="12"/>
          </p:nvPr>
        </p:nvSpPr>
        <p:spPr/>
        <p:txBody>
          <a:bodyPr/>
          <a:lstStyle/>
          <a:p>
            <a:fld id="{F95E5C97-C9D7-4FD0-B58A-A776A7348DE8}" type="slidenum">
              <a:rPr lang="en-US" smtClean="0"/>
              <a:t>‹#›</a:t>
            </a:fld>
            <a:endParaRPr lang="en-US"/>
          </a:p>
        </p:txBody>
      </p:sp>
    </p:spTree>
    <p:extLst>
      <p:ext uri="{BB962C8B-B14F-4D97-AF65-F5344CB8AC3E}">
        <p14:creationId xmlns:p14="http://schemas.microsoft.com/office/powerpoint/2010/main" val="2884197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7BC6C-C00E-87F0-FBF3-B342AAFA84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83EA5A-3414-FA86-7277-AB3F5E5E52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C06E64-72EC-5E37-5459-E8F9238E68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2FEDD9-D426-44FE-67BE-F60C3C8002E3}"/>
              </a:ext>
            </a:extLst>
          </p:cNvPr>
          <p:cNvSpPr>
            <a:spLocks noGrp="1"/>
          </p:cNvSpPr>
          <p:nvPr>
            <p:ph type="dt" sz="half" idx="10"/>
          </p:nvPr>
        </p:nvSpPr>
        <p:spPr/>
        <p:txBody>
          <a:bodyPr/>
          <a:lstStyle/>
          <a:p>
            <a:fld id="{E043D714-31F3-487A-81D1-C3F0964C9094}" type="datetimeFigureOut">
              <a:rPr lang="en-US" smtClean="0"/>
              <a:t>10/13/2024</a:t>
            </a:fld>
            <a:endParaRPr lang="en-US"/>
          </a:p>
        </p:txBody>
      </p:sp>
      <p:sp>
        <p:nvSpPr>
          <p:cNvPr id="6" name="Footer Placeholder 5">
            <a:extLst>
              <a:ext uri="{FF2B5EF4-FFF2-40B4-BE49-F238E27FC236}">
                <a16:creationId xmlns:a16="http://schemas.microsoft.com/office/drawing/2014/main" id="{51D92E01-84C0-0795-39B3-8374183C15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2D5235-C82E-0873-5952-F3930DBD217F}"/>
              </a:ext>
            </a:extLst>
          </p:cNvPr>
          <p:cNvSpPr>
            <a:spLocks noGrp="1"/>
          </p:cNvSpPr>
          <p:nvPr>
            <p:ph type="sldNum" sz="quarter" idx="12"/>
          </p:nvPr>
        </p:nvSpPr>
        <p:spPr/>
        <p:txBody>
          <a:bodyPr/>
          <a:lstStyle/>
          <a:p>
            <a:fld id="{F95E5C97-C9D7-4FD0-B58A-A776A7348DE8}" type="slidenum">
              <a:rPr lang="en-US" smtClean="0"/>
              <a:t>‹#›</a:t>
            </a:fld>
            <a:endParaRPr lang="en-US"/>
          </a:p>
        </p:txBody>
      </p:sp>
    </p:spTree>
    <p:extLst>
      <p:ext uri="{BB962C8B-B14F-4D97-AF65-F5344CB8AC3E}">
        <p14:creationId xmlns:p14="http://schemas.microsoft.com/office/powerpoint/2010/main" val="102125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B8EEC-4547-F334-8B33-3F898A78F5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F66E92-6C02-FCEB-6E27-6A7B3DE578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9BD64C-7AE5-AFCA-3833-550EA8DABF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51902B-CEA0-5E99-5529-6625292F54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64881C-F1D7-0041-50CA-0AED31377C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9F096E-461E-B43D-E713-E236A7192847}"/>
              </a:ext>
            </a:extLst>
          </p:cNvPr>
          <p:cNvSpPr>
            <a:spLocks noGrp="1"/>
          </p:cNvSpPr>
          <p:nvPr>
            <p:ph type="dt" sz="half" idx="10"/>
          </p:nvPr>
        </p:nvSpPr>
        <p:spPr/>
        <p:txBody>
          <a:bodyPr/>
          <a:lstStyle/>
          <a:p>
            <a:fld id="{E043D714-31F3-487A-81D1-C3F0964C9094}" type="datetimeFigureOut">
              <a:rPr lang="en-US" smtClean="0"/>
              <a:t>10/13/2024</a:t>
            </a:fld>
            <a:endParaRPr lang="en-US"/>
          </a:p>
        </p:txBody>
      </p:sp>
      <p:sp>
        <p:nvSpPr>
          <p:cNvPr id="8" name="Footer Placeholder 7">
            <a:extLst>
              <a:ext uri="{FF2B5EF4-FFF2-40B4-BE49-F238E27FC236}">
                <a16:creationId xmlns:a16="http://schemas.microsoft.com/office/drawing/2014/main" id="{71005B99-09D5-3E45-FE81-B7C521AA85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E80A65-AF16-47A2-D8BF-0F45D2DE37D4}"/>
              </a:ext>
            </a:extLst>
          </p:cNvPr>
          <p:cNvSpPr>
            <a:spLocks noGrp="1"/>
          </p:cNvSpPr>
          <p:nvPr>
            <p:ph type="sldNum" sz="quarter" idx="12"/>
          </p:nvPr>
        </p:nvSpPr>
        <p:spPr/>
        <p:txBody>
          <a:bodyPr/>
          <a:lstStyle/>
          <a:p>
            <a:fld id="{F95E5C97-C9D7-4FD0-B58A-A776A7348DE8}" type="slidenum">
              <a:rPr lang="en-US" smtClean="0"/>
              <a:t>‹#›</a:t>
            </a:fld>
            <a:endParaRPr lang="en-US"/>
          </a:p>
        </p:txBody>
      </p:sp>
    </p:spTree>
    <p:extLst>
      <p:ext uri="{BB962C8B-B14F-4D97-AF65-F5344CB8AC3E}">
        <p14:creationId xmlns:p14="http://schemas.microsoft.com/office/powerpoint/2010/main" val="3870451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D2975-672E-5D21-DB14-E8E78E8A49A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87302D-67EE-8064-4F44-A1FB3FF75916}"/>
              </a:ext>
            </a:extLst>
          </p:cNvPr>
          <p:cNvSpPr>
            <a:spLocks noGrp="1"/>
          </p:cNvSpPr>
          <p:nvPr>
            <p:ph type="dt" sz="half" idx="10"/>
          </p:nvPr>
        </p:nvSpPr>
        <p:spPr/>
        <p:txBody>
          <a:bodyPr/>
          <a:lstStyle/>
          <a:p>
            <a:fld id="{E043D714-31F3-487A-81D1-C3F0964C9094}" type="datetimeFigureOut">
              <a:rPr lang="en-US" smtClean="0"/>
              <a:t>10/13/2024</a:t>
            </a:fld>
            <a:endParaRPr lang="en-US"/>
          </a:p>
        </p:txBody>
      </p:sp>
      <p:sp>
        <p:nvSpPr>
          <p:cNvPr id="4" name="Footer Placeholder 3">
            <a:extLst>
              <a:ext uri="{FF2B5EF4-FFF2-40B4-BE49-F238E27FC236}">
                <a16:creationId xmlns:a16="http://schemas.microsoft.com/office/drawing/2014/main" id="{B00F0996-83EA-E461-51F1-630DE885E8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A38383-29A2-3432-8D2A-7B446D236591}"/>
              </a:ext>
            </a:extLst>
          </p:cNvPr>
          <p:cNvSpPr>
            <a:spLocks noGrp="1"/>
          </p:cNvSpPr>
          <p:nvPr>
            <p:ph type="sldNum" sz="quarter" idx="12"/>
          </p:nvPr>
        </p:nvSpPr>
        <p:spPr/>
        <p:txBody>
          <a:bodyPr/>
          <a:lstStyle/>
          <a:p>
            <a:fld id="{F95E5C97-C9D7-4FD0-B58A-A776A7348DE8}" type="slidenum">
              <a:rPr lang="en-US" smtClean="0"/>
              <a:t>‹#›</a:t>
            </a:fld>
            <a:endParaRPr lang="en-US"/>
          </a:p>
        </p:txBody>
      </p:sp>
    </p:spTree>
    <p:extLst>
      <p:ext uri="{BB962C8B-B14F-4D97-AF65-F5344CB8AC3E}">
        <p14:creationId xmlns:p14="http://schemas.microsoft.com/office/powerpoint/2010/main" val="3366878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83D616-E30C-8E3F-7A3E-50D7552F0261}"/>
              </a:ext>
            </a:extLst>
          </p:cNvPr>
          <p:cNvSpPr>
            <a:spLocks noGrp="1"/>
          </p:cNvSpPr>
          <p:nvPr>
            <p:ph type="dt" sz="half" idx="10"/>
          </p:nvPr>
        </p:nvSpPr>
        <p:spPr/>
        <p:txBody>
          <a:bodyPr/>
          <a:lstStyle/>
          <a:p>
            <a:fld id="{E043D714-31F3-487A-81D1-C3F0964C9094}" type="datetimeFigureOut">
              <a:rPr lang="en-US" smtClean="0"/>
              <a:t>10/13/2024</a:t>
            </a:fld>
            <a:endParaRPr lang="en-US"/>
          </a:p>
        </p:txBody>
      </p:sp>
      <p:sp>
        <p:nvSpPr>
          <p:cNvPr id="3" name="Footer Placeholder 2">
            <a:extLst>
              <a:ext uri="{FF2B5EF4-FFF2-40B4-BE49-F238E27FC236}">
                <a16:creationId xmlns:a16="http://schemas.microsoft.com/office/drawing/2014/main" id="{D0CD2ADC-D8CF-2EBC-3E4E-A368C45DAD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EA4BFE-CDB2-FBFB-DCC5-D644278759AE}"/>
              </a:ext>
            </a:extLst>
          </p:cNvPr>
          <p:cNvSpPr>
            <a:spLocks noGrp="1"/>
          </p:cNvSpPr>
          <p:nvPr>
            <p:ph type="sldNum" sz="quarter" idx="12"/>
          </p:nvPr>
        </p:nvSpPr>
        <p:spPr/>
        <p:txBody>
          <a:bodyPr/>
          <a:lstStyle/>
          <a:p>
            <a:fld id="{F95E5C97-C9D7-4FD0-B58A-A776A7348DE8}" type="slidenum">
              <a:rPr lang="en-US" smtClean="0"/>
              <a:t>‹#›</a:t>
            </a:fld>
            <a:endParaRPr lang="en-US"/>
          </a:p>
        </p:txBody>
      </p:sp>
    </p:spTree>
    <p:extLst>
      <p:ext uri="{BB962C8B-B14F-4D97-AF65-F5344CB8AC3E}">
        <p14:creationId xmlns:p14="http://schemas.microsoft.com/office/powerpoint/2010/main" val="127467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5F618-B089-6D36-0CA9-E4D4818CC7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6E5E89-7F88-CF74-7636-7F06B9B99D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2B91D9-2A59-56B4-3BE1-DF51C445FB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C77177-6981-15E1-88E0-54CEAD205B4C}"/>
              </a:ext>
            </a:extLst>
          </p:cNvPr>
          <p:cNvSpPr>
            <a:spLocks noGrp="1"/>
          </p:cNvSpPr>
          <p:nvPr>
            <p:ph type="dt" sz="half" idx="10"/>
          </p:nvPr>
        </p:nvSpPr>
        <p:spPr/>
        <p:txBody>
          <a:bodyPr/>
          <a:lstStyle/>
          <a:p>
            <a:fld id="{E043D714-31F3-487A-81D1-C3F0964C9094}" type="datetimeFigureOut">
              <a:rPr lang="en-US" smtClean="0"/>
              <a:t>10/13/2024</a:t>
            </a:fld>
            <a:endParaRPr lang="en-US"/>
          </a:p>
        </p:txBody>
      </p:sp>
      <p:sp>
        <p:nvSpPr>
          <p:cNvPr id="6" name="Footer Placeholder 5">
            <a:extLst>
              <a:ext uri="{FF2B5EF4-FFF2-40B4-BE49-F238E27FC236}">
                <a16:creationId xmlns:a16="http://schemas.microsoft.com/office/drawing/2014/main" id="{DCB91F68-E3F3-BA75-D0EF-691E70D185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8EB0A1-BD2B-D015-2AC1-31C0366B6371}"/>
              </a:ext>
            </a:extLst>
          </p:cNvPr>
          <p:cNvSpPr>
            <a:spLocks noGrp="1"/>
          </p:cNvSpPr>
          <p:nvPr>
            <p:ph type="sldNum" sz="quarter" idx="12"/>
          </p:nvPr>
        </p:nvSpPr>
        <p:spPr/>
        <p:txBody>
          <a:bodyPr/>
          <a:lstStyle/>
          <a:p>
            <a:fld id="{F95E5C97-C9D7-4FD0-B58A-A776A7348DE8}" type="slidenum">
              <a:rPr lang="en-US" smtClean="0"/>
              <a:t>‹#›</a:t>
            </a:fld>
            <a:endParaRPr lang="en-US"/>
          </a:p>
        </p:txBody>
      </p:sp>
    </p:spTree>
    <p:extLst>
      <p:ext uri="{BB962C8B-B14F-4D97-AF65-F5344CB8AC3E}">
        <p14:creationId xmlns:p14="http://schemas.microsoft.com/office/powerpoint/2010/main" val="1608459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5680E-CEAB-A7FC-6F37-E9D0081AD7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645115-8C63-3E89-6D10-77E3707502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683B23-8E48-A4FD-01D6-EBB9F5C9EE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8DCE96-10C2-705E-5C26-52F04C67A005}"/>
              </a:ext>
            </a:extLst>
          </p:cNvPr>
          <p:cNvSpPr>
            <a:spLocks noGrp="1"/>
          </p:cNvSpPr>
          <p:nvPr>
            <p:ph type="dt" sz="half" idx="10"/>
          </p:nvPr>
        </p:nvSpPr>
        <p:spPr/>
        <p:txBody>
          <a:bodyPr/>
          <a:lstStyle/>
          <a:p>
            <a:fld id="{E043D714-31F3-487A-81D1-C3F0964C9094}" type="datetimeFigureOut">
              <a:rPr lang="en-US" smtClean="0"/>
              <a:t>10/13/2024</a:t>
            </a:fld>
            <a:endParaRPr lang="en-US"/>
          </a:p>
        </p:txBody>
      </p:sp>
      <p:sp>
        <p:nvSpPr>
          <p:cNvPr id="6" name="Footer Placeholder 5">
            <a:extLst>
              <a:ext uri="{FF2B5EF4-FFF2-40B4-BE49-F238E27FC236}">
                <a16:creationId xmlns:a16="http://schemas.microsoft.com/office/drawing/2014/main" id="{D9482EF8-71E0-C609-3F90-1F330CFE79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0FE79B-698F-2EDF-E1A4-BFA653F56F1F}"/>
              </a:ext>
            </a:extLst>
          </p:cNvPr>
          <p:cNvSpPr>
            <a:spLocks noGrp="1"/>
          </p:cNvSpPr>
          <p:nvPr>
            <p:ph type="sldNum" sz="quarter" idx="12"/>
          </p:nvPr>
        </p:nvSpPr>
        <p:spPr/>
        <p:txBody>
          <a:bodyPr/>
          <a:lstStyle/>
          <a:p>
            <a:fld id="{F95E5C97-C9D7-4FD0-B58A-A776A7348DE8}" type="slidenum">
              <a:rPr lang="en-US" smtClean="0"/>
              <a:t>‹#›</a:t>
            </a:fld>
            <a:endParaRPr lang="en-US"/>
          </a:p>
        </p:txBody>
      </p:sp>
    </p:spTree>
    <p:extLst>
      <p:ext uri="{BB962C8B-B14F-4D97-AF65-F5344CB8AC3E}">
        <p14:creationId xmlns:p14="http://schemas.microsoft.com/office/powerpoint/2010/main" val="1984642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D58DA-BA10-9DE4-C620-0F0999495C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528376-D7E9-6167-75EF-DB8B64152A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3BB3B4-D9CA-B4E9-A85E-9E1F02195FD4}"/>
              </a:ext>
            </a:extLst>
          </p:cNvPr>
          <p:cNvSpPr>
            <a:spLocks noGrp="1"/>
          </p:cNvSpPr>
          <p:nvPr>
            <p:ph type="dt" sz="half" idx="10"/>
          </p:nvPr>
        </p:nvSpPr>
        <p:spPr/>
        <p:txBody>
          <a:bodyPr/>
          <a:lstStyle/>
          <a:p>
            <a:fld id="{E043D714-31F3-487A-81D1-C3F0964C9094}" type="datetimeFigureOut">
              <a:rPr lang="en-US" smtClean="0"/>
              <a:t>10/13/2024</a:t>
            </a:fld>
            <a:endParaRPr lang="en-US"/>
          </a:p>
        </p:txBody>
      </p:sp>
      <p:sp>
        <p:nvSpPr>
          <p:cNvPr id="5" name="Footer Placeholder 4">
            <a:extLst>
              <a:ext uri="{FF2B5EF4-FFF2-40B4-BE49-F238E27FC236}">
                <a16:creationId xmlns:a16="http://schemas.microsoft.com/office/drawing/2014/main" id="{F92F09F9-C31E-3FAD-EBA4-002AEE4A45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541073-4125-E1F5-FC10-2F0AB1AC95E3}"/>
              </a:ext>
            </a:extLst>
          </p:cNvPr>
          <p:cNvSpPr>
            <a:spLocks noGrp="1"/>
          </p:cNvSpPr>
          <p:nvPr>
            <p:ph type="sldNum" sz="quarter" idx="12"/>
          </p:nvPr>
        </p:nvSpPr>
        <p:spPr/>
        <p:txBody>
          <a:bodyPr/>
          <a:lstStyle/>
          <a:p>
            <a:fld id="{F95E5C97-C9D7-4FD0-B58A-A776A7348DE8}" type="slidenum">
              <a:rPr lang="en-US" smtClean="0"/>
              <a:t>‹#›</a:t>
            </a:fld>
            <a:endParaRPr lang="en-US"/>
          </a:p>
        </p:txBody>
      </p:sp>
    </p:spTree>
    <p:extLst>
      <p:ext uri="{BB962C8B-B14F-4D97-AF65-F5344CB8AC3E}">
        <p14:creationId xmlns:p14="http://schemas.microsoft.com/office/powerpoint/2010/main" val="2968004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777C79-55EC-160D-7DDC-479EB66F0A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57AFB62-46BA-2486-96EB-CE177F870F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8B5FF5-8FE9-DF13-BE87-9F1115759162}"/>
              </a:ext>
            </a:extLst>
          </p:cNvPr>
          <p:cNvSpPr>
            <a:spLocks noGrp="1"/>
          </p:cNvSpPr>
          <p:nvPr>
            <p:ph type="dt" sz="half" idx="10"/>
          </p:nvPr>
        </p:nvSpPr>
        <p:spPr/>
        <p:txBody>
          <a:bodyPr/>
          <a:lstStyle/>
          <a:p>
            <a:fld id="{E043D714-31F3-487A-81D1-C3F0964C9094}" type="datetimeFigureOut">
              <a:rPr lang="en-US" smtClean="0"/>
              <a:t>10/13/2024</a:t>
            </a:fld>
            <a:endParaRPr lang="en-US"/>
          </a:p>
        </p:txBody>
      </p:sp>
      <p:sp>
        <p:nvSpPr>
          <p:cNvPr id="5" name="Footer Placeholder 4">
            <a:extLst>
              <a:ext uri="{FF2B5EF4-FFF2-40B4-BE49-F238E27FC236}">
                <a16:creationId xmlns:a16="http://schemas.microsoft.com/office/drawing/2014/main" id="{C86D4F5B-8910-A609-6485-EB0DB9C877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171E07-854F-9AF8-07F0-48E7A528693B}"/>
              </a:ext>
            </a:extLst>
          </p:cNvPr>
          <p:cNvSpPr>
            <a:spLocks noGrp="1"/>
          </p:cNvSpPr>
          <p:nvPr>
            <p:ph type="sldNum" sz="quarter" idx="12"/>
          </p:nvPr>
        </p:nvSpPr>
        <p:spPr/>
        <p:txBody>
          <a:bodyPr/>
          <a:lstStyle/>
          <a:p>
            <a:fld id="{F95E5C97-C9D7-4FD0-B58A-A776A7348DE8}" type="slidenum">
              <a:rPr lang="en-US" smtClean="0"/>
              <a:t>‹#›</a:t>
            </a:fld>
            <a:endParaRPr lang="en-US"/>
          </a:p>
        </p:txBody>
      </p:sp>
    </p:spTree>
    <p:extLst>
      <p:ext uri="{BB962C8B-B14F-4D97-AF65-F5344CB8AC3E}">
        <p14:creationId xmlns:p14="http://schemas.microsoft.com/office/powerpoint/2010/main" val="1274350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CA1B39-EEF0-3885-5089-2836D0DD1C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2B1BB0-4016-2A90-F477-0082C42FF5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5539C-938F-30B4-B0DE-BDE9206714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43D714-31F3-487A-81D1-C3F0964C9094}" type="datetimeFigureOut">
              <a:rPr lang="en-US" smtClean="0"/>
              <a:t>10/13/2024</a:t>
            </a:fld>
            <a:endParaRPr lang="en-US"/>
          </a:p>
        </p:txBody>
      </p:sp>
      <p:sp>
        <p:nvSpPr>
          <p:cNvPr id="5" name="Footer Placeholder 4">
            <a:extLst>
              <a:ext uri="{FF2B5EF4-FFF2-40B4-BE49-F238E27FC236}">
                <a16:creationId xmlns:a16="http://schemas.microsoft.com/office/drawing/2014/main" id="{C9FEA00D-54F7-DF5A-329A-B8ABB99310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CEE3F9F-6E32-DBEF-3E44-16205EB73A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5E5C97-C9D7-4FD0-B58A-A776A7348DE8}" type="slidenum">
              <a:rPr lang="en-US" smtClean="0"/>
              <a:t>‹#›</a:t>
            </a:fld>
            <a:endParaRPr lang="en-US"/>
          </a:p>
        </p:txBody>
      </p:sp>
    </p:spTree>
    <p:extLst>
      <p:ext uri="{BB962C8B-B14F-4D97-AF65-F5344CB8AC3E}">
        <p14:creationId xmlns:p14="http://schemas.microsoft.com/office/powerpoint/2010/main" val="21625027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AB1A-C3DF-0796-568A-491A2C4B0A1D}"/>
              </a:ext>
            </a:extLst>
          </p:cNvPr>
          <p:cNvSpPr>
            <a:spLocks noGrp="1"/>
          </p:cNvSpPr>
          <p:nvPr>
            <p:ph type="ctrTitle"/>
          </p:nvPr>
        </p:nvSpPr>
        <p:spPr>
          <a:xfrm>
            <a:off x="778597" y="1122363"/>
            <a:ext cx="10592555" cy="2306637"/>
          </a:xfrm>
        </p:spPr>
        <p:txBody>
          <a:bodyPr>
            <a:normAutofit/>
          </a:bodyPr>
          <a:lstStyle/>
          <a:p>
            <a:r>
              <a:rPr lang="en-US" sz="3200" b="1" dirty="0">
                <a:latin typeface="Arial" panose="020B0604020202020204" pitchFamily="34" charset="0"/>
                <a:cs typeface="Arial" panose="020B0604020202020204" pitchFamily="34" charset="0"/>
              </a:rPr>
              <a:t>Prediction of Users’ Learning Curves for Adaptation while Using an Information Visualization</a:t>
            </a:r>
            <a:r>
              <a:rPr lang="en-US" sz="2800" dirty="0">
                <a:latin typeface="Arial" panose="020B0604020202020204" pitchFamily="34" charset="0"/>
                <a:cs typeface="Arial" panose="020B0604020202020204" pitchFamily="34" charset="0"/>
              </a:rPr>
              <a:t>	</a:t>
            </a:r>
          </a:p>
        </p:txBody>
      </p:sp>
      <p:sp>
        <p:nvSpPr>
          <p:cNvPr id="3" name="Subtitle 2">
            <a:extLst>
              <a:ext uri="{FF2B5EF4-FFF2-40B4-BE49-F238E27FC236}">
                <a16:creationId xmlns:a16="http://schemas.microsoft.com/office/drawing/2014/main" id="{65E3CDED-B630-9331-DFED-E338E5219447}"/>
              </a:ext>
            </a:extLst>
          </p:cNvPr>
          <p:cNvSpPr>
            <a:spLocks noGrp="1"/>
          </p:cNvSpPr>
          <p:nvPr>
            <p:ph type="subTitle" idx="1"/>
          </p:nvPr>
        </p:nvSpPr>
        <p:spPr>
          <a:xfrm>
            <a:off x="1524000" y="3602038"/>
            <a:ext cx="9144000" cy="616877"/>
          </a:xfrm>
        </p:spPr>
        <p:txBody>
          <a:bodyPr>
            <a:noAutofit/>
          </a:bodyPr>
          <a:lstStyle/>
          <a:p>
            <a:r>
              <a:rPr lang="it-IT" sz="2000" dirty="0">
                <a:solidFill>
                  <a:schemeClr val="bg2">
                    <a:lumMod val="50000"/>
                  </a:schemeClr>
                </a:solidFill>
                <a:latin typeface="Arial" panose="020B0604020202020204" pitchFamily="34" charset="0"/>
                <a:cs typeface="Arial" panose="020B0604020202020204" pitchFamily="34" charset="0"/>
              </a:rPr>
              <a:t>Sébastien Lallé, Dereck Toker, Cristina Conati, Giuseppe Carenini</a:t>
            </a:r>
            <a:endParaRPr lang="en-US" sz="2000" dirty="0">
              <a:solidFill>
                <a:schemeClr val="bg2">
                  <a:lumMod val="50000"/>
                </a:schemeClr>
              </a:solidFill>
              <a:latin typeface="Arial" panose="020B0604020202020204" pitchFamily="34" charset="0"/>
              <a:cs typeface="Arial" panose="020B0604020202020204" pitchFamily="34" charset="0"/>
            </a:endParaRPr>
          </a:p>
        </p:txBody>
      </p:sp>
      <p:sp>
        <p:nvSpPr>
          <p:cNvPr id="4" name="Subtitle 2">
            <a:extLst>
              <a:ext uri="{FF2B5EF4-FFF2-40B4-BE49-F238E27FC236}">
                <a16:creationId xmlns:a16="http://schemas.microsoft.com/office/drawing/2014/main" id="{1434ACA5-5538-C6A5-ECE0-66D1070D971E}"/>
              </a:ext>
            </a:extLst>
          </p:cNvPr>
          <p:cNvSpPr txBox="1">
            <a:spLocks/>
          </p:cNvSpPr>
          <p:nvPr/>
        </p:nvSpPr>
        <p:spPr>
          <a:xfrm>
            <a:off x="1524000" y="5510811"/>
            <a:ext cx="9144000" cy="61687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2000" dirty="0">
                <a:solidFill>
                  <a:schemeClr val="bg2">
                    <a:lumMod val="50000"/>
                  </a:schemeClr>
                </a:solidFill>
                <a:latin typeface="Arial" panose="020B0604020202020204" pitchFamily="34" charset="0"/>
                <a:cs typeface="Arial" panose="020B0604020202020204" pitchFamily="34" charset="0"/>
              </a:rPr>
              <a:t>Presented by: Marshall McIlyar</a:t>
            </a:r>
            <a:endParaRPr lang="en-US" sz="2000" dirty="0">
              <a:solidFill>
                <a:schemeClr val="bg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3462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22427-282F-4E51-61E9-E17ABB671327}"/>
              </a:ext>
            </a:extLst>
          </p:cNvPr>
          <p:cNvSpPr>
            <a:spLocks noGrp="1"/>
          </p:cNvSpPr>
          <p:nvPr>
            <p:ph type="title"/>
          </p:nvPr>
        </p:nvSpPr>
        <p:spPr/>
        <p:txBody>
          <a:bodyPr/>
          <a:lstStyle/>
          <a:p>
            <a:r>
              <a:rPr lang="en-US" dirty="0"/>
              <a:t>Goal of the Paper</a:t>
            </a:r>
          </a:p>
        </p:txBody>
      </p:sp>
      <p:sp>
        <p:nvSpPr>
          <p:cNvPr id="3" name="Content Placeholder 2">
            <a:extLst>
              <a:ext uri="{FF2B5EF4-FFF2-40B4-BE49-F238E27FC236}">
                <a16:creationId xmlns:a16="http://schemas.microsoft.com/office/drawing/2014/main" id="{E87F7E51-8E58-882D-FB68-885CC015A40E}"/>
              </a:ext>
            </a:extLst>
          </p:cNvPr>
          <p:cNvSpPr>
            <a:spLocks noGrp="1"/>
          </p:cNvSpPr>
          <p:nvPr>
            <p:ph idx="1"/>
          </p:nvPr>
        </p:nvSpPr>
        <p:spPr/>
        <p:txBody>
          <a:bodyPr>
            <a:normAutofit lnSpcReduction="10000"/>
          </a:bodyPr>
          <a:lstStyle/>
          <a:p>
            <a:pPr marL="0" indent="0">
              <a:buNone/>
            </a:pPr>
            <a:r>
              <a:rPr lang="en-US" b="1" dirty="0"/>
              <a:t>GOAL: </a:t>
            </a:r>
            <a:r>
              <a:rPr lang="en-US" dirty="0"/>
              <a:t>“The goal of this paper is to compare the performance of models that leverage these various data sources, as well as basic information on past task performance, to predict users' skill acquisition in real-time. “</a:t>
            </a:r>
          </a:p>
          <a:p>
            <a:pPr marL="0" indent="0">
              <a:buNone/>
            </a:pPr>
            <a:endParaRPr lang="en-US" b="1" dirty="0"/>
          </a:p>
          <a:p>
            <a:pPr marL="0" indent="0">
              <a:buNone/>
            </a:pPr>
            <a:r>
              <a:rPr lang="en-US" b="1" dirty="0"/>
              <a:t>LONG TERM IDEA: </a:t>
            </a:r>
            <a:r>
              <a:rPr lang="en-US" dirty="0"/>
              <a:t>adapt visualization tools based on predicted learning curves of the user in real time</a:t>
            </a:r>
          </a:p>
          <a:p>
            <a:pPr marL="0" indent="0">
              <a:buNone/>
            </a:pPr>
            <a:endParaRPr lang="en-US" dirty="0"/>
          </a:p>
          <a:p>
            <a:pPr marL="0" indent="0">
              <a:buNone/>
            </a:pPr>
            <a:r>
              <a:rPr lang="en-US" b="1" dirty="0"/>
              <a:t>NOTE: </a:t>
            </a:r>
            <a:r>
              <a:rPr lang="en-US" dirty="0"/>
              <a:t>“can we predict a user’s learning curve while a user is learning to use a visualization tool like </a:t>
            </a:r>
            <a:r>
              <a:rPr lang="en-US" dirty="0" err="1"/>
              <a:t>ValueChart</a:t>
            </a:r>
            <a:r>
              <a:rPr lang="en-US" dirty="0"/>
              <a:t>?”</a:t>
            </a:r>
          </a:p>
          <a:p>
            <a:endParaRPr lang="en-US" dirty="0"/>
          </a:p>
        </p:txBody>
      </p:sp>
    </p:spTree>
    <p:extLst>
      <p:ext uri="{BB962C8B-B14F-4D97-AF65-F5344CB8AC3E}">
        <p14:creationId xmlns:p14="http://schemas.microsoft.com/office/powerpoint/2010/main" val="3368338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8649A-6667-37FF-AB64-0DE2BCF3538D}"/>
              </a:ext>
            </a:extLst>
          </p:cNvPr>
          <p:cNvSpPr>
            <a:spLocks noGrp="1"/>
          </p:cNvSpPr>
          <p:nvPr>
            <p:ph type="title"/>
          </p:nvPr>
        </p:nvSpPr>
        <p:spPr/>
        <p:txBody>
          <a:bodyPr/>
          <a:lstStyle/>
          <a:p>
            <a:r>
              <a:rPr lang="en-US" dirty="0"/>
              <a:t>Learning Curves</a:t>
            </a:r>
          </a:p>
        </p:txBody>
      </p:sp>
      <p:sp>
        <p:nvSpPr>
          <p:cNvPr id="3" name="Content Placeholder 2">
            <a:extLst>
              <a:ext uri="{FF2B5EF4-FFF2-40B4-BE49-F238E27FC236}">
                <a16:creationId xmlns:a16="http://schemas.microsoft.com/office/drawing/2014/main" id="{4B77CB84-D6AD-CCDB-2C0E-8B21BA893ADA}"/>
              </a:ext>
            </a:extLst>
          </p:cNvPr>
          <p:cNvSpPr>
            <a:spLocks noGrp="1"/>
          </p:cNvSpPr>
          <p:nvPr>
            <p:ph idx="1"/>
          </p:nvPr>
        </p:nvSpPr>
        <p:spPr/>
        <p:txBody>
          <a:bodyPr/>
          <a:lstStyle/>
          <a:p>
            <a:r>
              <a:rPr lang="en-US" dirty="0"/>
              <a:t>Initial level of expertise</a:t>
            </a:r>
          </a:p>
          <a:p>
            <a:r>
              <a:rPr lang="en-US" dirty="0"/>
              <a:t>Rate of learning over time</a:t>
            </a:r>
          </a:p>
          <a:p>
            <a:r>
              <a:rPr lang="en-US" dirty="0"/>
              <a:t>For this study: it relates to InfoViz, meaning the learning curve of someone acquiring visualization skills</a:t>
            </a:r>
          </a:p>
        </p:txBody>
      </p:sp>
    </p:spTree>
    <p:extLst>
      <p:ext uri="{BB962C8B-B14F-4D97-AF65-F5344CB8AC3E}">
        <p14:creationId xmlns:p14="http://schemas.microsoft.com/office/powerpoint/2010/main" val="2087732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5EA7-39C3-21AB-2151-F2090C68B38F}"/>
              </a:ext>
            </a:extLst>
          </p:cNvPr>
          <p:cNvSpPr>
            <a:spLocks noGrp="1"/>
          </p:cNvSpPr>
          <p:nvPr>
            <p:ph type="title"/>
          </p:nvPr>
        </p:nvSpPr>
        <p:spPr/>
        <p:txBody>
          <a:bodyPr/>
          <a:lstStyle/>
          <a:p>
            <a:r>
              <a:rPr lang="en-US" dirty="0"/>
              <a:t>How does this paper model learning curves?	</a:t>
            </a:r>
          </a:p>
        </p:txBody>
      </p:sp>
      <p:sp>
        <p:nvSpPr>
          <p:cNvPr id="3" name="Content Placeholder 2">
            <a:extLst>
              <a:ext uri="{FF2B5EF4-FFF2-40B4-BE49-F238E27FC236}">
                <a16:creationId xmlns:a16="http://schemas.microsoft.com/office/drawing/2014/main" id="{FF63B66F-12A3-953B-CB11-A303604F8345}"/>
              </a:ext>
            </a:extLst>
          </p:cNvPr>
          <p:cNvSpPr>
            <a:spLocks noGrp="1"/>
          </p:cNvSpPr>
          <p:nvPr>
            <p:ph idx="1"/>
          </p:nvPr>
        </p:nvSpPr>
        <p:spPr/>
        <p:txBody>
          <a:bodyPr/>
          <a:lstStyle/>
          <a:p>
            <a:pPr marL="0" indent="0">
              <a:buNone/>
            </a:pPr>
            <a:r>
              <a:rPr lang="en-US" b="1" dirty="0"/>
              <a:t>Legacy: </a:t>
            </a:r>
            <a:r>
              <a:rPr lang="en-US" dirty="0"/>
              <a:t>Observe past performance</a:t>
            </a:r>
          </a:p>
          <a:p>
            <a:pPr marL="0" indent="0">
              <a:buNone/>
            </a:pPr>
            <a:endParaRPr lang="en-US" dirty="0"/>
          </a:p>
          <a:p>
            <a:pPr marL="0" indent="0">
              <a:buNone/>
            </a:pPr>
            <a:r>
              <a:rPr lang="en-US" b="1" dirty="0"/>
              <a:t>Novel:</a:t>
            </a:r>
          </a:p>
          <a:p>
            <a:pPr marL="0" indent="0">
              <a:buNone/>
            </a:pPr>
            <a:r>
              <a:rPr lang="en-US" dirty="0"/>
              <a:t>1. Eye tracking</a:t>
            </a:r>
          </a:p>
          <a:p>
            <a:pPr marL="0" indent="0">
              <a:buNone/>
            </a:pPr>
            <a:r>
              <a:rPr lang="en-US" dirty="0"/>
              <a:t>2. Pupil dilation</a:t>
            </a:r>
          </a:p>
          <a:p>
            <a:pPr marL="0" indent="0">
              <a:buNone/>
            </a:pPr>
            <a:r>
              <a:rPr lang="en-US" dirty="0"/>
              <a:t>3. Historical data on Cognitive abilities and personality traits</a:t>
            </a:r>
          </a:p>
        </p:txBody>
      </p:sp>
    </p:spTree>
    <p:extLst>
      <p:ext uri="{BB962C8B-B14F-4D97-AF65-F5344CB8AC3E}">
        <p14:creationId xmlns:p14="http://schemas.microsoft.com/office/powerpoint/2010/main" val="238165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568D9-E34E-BD51-C79E-D3EC5682B749}"/>
              </a:ext>
            </a:extLst>
          </p:cNvPr>
          <p:cNvSpPr>
            <a:spLocks noGrp="1"/>
          </p:cNvSpPr>
          <p:nvPr>
            <p:ph type="title"/>
          </p:nvPr>
        </p:nvSpPr>
        <p:spPr/>
        <p:txBody>
          <a:bodyPr/>
          <a:lstStyle/>
          <a:p>
            <a:r>
              <a:rPr lang="en-US" dirty="0"/>
              <a:t>Related Work</a:t>
            </a:r>
          </a:p>
        </p:txBody>
      </p:sp>
      <p:sp>
        <p:nvSpPr>
          <p:cNvPr id="3" name="Content Placeholder 2">
            <a:extLst>
              <a:ext uri="{FF2B5EF4-FFF2-40B4-BE49-F238E27FC236}">
                <a16:creationId xmlns:a16="http://schemas.microsoft.com/office/drawing/2014/main" id="{5AAFDD94-7FD4-2D8B-0C5A-61672C7D7B9B}"/>
              </a:ext>
            </a:extLst>
          </p:cNvPr>
          <p:cNvSpPr>
            <a:spLocks noGrp="1"/>
          </p:cNvSpPr>
          <p:nvPr>
            <p:ph idx="1"/>
          </p:nvPr>
        </p:nvSpPr>
        <p:spPr/>
        <p:txBody>
          <a:bodyPr/>
          <a:lstStyle/>
          <a:p>
            <a:pPr marL="0" indent="0">
              <a:buNone/>
            </a:pPr>
            <a:r>
              <a:rPr lang="en-US" dirty="0"/>
              <a:t>&gt;used learning curves as a metric for evaluating a tool’s ability.</a:t>
            </a:r>
          </a:p>
          <a:p>
            <a:pPr marL="0" indent="0">
              <a:buNone/>
            </a:pPr>
            <a:r>
              <a:rPr lang="en-US" dirty="0"/>
              <a:t>&gt;used in education based on results</a:t>
            </a:r>
          </a:p>
          <a:p>
            <a:pPr marL="0" indent="0">
              <a:buNone/>
            </a:pPr>
            <a:r>
              <a:rPr lang="en-US" dirty="0"/>
              <a:t>&gt;used for skilled and unskilled use</a:t>
            </a:r>
          </a:p>
          <a:p>
            <a:pPr marL="0" indent="0">
              <a:buNone/>
            </a:pPr>
            <a:r>
              <a:rPr lang="en-US" dirty="0"/>
              <a:t>&gt;gaze and pupil data shown to have success in modelling user abilities during problem solving</a:t>
            </a:r>
          </a:p>
          <a:p>
            <a:pPr marL="0" indent="0">
              <a:buNone/>
            </a:pPr>
            <a:endParaRPr lang="en-US" dirty="0"/>
          </a:p>
          <a:p>
            <a:pPr marL="0" indent="0">
              <a:buNone/>
            </a:pPr>
            <a:r>
              <a:rPr lang="en-US" b="1" dirty="0"/>
              <a:t>BOTTOM LINE</a:t>
            </a:r>
            <a:r>
              <a:rPr lang="en-US" dirty="0"/>
              <a:t>: related works don’t develop a continuous, predictive learning curve model</a:t>
            </a:r>
          </a:p>
        </p:txBody>
      </p:sp>
    </p:spTree>
    <p:extLst>
      <p:ext uri="{BB962C8B-B14F-4D97-AF65-F5344CB8AC3E}">
        <p14:creationId xmlns:p14="http://schemas.microsoft.com/office/powerpoint/2010/main" val="3885136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D9F6-433C-9349-0E02-4A30CF613F9E}"/>
              </a:ext>
            </a:extLst>
          </p:cNvPr>
          <p:cNvSpPr>
            <a:spLocks noGrp="1"/>
          </p:cNvSpPr>
          <p:nvPr>
            <p:ph type="title"/>
          </p:nvPr>
        </p:nvSpPr>
        <p:spPr/>
        <p:txBody>
          <a:bodyPr/>
          <a:lstStyle/>
          <a:p>
            <a:r>
              <a:rPr lang="en-US" dirty="0"/>
              <a:t>Value Chart</a:t>
            </a:r>
          </a:p>
        </p:txBody>
      </p:sp>
      <p:pic>
        <p:nvPicPr>
          <p:cNvPr id="5" name="Content Placeholder 4">
            <a:extLst>
              <a:ext uri="{FF2B5EF4-FFF2-40B4-BE49-F238E27FC236}">
                <a16:creationId xmlns:a16="http://schemas.microsoft.com/office/drawing/2014/main" id="{0A1D77E1-BF9B-10DA-6DE8-58672BABE2EF}"/>
              </a:ext>
            </a:extLst>
          </p:cNvPr>
          <p:cNvPicPr>
            <a:picLocks noGrp="1" noChangeAspect="1"/>
          </p:cNvPicPr>
          <p:nvPr>
            <p:ph idx="1"/>
          </p:nvPr>
        </p:nvPicPr>
        <p:blipFill>
          <a:blip r:embed="rId2"/>
          <a:stretch>
            <a:fillRect/>
          </a:stretch>
        </p:blipFill>
        <p:spPr>
          <a:xfrm>
            <a:off x="6005707" y="1595799"/>
            <a:ext cx="5348093" cy="3304266"/>
          </a:xfrm>
        </p:spPr>
      </p:pic>
      <p:sp>
        <p:nvSpPr>
          <p:cNvPr id="7" name="TextBox 6">
            <a:extLst>
              <a:ext uri="{FF2B5EF4-FFF2-40B4-BE49-F238E27FC236}">
                <a16:creationId xmlns:a16="http://schemas.microsoft.com/office/drawing/2014/main" id="{44DF84FE-574F-5FD4-FDF1-7A7638BBC798}"/>
              </a:ext>
            </a:extLst>
          </p:cNvPr>
          <p:cNvSpPr txBox="1"/>
          <p:nvPr/>
        </p:nvSpPr>
        <p:spPr>
          <a:xfrm>
            <a:off x="838200" y="1798088"/>
            <a:ext cx="5257800" cy="2462213"/>
          </a:xfrm>
          <a:prstGeom prst="rect">
            <a:avLst/>
          </a:prstGeom>
          <a:noFill/>
        </p:spPr>
        <p:txBody>
          <a:bodyPr wrap="square">
            <a:spAutoFit/>
          </a:bodyPr>
          <a:lstStyle/>
          <a:p>
            <a:r>
              <a:rPr lang="en-US" sz="2200" dirty="0"/>
              <a:t>&gt;visualization that helps users select the best option out </a:t>
            </a:r>
          </a:p>
          <a:p>
            <a:r>
              <a:rPr lang="en-US" sz="2200" dirty="0"/>
              <a:t>&gt;alternatives on the left</a:t>
            </a:r>
          </a:p>
          <a:p>
            <a:r>
              <a:rPr lang="en-US" sz="2200" dirty="0"/>
              <a:t>&gt;metrics on the top</a:t>
            </a:r>
          </a:p>
          <a:p>
            <a:r>
              <a:rPr lang="en-US" sz="2200" dirty="0"/>
              <a:t>&gt;crossbar contains how well an alternative performs for a given metric</a:t>
            </a:r>
          </a:p>
          <a:p>
            <a:r>
              <a:rPr lang="en-US" sz="2200" dirty="0"/>
              <a:t>&gt;far right is cumulative performance</a:t>
            </a:r>
          </a:p>
        </p:txBody>
      </p:sp>
    </p:spTree>
    <p:extLst>
      <p:ext uri="{BB962C8B-B14F-4D97-AF65-F5344CB8AC3E}">
        <p14:creationId xmlns:p14="http://schemas.microsoft.com/office/powerpoint/2010/main" val="172637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BB806-A253-3A6B-37F4-5635686BA611}"/>
              </a:ext>
            </a:extLst>
          </p:cNvPr>
          <p:cNvSpPr>
            <a:spLocks noGrp="1"/>
          </p:cNvSpPr>
          <p:nvPr>
            <p:ph type="title"/>
          </p:nvPr>
        </p:nvSpPr>
        <p:spPr/>
        <p:txBody>
          <a:bodyPr/>
          <a:lstStyle/>
          <a:p>
            <a:r>
              <a:rPr lang="en-US" dirty="0"/>
              <a:t>Study construction</a:t>
            </a:r>
          </a:p>
        </p:txBody>
      </p:sp>
      <p:pic>
        <p:nvPicPr>
          <p:cNvPr id="5" name="Content Placeholder 4">
            <a:extLst>
              <a:ext uri="{FF2B5EF4-FFF2-40B4-BE49-F238E27FC236}">
                <a16:creationId xmlns:a16="http://schemas.microsoft.com/office/drawing/2014/main" id="{D01D3ACE-BB57-F27D-3510-3CEA1622F9FE}"/>
              </a:ext>
            </a:extLst>
          </p:cNvPr>
          <p:cNvPicPr>
            <a:picLocks noGrp="1" noChangeAspect="1"/>
          </p:cNvPicPr>
          <p:nvPr>
            <p:ph idx="1"/>
          </p:nvPr>
        </p:nvPicPr>
        <p:blipFill>
          <a:blip r:embed="rId2"/>
          <a:stretch>
            <a:fillRect/>
          </a:stretch>
        </p:blipFill>
        <p:spPr>
          <a:xfrm>
            <a:off x="5558027" y="2084380"/>
            <a:ext cx="6633973" cy="2689239"/>
          </a:xfrm>
        </p:spPr>
      </p:pic>
      <p:sp>
        <p:nvSpPr>
          <p:cNvPr id="6" name="TextBox 5">
            <a:extLst>
              <a:ext uri="{FF2B5EF4-FFF2-40B4-BE49-F238E27FC236}">
                <a16:creationId xmlns:a16="http://schemas.microsoft.com/office/drawing/2014/main" id="{63EAB537-2B40-F02D-4CEC-FE38FF73F436}"/>
              </a:ext>
            </a:extLst>
          </p:cNvPr>
          <p:cNvSpPr txBox="1"/>
          <p:nvPr/>
        </p:nvSpPr>
        <p:spPr>
          <a:xfrm>
            <a:off x="300227" y="2084380"/>
            <a:ext cx="5257800" cy="3077766"/>
          </a:xfrm>
          <a:prstGeom prst="rect">
            <a:avLst/>
          </a:prstGeom>
          <a:noFill/>
        </p:spPr>
        <p:txBody>
          <a:bodyPr wrap="square">
            <a:spAutoFit/>
          </a:bodyPr>
          <a:lstStyle/>
          <a:p>
            <a:r>
              <a:rPr lang="en-US" sz="2200" dirty="0"/>
              <a:t>&gt;users must solve tasks</a:t>
            </a:r>
          </a:p>
          <a:p>
            <a:r>
              <a:rPr lang="en-US" sz="2200" dirty="0"/>
              <a:t>&gt;vertical and horizontal Value Chart layouts</a:t>
            </a:r>
          </a:p>
          <a:p>
            <a:r>
              <a:rPr lang="en-US" sz="2200" dirty="0"/>
              <a:t>&gt;40 total tasks (5 types, 4 repetitions, 2 layouts)</a:t>
            </a:r>
          </a:p>
          <a:p>
            <a:r>
              <a:rPr lang="en-US" sz="2200" dirty="0"/>
              <a:t>&gt;20 total tasks per layout</a:t>
            </a:r>
          </a:p>
          <a:p>
            <a:r>
              <a:rPr lang="en-US" sz="2200" dirty="0"/>
              <a:t>&gt;eye tracker for gaze tracking</a:t>
            </a:r>
          </a:p>
          <a:p>
            <a:r>
              <a:rPr lang="en-US" sz="2200" dirty="0"/>
              <a:t>&gt;eye tracker for pupil dilation measuring</a:t>
            </a:r>
          </a:p>
          <a:p>
            <a:endParaRPr lang="en-US" dirty="0"/>
          </a:p>
        </p:txBody>
      </p:sp>
    </p:spTree>
    <p:extLst>
      <p:ext uri="{BB962C8B-B14F-4D97-AF65-F5344CB8AC3E}">
        <p14:creationId xmlns:p14="http://schemas.microsoft.com/office/powerpoint/2010/main" val="3705455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672C6-C260-C3A7-0767-464CED283D1B}"/>
              </a:ext>
            </a:extLst>
          </p:cNvPr>
          <p:cNvSpPr>
            <a:spLocks noGrp="1"/>
          </p:cNvSpPr>
          <p:nvPr>
            <p:ph type="title"/>
          </p:nvPr>
        </p:nvSpPr>
        <p:spPr/>
        <p:txBody>
          <a:bodyPr/>
          <a:lstStyle/>
          <a:p>
            <a:r>
              <a:rPr lang="en-US" dirty="0"/>
              <a:t>Novel Learning Curve Parameters</a:t>
            </a:r>
          </a:p>
        </p:txBody>
      </p:sp>
      <p:sp>
        <p:nvSpPr>
          <p:cNvPr id="3" name="Content Placeholder 2">
            <a:extLst>
              <a:ext uri="{FF2B5EF4-FFF2-40B4-BE49-F238E27FC236}">
                <a16:creationId xmlns:a16="http://schemas.microsoft.com/office/drawing/2014/main" id="{A26B2CC4-5370-76F9-1955-72FED33DFAF4}"/>
              </a:ext>
            </a:extLst>
          </p:cNvPr>
          <p:cNvSpPr>
            <a:spLocks noGrp="1"/>
          </p:cNvSpPr>
          <p:nvPr>
            <p:ph idx="1"/>
          </p:nvPr>
        </p:nvSpPr>
        <p:spPr/>
        <p:txBody>
          <a:bodyPr>
            <a:normAutofit/>
          </a:bodyPr>
          <a:lstStyle/>
          <a:p>
            <a:pPr marL="514350" indent="-514350">
              <a:buAutoNum type="arabicPeriod"/>
            </a:pPr>
            <a:r>
              <a:rPr lang="en-US" dirty="0"/>
              <a:t>Gaze Pattern</a:t>
            </a:r>
          </a:p>
          <a:p>
            <a:pPr lvl="1"/>
            <a:r>
              <a:rPr lang="en-US" dirty="0"/>
              <a:t>Where the user fixates their gaze</a:t>
            </a:r>
          </a:p>
          <a:p>
            <a:pPr lvl="1"/>
            <a:r>
              <a:rPr lang="en-US" dirty="0"/>
              <a:t>How long do they look there</a:t>
            </a:r>
          </a:p>
          <a:p>
            <a:pPr marL="514350" indent="-514350">
              <a:buAutoNum type="arabicPeriod"/>
            </a:pPr>
            <a:r>
              <a:rPr lang="en-US" dirty="0"/>
              <a:t>Pupil Size</a:t>
            </a:r>
          </a:p>
          <a:p>
            <a:pPr lvl="1"/>
            <a:r>
              <a:rPr lang="en-US" dirty="0"/>
              <a:t>Percentage change in size measured</a:t>
            </a:r>
          </a:p>
          <a:p>
            <a:pPr marL="514350" indent="-514350">
              <a:buAutoNum type="arabicPeriod"/>
            </a:pPr>
            <a:r>
              <a:rPr lang="en-US" dirty="0"/>
              <a:t>Long Term Characteristics</a:t>
            </a:r>
          </a:p>
          <a:p>
            <a:pPr lvl="1"/>
            <a:r>
              <a:rPr lang="en-US" dirty="0"/>
              <a:t>Perceptual speed</a:t>
            </a:r>
          </a:p>
          <a:p>
            <a:pPr lvl="1"/>
            <a:r>
              <a:rPr lang="en-US" dirty="0"/>
              <a:t>Verbal working memory</a:t>
            </a:r>
          </a:p>
          <a:p>
            <a:pPr lvl="1"/>
            <a:r>
              <a:rPr lang="en-US" dirty="0"/>
              <a:t>Visual working memory</a:t>
            </a:r>
          </a:p>
        </p:txBody>
      </p:sp>
    </p:spTree>
    <p:extLst>
      <p:ext uri="{BB962C8B-B14F-4D97-AF65-F5344CB8AC3E}">
        <p14:creationId xmlns:p14="http://schemas.microsoft.com/office/powerpoint/2010/main" val="3758024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C7315-3B43-251F-1017-85EA3CF5558C}"/>
              </a:ext>
            </a:extLst>
          </p:cNvPr>
          <p:cNvSpPr>
            <a:spLocks noGrp="1"/>
          </p:cNvSpPr>
          <p:nvPr>
            <p:ph type="title"/>
          </p:nvPr>
        </p:nvSpPr>
        <p:spPr/>
        <p:txBody>
          <a:bodyPr/>
          <a:lstStyle/>
          <a:p>
            <a:r>
              <a:rPr lang="en-US" dirty="0"/>
              <a:t>Prediction models</a:t>
            </a:r>
          </a:p>
        </p:txBody>
      </p:sp>
      <p:sp>
        <p:nvSpPr>
          <p:cNvPr id="3" name="Content Placeholder 2">
            <a:extLst>
              <a:ext uri="{FF2B5EF4-FFF2-40B4-BE49-F238E27FC236}">
                <a16:creationId xmlns:a16="http://schemas.microsoft.com/office/drawing/2014/main" id="{CEBE263A-9916-7CC7-5130-10DBCF40B660}"/>
              </a:ext>
            </a:extLst>
          </p:cNvPr>
          <p:cNvSpPr>
            <a:spLocks noGrp="1"/>
          </p:cNvSpPr>
          <p:nvPr>
            <p:ph idx="1"/>
          </p:nvPr>
        </p:nvSpPr>
        <p:spPr/>
        <p:txBody>
          <a:bodyPr/>
          <a:lstStyle/>
          <a:p>
            <a:pPr marL="0" indent="0">
              <a:buNone/>
            </a:pPr>
            <a:r>
              <a:rPr lang="en-US" b="1" dirty="0"/>
              <a:t>Task performance metrics</a:t>
            </a:r>
          </a:p>
          <a:p>
            <a:pPr marL="0" indent="0">
              <a:buNone/>
            </a:pPr>
            <a:r>
              <a:rPr lang="en-US" dirty="0"/>
              <a:t>&gt;response time and accuracy as a base model</a:t>
            </a:r>
          </a:p>
          <a:p>
            <a:pPr marL="0" indent="0">
              <a:buNone/>
            </a:pPr>
            <a:endParaRPr lang="en-US" dirty="0"/>
          </a:p>
          <a:p>
            <a:pPr marL="0" indent="0">
              <a:buNone/>
            </a:pPr>
            <a:r>
              <a:rPr lang="en-US" b="1" dirty="0"/>
              <a:t>Machine Learning Metrics</a:t>
            </a:r>
          </a:p>
          <a:p>
            <a:pPr marL="0" indent="0">
              <a:buNone/>
            </a:pPr>
            <a:r>
              <a:rPr lang="en-US" dirty="0"/>
              <a:t>&gt; each novel learning curve parameter then measured individually</a:t>
            </a:r>
          </a:p>
          <a:p>
            <a:pPr marL="0" indent="0">
              <a:buNone/>
            </a:pPr>
            <a:r>
              <a:rPr lang="en-US" dirty="0"/>
              <a:t>&gt; machine learning uses existing datapoints to predict new ones</a:t>
            </a:r>
          </a:p>
        </p:txBody>
      </p:sp>
    </p:spTree>
    <p:extLst>
      <p:ext uri="{BB962C8B-B14F-4D97-AF65-F5344CB8AC3E}">
        <p14:creationId xmlns:p14="http://schemas.microsoft.com/office/powerpoint/2010/main" val="314555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8C5AC-E213-1ADA-8FDF-BE412915F9A4}"/>
              </a:ext>
            </a:extLst>
          </p:cNvPr>
          <p:cNvSpPr>
            <a:spLocks noGrp="1"/>
          </p:cNvSpPr>
          <p:nvPr>
            <p:ph type="title"/>
          </p:nvPr>
        </p:nvSpPr>
        <p:spPr/>
        <p:txBody>
          <a:bodyPr/>
          <a:lstStyle/>
          <a:p>
            <a:r>
              <a:rPr lang="en-US" dirty="0"/>
              <a:t>Learning Curve Construction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45CDA6-8E48-8B90-523C-A341AC61FD27}"/>
                  </a:ext>
                </a:extLst>
              </p:cNvPr>
              <p:cNvSpPr>
                <a:spLocks noGrp="1"/>
              </p:cNvSpPr>
              <p:nvPr>
                <p:ph idx="1"/>
              </p:nvPr>
            </p:nvSpPr>
            <p:spPr/>
            <p:txBody>
              <a:bodyPr>
                <a:normAutofit/>
              </a:bodyPr>
              <a:lstStyle/>
              <a:p>
                <a:pPr marL="0" indent="0">
                  <a:buNone/>
                </a:pPr>
                <a:r>
                  <a:rPr lang="en-US" dirty="0"/>
                  <a:t>&gt; power law often used for curve fitting: </a:t>
                </a:r>
                <a14:m>
                  <m:oMath xmlns:m="http://schemas.openxmlformats.org/officeDocument/2006/math">
                    <m:r>
                      <a:rPr lang="en-US" b="0" i="1" smtClean="0">
                        <a:latin typeface="Cambria Math" panose="02040503050406030204" pitchFamily="18" charset="0"/>
                      </a:rPr>
                      <m:t>𝑌</m:t>
                    </m:r>
                    <m:r>
                      <a:rPr lang="en-US"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𝑋</m:t>
                        </m:r>
                      </m:e>
                      <m:sup>
                        <m:r>
                          <a:rPr lang="en-US" b="0" i="1" smtClean="0">
                            <a:latin typeface="Cambria Math" panose="02040503050406030204" pitchFamily="18" charset="0"/>
                          </a:rPr>
                          <m:t>𝑏</m:t>
                        </m:r>
                      </m:sup>
                    </m:sSup>
                  </m:oMath>
                </a14:m>
                <a:endParaRPr lang="en-US" b="0" dirty="0"/>
              </a:p>
              <a:p>
                <a:pPr marL="0" indent="0">
                  <a:buNone/>
                </a:pPr>
                <a:r>
                  <a:rPr lang="en-US" dirty="0"/>
                  <a:t>&gt; </a:t>
                </a:r>
                <a:r>
                  <a:rPr lang="en-US" i="1" dirty="0"/>
                  <a:t>Y</a:t>
                </a:r>
                <a:r>
                  <a:rPr lang="en-US" dirty="0"/>
                  <a:t> is performance.</a:t>
                </a:r>
              </a:p>
              <a:p>
                <a:pPr marL="0" indent="0">
                  <a:buNone/>
                </a:pPr>
                <a:r>
                  <a:rPr lang="en-US" dirty="0"/>
                  <a:t>&gt; </a:t>
                </a:r>
                <a:r>
                  <a:rPr lang="en-US" i="1" dirty="0"/>
                  <a:t>X</a:t>
                </a:r>
                <a:r>
                  <a:rPr lang="en-US" dirty="0"/>
                  <a:t> is input data</a:t>
                </a:r>
              </a:p>
              <a:p>
                <a:pPr marL="0" indent="0">
                  <a:buNone/>
                </a:pPr>
                <a:r>
                  <a:rPr lang="en-US" dirty="0"/>
                  <a:t>&gt; </a:t>
                </a:r>
                <a:r>
                  <a:rPr lang="en-US" i="1" dirty="0"/>
                  <a:t>a </a:t>
                </a:r>
                <a:r>
                  <a:rPr lang="en-US" dirty="0"/>
                  <a:t>is base knowledge and </a:t>
                </a:r>
                <a:r>
                  <a:rPr lang="en-US" i="1" dirty="0"/>
                  <a:t>b is learning rate</a:t>
                </a:r>
                <a:endParaRPr lang="en-US" dirty="0"/>
              </a:p>
              <a:p>
                <a:pPr marL="0" indent="0">
                  <a:buNone/>
                </a:pPr>
                <a:r>
                  <a:rPr lang="en-US" dirty="0"/>
                  <a:t>&gt;task independent &amp; task dependent</a:t>
                </a:r>
              </a:p>
              <a:p>
                <a:pPr marL="0" indent="0">
                  <a:buNone/>
                </a:pPr>
                <a:r>
                  <a:rPr lang="en-US" dirty="0"/>
                  <a:t>&gt;task dependent favored in study because it had a better fit</a:t>
                </a:r>
              </a:p>
            </p:txBody>
          </p:sp>
        </mc:Choice>
        <mc:Fallback xmlns="">
          <p:sp>
            <p:nvSpPr>
              <p:cNvPr id="3" name="Content Placeholder 2">
                <a:extLst>
                  <a:ext uri="{FF2B5EF4-FFF2-40B4-BE49-F238E27FC236}">
                    <a16:creationId xmlns:a16="http://schemas.microsoft.com/office/drawing/2014/main" id="{4F45CDA6-8E48-8B90-523C-A341AC61FD27}"/>
                  </a:ext>
                </a:extLst>
              </p:cNvPr>
              <p:cNvSpPr>
                <a:spLocks noGrp="1" noRot="1" noChangeAspect="1" noMove="1" noResize="1" noEditPoints="1" noAdjustHandles="1" noChangeArrowheads="1" noChangeShapeType="1" noTextEdit="1"/>
              </p:cNvSpPr>
              <p:nvPr>
                <p:ph idx="1"/>
              </p:nvPr>
            </p:nvSpPr>
            <p:spPr>
              <a:blipFill>
                <a:blip r:embed="rId2"/>
                <a:stretch>
                  <a:fillRect l="-1217" t="-2101"/>
                </a:stretch>
              </a:blipFill>
            </p:spPr>
            <p:txBody>
              <a:bodyPr/>
              <a:lstStyle/>
              <a:p>
                <a:r>
                  <a:rPr lang="en-US">
                    <a:noFill/>
                  </a:rPr>
                  <a:t> </a:t>
                </a:r>
              </a:p>
            </p:txBody>
          </p:sp>
        </mc:Fallback>
      </mc:AlternateContent>
    </p:spTree>
    <p:extLst>
      <p:ext uri="{BB962C8B-B14F-4D97-AF65-F5344CB8AC3E}">
        <p14:creationId xmlns:p14="http://schemas.microsoft.com/office/powerpoint/2010/main" val="3848748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44DF-AB49-AB73-7E4C-37E89131801F}"/>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781A797E-AC06-5E71-E439-5390E93E9CBA}"/>
              </a:ext>
            </a:extLst>
          </p:cNvPr>
          <p:cNvSpPr>
            <a:spLocks noGrp="1"/>
          </p:cNvSpPr>
          <p:nvPr>
            <p:ph idx="1"/>
          </p:nvPr>
        </p:nvSpPr>
        <p:spPr/>
        <p:txBody>
          <a:bodyPr>
            <a:noAutofit/>
          </a:bodyPr>
          <a:lstStyle/>
          <a:p>
            <a:pPr marL="0" indent="0">
              <a:buNone/>
            </a:pPr>
            <a:r>
              <a:rPr lang="en-US" sz="1800" b="1" dirty="0"/>
              <a:t>QUALITATIVE</a:t>
            </a:r>
          </a:p>
          <a:p>
            <a:pPr marL="0" indent="0">
              <a:buNone/>
            </a:pPr>
            <a:r>
              <a:rPr lang="en-US" sz="1800" dirty="0"/>
              <a:t>&gt; combining all 3 novel learning curve parameters was best</a:t>
            </a:r>
          </a:p>
          <a:p>
            <a:pPr marL="0" indent="0">
              <a:buNone/>
            </a:pPr>
            <a:r>
              <a:rPr lang="en-US" sz="1800" dirty="0"/>
              <a:t>&gt; prior task performance performed the worst</a:t>
            </a:r>
          </a:p>
          <a:p>
            <a:pPr marL="0" indent="0">
              <a:buNone/>
            </a:pPr>
            <a:r>
              <a:rPr lang="en-US" sz="1800" dirty="0"/>
              <a:t>&gt; this is true for both intercept and slope of learning curve</a:t>
            </a:r>
          </a:p>
          <a:p>
            <a:pPr marL="0" indent="0">
              <a:buNone/>
            </a:pPr>
            <a:r>
              <a:rPr lang="en-US" sz="1800" dirty="0"/>
              <a:t>&gt; all 3 individual metrics are better than or equal to baseline</a:t>
            </a:r>
          </a:p>
          <a:p>
            <a:pPr marL="0" indent="0">
              <a:buNone/>
            </a:pPr>
            <a:br>
              <a:rPr lang="en-US" sz="1800" dirty="0"/>
            </a:br>
            <a:r>
              <a:rPr lang="en-US" sz="1800" b="1" dirty="0"/>
              <a:t>QUANTITATIVE</a:t>
            </a:r>
          </a:p>
          <a:p>
            <a:pPr marL="0" indent="0">
              <a:buNone/>
            </a:pPr>
            <a:r>
              <a:rPr lang="en-US" sz="1800" dirty="0"/>
              <a:t>&gt; 70% accuracy in predicting a slow or fast learner after only 4 trials</a:t>
            </a:r>
          </a:p>
          <a:p>
            <a:pPr marL="0" indent="0">
              <a:buNone/>
            </a:pPr>
            <a:r>
              <a:rPr lang="en-US" sz="1800" dirty="0"/>
              <a:t>&gt; 80% accuracy after 20 trials</a:t>
            </a:r>
          </a:p>
        </p:txBody>
      </p:sp>
    </p:spTree>
    <p:extLst>
      <p:ext uri="{BB962C8B-B14F-4D97-AF65-F5344CB8AC3E}">
        <p14:creationId xmlns:p14="http://schemas.microsoft.com/office/powerpoint/2010/main" val="905155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6E28-CE89-DE7A-4EA7-9A00B7D1A8C0}"/>
              </a:ext>
            </a:extLst>
          </p:cNvPr>
          <p:cNvSpPr>
            <a:spLocks noGrp="1"/>
          </p:cNvSpPr>
          <p:nvPr>
            <p:ph type="title"/>
          </p:nvPr>
        </p:nvSpPr>
        <p:spPr/>
        <p:txBody>
          <a:bodyPr/>
          <a:lstStyle/>
          <a:p>
            <a:r>
              <a:rPr lang="en-US" dirty="0"/>
              <a:t>Results</a:t>
            </a:r>
          </a:p>
        </p:txBody>
      </p:sp>
      <p:pic>
        <p:nvPicPr>
          <p:cNvPr id="7" name="Content Placeholder 6">
            <a:extLst>
              <a:ext uri="{FF2B5EF4-FFF2-40B4-BE49-F238E27FC236}">
                <a16:creationId xmlns:a16="http://schemas.microsoft.com/office/drawing/2014/main" id="{CADFECEA-0087-7373-505A-F8C0DA39576B}"/>
              </a:ext>
            </a:extLst>
          </p:cNvPr>
          <p:cNvPicPr>
            <a:picLocks noGrp="1" noChangeAspect="1"/>
          </p:cNvPicPr>
          <p:nvPr>
            <p:ph idx="1"/>
          </p:nvPr>
        </p:nvPicPr>
        <p:blipFill>
          <a:blip r:embed="rId2"/>
          <a:stretch>
            <a:fillRect/>
          </a:stretch>
        </p:blipFill>
        <p:spPr>
          <a:xfrm>
            <a:off x="6089058" y="1992666"/>
            <a:ext cx="5635933" cy="3177970"/>
          </a:xfrm>
        </p:spPr>
      </p:pic>
      <p:pic>
        <p:nvPicPr>
          <p:cNvPr id="5" name="Picture 4">
            <a:extLst>
              <a:ext uri="{FF2B5EF4-FFF2-40B4-BE49-F238E27FC236}">
                <a16:creationId xmlns:a16="http://schemas.microsoft.com/office/drawing/2014/main" id="{7617020A-24D9-7335-9612-15BC9421DB6A}"/>
              </a:ext>
            </a:extLst>
          </p:cNvPr>
          <p:cNvPicPr>
            <a:picLocks noChangeAspect="1"/>
          </p:cNvPicPr>
          <p:nvPr/>
        </p:nvPicPr>
        <p:blipFill>
          <a:blip r:embed="rId3"/>
          <a:stretch>
            <a:fillRect/>
          </a:stretch>
        </p:blipFill>
        <p:spPr>
          <a:xfrm>
            <a:off x="646266" y="1992875"/>
            <a:ext cx="5531215" cy="3177761"/>
          </a:xfrm>
          <a:prstGeom prst="rect">
            <a:avLst/>
          </a:prstGeom>
        </p:spPr>
      </p:pic>
    </p:spTree>
    <p:extLst>
      <p:ext uri="{BB962C8B-B14F-4D97-AF65-F5344CB8AC3E}">
        <p14:creationId xmlns:p14="http://schemas.microsoft.com/office/powerpoint/2010/main" val="1899508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1566A-3F43-A559-7C7D-43AFD20B1EB9}"/>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67E2908C-A9CA-330D-497B-8E16AB8A3607}"/>
              </a:ext>
            </a:extLst>
          </p:cNvPr>
          <p:cNvSpPr>
            <a:spLocks noGrp="1"/>
          </p:cNvSpPr>
          <p:nvPr>
            <p:ph idx="1"/>
          </p:nvPr>
        </p:nvSpPr>
        <p:spPr/>
        <p:txBody>
          <a:bodyPr>
            <a:normAutofit/>
          </a:bodyPr>
          <a:lstStyle/>
          <a:p>
            <a:r>
              <a:rPr lang="en-US" dirty="0"/>
              <a:t>Adaptive technology  is key to helping people become proficient with digital skills like Infoviz proficiency</a:t>
            </a:r>
          </a:p>
          <a:p>
            <a:r>
              <a:rPr lang="en-US" dirty="0"/>
              <a:t>One way to adapt technology to a user’s skills is to predict their learning curve</a:t>
            </a:r>
          </a:p>
          <a:p>
            <a:r>
              <a:rPr lang="en-US" dirty="0"/>
              <a:t>This study found that user traits, gaze analysis, and pupil dilation can predict a user’s learning curve</a:t>
            </a:r>
          </a:p>
          <a:p>
            <a:r>
              <a:rPr lang="en-US" dirty="0"/>
              <a:t>It’s feasible to tweak InfoViz software to fit a learner’s needs</a:t>
            </a:r>
          </a:p>
        </p:txBody>
      </p:sp>
    </p:spTree>
    <p:extLst>
      <p:ext uri="{BB962C8B-B14F-4D97-AF65-F5344CB8AC3E}">
        <p14:creationId xmlns:p14="http://schemas.microsoft.com/office/powerpoint/2010/main" val="29951423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200</TotalTime>
  <Words>582</Words>
  <Application>Microsoft Office PowerPoint</Application>
  <PresentationFormat>Widescreen</PresentationFormat>
  <Paragraphs>79</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Cambria Math</vt:lpstr>
      <vt:lpstr>Office Theme</vt:lpstr>
      <vt:lpstr>Prediction of Users’ Learning Curves for Adaptation while Using an Information Visualization </vt:lpstr>
      <vt:lpstr>Goal of the Paper</vt:lpstr>
      <vt:lpstr>Learning Curves</vt:lpstr>
      <vt:lpstr>How does this paper model learning curves? </vt:lpstr>
      <vt:lpstr>Related Work</vt:lpstr>
      <vt:lpstr>Value Chart</vt:lpstr>
      <vt:lpstr>Study construction</vt:lpstr>
      <vt:lpstr>Novel Learning Curve Parameters</vt:lpstr>
      <vt:lpstr>Prediction models</vt:lpstr>
      <vt:lpstr>Learning Curve Construction</vt:lpstr>
      <vt:lpstr>Results</vt:lpstr>
      <vt:lpstr>Results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Marshall Mc.</dc:creator>
  <cp:lastModifiedBy>Marshall Mc.</cp:lastModifiedBy>
  <cp:revision>35</cp:revision>
  <dcterms:created xsi:type="dcterms:W3CDTF">2024-10-11T03:40:12Z</dcterms:created>
  <dcterms:modified xsi:type="dcterms:W3CDTF">2024-10-13T23:39:02Z</dcterms:modified>
</cp:coreProperties>
</file>