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53" y="4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1443381-6B3E-A6F1-0124-CAEC47CA4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21549977-185F-44D4-7E4E-5F55FF0CC7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9EA9F92B-3E55-2C34-D83B-C5449B4629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836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2C71C2E-B38D-6446-1808-551AB8132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9CED0105-0606-B1DE-50F6-ECD4AC4D67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08B85B10-7734-C90B-A74A-DF971BF7F4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5435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B17F0FC-6C5B-E659-453F-9A463C131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49568AF5-7292-0C1F-C110-7B84D4C419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116D18D1-3579-534F-0CD5-F9DFF8AA02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7771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67E7DF8-6023-C469-5C40-763234898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382CF263-33D1-78CD-35A7-4C84D19708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196FA446-8B77-C9E1-09B6-FA24C42BAE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1481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1676F4A-C301-B0E1-AF29-5D7574723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DEDA716A-AA3F-4311-C23E-98F6FEFB23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99A9FC50-6F32-9839-678C-27A2207A1F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887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E70DA89-58E3-1349-29E3-5E24B4EF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CF417EB8-F1B4-EEEE-EDDA-715A4253F5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82E0E114-4F89-E99D-A753-A93BFF4D7F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0481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F70FF99-6BDA-6A36-9468-F52B36364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F130C966-3220-4EDF-E51D-18170BB771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3415CB4C-0663-9360-32CE-D2D0C73AA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182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E760A50-0260-6EBB-DF01-D7B3385D0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37CA0861-FC96-0540-B29B-178595EDB1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5C1E2786-68A3-277D-1D75-FD196C692A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9814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BCF7ADD-C55F-2BDF-F77E-BEB3600F6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8ABD3475-C79E-6F06-4C48-0444700B8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5A1C0B57-FD1C-8AFD-FC4F-94EBDE57A5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4532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37F9213-F430-4D94-26BD-AA8C9B44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D54499AF-67E2-33C1-F1C2-FB79D8976A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594F43CA-03F8-424B-14E7-BCC1D19473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685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677BFC-C7FC-0AAA-E697-8D0DC174A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121F9EE9-52EE-6B3F-32F9-4AF08D07D5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2333F7EA-80C7-CA32-E347-F43F0D3A4B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5718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435F86A-02F2-8004-0B04-F476C6B58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24539686-E5F8-6050-9276-4870EB40CF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F84BAFCA-F1C2-A45C-3B46-5B1ABA64D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7890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0BB5FF0-4752-3963-E71C-9F80B348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>
            <a:extLst>
              <a:ext uri="{FF2B5EF4-FFF2-40B4-BE49-F238E27FC236}">
                <a16:creationId xmlns:a16="http://schemas.microsoft.com/office/drawing/2014/main" id="{01745DC0-4F48-F550-5B2B-114E96FD55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E3AF458A-65AC-5497-5A23-8E18FF0B4E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286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685800" y="988541"/>
            <a:ext cx="7772400" cy="20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000" dirty="0"/>
              <a:t>Improving Inquiry-Driven Modeling in Science Education through Interaction with Intelligent Tutoring Agents</a:t>
            </a:r>
            <a:endParaRPr sz="4000" dirty="0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685800" y="4116859"/>
            <a:ext cx="793921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David A. Joyner, Ashok K Goel</a:t>
            </a:r>
            <a:endParaRPr sz="2000" dirty="0"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Annie Ren, 10/14/2024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Constructionist learning approach:</a:t>
            </a: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Learning in open-ended environment 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D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iscovery-based, project-based, inquiry-based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Benefits: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mprovement in student engagement and participation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S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imilar to real-wor</a:t>
            </a:r>
            <a:r>
              <a:rPr lang="en-US" sz="2400" dirty="0"/>
              <a:t>ld scientific research experience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Critiques: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Students may lack foundational knowledge for unguided discovery and learning </a:t>
            </a:r>
            <a:endParaRPr lang="en-US"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6100">
              <a:spcBef>
                <a:spcPts val="640"/>
              </a:spcBef>
              <a:buSzPts val="3200"/>
            </a:pPr>
            <a:endParaRPr lang="en-US"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6100">
              <a:spcBef>
                <a:spcPts val="640"/>
              </a:spcBef>
              <a:buSzPts val="3200"/>
            </a:pP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Background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32F57B19-9C5B-58AA-082D-F84633740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C88D4D27-49AA-6B62-F41B-137B0D91B8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guided instruction to aid students in inquiry-driven learning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Modeling &amp; Inquiry Learning Application – Tutoring 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(MILA-T)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intelligent agents that mimic the role of a teacher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Experiment: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track student behavior, feedback, team interaction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238 middle school science students working in groups of 2-3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differences in behavior based on interaction with MILA</a:t>
            </a:r>
          </a:p>
          <a:p>
            <a:pPr marL="546100">
              <a:spcBef>
                <a:spcPts val="640"/>
              </a:spcBef>
              <a:buSzPts val="3200"/>
            </a:pP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F2C92-9542-F79B-F2EF-C01360C58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55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13C71F5F-AA14-CD4A-8866-3F6C819A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18698DA4-8E43-40FD-5609-D671F304FF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Modeling and Inquiry in Education: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Approaches that exposes students to authentic scientific practice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Inquiry – scientists examine the domain they are investigating and collect data to gain underst</a:t>
            </a:r>
            <a:r>
              <a:rPr lang="en-US" sz="2400" dirty="0"/>
              <a:t>anding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2400" dirty="0"/>
              <a:t>odel – make predictions based on data gathered during inquiry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Challenges: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It is difficult for one teacher to guide a classroom of students in open-ended inquiry and discover at once</a:t>
            </a:r>
          </a:p>
          <a:p>
            <a:pPr marL="546100">
              <a:spcBef>
                <a:spcPts val="640"/>
              </a:spcBef>
              <a:buSzPts val="3200"/>
            </a:pP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037A94-0299-84F5-E5A7-57BFE98D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Related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51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C4857D56-0770-9363-A14A-26180AFEE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3E6D6181-7CB3-F71E-B517-55BCA8EA96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Metacognitive Tutoring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Intelligent agents that teach students metacognitive skills like self-regulated learning, self-explanation, help-seeking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Challenges: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skills are domain-indepen</a:t>
            </a:r>
            <a:r>
              <a:rPr lang="en-US" sz="2400" dirty="0"/>
              <a:t>dent but have to be taught within a domain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2400" dirty="0"/>
              <a:t>tudents are most likely to focus on domain-specific skills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 to t</a:t>
            </a:r>
            <a:r>
              <a:rPr lang="en-US" sz="2400" dirty="0"/>
              <a:t>each explicitly </a:t>
            </a: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BD1264-88EA-C17F-A7AA-18630D4D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Related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8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374068BF-EB71-EC23-6D03-BE17800B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81FDF97C-3837-9A1A-E14D-49D5488BE9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modeling process is driven by the inquiry process and future inquiries are directed by the model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Benefits: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Inherently a metacognitive skill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Teaches a broader self-learning process</a:t>
            </a:r>
            <a:br>
              <a:rPr lang="en-US" sz="2400" dirty="0"/>
            </a:b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E44912-B842-2CA8-11E3-923DB40F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Inquiry-Driven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1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06265-A047-9EAD-3135-4A566A7EE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42" y="170440"/>
            <a:ext cx="8246915" cy="651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2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543ACF92-29CB-2985-8B1B-B283897DF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16FE26D5-17E5-0F6D-57A2-80C0F14BD8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br>
              <a:rPr lang="en-US" sz="2400" dirty="0"/>
            </a:b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3659B2-7393-A104-66A4-24972E87D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MILA-Tutoring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F50B4F-8386-4E64-CCEE-831264413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57" y="698309"/>
            <a:ext cx="8784285" cy="573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92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569CD881-A5F8-7FE4-A90C-61122F7A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29D137AD-0431-4CF5-52C9-3BA857FBB8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The Observer: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Monitors activity of the team and makes a modeling assessment, inquiry assessment, and ecology assessment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Provides models to other tutors to establish team’s ability and provide feedback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Modeling assessment: checks for willingness to propose new explanations over time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Inquiry assessment: monitors quality and quantity of evidence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Ecology assessment: checks for desired components and relationships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DCB693-65A5-4961-1223-F141CA94B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MILA-Tutoring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75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EECAC663-D764-01E4-C920-FB7402EAB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F24D3C2D-06B2-7597-9331-334EC9EA77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The Guide: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Anticipate questions and provide answers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Examine Observer’s model of the team’s ability, current classroom context, current status of team’s models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Creates rules that allow the Guide to ask certain questions and provide answers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The Critic: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Provide feedback to the teams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Teams can consult if they are unsure about how to proceed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Rules that trigger different explanations and feedback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2507E-3452-E31C-538E-DE54CC35C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MILA-Tutoring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15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DC313F85-BBDD-938D-99E0-5A0A674D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B01F56FF-F5DD-74A5-CB28-790606D3DD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The Mentor: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Monitors for weaknesses in the team’s modeling and evidence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Provides unsolicited feedback and help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Rules that trigger different feedback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The Interviewer: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Asks questions to the team that they should answer themselves at critical junctures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Encourages reflexive learning by asking team to reflect on their reasoning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247EAD-969D-DCEE-56D9-DC97AB02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MILA-Tutoring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73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73172774-4BB4-33F8-9DAF-6813352F8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0660FCBF-6B68-827E-66F1-1F7AE0E05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MILA and MILA-T deployed in 7</a:t>
            </a:r>
            <a:r>
              <a:rPr lang="en-US" sz="2400" baseline="30000" dirty="0"/>
              <a:t>th</a:t>
            </a:r>
            <a:r>
              <a:rPr lang="en-US" sz="2400" dirty="0"/>
              <a:t> grade life science classroom for 2-week unit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Students in teams of 2-3 completed 2 projects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1 learning project, 1 transfer project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2 teachers each with 5 classes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2 classes as control, 3 classes as experimental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Control used MILA without MILA-T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Experimental used MILA with MILA-T during the learning project and MILA without MILA-T during the transfer project</a:t>
            </a:r>
          </a:p>
          <a:p>
            <a:pPr marL="1003300" lvl="1">
              <a:spcBef>
                <a:spcPts val="640"/>
              </a:spcBef>
              <a:buSzPts val="3200"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1A4B1D-B582-7959-2F90-7677B4B0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Experimental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1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A544704C-58EC-7B0D-A76B-B30FA16E6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C0A333EB-DDFB-407D-6E01-9B5A47E7A1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88922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Markov Chains: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Summarize transitions among distinct states to describe patterns of interaction within teams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EEDEC-736E-4E6E-20D2-65AAFC53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Analysis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077FC1-A208-3A08-0F1E-1D1500F8D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" y="2438399"/>
            <a:ext cx="9045677" cy="43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2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55B2F8F0-47B7-862E-C132-681FE4EB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088BCE78-9AC9-4C9B-59B3-D72A37790D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881658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Desired Improvements: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incidence of articulating problem before modeling and inquiry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instance of using results from data-collecting to: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construct new justifications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revise previous evidential justifications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refute previous hypothesis</a:t>
            </a:r>
          </a:p>
          <a:p>
            <a:pPr marL="1003300" lvl="1">
              <a:spcBef>
                <a:spcPts val="640"/>
              </a:spcBef>
              <a:buSzPts val="3200"/>
            </a:pPr>
            <a:r>
              <a:rPr lang="en-US" sz="2000" dirty="0"/>
              <a:t>propose new hypothesis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incidence of revising problem definition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incidence of model revision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incidence of model construction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Greater incidence of note-taking</a:t>
            </a:r>
          </a:p>
          <a:p>
            <a:pPr marL="1003300" lvl="1">
              <a:spcBef>
                <a:spcPts val="640"/>
              </a:spcBef>
              <a:buSzPts val="3200"/>
            </a:pPr>
            <a:endParaRPr lang="en-US" sz="20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E4B018-8D4F-0518-7C70-ADD3E5EF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73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AEEFF23C-E9AE-1679-26F9-8037BBF63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7EB07829-22C3-E9D8-D0E8-E7438D5F92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881658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Learning Project: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3/9 criteria showed statistically significant differences between control and experiment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Experiment teams more likely to revise their problem definitions and models over time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Control teams more likely to take notes</a:t>
            </a:r>
          </a:p>
          <a:p>
            <a:pPr marL="203200" indent="0">
              <a:spcBef>
                <a:spcPts val="640"/>
              </a:spcBef>
              <a:buSzPts val="3200"/>
              <a:buNone/>
            </a:pPr>
            <a:endParaRPr lang="en-US" sz="2400" dirty="0"/>
          </a:p>
          <a:p>
            <a:pPr marL="203200" indent="0">
              <a:spcBef>
                <a:spcPts val="640"/>
              </a:spcBef>
              <a:buSzPts val="3200"/>
              <a:buNone/>
            </a:pPr>
            <a:r>
              <a:rPr lang="en-US" sz="2400" dirty="0"/>
              <a:t>Transfer Project: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3/9 criteria showed statistically significant differences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Experiment teams more likely to revise their models and take notes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Control teams more likely to revise their problem definitions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EFE320-7225-0F60-C2D4-98961E5E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96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0FED265E-09CF-6C39-6F8B-0D931519C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extLst>
              <a:ext uri="{FF2B5EF4-FFF2-40B4-BE49-F238E27FC236}">
                <a16:creationId xmlns:a16="http://schemas.microsoft.com/office/drawing/2014/main" id="{588D5224-7CC0-9797-0146-B729D0D547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881658"/>
            <a:ext cx="8229600" cy="55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Intelligent tutoring agents to teach students the metacognitive process of inquiry-driven modeling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Engagement with a metacognitive tutoring system improved student participation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Tutors encouraged construction and revision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Inquiry driven modeling process decreases the propensity to accept an explanation too early</a:t>
            </a:r>
          </a:p>
          <a:p>
            <a:pPr marL="546100">
              <a:spcBef>
                <a:spcPts val="640"/>
              </a:spcBef>
              <a:buSzPts val="3200"/>
            </a:pPr>
            <a:r>
              <a:rPr lang="en-US" sz="2400" dirty="0"/>
              <a:t>Further analysis is needed to validate these ideas</a:t>
            </a:r>
          </a:p>
          <a:p>
            <a:pPr marL="546100">
              <a:spcBef>
                <a:spcPts val="640"/>
              </a:spcBef>
              <a:buSzPts val="3200"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F1B7A2-7FE5-7905-2D97-0A244F82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869"/>
            <a:ext cx="8229600" cy="429096"/>
          </a:xfrm>
        </p:spPr>
        <p:txBody>
          <a:bodyPr/>
          <a:lstStyle/>
          <a:p>
            <a:r>
              <a:rPr lang="en-US" sz="3200" dirty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5347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690</Words>
  <Application>Microsoft Office PowerPoint</Application>
  <PresentationFormat>On-screen Show (4:3)</PresentationFormat>
  <Paragraphs>117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Default Design</vt:lpstr>
      <vt:lpstr>Improving Inquiry-Driven Modeling in Science Education through Interaction with Intelligent Tutoring Agents</vt:lpstr>
      <vt:lpstr>Background</vt:lpstr>
      <vt:lpstr>Background</vt:lpstr>
      <vt:lpstr>Related Work</vt:lpstr>
      <vt:lpstr>Related Work</vt:lpstr>
      <vt:lpstr>Inquiry-Driven Modeling</vt:lpstr>
      <vt:lpstr>PowerPoint Presentation</vt:lpstr>
      <vt:lpstr>MILA-Tutoring</vt:lpstr>
      <vt:lpstr>MILA-Tutoring</vt:lpstr>
      <vt:lpstr>MILA-Tutoring</vt:lpstr>
      <vt:lpstr>MILA-Tutoring</vt:lpstr>
      <vt:lpstr>Experimental Design</vt:lpstr>
      <vt:lpstr>Analysis</vt:lpstr>
      <vt:lpstr>Analysis</vt:lpstr>
      <vt:lpstr>Analysis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Ren, Annie</cp:lastModifiedBy>
  <cp:revision>5</cp:revision>
  <dcterms:modified xsi:type="dcterms:W3CDTF">2024-10-14T18:16:31Z</dcterms:modified>
</cp:coreProperties>
</file>