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Open Sans ExtraBold"/>
      <p:bold r:id="rId14"/>
      <p:boldItalic r:id="rId15"/>
    </p:embeddedFont>
    <p:embeddedFont>
      <p:font typeface="Open Sans"/>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OpenSansExtraBold-boldItalic.fntdata"/><Relationship Id="rId14" Type="http://schemas.openxmlformats.org/officeDocument/2006/relationships/font" Target="fonts/OpenSansExtraBold-bold.fntdata"/><Relationship Id="rId17" Type="http://schemas.openxmlformats.org/officeDocument/2006/relationships/font" Target="fonts/OpenSans-bold.fntdata"/><Relationship Id="rId16" Type="http://schemas.openxmlformats.org/officeDocument/2006/relationships/font" Target="fonts/OpenSans-regular.fntdata"/><Relationship Id="rId5" Type="http://schemas.openxmlformats.org/officeDocument/2006/relationships/notesMaster" Target="notesMasters/notesMaster1.xml"/><Relationship Id="rId19" Type="http://schemas.openxmlformats.org/officeDocument/2006/relationships/font" Target="fonts/OpenSans-boldItalic.fntdata"/><Relationship Id="rId6" Type="http://schemas.openxmlformats.org/officeDocument/2006/relationships/slide" Target="slides/slide1.xml"/><Relationship Id="rId18" Type="http://schemas.openxmlformats.org/officeDocument/2006/relationships/font" Target="fonts/OpenSans-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2f99f2c5960_1_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 name="Google Shape;59;g2f99f2c5960_1_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 name="Google Shape;60;g2f99f2c5960_1_7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2f99f2c5960_1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g2f99f2c5960_1_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f99f1ef10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g2f99f1ef103_0_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2f99f1ef103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g2f99f1ef103_0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f99f1ef103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g2f99f1ef103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f99f1ef103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g2f99f1ef103_0_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f99f1ef103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g2f99f1ef103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f99f1ef103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g2f99f1ef103_0_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50" name="Shape 50"/>
        <p:cNvGrpSpPr/>
        <p:nvPr/>
      </p:nvGrpSpPr>
      <p:grpSpPr>
        <a:xfrm>
          <a:off x="0" y="0"/>
          <a:ext cx="0" cy="0"/>
          <a:chOff x="0" y="0"/>
          <a:chExt cx="0" cy="0"/>
        </a:xfrm>
      </p:grpSpPr>
      <p:sp>
        <p:nvSpPr>
          <p:cNvPr id="51" name="Google Shape;51;p13"/>
          <p:cNvSpPr txBox="1"/>
          <p:nvPr>
            <p:ph idx="1" type="body"/>
          </p:nvPr>
        </p:nvSpPr>
        <p:spPr>
          <a:xfrm>
            <a:off x="457200" y="1720517"/>
            <a:ext cx="4038600" cy="2874000"/>
          </a:xfrm>
          <a:prstGeom prst="rect">
            <a:avLst/>
          </a:prstGeom>
          <a:noFill/>
          <a:ln>
            <a:noFill/>
          </a:ln>
        </p:spPr>
        <p:txBody>
          <a:bodyPr anchorCtr="0" anchor="t" bIns="34275" lIns="68575" spcFirstLastPara="1" rIns="68575" wrap="square" tIns="34275">
            <a:normAutofit/>
          </a:bodyPr>
          <a:lstStyle>
            <a:lvl1pPr indent="-336550" lvl="0" marL="457200" algn="l">
              <a:spcBef>
                <a:spcPts val="300"/>
              </a:spcBef>
              <a:spcAft>
                <a:spcPts val="0"/>
              </a:spcAft>
              <a:buClr>
                <a:srgbClr val="500000"/>
              </a:buClr>
              <a:buSzPts val="1700"/>
              <a:buChar char="●"/>
              <a:defRPr b="1" i="0" sz="1700">
                <a:latin typeface="Open Sans ExtraBold"/>
                <a:ea typeface="Open Sans ExtraBold"/>
                <a:cs typeface="Open Sans ExtraBold"/>
                <a:sym typeface="Open Sans ExtraBold"/>
              </a:defRPr>
            </a:lvl1pPr>
            <a:lvl2pPr indent="-342900" lvl="1" marL="914400" algn="l">
              <a:spcBef>
                <a:spcPts val="1200"/>
              </a:spcBef>
              <a:spcAft>
                <a:spcPts val="0"/>
              </a:spcAft>
              <a:buClr>
                <a:srgbClr val="500000"/>
              </a:buClr>
              <a:buSzPts val="1800"/>
              <a:buChar char="○"/>
              <a:defRPr sz="1800"/>
            </a:lvl2pPr>
            <a:lvl3pPr indent="-323850" lvl="2" marL="1371600" algn="l">
              <a:spcBef>
                <a:spcPts val="1200"/>
              </a:spcBef>
              <a:spcAft>
                <a:spcPts val="0"/>
              </a:spcAft>
              <a:buClr>
                <a:srgbClr val="500000"/>
              </a:buClr>
              <a:buSzPts val="1500"/>
              <a:buChar char="■"/>
              <a:defRPr sz="1500"/>
            </a:lvl3pPr>
            <a:lvl4pPr indent="-317500" lvl="3" marL="1828800" algn="l">
              <a:spcBef>
                <a:spcPts val="1200"/>
              </a:spcBef>
              <a:spcAft>
                <a:spcPts val="0"/>
              </a:spcAft>
              <a:buClr>
                <a:srgbClr val="500000"/>
              </a:buClr>
              <a:buSzPts val="1400"/>
              <a:buChar char="●"/>
              <a:defRPr sz="1400"/>
            </a:lvl4pPr>
            <a:lvl5pPr indent="-317500" lvl="4" marL="2286000" algn="l">
              <a:spcBef>
                <a:spcPts val="1200"/>
              </a:spcBef>
              <a:spcAft>
                <a:spcPts val="0"/>
              </a:spcAft>
              <a:buClr>
                <a:srgbClr val="500000"/>
              </a:buClr>
              <a:buSzPts val="1400"/>
              <a:buChar char="○"/>
              <a:defRPr sz="1400"/>
            </a:lvl5pPr>
            <a:lvl6pPr indent="-317500" lvl="5" marL="2743200" algn="l">
              <a:spcBef>
                <a:spcPts val="1200"/>
              </a:spcBef>
              <a:spcAft>
                <a:spcPts val="0"/>
              </a:spcAft>
              <a:buClr>
                <a:schemeClr val="dk1"/>
              </a:buClr>
              <a:buSzPts val="1400"/>
              <a:buChar char="■"/>
              <a:defRPr sz="1400"/>
            </a:lvl6pPr>
            <a:lvl7pPr indent="-317500" lvl="6" marL="3200400" algn="l">
              <a:spcBef>
                <a:spcPts val="1200"/>
              </a:spcBef>
              <a:spcAft>
                <a:spcPts val="0"/>
              </a:spcAft>
              <a:buClr>
                <a:schemeClr val="dk1"/>
              </a:buClr>
              <a:buSzPts val="1400"/>
              <a:buChar char="●"/>
              <a:defRPr sz="1400"/>
            </a:lvl7pPr>
            <a:lvl8pPr indent="-317500" lvl="7" marL="3657600" algn="l">
              <a:spcBef>
                <a:spcPts val="1200"/>
              </a:spcBef>
              <a:spcAft>
                <a:spcPts val="0"/>
              </a:spcAft>
              <a:buClr>
                <a:schemeClr val="dk1"/>
              </a:buClr>
              <a:buSzPts val="1400"/>
              <a:buChar char="○"/>
              <a:defRPr sz="1400"/>
            </a:lvl8pPr>
            <a:lvl9pPr indent="-317500" lvl="8" marL="4114800" algn="l">
              <a:spcBef>
                <a:spcPts val="1200"/>
              </a:spcBef>
              <a:spcAft>
                <a:spcPts val="1200"/>
              </a:spcAft>
              <a:buClr>
                <a:schemeClr val="dk1"/>
              </a:buClr>
              <a:buSzPts val="1400"/>
              <a:buChar char="■"/>
              <a:defRPr sz="1400"/>
            </a:lvl9pPr>
          </a:lstStyle>
          <a:p/>
        </p:txBody>
      </p:sp>
      <p:sp>
        <p:nvSpPr>
          <p:cNvPr id="52" name="Google Shape;52;p13"/>
          <p:cNvSpPr txBox="1"/>
          <p:nvPr>
            <p:ph idx="2" type="body"/>
          </p:nvPr>
        </p:nvSpPr>
        <p:spPr>
          <a:xfrm>
            <a:off x="4648200" y="1720517"/>
            <a:ext cx="4038600" cy="2874000"/>
          </a:xfrm>
          <a:prstGeom prst="rect">
            <a:avLst/>
          </a:prstGeom>
          <a:noFill/>
          <a:ln>
            <a:noFill/>
          </a:ln>
        </p:spPr>
        <p:txBody>
          <a:bodyPr anchorCtr="0" anchor="t" bIns="34275" lIns="68575" spcFirstLastPara="1" rIns="68575" wrap="square" tIns="34275">
            <a:normAutofit/>
          </a:bodyPr>
          <a:lstStyle>
            <a:lvl1pPr indent="-336550" lvl="0" marL="457200" algn="l">
              <a:spcBef>
                <a:spcPts val="300"/>
              </a:spcBef>
              <a:spcAft>
                <a:spcPts val="0"/>
              </a:spcAft>
              <a:buClr>
                <a:srgbClr val="500000"/>
              </a:buClr>
              <a:buSzPts val="1700"/>
              <a:buChar char="●"/>
              <a:defRPr b="1" i="0" sz="1700">
                <a:latin typeface="Open Sans ExtraBold"/>
                <a:ea typeface="Open Sans ExtraBold"/>
                <a:cs typeface="Open Sans ExtraBold"/>
                <a:sym typeface="Open Sans ExtraBold"/>
              </a:defRPr>
            </a:lvl1pPr>
            <a:lvl2pPr indent="-342900" lvl="1" marL="914400" algn="l">
              <a:spcBef>
                <a:spcPts val="1200"/>
              </a:spcBef>
              <a:spcAft>
                <a:spcPts val="0"/>
              </a:spcAft>
              <a:buClr>
                <a:srgbClr val="500000"/>
              </a:buClr>
              <a:buSzPts val="1800"/>
              <a:buChar char="○"/>
              <a:defRPr sz="1800"/>
            </a:lvl2pPr>
            <a:lvl3pPr indent="-323850" lvl="2" marL="1371600" algn="l">
              <a:spcBef>
                <a:spcPts val="1200"/>
              </a:spcBef>
              <a:spcAft>
                <a:spcPts val="0"/>
              </a:spcAft>
              <a:buClr>
                <a:srgbClr val="500000"/>
              </a:buClr>
              <a:buSzPts val="1500"/>
              <a:buChar char="■"/>
              <a:defRPr sz="1500"/>
            </a:lvl3pPr>
            <a:lvl4pPr indent="-317500" lvl="3" marL="1828800" algn="l">
              <a:spcBef>
                <a:spcPts val="1200"/>
              </a:spcBef>
              <a:spcAft>
                <a:spcPts val="0"/>
              </a:spcAft>
              <a:buClr>
                <a:srgbClr val="500000"/>
              </a:buClr>
              <a:buSzPts val="1400"/>
              <a:buChar char="●"/>
              <a:defRPr sz="1400"/>
            </a:lvl4pPr>
            <a:lvl5pPr indent="-317500" lvl="4" marL="2286000" algn="l">
              <a:spcBef>
                <a:spcPts val="1200"/>
              </a:spcBef>
              <a:spcAft>
                <a:spcPts val="0"/>
              </a:spcAft>
              <a:buClr>
                <a:srgbClr val="500000"/>
              </a:buClr>
              <a:buSzPts val="1400"/>
              <a:buChar char="○"/>
              <a:defRPr sz="1400"/>
            </a:lvl5pPr>
            <a:lvl6pPr indent="-317500" lvl="5" marL="2743200" algn="l">
              <a:spcBef>
                <a:spcPts val="1200"/>
              </a:spcBef>
              <a:spcAft>
                <a:spcPts val="0"/>
              </a:spcAft>
              <a:buClr>
                <a:schemeClr val="dk1"/>
              </a:buClr>
              <a:buSzPts val="1400"/>
              <a:buChar char="■"/>
              <a:defRPr sz="1400"/>
            </a:lvl6pPr>
            <a:lvl7pPr indent="-317500" lvl="6" marL="3200400" algn="l">
              <a:spcBef>
                <a:spcPts val="1200"/>
              </a:spcBef>
              <a:spcAft>
                <a:spcPts val="0"/>
              </a:spcAft>
              <a:buClr>
                <a:schemeClr val="dk1"/>
              </a:buClr>
              <a:buSzPts val="1400"/>
              <a:buChar char="●"/>
              <a:defRPr sz="1400"/>
            </a:lvl7pPr>
            <a:lvl8pPr indent="-317500" lvl="7" marL="3657600" algn="l">
              <a:spcBef>
                <a:spcPts val="1200"/>
              </a:spcBef>
              <a:spcAft>
                <a:spcPts val="0"/>
              </a:spcAft>
              <a:buClr>
                <a:schemeClr val="dk1"/>
              </a:buClr>
              <a:buSzPts val="1400"/>
              <a:buChar char="○"/>
              <a:defRPr sz="1400"/>
            </a:lvl8pPr>
            <a:lvl9pPr indent="-317500" lvl="8" marL="4114800" algn="l">
              <a:spcBef>
                <a:spcPts val="1200"/>
              </a:spcBef>
              <a:spcAft>
                <a:spcPts val="1200"/>
              </a:spcAft>
              <a:buClr>
                <a:schemeClr val="dk1"/>
              </a:buClr>
              <a:buSzPts val="1400"/>
              <a:buChar char="■"/>
              <a:defRPr sz="1400"/>
            </a:lvl9pPr>
          </a:lstStyle>
          <a:p/>
        </p:txBody>
      </p:sp>
      <p:sp>
        <p:nvSpPr>
          <p:cNvPr id="53" name="Google Shape;53;p13"/>
          <p:cNvSpPr txBox="1"/>
          <p:nvPr>
            <p:ph idx="10" type="dt"/>
          </p:nvPr>
        </p:nvSpPr>
        <p:spPr>
          <a:xfrm>
            <a:off x="457200" y="4767265"/>
            <a:ext cx="21336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3"/>
          <p:cNvSpPr txBox="1"/>
          <p:nvPr>
            <p:ph idx="11" type="ftr"/>
          </p:nvPr>
        </p:nvSpPr>
        <p:spPr>
          <a:xfrm>
            <a:off x="3124200" y="4767265"/>
            <a:ext cx="28956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3"/>
          <p:cNvSpPr txBox="1"/>
          <p:nvPr>
            <p:ph idx="12" type="sldNum"/>
          </p:nvPr>
        </p:nvSpPr>
        <p:spPr>
          <a:xfrm>
            <a:off x="6553200" y="4767265"/>
            <a:ext cx="21336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13"/>
          <p:cNvSpPr txBox="1"/>
          <p:nvPr>
            <p:ph type="title"/>
          </p:nvPr>
        </p:nvSpPr>
        <p:spPr>
          <a:xfrm>
            <a:off x="457200" y="961739"/>
            <a:ext cx="8229600" cy="670200"/>
          </a:xfrm>
          <a:prstGeom prst="rect">
            <a:avLst/>
          </a:prstGeom>
          <a:noFill/>
          <a:ln>
            <a:noFill/>
          </a:ln>
        </p:spPr>
        <p:txBody>
          <a:bodyPr anchorCtr="0" anchor="ctr" bIns="34275" lIns="68575" spcFirstLastPara="1" rIns="68575" wrap="square" tIns="34275">
            <a:normAutofit/>
          </a:bodyPr>
          <a:lstStyle>
            <a:lvl1pPr lvl="0" algn="ctr">
              <a:spcBef>
                <a:spcPts val="0"/>
              </a:spcBef>
              <a:spcAft>
                <a:spcPts val="0"/>
              </a:spcAft>
              <a:buClr>
                <a:srgbClr val="500000"/>
              </a:buClr>
              <a:buSzPts val="3300"/>
              <a:buFont typeface="Oswald Medium"/>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ctrTitle"/>
          </p:nvPr>
        </p:nvSpPr>
        <p:spPr>
          <a:xfrm>
            <a:off x="685800" y="1592814"/>
            <a:ext cx="7772400" cy="1282200"/>
          </a:xfrm>
          <a:prstGeom prst="rect">
            <a:avLst/>
          </a:prstGeom>
          <a:no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SzPts val="1100"/>
              <a:buFont typeface="Arial"/>
              <a:buNone/>
            </a:pPr>
            <a:r>
              <a:rPr lang="en" sz="2500"/>
              <a:t>Improving Inquiry-Driven Modeling in Science Education</a:t>
            </a:r>
            <a:endParaRPr sz="2500"/>
          </a:p>
          <a:p>
            <a:pPr indent="0" lvl="0" marL="0" rtl="0" algn="ctr">
              <a:spcBef>
                <a:spcPts val="0"/>
              </a:spcBef>
              <a:spcAft>
                <a:spcPts val="0"/>
              </a:spcAft>
              <a:buClr>
                <a:schemeClr val="dk1"/>
              </a:buClr>
              <a:buSzPts val="1100"/>
              <a:buFont typeface="Arial"/>
              <a:buNone/>
            </a:pPr>
            <a:r>
              <a:rPr lang="en" sz="2500"/>
              <a:t>through Interaction with Intelligent Tutoring Agents</a:t>
            </a:r>
            <a:endParaRPr sz="2500"/>
          </a:p>
          <a:p>
            <a:pPr indent="0" lvl="0" marL="0" rtl="0" algn="ctr">
              <a:spcBef>
                <a:spcPts val="0"/>
              </a:spcBef>
              <a:spcAft>
                <a:spcPts val="0"/>
              </a:spcAft>
              <a:buClr>
                <a:schemeClr val="lt1"/>
              </a:buClr>
              <a:buSzPts val="4100"/>
              <a:buFont typeface="Oswald Medium"/>
              <a:buNone/>
            </a:pPr>
            <a:r>
              <a:t/>
            </a:r>
            <a:endParaRPr sz="2500"/>
          </a:p>
        </p:txBody>
      </p:sp>
      <p:sp>
        <p:nvSpPr>
          <p:cNvPr id="63" name="Google Shape;63;p14"/>
          <p:cNvSpPr txBox="1"/>
          <p:nvPr>
            <p:ph idx="1" type="subTitle"/>
          </p:nvPr>
        </p:nvSpPr>
        <p:spPr>
          <a:xfrm>
            <a:off x="1371600" y="2875010"/>
            <a:ext cx="6400800" cy="892419"/>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Clr>
                <a:schemeClr val="lt1"/>
              </a:buClr>
              <a:buSzPts val="1800"/>
              <a:buNone/>
            </a:pPr>
            <a:r>
              <a:rPr lang="en" sz="1800"/>
              <a:t>David A. Joyner, Ashok K. Goel</a:t>
            </a:r>
            <a:endParaRPr sz="1800"/>
          </a:p>
          <a:p>
            <a:pPr indent="0" lvl="0" marL="0" rtl="0" algn="ctr">
              <a:spcBef>
                <a:spcPts val="0"/>
              </a:spcBef>
              <a:spcAft>
                <a:spcPts val="0"/>
              </a:spcAft>
              <a:buClr>
                <a:schemeClr val="lt1"/>
              </a:buClr>
              <a:buSzPts val="1800"/>
              <a:buNone/>
            </a:pPr>
            <a:r>
              <a:t/>
            </a:r>
            <a:endParaRPr sz="1800"/>
          </a:p>
          <a:p>
            <a:pPr indent="0" lvl="0" marL="0" rtl="0" algn="ctr">
              <a:spcBef>
                <a:spcPts val="0"/>
              </a:spcBef>
              <a:spcAft>
                <a:spcPts val="0"/>
              </a:spcAft>
              <a:buClr>
                <a:schemeClr val="lt1"/>
              </a:buClr>
              <a:buSzPts val="1800"/>
              <a:buNone/>
            </a:pPr>
            <a:r>
              <a:rPr b="1" lang="en" sz="1800"/>
              <a:t>Discussant - Nihar Chauhan</a:t>
            </a:r>
            <a:endParaRPr b="1" sz="1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idx="1" type="body"/>
          </p:nvPr>
        </p:nvSpPr>
        <p:spPr>
          <a:xfrm>
            <a:off x="425850" y="997775"/>
            <a:ext cx="8292300" cy="3522600"/>
          </a:xfrm>
          <a:prstGeom prst="rect">
            <a:avLst/>
          </a:prstGeom>
          <a:noFill/>
          <a:ln>
            <a:noFill/>
          </a:ln>
        </p:spPr>
        <p:txBody>
          <a:bodyPr anchorCtr="0" anchor="t" bIns="34275" lIns="68575" spcFirstLastPara="1" rIns="68575" wrap="square" tIns="34275">
            <a:noAutofit/>
          </a:bodyPr>
          <a:lstStyle/>
          <a:p>
            <a:pPr indent="0" lvl="0" marL="0" rtl="0" algn="l">
              <a:lnSpc>
                <a:spcPct val="95000"/>
              </a:lnSpc>
              <a:spcBef>
                <a:spcPts val="1200"/>
              </a:spcBef>
              <a:spcAft>
                <a:spcPts val="0"/>
              </a:spcAft>
              <a:buSzPts val="770"/>
              <a:buNone/>
            </a:pPr>
            <a:r>
              <a:rPr lang="en" sz="1100">
                <a:solidFill>
                  <a:schemeClr val="dk1"/>
                </a:solidFill>
                <a:latin typeface="Arial"/>
                <a:ea typeface="Arial"/>
                <a:cs typeface="Arial"/>
                <a:sym typeface="Arial"/>
              </a:rPr>
              <a:t>Integration of Technology in Education</a:t>
            </a:r>
            <a:endParaRPr sz="1100">
              <a:solidFill>
                <a:schemeClr val="dk1"/>
              </a:solidFill>
              <a:latin typeface="Arial"/>
              <a:ea typeface="Arial"/>
              <a:cs typeface="Arial"/>
              <a:sym typeface="Arial"/>
            </a:endParaRPr>
          </a:p>
          <a:p>
            <a:pPr indent="-288290" lvl="0" marL="457200" rtl="0" algn="l">
              <a:lnSpc>
                <a:spcPct val="95000"/>
              </a:lnSpc>
              <a:spcBef>
                <a:spcPts val="1200"/>
              </a:spcBef>
              <a:spcAft>
                <a:spcPts val="0"/>
              </a:spcAft>
              <a:buClr>
                <a:schemeClr val="dk1"/>
              </a:buClr>
              <a:buSzPts val="940"/>
              <a:buFont typeface="Open Sans"/>
              <a:buChar char="●"/>
            </a:pPr>
            <a:r>
              <a:rPr b="0" lang="en" sz="939">
                <a:solidFill>
                  <a:schemeClr val="dk1"/>
                </a:solidFill>
                <a:latin typeface="Open Sans"/>
                <a:ea typeface="Open Sans"/>
                <a:cs typeface="Open Sans"/>
                <a:sym typeface="Open Sans"/>
              </a:rPr>
              <a:t>The paper explores the use of intelligent tutoring systems (ITS) to enhance inquiry-driven learning in science education. ITS are a growing area of interest in educational technology as they offer personalized learning experiences and can adapt to the needs of individual students. </a:t>
            </a:r>
            <a:endParaRPr b="0" sz="939">
              <a:solidFill>
                <a:schemeClr val="dk1"/>
              </a:solidFill>
              <a:latin typeface="Open Sans"/>
              <a:ea typeface="Open Sans"/>
              <a:cs typeface="Open Sans"/>
              <a:sym typeface="Open Sans"/>
            </a:endParaRPr>
          </a:p>
          <a:p>
            <a:pPr indent="-288290" lvl="0" marL="457200" rtl="0" algn="l">
              <a:lnSpc>
                <a:spcPct val="95000"/>
              </a:lnSpc>
              <a:spcBef>
                <a:spcPts val="0"/>
              </a:spcBef>
              <a:spcAft>
                <a:spcPts val="0"/>
              </a:spcAft>
              <a:buClr>
                <a:schemeClr val="dk1"/>
              </a:buClr>
              <a:buSzPts val="940"/>
              <a:buFont typeface="Open Sans"/>
              <a:buChar char="●"/>
            </a:pPr>
            <a:r>
              <a:rPr b="0" lang="en" sz="939">
                <a:solidFill>
                  <a:schemeClr val="dk1"/>
                </a:solidFill>
                <a:latin typeface="Open Sans"/>
                <a:ea typeface="Open Sans"/>
                <a:cs typeface="Open Sans"/>
                <a:sym typeface="Open Sans"/>
              </a:rPr>
              <a:t>This aligns with current trends towards personalized education.</a:t>
            </a:r>
            <a:endParaRPr b="0" sz="939">
              <a:solidFill>
                <a:schemeClr val="dk1"/>
              </a:solidFill>
              <a:latin typeface="Open Sans"/>
              <a:ea typeface="Open Sans"/>
              <a:cs typeface="Open Sans"/>
              <a:sym typeface="Open Sans"/>
            </a:endParaRPr>
          </a:p>
          <a:p>
            <a:pPr indent="0" lvl="0" marL="0" rtl="0" algn="l">
              <a:lnSpc>
                <a:spcPct val="95000"/>
              </a:lnSpc>
              <a:spcBef>
                <a:spcPts val="1200"/>
              </a:spcBef>
              <a:spcAft>
                <a:spcPts val="0"/>
              </a:spcAft>
              <a:buSzPts val="770"/>
              <a:buNone/>
            </a:pPr>
            <a:r>
              <a:rPr lang="en" sz="1100">
                <a:solidFill>
                  <a:schemeClr val="dk1"/>
                </a:solidFill>
                <a:latin typeface="Arial"/>
                <a:ea typeface="Arial"/>
                <a:cs typeface="Arial"/>
                <a:sym typeface="Arial"/>
              </a:rPr>
              <a:t>Focus on Metacognitive Skills</a:t>
            </a:r>
            <a:endParaRPr sz="1100">
              <a:solidFill>
                <a:schemeClr val="dk1"/>
              </a:solidFill>
              <a:latin typeface="Arial"/>
              <a:ea typeface="Arial"/>
              <a:cs typeface="Arial"/>
              <a:sym typeface="Arial"/>
            </a:endParaRPr>
          </a:p>
          <a:p>
            <a:pPr indent="-288290" lvl="0" marL="457200" rtl="0" algn="l">
              <a:lnSpc>
                <a:spcPct val="95000"/>
              </a:lnSpc>
              <a:spcBef>
                <a:spcPts val="1200"/>
              </a:spcBef>
              <a:spcAft>
                <a:spcPts val="0"/>
              </a:spcAft>
              <a:buClr>
                <a:schemeClr val="dk1"/>
              </a:buClr>
              <a:buSzPts val="940"/>
              <a:buFont typeface="Open Sans"/>
              <a:buChar char="●"/>
            </a:pPr>
            <a:r>
              <a:rPr b="0" lang="en" sz="939">
                <a:solidFill>
                  <a:schemeClr val="dk1"/>
                </a:solidFill>
                <a:latin typeface="Open Sans"/>
                <a:ea typeface="Open Sans"/>
                <a:cs typeface="Open Sans"/>
                <a:sym typeface="Open Sans"/>
              </a:rPr>
              <a:t>The paper emphasizes the importance of teaching metacognitive skills such as self-regulation and reflection. These skills are essential for continuous learning throughout life. In today's education, it's a top priority to help students develop these skills because they make students more independent and better at learning.</a:t>
            </a:r>
            <a:endParaRPr b="0" sz="939">
              <a:solidFill>
                <a:schemeClr val="dk1"/>
              </a:solidFill>
              <a:latin typeface="Open Sans"/>
              <a:ea typeface="Open Sans"/>
              <a:cs typeface="Open Sans"/>
              <a:sym typeface="Open Sans"/>
            </a:endParaRPr>
          </a:p>
          <a:p>
            <a:pPr indent="0" lvl="0" marL="0" rtl="0" algn="l">
              <a:lnSpc>
                <a:spcPct val="95000"/>
              </a:lnSpc>
              <a:spcBef>
                <a:spcPts val="1200"/>
              </a:spcBef>
              <a:spcAft>
                <a:spcPts val="0"/>
              </a:spcAft>
              <a:buSzPts val="770"/>
              <a:buNone/>
            </a:pPr>
            <a:r>
              <a:rPr lang="en" sz="1100">
                <a:solidFill>
                  <a:schemeClr val="dk1"/>
                </a:solidFill>
                <a:latin typeface="Arial"/>
                <a:ea typeface="Arial"/>
                <a:cs typeface="Arial"/>
                <a:sym typeface="Arial"/>
              </a:rPr>
              <a:t>Inquiry-Based Learning</a:t>
            </a:r>
            <a:endParaRPr b="0" sz="1100">
              <a:solidFill>
                <a:schemeClr val="dk1"/>
              </a:solidFill>
            </a:endParaRPr>
          </a:p>
          <a:p>
            <a:pPr indent="-288290" lvl="0" marL="457200" rtl="0" algn="l">
              <a:lnSpc>
                <a:spcPct val="95000"/>
              </a:lnSpc>
              <a:spcBef>
                <a:spcPts val="1200"/>
              </a:spcBef>
              <a:spcAft>
                <a:spcPts val="0"/>
              </a:spcAft>
              <a:buClr>
                <a:schemeClr val="dk1"/>
              </a:buClr>
              <a:buSzPts val="940"/>
              <a:buFont typeface="Open Sans"/>
              <a:buChar char="●"/>
            </a:pPr>
            <a:r>
              <a:rPr b="0" lang="en" sz="939">
                <a:solidFill>
                  <a:schemeClr val="dk1"/>
                </a:solidFill>
                <a:latin typeface="Open Sans"/>
                <a:ea typeface="Open Sans"/>
                <a:cs typeface="Open Sans"/>
                <a:sym typeface="Open Sans"/>
              </a:rPr>
              <a:t>The focus on teaching methods that encourage students to ask questions and explore answers supports a shift towards a type of learning called inquiry-based learning (IBL). This approach helps students engage in scientific exploration and develop their ability to think critically.</a:t>
            </a:r>
            <a:endParaRPr b="0" sz="939">
              <a:solidFill>
                <a:schemeClr val="dk1"/>
              </a:solidFill>
              <a:latin typeface="Open Sans"/>
              <a:ea typeface="Open Sans"/>
              <a:cs typeface="Open Sans"/>
              <a:sym typeface="Open Sans"/>
            </a:endParaRPr>
          </a:p>
          <a:p>
            <a:pPr indent="-288290" lvl="0" marL="457200" rtl="0" algn="l">
              <a:lnSpc>
                <a:spcPct val="95000"/>
              </a:lnSpc>
              <a:spcBef>
                <a:spcPts val="0"/>
              </a:spcBef>
              <a:spcAft>
                <a:spcPts val="0"/>
              </a:spcAft>
              <a:buClr>
                <a:schemeClr val="dk1"/>
              </a:buClr>
              <a:buSzPts val="940"/>
              <a:buFont typeface="Open Sans"/>
              <a:buChar char="●"/>
            </a:pPr>
            <a:r>
              <a:rPr b="0" lang="en" sz="939">
                <a:solidFill>
                  <a:schemeClr val="dk1"/>
                </a:solidFill>
                <a:latin typeface="Open Sans"/>
                <a:ea typeface="Open Sans"/>
                <a:cs typeface="Open Sans"/>
                <a:sym typeface="Open Sans"/>
              </a:rPr>
              <a:t>This approach is increasingly being adopted in educational settings because it helps students understand topics more deeply and makes learning more engaging.</a:t>
            </a:r>
            <a:endParaRPr b="0" sz="939">
              <a:solidFill>
                <a:schemeClr val="dk1"/>
              </a:solidFill>
              <a:latin typeface="Open Sans"/>
              <a:ea typeface="Open Sans"/>
              <a:cs typeface="Open Sans"/>
              <a:sym typeface="Open Sans"/>
            </a:endParaRPr>
          </a:p>
          <a:p>
            <a:pPr indent="0" lvl="0" marL="0" marR="0" rtl="0" algn="l">
              <a:lnSpc>
                <a:spcPct val="95000"/>
              </a:lnSpc>
              <a:spcBef>
                <a:spcPts val="1200"/>
              </a:spcBef>
              <a:spcAft>
                <a:spcPts val="0"/>
              </a:spcAft>
              <a:buSzPts val="770"/>
              <a:buNone/>
            </a:pPr>
            <a:r>
              <a:rPr lang="en" sz="1100">
                <a:solidFill>
                  <a:schemeClr val="dk1"/>
                </a:solidFill>
                <a:latin typeface="Arial"/>
                <a:ea typeface="Arial"/>
                <a:cs typeface="Arial"/>
                <a:sym typeface="Arial"/>
              </a:rPr>
              <a:t>Addressing Educational Challenges</a:t>
            </a:r>
            <a:endParaRPr sz="1100">
              <a:solidFill>
                <a:schemeClr val="dk1"/>
              </a:solidFill>
              <a:latin typeface="Arial"/>
              <a:ea typeface="Arial"/>
              <a:cs typeface="Arial"/>
              <a:sym typeface="Arial"/>
            </a:endParaRPr>
          </a:p>
          <a:p>
            <a:pPr indent="-288290" lvl="0" marL="457200" rtl="0" algn="l">
              <a:lnSpc>
                <a:spcPct val="95000"/>
              </a:lnSpc>
              <a:spcBef>
                <a:spcPts val="1200"/>
              </a:spcBef>
              <a:spcAft>
                <a:spcPts val="0"/>
              </a:spcAft>
              <a:buClr>
                <a:schemeClr val="dk1"/>
              </a:buClr>
              <a:buSzPts val="940"/>
              <a:buFont typeface="Open Sans"/>
              <a:buChar char="●"/>
            </a:pPr>
            <a:r>
              <a:rPr b="0" lang="en" sz="939">
                <a:solidFill>
                  <a:schemeClr val="dk1"/>
                </a:solidFill>
                <a:latin typeface="Open Sans"/>
                <a:ea typeface="Open Sans"/>
                <a:cs typeface="Open Sans"/>
                <a:sym typeface="Open Sans"/>
              </a:rPr>
              <a:t>The paper talks about the challenges of giving personalized teaching in large classrooms. </a:t>
            </a:r>
            <a:endParaRPr b="0" sz="939">
              <a:solidFill>
                <a:schemeClr val="dk1"/>
              </a:solidFill>
              <a:latin typeface="Open Sans"/>
              <a:ea typeface="Open Sans"/>
              <a:cs typeface="Open Sans"/>
              <a:sym typeface="Open Sans"/>
            </a:endParaRPr>
          </a:p>
          <a:p>
            <a:pPr indent="-288290" lvl="0" marL="457200" rtl="0" algn="l">
              <a:lnSpc>
                <a:spcPct val="95000"/>
              </a:lnSpc>
              <a:spcBef>
                <a:spcPts val="0"/>
              </a:spcBef>
              <a:spcAft>
                <a:spcPts val="0"/>
              </a:spcAft>
              <a:buClr>
                <a:schemeClr val="dk1"/>
              </a:buClr>
              <a:buSzPts val="940"/>
              <a:buFont typeface="Open Sans"/>
              <a:buChar char="●"/>
            </a:pPr>
            <a:r>
              <a:rPr b="0" lang="en" sz="939">
                <a:solidFill>
                  <a:schemeClr val="dk1"/>
                </a:solidFill>
                <a:latin typeface="Open Sans"/>
                <a:ea typeface="Open Sans"/>
                <a:cs typeface="Open Sans"/>
                <a:sym typeface="Open Sans"/>
              </a:rPr>
              <a:t>It suggests using Intelligent Tutoring Systems (ITS) as a solution. These systems can be scaled and adapted to diverse learning environments</a:t>
            </a:r>
            <a:endParaRPr b="0" sz="1290">
              <a:latin typeface="Open Sans"/>
              <a:ea typeface="Open Sans"/>
              <a:cs typeface="Open Sans"/>
              <a:sym typeface="Open Sans"/>
            </a:endParaRPr>
          </a:p>
        </p:txBody>
      </p:sp>
      <p:sp>
        <p:nvSpPr>
          <p:cNvPr id="69" name="Google Shape;69;p15"/>
          <p:cNvSpPr txBox="1"/>
          <p:nvPr>
            <p:ph type="title"/>
          </p:nvPr>
        </p:nvSpPr>
        <p:spPr>
          <a:xfrm>
            <a:off x="457200" y="198514"/>
            <a:ext cx="8229600" cy="670200"/>
          </a:xfrm>
          <a:prstGeom prst="rect">
            <a:avLst/>
          </a:prstGeom>
          <a:noFill/>
          <a:ln>
            <a:noFill/>
          </a:ln>
        </p:spPr>
        <p:txBody>
          <a:bodyPr anchorCtr="0" anchor="ctr" bIns="34275" lIns="68575" spcFirstLastPara="1" rIns="68575" wrap="square" tIns="34275">
            <a:normAutofit/>
          </a:bodyPr>
          <a:lstStyle/>
          <a:p>
            <a:pPr indent="0" lvl="0" marL="0" rtl="0" algn="ctr">
              <a:spcBef>
                <a:spcPts val="0"/>
              </a:spcBef>
              <a:spcAft>
                <a:spcPts val="0"/>
              </a:spcAft>
              <a:buClr>
                <a:srgbClr val="500000"/>
              </a:buClr>
              <a:buSzPts val="3300"/>
              <a:buFont typeface="Oswald Medium"/>
              <a:buNone/>
            </a:pPr>
            <a:r>
              <a:rPr lang="en"/>
              <a:t>Relevance to Today's Research</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idx="1" type="body"/>
          </p:nvPr>
        </p:nvSpPr>
        <p:spPr>
          <a:xfrm>
            <a:off x="457200" y="1097325"/>
            <a:ext cx="8292300" cy="3522600"/>
          </a:xfrm>
          <a:prstGeom prst="rect">
            <a:avLst/>
          </a:prstGeom>
          <a:noFill/>
          <a:ln>
            <a:noFill/>
          </a:ln>
        </p:spPr>
        <p:txBody>
          <a:bodyPr anchorCtr="0" anchor="t" bIns="34275" lIns="68575" spcFirstLastPara="1" rIns="68575" wrap="square" tIns="34275">
            <a:noAutofit/>
          </a:bodyPr>
          <a:lstStyle/>
          <a:p>
            <a:pPr indent="0" lvl="0" marL="0" rtl="0" algn="l">
              <a:lnSpc>
                <a:spcPct val="95000"/>
              </a:lnSpc>
              <a:spcBef>
                <a:spcPts val="1200"/>
              </a:spcBef>
              <a:spcAft>
                <a:spcPts val="0"/>
              </a:spcAft>
              <a:buNone/>
            </a:pPr>
            <a:r>
              <a:rPr lang="en" sz="1200">
                <a:solidFill>
                  <a:schemeClr val="dk1"/>
                </a:solidFill>
                <a:latin typeface="Arial"/>
                <a:ea typeface="Arial"/>
                <a:cs typeface="Arial"/>
                <a:sym typeface="Arial"/>
              </a:rPr>
              <a:t>Critique of Intelligent Tutoring Systems (ITS)</a:t>
            </a:r>
            <a:endParaRPr sz="1200">
              <a:solidFill>
                <a:schemeClr val="dk1"/>
              </a:solidFill>
              <a:latin typeface="Arial"/>
              <a:ea typeface="Arial"/>
              <a:cs typeface="Arial"/>
              <a:sym typeface="Arial"/>
            </a:endParaRPr>
          </a:p>
          <a:p>
            <a:pPr indent="-298450" lvl="0" marL="457200" rtl="0" algn="l">
              <a:lnSpc>
                <a:spcPct val="95000"/>
              </a:lnSpc>
              <a:spcBef>
                <a:spcPts val="1200"/>
              </a:spcBef>
              <a:spcAft>
                <a:spcPts val="0"/>
              </a:spcAft>
              <a:buClr>
                <a:schemeClr val="dk1"/>
              </a:buClr>
              <a:buSzPts val="1100"/>
              <a:buFont typeface="Arial"/>
              <a:buChar char="●"/>
            </a:pPr>
            <a:r>
              <a:rPr b="0" lang="en" sz="1100">
                <a:solidFill>
                  <a:schemeClr val="dk1"/>
                </a:solidFill>
                <a:latin typeface="Arial"/>
                <a:ea typeface="Arial"/>
                <a:cs typeface="Arial"/>
                <a:sym typeface="Arial"/>
              </a:rPr>
              <a:t>Suchman would likely criticize Intelligent Tutoring Systems (ITS) for depending too much on </a:t>
            </a:r>
            <a:r>
              <a:rPr b="0" lang="en" sz="1100">
                <a:solidFill>
                  <a:schemeClr val="dk1"/>
                </a:solidFill>
                <a:latin typeface="Arial"/>
                <a:ea typeface="Arial"/>
                <a:cs typeface="Arial"/>
                <a:sym typeface="Arial"/>
              </a:rPr>
              <a:t>predefined</a:t>
            </a:r>
            <a:r>
              <a:rPr b="0" lang="en" sz="1100">
                <a:solidFill>
                  <a:schemeClr val="dk1"/>
                </a:solidFill>
                <a:latin typeface="Arial"/>
                <a:ea typeface="Arial"/>
                <a:cs typeface="Arial"/>
                <a:sym typeface="Arial"/>
              </a:rPr>
              <a:t> teaching plans. These plans might not be flexible enough to handle the changing and context-dependent nature of student interactions. </a:t>
            </a:r>
            <a:endParaRPr b="0" sz="1100">
              <a:solidFill>
                <a:schemeClr val="dk1"/>
              </a:solidFill>
              <a:latin typeface="Arial"/>
              <a:ea typeface="Arial"/>
              <a:cs typeface="Arial"/>
              <a:sym typeface="Arial"/>
            </a:endParaRPr>
          </a:p>
          <a:p>
            <a:pPr indent="-298450" lvl="0" marL="457200" rtl="0" algn="l">
              <a:lnSpc>
                <a:spcPct val="95000"/>
              </a:lnSpc>
              <a:spcBef>
                <a:spcPts val="0"/>
              </a:spcBef>
              <a:spcAft>
                <a:spcPts val="0"/>
              </a:spcAft>
              <a:buClr>
                <a:schemeClr val="dk1"/>
              </a:buClr>
              <a:buSzPts val="1100"/>
              <a:buFont typeface="Arial"/>
              <a:buChar char="●"/>
            </a:pPr>
            <a:r>
              <a:rPr b="0" lang="en" sz="1100">
                <a:solidFill>
                  <a:schemeClr val="dk1"/>
                </a:solidFill>
                <a:latin typeface="Arial"/>
                <a:ea typeface="Arial"/>
                <a:cs typeface="Arial"/>
                <a:sym typeface="Arial"/>
              </a:rPr>
              <a:t>She argues that human interaction requires constant adjustment to new situations which ITS might struggle with if they rely too heavily on fixed teaching models.</a:t>
            </a:r>
            <a:endParaRPr b="0" sz="1100">
              <a:solidFill>
                <a:schemeClr val="dk1"/>
              </a:solidFill>
              <a:latin typeface="Arial"/>
              <a:ea typeface="Arial"/>
              <a:cs typeface="Arial"/>
              <a:sym typeface="Arial"/>
            </a:endParaRPr>
          </a:p>
          <a:p>
            <a:pPr indent="0" lvl="0" marL="0" rtl="0" algn="l">
              <a:lnSpc>
                <a:spcPct val="95000"/>
              </a:lnSpc>
              <a:spcBef>
                <a:spcPts val="1200"/>
              </a:spcBef>
              <a:spcAft>
                <a:spcPts val="0"/>
              </a:spcAft>
              <a:buNone/>
            </a:pPr>
            <a:r>
              <a:rPr lang="en" sz="1200">
                <a:solidFill>
                  <a:schemeClr val="dk1"/>
                </a:solidFill>
                <a:latin typeface="Arial"/>
                <a:ea typeface="Arial"/>
                <a:cs typeface="Arial"/>
                <a:sym typeface="Arial"/>
              </a:rPr>
              <a:t>Challenges in Implementing Situated Learning</a:t>
            </a:r>
            <a:endParaRPr sz="1200">
              <a:solidFill>
                <a:schemeClr val="dk1"/>
              </a:solidFill>
              <a:latin typeface="Arial"/>
              <a:ea typeface="Arial"/>
              <a:cs typeface="Arial"/>
              <a:sym typeface="Arial"/>
            </a:endParaRPr>
          </a:p>
          <a:p>
            <a:pPr indent="-298450" lvl="0" marL="457200" rtl="0" algn="l">
              <a:lnSpc>
                <a:spcPct val="95000"/>
              </a:lnSpc>
              <a:spcBef>
                <a:spcPts val="1200"/>
              </a:spcBef>
              <a:spcAft>
                <a:spcPts val="0"/>
              </a:spcAft>
              <a:buClr>
                <a:schemeClr val="dk1"/>
              </a:buClr>
              <a:buSzPts val="1100"/>
              <a:buFont typeface="Arial"/>
              <a:buChar char="●"/>
            </a:pPr>
            <a:r>
              <a:rPr b="0" lang="en" sz="1100">
                <a:solidFill>
                  <a:schemeClr val="dk1"/>
                </a:solidFill>
                <a:latin typeface="Arial"/>
                <a:ea typeface="Arial"/>
                <a:cs typeface="Arial"/>
                <a:sym typeface="Arial"/>
              </a:rPr>
              <a:t>Suchman points out a key challenge that machines struggle to understand humans clearly because they often can’t interpret the nuanced actions and intentions of people. </a:t>
            </a:r>
            <a:endParaRPr b="0" sz="1100">
              <a:solidFill>
                <a:schemeClr val="dk1"/>
              </a:solidFill>
              <a:latin typeface="Arial"/>
              <a:ea typeface="Arial"/>
              <a:cs typeface="Arial"/>
              <a:sym typeface="Arial"/>
            </a:endParaRPr>
          </a:p>
          <a:p>
            <a:pPr indent="-298450" lvl="0" marL="457200" rtl="0" algn="l">
              <a:lnSpc>
                <a:spcPct val="95000"/>
              </a:lnSpc>
              <a:spcBef>
                <a:spcPts val="0"/>
              </a:spcBef>
              <a:spcAft>
                <a:spcPts val="0"/>
              </a:spcAft>
              <a:buClr>
                <a:schemeClr val="dk1"/>
              </a:buClr>
              <a:buSzPts val="1100"/>
              <a:buFont typeface="Arial"/>
              <a:buChar char="●"/>
            </a:pPr>
            <a:r>
              <a:rPr b="0" lang="en" sz="1100">
                <a:solidFill>
                  <a:schemeClr val="dk1"/>
                </a:solidFill>
                <a:latin typeface="Arial"/>
                <a:ea typeface="Arial"/>
                <a:cs typeface="Arial"/>
                <a:sym typeface="Arial"/>
              </a:rPr>
              <a:t>Her work suggests that we need to rethink how Intelligent Tutoring Systems (ITS) are designed so they can better support the interactive and changing nature of human learning.</a:t>
            </a:r>
            <a:endParaRPr b="0" sz="1100">
              <a:solidFill>
                <a:schemeClr val="dk1"/>
              </a:solidFill>
              <a:latin typeface="Arial"/>
              <a:ea typeface="Arial"/>
              <a:cs typeface="Arial"/>
              <a:sym typeface="Arial"/>
            </a:endParaRPr>
          </a:p>
          <a:p>
            <a:pPr indent="0" lvl="0" marL="0" rtl="0" algn="l">
              <a:lnSpc>
                <a:spcPct val="95000"/>
              </a:lnSpc>
              <a:spcBef>
                <a:spcPts val="1200"/>
              </a:spcBef>
              <a:spcAft>
                <a:spcPts val="0"/>
              </a:spcAft>
              <a:buNone/>
            </a:pPr>
            <a:r>
              <a:rPr lang="en" sz="1200">
                <a:solidFill>
                  <a:schemeClr val="dk1"/>
                </a:solidFill>
                <a:latin typeface="Arial"/>
                <a:ea typeface="Arial"/>
                <a:cs typeface="Arial"/>
                <a:sym typeface="Arial"/>
              </a:rPr>
              <a:t>Critique on Plan-Based Models</a:t>
            </a:r>
            <a:endParaRPr sz="1200">
              <a:solidFill>
                <a:schemeClr val="dk1"/>
              </a:solidFill>
              <a:latin typeface="Arial"/>
              <a:ea typeface="Arial"/>
              <a:cs typeface="Arial"/>
              <a:sym typeface="Arial"/>
            </a:endParaRPr>
          </a:p>
          <a:p>
            <a:pPr indent="-298450" lvl="0" marL="457200" rtl="0" algn="l">
              <a:lnSpc>
                <a:spcPct val="95000"/>
              </a:lnSpc>
              <a:spcBef>
                <a:spcPts val="1200"/>
              </a:spcBef>
              <a:spcAft>
                <a:spcPts val="0"/>
              </a:spcAft>
              <a:buClr>
                <a:schemeClr val="dk1"/>
              </a:buClr>
              <a:buSzPts val="1100"/>
              <a:buFont typeface="Arial"/>
              <a:buChar char="●"/>
            </a:pPr>
            <a:r>
              <a:rPr b="0" lang="en" sz="1100">
                <a:solidFill>
                  <a:schemeClr val="dk1"/>
                </a:solidFill>
                <a:latin typeface="Arial"/>
                <a:ea typeface="Arial"/>
                <a:cs typeface="Arial"/>
                <a:sym typeface="Arial"/>
              </a:rPr>
              <a:t>Suchman argues against the traditional way of designing AI which relies on pre-planned models. She says these models don’t capture the fluid and interactive nature of human behavior. </a:t>
            </a:r>
            <a:endParaRPr b="0" sz="1100">
              <a:solidFill>
                <a:schemeClr val="dk1"/>
              </a:solidFill>
              <a:latin typeface="Arial"/>
              <a:ea typeface="Arial"/>
              <a:cs typeface="Arial"/>
              <a:sym typeface="Arial"/>
            </a:endParaRPr>
          </a:p>
          <a:p>
            <a:pPr indent="-298450" lvl="0" marL="457200" rtl="0" algn="l">
              <a:lnSpc>
                <a:spcPct val="95000"/>
              </a:lnSpc>
              <a:spcBef>
                <a:spcPts val="0"/>
              </a:spcBef>
              <a:spcAft>
                <a:spcPts val="0"/>
              </a:spcAft>
              <a:buClr>
                <a:schemeClr val="dk1"/>
              </a:buClr>
              <a:buSzPts val="1100"/>
              <a:buFont typeface="Arial"/>
              <a:buChar char="●"/>
            </a:pPr>
            <a:r>
              <a:rPr b="0" lang="en" sz="1100">
                <a:solidFill>
                  <a:schemeClr val="dk1"/>
                </a:solidFill>
                <a:latin typeface="Arial"/>
                <a:ea typeface="Arial"/>
                <a:cs typeface="Arial"/>
                <a:sym typeface="Arial"/>
              </a:rPr>
              <a:t>Her work suggests that Intelligent Tutoring Systems (ITS) should move away from rigid teaching plans and instead support more flexible and adaptive learning experiences that can respond to the changing context of student interactions.</a:t>
            </a:r>
            <a:endParaRPr b="0" sz="1100">
              <a:solidFill>
                <a:schemeClr val="dk1"/>
              </a:solidFill>
              <a:latin typeface="Arial"/>
              <a:ea typeface="Arial"/>
              <a:cs typeface="Arial"/>
              <a:sym typeface="Arial"/>
            </a:endParaRPr>
          </a:p>
          <a:p>
            <a:pPr indent="0" lvl="0" marL="0" rtl="0" algn="l">
              <a:lnSpc>
                <a:spcPct val="95000"/>
              </a:lnSpc>
              <a:spcBef>
                <a:spcPts val="1200"/>
              </a:spcBef>
              <a:spcAft>
                <a:spcPts val="0"/>
              </a:spcAft>
              <a:buNone/>
            </a:pPr>
            <a:r>
              <a:t/>
            </a:r>
            <a:endParaRPr b="0" sz="1000">
              <a:solidFill>
                <a:schemeClr val="dk1"/>
              </a:solidFill>
              <a:latin typeface="Arial"/>
              <a:ea typeface="Arial"/>
              <a:cs typeface="Arial"/>
              <a:sym typeface="Arial"/>
            </a:endParaRPr>
          </a:p>
          <a:p>
            <a:pPr indent="0" lvl="0" marL="0" rtl="0" algn="l">
              <a:lnSpc>
                <a:spcPct val="95000"/>
              </a:lnSpc>
              <a:spcBef>
                <a:spcPts val="1200"/>
              </a:spcBef>
              <a:spcAft>
                <a:spcPts val="0"/>
              </a:spcAft>
              <a:buNone/>
            </a:pPr>
            <a:r>
              <a:t/>
            </a:r>
            <a:endParaRPr b="0" sz="1000">
              <a:solidFill>
                <a:schemeClr val="dk1"/>
              </a:solidFill>
              <a:latin typeface="Arial"/>
              <a:ea typeface="Arial"/>
              <a:cs typeface="Arial"/>
              <a:sym typeface="Arial"/>
            </a:endParaRPr>
          </a:p>
          <a:p>
            <a:pPr indent="0" lvl="0" marL="0" rtl="0" algn="l">
              <a:lnSpc>
                <a:spcPct val="95000"/>
              </a:lnSpc>
              <a:spcBef>
                <a:spcPts val="1200"/>
              </a:spcBef>
              <a:spcAft>
                <a:spcPts val="1200"/>
              </a:spcAft>
              <a:buNone/>
            </a:pPr>
            <a:r>
              <a:t/>
            </a:r>
            <a:endParaRPr b="0" sz="1000">
              <a:solidFill>
                <a:schemeClr val="dk1"/>
              </a:solidFill>
              <a:latin typeface="Arial"/>
              <a:ea typeface="Arial"/>
              <a:cs typeface="Arial"/>
              <a:sym typeface="Arial"/>
            </a:endParaRPr>
          </a:p>
        </p:txBody>
      </p:sp>
      <p:sp>
        <p:nvSpPr>
          <p:cNvPr id="75" name="Google Shape;75;p16"/>
          <p:cNvSpPr txBox="1"/>
          <p:nvPr>
            <p:ph type="title"/>
          </p:nvPr>
        </p:nvSpPr>
        <p:spPr>
          <a:xfrm>
            <a:off x="457200" y="198514"/>
            <a:ext cx="8229600" cy="670200"/>
          </a:xfrm>
          <a:prstGeom prst="rect">
            <a:avLst/>
          </a:prstGeom>
          <a:noFill/>
          <a:ln>
            <a:noFill/>
          </a:ln>
        </p:spPr>
        <p:txBody>
          <a:bodyPr anchorCtr="0" anchor="ctr" bIns="34275" lIns="68575" spcFirstLastPara="1" rIns="68575" wrap="square" tIns="34275">
            <a:normAutofit/>
          </a:bodyPr>
          <a:lstStyle/>
          <a:p>
            <a:pPr indent="0" lvl="0" marL="0" rtl="0" algn="ctr">
              <a:spcBef>
                <a:spcPts val="0"/>
              </a:spcBef>
              <a:spcAft>
                <a:spcPts val="0"/>
              </a:spcAft>
              <a:buClr>
                <a:srgbClr val="500000"/>
              </a:buClr>
              <a:buSzPts val="3300"/>
              <a:buFont typeface="Oswald Medium"/>
              <a:buNone/>
            </a:pPr>
            <a:r>
              <a:rPr lang="en"/>
              <a:t>Lucy Suchman’s perspective on this research</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idx="1" type="body"/>
          </p:nvPr>
        </p:nvSpPr>
        <p:spPr>
          <a:xfrm>
            <a:off x="457200" y="1097325"/>
            <a:ext cx="8292300" cy="3522600"/>
          </a:xfrm>
          <a:prstGeom prst="rect">
            <a:avLst/>
          </a:prstGeom>
          <a:noFill/>
          <a:ln>
            <a:noFill/>
          </a:ln>
        </p:spPr>
        <p:txBody>
          <a:bodyPr anchorCtr="0" anchor="t" bIns="34275" lIns="68575" spcFirstLastPara="1" rIns="68575" wrap="square" tIns="34275">
            <a:noAutofit/>
          </a:bodyPr>
          <a:lstStyle/>
          <a:p>
            <a:pPr indent="0" lvl="0" marL="0" rtl="0" algn="l">
              <a:lnSpc>
                <a:spcPct val="95000"/>
              </a:lnSpc>
              <a:spcBef>
                <a:spcPts val="1200"/>
              </a:spcBef>
              <a:spcAft>
                <a:spcPts val="0"/>
              </a:spcAft>
              <a:buClr>
                <a:schemeClr val="dk1"/>
              </a:buClr>
              <a:buSzPts val="1100"/>
              <a:buFont typeface="Arial"/>
              <a:buNone/>
            </a:pPr>
            <a:r>
              <a:rPr lang="en" sz="1200">
                <a:solidFill>
                  <a:schemeClr val="dk1"/>
                </a:solidFill>
                <a:latin typeface="Arial"/>
                <a:ea typeface="Arial"/>
                <a:cs typeface="Arial"/>
                <a:sym typeface="Arial"/>
              </a:rPr>
              <a:t>Situated Action in Education</a:t>
            </a:r>
            <a:endParaRPr sz="1200">
              <a:solidFill>
                <a:schemeClr val="dk1"/>
              </a:solidFill>
              <a:latin typeface="Arial"/>
              <a:ea typeface="Arial"/>
              <a:cs typeface="Arial"/>
              <a:sym typeface="Arial"/>
            </a:endParaRPr>
          </a:p>
          <a:p>
            <a:pPr indent="-298450" lvl="0" marL="457200" rtl="0" algn="l">
              <a:lnSpc>
                <a:spcPct val="95000"/>
              </a:lnSpc>
              <a:spcBef>
                <a:spcPts val="1200"/>
              </a:spcBef>
              <a:spcAft>
                <a:spcPts val="0"/>
              </a:spcAft>
              <a:buClr>
                <a:schemeClr val="dk1"/>
              </a:buClr>
              <a:buSzPts val="1100"/>
              <a:buFont typeface="Arial"/>
              <a:buChar char="●"/>
            </a:pPr>
            <a:r>
              <a:rPr b="0" lang="en" sz="1100">
                <a:solidFill>
                  <a:schemeClr val="dk1"/>
                </a:solidFill>
                <a:latin typeface="Arial"/>
                <a:ea typeface="Arial"/>
                <a:cs typeface="Arial"/>
                <a:sym typeface="Arial"/>
              </a:rPr>
              <a:t>Suchman believes that educational technologies like Intelligent Tutoring Systems (ITS), should be designed to support learning that is specific to each student's situation. This means the systems should be flexible and adapt to the individual needs and contexts of learners. </a:t>
            </a:r>
            <a:endParaRPr b="0" sz="1100">
              <a:solidFill>
                <a:schemeClr val="dk1"/>
              </a:solidFill>
              <a:latin typeface="Arial"/>
              <a:ea typeface="Arial"/>
              <a:cs typeface="Arial"/>
              <a:sym typeface="Arial"/>
            </a:endParaRPr>
          </a:p>
          <a:p>
            <a:pPr indent="-298450" lvl="0" marL="457200" rtl="0" algn="l">
              <a:lnSpc>
                <a:spcPct val="95000"/>
              </a:lnSpc>
              <a:spcBef>
                <a:spcPts val="0"/>
              </a:spcBef>
              <a:spcAft>
                <a:spcPts val="0"/>
              </a:spcAft>
              <a:buClr>
                <a:schemeClr val="dk1"/>
              </a:buClr>
              <a:buSzPts val="1100"/>
              <a:buFont typeface="Arial"/>
              <a:buChar char="●"/>
            </a:pPr>
            <a:r>
              <a:rPr b="0" lang="en" sz="1100">
                <a:solidFill>
                  <a:schemeClr val="dk1"/>
                </a:solidFill>
                <a:latin typeface="Arial"/>
                <a:ea typeface="Arial"/>
                <a:cs typeface="Arial"/>
                <a:sym typeface="Arial"/>
              </a:rPr>
              <a:t>In science education, using inquiry-driven modeling could benefit from Suchman’s ideas by making sure the systems can adapt in real-time and respond to the changing needs of students.</a:t>
            </a:r>
            <a:endParaRPr b="0" sz="1100">
              <a:solidFill>
                <a:schemeClr val="dk1"/>
              </a:solidFill>
              <a:latin typeface="Arial"/>
              <a:ea typeface="Arial"/>
              <a:cs typeface="Arial"/>
              <a:sym typeface="Arial"/>
            </a:endParaRPr>
          </a:p>
          <a:p>
            <a:pPr indent="0" lvl="0" marL="0" rtl="0" algn="l">
              <a:lnSpc>
                <a:spcPct val="95000"/>
              </a:lnSpc>
              <a:spcBef>
                <a:spcPts val="1200"/>
              </a:spcBef>
              <a:spcAft>
                <a:spcPts val="0"/>
              </a:spcAft>
              <a:buNone/>
            </a:pPr>
            <a:r>
              <a:rPr lang="en" sz="1200">
                <a:solidFill>
                  <a:schemeClr val="dk1"/>
                </a:solidFill>
                <a:latin typeface="Arial"/>
                <a:ea typeface="Arial"/>
                <a:cs typeface="Arial"/>
                <a:sym typeface="Arial"/>
              </a:rPr>
              <a:t>Opportunities for Improvement</a:t>
            </a:r>
            <a:endParaRPr sz="1200">
              <a:solidFill>
                <a:schemeClr val="dk1"/>
              </a:solidFill>
              <a:latin typeface="Arial"/>
              <a:ea typeface="Arial"/>
              <a:cs typeface="Arial"/>
              <a:sym typeface="Arial"/>
            </a:endParaRPr>
          </a:p>
          <a:p>
            <a:pPr indent="-298450" lvl="0" marL="457200" rtl="0" algn="l">
              <a:lnSpc>
                <a:spcPct val="95000"/>
              </a:lnSpc>
              <a:spcBef>
                <a:spcPts val="1200"/>
              </a:spcBef>
              <a:spcAft>
                <a:spcPts val="0"/>
              </a:spcAft>
              <a:buClr>
                <a:schemeClr val="dk1"/>
              </a:buClr>
              <a:buSzPts val="1100"/>
              <a:buFont typeface="Arial"/>
              <a:buChar char="●"/>
            </a:pPr>
            <a:r>
              <a:rPr b="0" lang="en" sz="1100">
                <a:solidFill>
                  <a:schemeClr val="dk1"/>
                </a:solidFill>
                <a:latin typeface="Arial"/>
                <a:ea typeface="Arial"/>
                <a:cs typeface="Arial"/>
                <a:sym typeface="Arial"/>
              </a:rPr>
              <a:t>Suchman's ideas suggest that we should rethink how Intelligent Tutoring Systems (ITS) are designed. She believes these systems should be more adaptable and better at supporting learning through inquiry. </a:t>
            </a:r>
            <a:endParaRPr b="0" sz="1100">
              <a:solidFill>
                <a:schemeClr val="dk1"/>
              </a:solidFill>
              <a:latin typeface="Arial"/>
              <a:ea typeface="Arial"/>
              <a:cs typeface="Arial"/>
              <a:sym typeface="Arial"/>
            </a:endParaRPr>
          </a:p>
          <a:p>
            <a:pPr indent="-298450" lvl="0" marL="457200" rtl="0" algn="l">
              <a:lnSpc>
                <a:spcPct val="95000"/>
              </a:lnSpc>
              <a:spcBef>
                <a:spcPts val="0"/>
              </a:spcBef>
              <a:spcAft>
                <a:spcPts val="0"/>
              </a:spcAft>
              <a:buClr>
                <a:schemeClr val="dk1"/>
              </a:buClr>
              <a:buSzPts val="1100"/>
              <a:buFont typeface="Arial"/>
              <a:buChar char="●"/>
            </a:pPr>
            <a:r>
              <a:rPr b="0" lang="en" sz="1100">
                <a:solidFill>
                  <a:schemeClr val="dk1"/>
                </a:solidFill>
                <a:latin typeface="Arial"/>
                <a:ea typeface="Arial"/>
                <a:cs typeface="Arial"/>
                <a:sym typeface="Arial"/>
              </a:rPr>
              <a:t>By focusing on the specific context of each student's learning, ITS can help create more meaningful interactions. This can make students more engaged and help them understand science better.</a:t>
            </a:r>
            <a:endParaRPr b="0" sz="1100">
              <a:solidFill>
                <a:schemeClr val="dk1"/>
              </a:solidFill>
              <a:latin typeface="Arial"/>
              <a:ea typeface="Arial"/>
              <a:cs typeface="Arial"/>
              <a:sym typeface="Arial"/>
            </a:endParaRPr>
          </a:p>
          <a:p>
            <a:pPr indent="0" lvl="0" marL="0" rtl="0" algn="l">
              <a:lnSpc>
                <a:spcPct val="95000"/>
              </a:lnSpc>
              <a:spcBef>
                <a:spcPts val="1200"/>
              </a:spcBef>
              <a:spcAft>
                <a:spcPts val="0"/>
              </a:spcAft>
              <a:buNone/>
            </a:pPr>
            <a:r>
              <a:t/>
            </a:r>
            <a:endParaRPr b="0" sz="1000">
              <a:solidFill>
                <a:schemeClr val="dk1"/>
              </a:solidFill>
              <a:latin typeface="Arial"/>
              <a:ea typeface="Arial"/>
              <a:cs typeface="Arial"/>
              <a:sym typeface="Arial"/>
            </a:endParaRPr>
          </a:p>
          <a:p>
            <a:pPr indent="0" lvl="0" marL="0" rtl="0" algn="l">
              <a:lnSpc>
                <a:spcPct val="95000"/>
              </a:lnSpc>
              <a:spcBef>
                <a:spcPts val="1200"/>
              </a:spcBef>
              <a:spcAft>
                <a:spcPts val="0"/>
              </a:spcAft>
              <a:buNone/>
            </a:pPr>
            <a:r>
              <a:t/>
            </a:r>
            <a:endParaRPr b="0" sz="1000">
              <a:solidFill>
                <a:schemeClr val="dk1"/>
              </a:solidFill>
              <a:latin typeface="Arial"/>
              <a:ea typeface="Arial"/>
              <a:cs typeface="Arial"/>
              <a:sym typeface="Arial"/>
            </a:endParaRPr>
          </a:p>
          <a:p>
            <a:pPr indent="0" lvl="0" marL="0" rtl="0" algn="l">
              <a:lnSpc>
                <a:spcPct val="95000"/>
              </a:lnSpc>
              <a:spcBef>
                <a:spcPts val="1200"/>
              </a:spcBef>
              <a:spcAft>
                <a:spcPts val="1200"/>
              </a:spcAft>
              <a:buNone/>
            </a:pPr>
            <a:r>
              <a:t/>
            </a:r>
            <a:endParaRPr b="0" sz="1000">
              <a:solidFill>
                <a:schemeClr val="dk1"/>
              </a:solidFill>
              <a:latin typeface="Arial"/>
              <a:ea typeface="Arial"/>
              <a:cs typeface="Arial"/>
              <a:sym typeface="Arial"/>
            </a:endParaRPr>
          </a:p>
        </p:txBody>
      </p:sp>
      <p:sp>
        <p:nvSpPr>
          <p:cNvPr id="81" name="Google Shape;81;p17"/>
          <p:cNvSpPr txBox="1"/>
          <p:nvPr>
            <p:ph type="title"/>
          </p:nvPr>
        </p:nvSpPr>
        <p:spPr>
          <a:xfrm>
            <a:off x="457200" y="198514"/>
            <a:ext cx="8229600" cy="670200"/>
          </a:xfrm>
          <a:prstGeom prst="rect">
            <a:avLst/>
          </a:prstGeom>
          <a:noFill/>
          <a:ln>
            <a:noFill/>
          </a:ln>
        </p:spPr>
        <p:txBody>
          <a:bodyPr anchorCtr="0" anchor="ctr" bIns="34275" lIns="68575" spcFirstLastPara="1" rIns="68575" wrap="square" tIns="34275">
            <a:normAutofit/>
          </a:bodyPr>
          <a:lstStyle/>
          <a:p>
            <a:pPr indent="0" lvl="0" marL="0" rtl="0" algn="ctr">
              <a:spcBef>
                <a:spcPts val="0"/>
              </a:spcBef>
              <a:spcAft>
                <a:spcPts val="0"/>
              </a:spcAft>
              <a:buClr>
                <a:srgbClr val="500000"/>
              </a:buClr>
              <a:buSzPts val="3300"/>
              <a:buFont typeface="Oswald Medium"/>
              <a:buNone/>
            </a:pPr>
            <a:r>
              <a:rPr lang="en"/>
              <a:t>Lucy Suchman’s perspective on this research</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idx="1" type="body"/>
          </p:nvPr>
        </p:nvSpPr>
        <p:spPr>
          <a:xfrm>
            <a:off x="457200" y="1097325"/>
            <a:ext cx="8292300" cy="3522600"/>
          </a:xfrm>
          <a:prstGeom prst="rect">
            <a:avLst/>
          </a:prstGeom>
          <a:noFill/>
          <a:ln>
            <a:noFill/>
          </a:ln>
        </p:spPr>
        <p:txBody>
          <a:bodyPr anchorCtr="0" anchor="t" bIns="34275" lIns="68575" spcFirstLastPara="1" rIns="68575" wrap="square" tIns="34275">
            <a:noAutofit/>
          </a:bodyPr>
          <a:lstStyle/>
          <a:p>
            <a:pPr indent="0" lvl="0" marL="0" rtl="0" algn="l">
              <a:lnSpc>
                <a:spcPct val="95000"/>
              </a:lnSpc>
              <a:spcBef>
                <a:spcPts val="1200"/>
              </a:spcBef>
              <a:spcAft>
                <a:spcPts val="0"/>
              </a:spcAft>
              <a:buClr>
                <a:schemeClr val="dk1"/>
              </a:buClr>
              <a:buSzPts val="1100"/>
              <a:buFont typeface="Arial"/>
              <a:buNone/>
            </a:pPr>
            <a:r>
              <a:rPr lang="en" sz="1200">
                <a:solidFill>
                  <a:schemeClr val="dk1"/>
                </a:solidFill>
                <a:latin typeface="Arial"/>
                <a:ea typeface="Arial"/>
                <a:cs typeface="Arial"/>
                <a:sym typeface="Arial"/>
              </a:rPr>
              <a:t>Bounded Rationality</a:t>
            </a:r>
            <a:endParaRPr sz="1200">
              <a:solidFill>
                <a:schemeClr val="dk1"/>
              </a:solidFill>
              <a:latin typeface="Arial"/>
              <a:ea typeface="Arial"/>
              <a:cs typeface="Arial"/>
              <a:sym typeface="Arial"/>
            </a:endParaRPr>
          </a:p>
          <a:p>
            <a:pPr indent="-298450" lvl="0" marL="457200" rtl="0" algn="l">
              <a:lnSpc>
                <a:spcPct val="95000"/>
              </a:lnSpc>
              <a:spcBef>
                <a:spcPts val="1200"/>
              </a:spcBef>
              <a:spcAft>
                <a:spcPts val="0"/>
              </a:spcAft>
              <a:buClr>
                <a:schemeClr val="dk1"/>
              </a:buClr>
              <a:buSzPts val="1100"/>
              <a:buChar char="●"/>
            </a:pPr>
            <a:r>
              <a:rPr b="0" lang="en" sz="1100">
                <a:solidFill>
                  <a:schemeClr val="dk1"/>
                </a:solidFill>
                <a:latin typeface="Arial"/>
                <a:ea typeface="Arial"/>
                <a:cs typeface="Arial"/>
                <a:sym typeface="Arial"/>
              </a:rPr>
              <a:t>The research on inquiry-driven modeling in science education aligns with Simon's concept of bounded rationality by highlighting the importance of guided instruction. </a:t>
            </a:r>
            <a:endParaRPr b="0" sz="1100">
              <a:solidFill>
                <a:schemeClr val="dk1"/>
              </a:solidFill>
              <a:latin typeface="Arial"/>
              <a:ea typeface="Arial"/>
              <a:cs typeface="Arial"/>
              <a:sym typeface="Arial"/>
            </a:endParaRPr>
          </a:p>
          <a:p>
            <a:pPr indent="-298450" lvl="0" marL="457200" rtl="0" algn="l">
              <a:lnSpc>
                <a:spcPct val="95000"/>
              </a:lnSpc>
              <a:spcBef>
                <a:spcPts val="0"/>
              </a:spcBef>
              <a:spcAft>
                <a:spcPts val="0"/>
              </a:spcAft>
              <a:buClr>
                <a:schemeClr val="dk1"/>
              </a:buClr>
              <a:buSzPts val="1100"/>
              <a:buChar char="●"/>
            </a:pPr>
            <a:r>
              <a:rPr b="0" lang="en" sz="1100">
                <a:solidFill>
                  <a:schemeClr val="dk1"/>
                </a:solidFill>
                <a:latin typeface="Arial"/>
                <a:ea typeface="Arial"/>
                <a:cs typeface="Arial"/>
                <a:sym typeface="Arial"/>
              </a:rPr>
              <a:t>Intelligent tutoring agents assist students in making satisfactory decisions within their cognitive limits, supporting the development of metacognitive skills.</a:t>
            </a:r>
            <a:endParaRPr sz="1200">
              <a:solidFill>
                <a:schemeClr val="dk1"/>
              </a:solidFill>
              <a:latin typeface="Arial"/>
              <a:ea typeface="Arial"/>
              <a:cs typeface="Arial"/>
              <a:sym typeface="Arial"/>
            </a:endParaRPr>
          </a:p>
          <a:p>
            <a:pPr indent="0" lvl="0" marL="0" rtl="0" algn="l">
              <a:lnSpc>
                <a:spcPct val="95000"/>
              </a:lnSpc>
              <a:spcBef>
                <a:spcPts val="1200"/>
              </a:spcBef>
              <a:spcAft>
                <a:spcPts val="0"/>
              </a:spcAft>
              <a:buClr>
                <a:schemeClr val="dk1"/>
              </a:buClr>
              <a:buSzPts val="1100"/>
              <a:buFont typeface="Arial"/>
              <a:buNone/>
            </a:pPr>
            <a:r>
              <a:rPr lang="en" sz="1200">
                <a:solidFill>
                  <a:schemeClr val="dk1"/>
                </a:solidFill>
                <a:latin typeface="Arial"/>
                <a:ea typeface="Arial"/>
                <a:cs typeface="Arial"/>
                <a:sym typeface="Arial"/>
              </a:rPr>
              <a:t>Critique of Traditional AI Models</a:t>
            </a:r>
            <a:endParaRPr b="0" sz="1100">
              <a:solidFill>
                <a:schemeClr val="dk1"/>
              </a:solidFill>
              <a:latin typeface="Arial"/>
              <a:ea typeface="Arial"/>
              <a:cs typeface="Arial"/>
              <a:sym typeface="Arial"/>
            </a:endParaRPr>
          </a:p>
          <a:p>
            <a:pPr indent="-298450" lvl="0" marL="457200" rtl="0" algn="l">
              <a:lnSpc>
                <a:spcPct val="95000"/>
              </a:lnSpc>
              <a:spcBef>
                <a:spcPts val="1200"/>
              </a:spcBef>
              <a:spcAft>
                <a:spcPts val="0"/>
              </a:spcAft>
              <a:buClr>
                <a:schemeClr val="dk1"/>
              </a:buClr>
              <a:buSzPts val="1100"/>
              <a:buChar char="●"/>
            </a:pPr>
            <a:r>
              <a:rPr b="0" lang="en" sz="1100">
                <a:solidFill>
                  <a:schemeClr val="dk1"/>
                </a:solidFill>
                <a:latin typeface="Arial"/>
                <a:ea typeface="Arial"/>
                <a:cs typeface="Arial"/>
                <a:sym typeface="Arial"/>
              </a:rPr>
              <a:t>Simon criticized traditional AI models for </a:t>
            </a:r>
            <a:r>
              <a:rPr b="0" lang="en" sz="1100">
                <a:solidFill>
                  <a:schemeClr val="dk1"/>
                </a:solidFill>
                <a:latin typeface="Arial"/>
                <a:ea typeface="Arial"/>
                <a:cs typeface="Arial"/>
                <a:sym typeface="Arial"/>
              </a:rPr>
              <a:t>their limited ability to mimic human decision-making processes</a:t>
            </a:r>
            <a:r>
              <a:rPr b="0" lang="en" sz="1100">
                <a:solidFill>
                  <a:schemeClr val="dk1"/>
                </a:solidFill>
                <a:latin typeface="Arial"/>
                <a:ea typeface="Arial"/>
                <a:cs typeface="Arial"/>
                <a:sym typeface="Arial"/>
              </a:rPr>
              <a:t>, pointing out the need for systems that can </a:t>
            </a:r>
            <a:r>
              <a:rPr b="0" lang="en" sz="1100">
                <a:solidFill>
                  <a:schemeClr val="dk1"/>
                </a:solidFill>
                <a:latin typeface="Arial"/>
                <a:ea typeface="Arial"/>
                <a:cs typeface="Arial"/>
                <a:sym typeface="Arial"/>
              </a:rPr>
              <a:t>adapt</a:t>
            </a:r>
            <a:r>
              <a:rPr b="0" lang="en" sz="1100">
                <a:solidFill>
                  <a:schemeClr val="dk1"/>
                </a:solidFill>
                <a:latin typeface="Arial"/>
                <a:ea typeface="Arial"/>
                <a:cs typeface="Arial"/>
                <a:sym typeface="Arial"/>
              </a:rPr>
              <a:t> to complex environments.</a:t>
            </a:r>
            <a:endParaRPr b="0" sz="1100">
              <a:solidFill>
                <a:schemeClr val="dk1"/>
              </a:solidFill>
              <a:latin typeface="Arial"/>
              <a:ea typeface="Arial"/>
              <a:cs typeface="Arial"/>
              <a:sym typeface="Arial"/>
            </a:endParaRPr>
          </a:p>
          <a:p>
            <a:pPr indent="-298450" lvl="0" marL="457200" rtl="0" algn="l">
              <a:lnSpc>
                <a:spcPct val="95000"/>
              </a:lnSpc>
              <a:spcBef>
                <a:spcPts val="0"/>
              </a:spcBef>
              <a:spcAft>
                <a:spcPts val="0"/>
              </a:spcAft>
              <a:buClr>
                <a:schemeClr val="dk1"/>
              </a:buClr>
              <a:buSzPts val="1100"/>
              <a:buChar char="●"/>
            </a:pPr>
            <a:r>
              <a:rPr b="0" lang="en" sz="1100">
                <a:solidFill>
                  <a:schemeClr val="dk1"/>
                </a:solidFill>
                <a:latin typeface="Arial"/>
                <a:ea typeface="Arial"/>
                <a:cs typeface="Arial"/>
                <a:sym typeface="Arial"/>
              </a:rPr>
              <a:t>He argued that intelligent systems should be created to support problem-solving and decision-making similar to humans, instead of relying only on predefined algorithms.</a:t>
            </a:r>
            <a:endParaRPr b="0" sz="1100">
              <a:solidFill>
                <a:schemeClr val="dk1"/>
              </a:solidFill>
              <a:latin typeface="Arial"/>
              <a:ea typeface="Arial"/>
              <a:cs typeface="Arial"/>
              <a:sym typeface="Arial"/>
            </a:endParaRPr>
          </a:p>
          <a:p>
            <a:pPr indent="0" lvl="0" marL="0" rtl="0" algn="l">
              <a:lnSpc>
                <a:spcPct val="95000"/>
              </a:lnSpc>
              <a:spcBef>
                <a:spcPts val="1200"/>
              </a:spcBef>
              <a:spcAft>
                <a:spcPts val="0"/>
              </a:spcAft>
              <a:buNone/>
            </a:pPr>
            <a:r>
              <a:rPr lang="en" sz="1200">
                <a:solidFill>
                  <a:schemeClr val="dk1"/>
                </a:solidFill>
                <a:latin typeface="Arial"/>
                <a:ea typeface="Arial"/>
                <a:cs typeface="Arial"/>
                <a:sym typeface="Arial"/>
              </a:rPr>
              <a:t>Relevance to Inquiry-Driven Modeling</a:t>
            </a:r>
            <a:endParaRPr b="0" sz="1100">
              <a:solidFill>
                <a:schemeClr val="dk1"/>
              </a:solidFill>
              <a:latin typeface="Arial"/>
              <a:ea typeface="Arial"/>
              <a:cs typeface="Arial"/>
              <a:sym typeface="Arial"/>
            </a:endParaRPr>
          </a:p>
          <a:p>
            <a:pPr indent="-298450" lvl="0" marL="457200" rtl="0" algn="l">
              <a:lnSpc>
                <a:spcPct val="95000"/>
              </a:lnSpc>
              <a:spcBef>
                <a:spcPts val="1200"/>
              </a:spcBef>
              <a:spcAft>
                <a:spcPts val="0"/>
              </a:spcAft>
              <a:buClr>
                <a:schemeClr val="dk1"/>
              </a:buClr>
              <a:buSzPts val="1100"/>
              <a:buChar char="●"/>
            </a:pPr>
            <a:r>
              <a:rPr b="0" lang="en" sz="1100">
                <a:solidFill>
                  <a:schemeClr val="dk1"/>
                </a:solidFill>
                <a:latin typeface="Arial"/>
                <a:ea typeface="Arial"/>
                <a:cs typeface="Arial"/>
                <a:sym typeface="Arial"/>
              </a:rPr>
              <a:t>Simon's theories </a:t>
            </a:r>
            <a:r>
              <a:rPr b="0" lang="en" sz="1100">
                <a:solidFill>
                  <a:schemeClr val="dk1"/>
                </a:solidFill>
                <a:latin typeface="Arial"/>
                <a:ea typeface="Arial"/>
                <a:cs typeface="Arial"/>
                <a:sym typeface="Arial"/>
              </a:rPr>
              <a:t>highlight</a:t>
            </a:r>
            <a:r>
              <a:rPr b="0" lang="en" sz="1100">
                <a:solidFill>
                  <a:schemeClr val="dk1"/>
                </a:solidFill>
                <a:latin typeface="Arial"/>
                <a:ea typeface="Arial"/>
                <a:cs typeface="Arial"/>
                <a:sym typeface="Arial"/>
              </a:rPr>
              <a:t> the need to design intelligent tutoring systems (ITS) that can adapt to the </a:t>
            </a:r>
            <a:r>
              <a:rPr b="0" lang="en" sz="1100">
                <a:solidFill>
                  <a:schemeClr val="dk1"/>
                </a:solidFill>
                <a:latin typeface="Arial"/>
                <a:ea typeface="Arial"/>
                <a:cs typeface="Arial"/>
                <a:sym typeface="Arial"/>
              </a:rPr>
              <a:t>dynamic</a:t>
            </a:r>
            <a:r>
              <a:rPr b="0" lang="en" sz="1100">
                <a:solidFill>
                  <a:schemeClr val="dk1"/>
                </a:solidFill>
                <a:latin typeface="Arial"/>
                <a:ea typeface="Arial"/>
                <a:cs typeface="Arial"/>
                <a:sym typeface="Arial"/>
              </a:rPr>
              <a:t> nature of inquiry-driven learning environments.</a:t>
            </a:r>
            <a:endParaRPr b="0" sz="1100">
              <a:solidFill>
                <a:schemeClr val="dk1"/>
              </a:solidFill>
              <a:latin typeface="Arial"/>
              <a:ea typeface="Arial"/>
              <a:cs typeface="Arial"/>
              <a:sym typeface="Arial"/>
            </a:endParaRPr>
          </a:p>
          <a:p>
            <a:pPr indent="-298450" lvl="0" marL="457200" rtl="0" algn="l">
              <a:lnSpc>
                <a:spcPct val="95000"/>
              </a:lnSpc>
              <a:spcBef>
                <a:spcPts val="0"/>
              </a:spcBef>
              <a:spcAft>
                <a:spcPts val="0"/>
              </a:spcAft>
              <a:buClr>
                <a:schemeClr val="dk1"/>
              </a:buClr>
              <a:buSzPts val="1100"/>
              <a:buChar char="●"/>
            </a:pPr>
            <a:r>
              <a:rPr b="0" lang="en" sz="1100">
                <a:solidFill>
                  <a:schemeClr val="dk1"/>
                </a:solidFill>
                <a:latin typeface="Arial"/>
                <a:ea typeface="Arial"/>
                <a:cs typeface="Arial"/>
                <a:sym typeface="Arial"/>
              </a:rPr>
              <a:t>He would likely </a:t>
            </a:r>
            <a:r>
              <a:rPr b="0" lang="en" sz="1100">
                <a:solidFill>
                  <a:schemeClr val="dk1"/>
                </a:solidFill>
                <a:latin typeface="Arial"/>
                <a:ea typeface="Arial"/>
                <a:cs typeface="Arial"/>
                <a:sym typeface="Arial"/>
              </a:rPr>
              <a:t>support</a:t>
            </a:r>
            <a:r>
              <a:rPr b="0" lang="en" sz="1100">
                <a:solidFill>
                  <a:schemeClr val="dk1"/>
                </a:solidFill>
                <a:latin typeface="Arial"/>
                <a:ea typeface="Arial"/>
                <a:cs typeface="Arial"/>
                <a:sym typeface="Arial"/>
              </a:rPr>
              <a:t> ITS that promote metacognitive skills, allowing students to engage in self-regulated learning and problem-solving.</a:t>
            </a:r>
            <a:endParaRPr b="0" sz="1100">
              <a:solidFill>
                <a:schemeClr val="dk1"/>
              </a:solidFill>
              <a:latin typeface="Arial"/>
              <a:ea typeface="Arial"/>
              <a:cs typeface="Arial"/>
              <a:sym typeface="Arial"/>
            </a:endParaRPr>
          </a:p>
          <a:p>
            <a:pPr indent="0" lvl="0" marL="0" rtl="0" algn="l">
              <a:lnSpc>
                <a:spcPct val="95000"/>
              </a:lnSpc>
              <a:spcBef>
                <a:spcPts val="1200"/>
              </a:spcBef>
              <a:spcAft>
                <a:spcPts val="0"/>
              </a:spcAft>
              <a:buNone/>
            </a:pPr>
            <a:r>
              <a:t/>
            </a:r>
            <a:endParaRPr sz="1100">
              <a:solidFill>
                <a:schemeClr val="dk1"/>
              </a:solidFill>
              <a:latin typeface="Arial"/>
              <a:ea typeface="Arial"/>
              <a:cs typeface="Arial"/>
              <a:sym typeface="Arial"/>
            </a:endParaRPr>
          </a:p>
          <a:p>
            <a:pPr indent="0" lvl="0" marL="0" rtl="0" algn="l">
              <a:lnSpc>
                <a:spcPct val="95000"/>
              </a:lnSpc>
              <a:spcBef>
                <a:spcPts val="1200"/>
              </a:spcBef>
              <a:spcAft>
                <a:spcPts val="0"/>
              </a:spcAft>
              <a:buNone/>
            </a:pPr>
            <a:r>
              <a:t/>
            </a:r>
            <a:endParaRPr b="0" sz="1000">
              <a:solidFill>
                <a:schemeClr val="dk1"/>
              </a:solidFill>
              <a:latin typeface="Arial"/>
              <a:ea typeface="Arial"/>
              <a:cs typeface="Arial"/>
              <a:sym typeface="Arial"/>
            </a:endParaRPr>
          </a:p>
          <a:p>
            <a:pPr indent="0" lvl="0" marL="0" rtl="0" algn="l">
              <a:lnSpc>
                <a:spcPct val="95000"/>
              </a:lnSpc>
              <a:spcBef>
                <a:spcPts val="1200"/>
              </a:spcBef>
              <a:spcAft>
                <a:spcPts val="1200"/>
              </a:spcAft>
              <a:buNone/>
            </a:pPr>
            <a:r>
              <a:t/>
            </a:r>
            <a:endParaRPr b="0" sz="1000">
              <a:solidFill>
                <a:schemeClr val="dk1"/>
              </a:solidFill>
              <a:latin typeface="Arial"/>
              <a:ea typeface="Arial"/>
              <a:cs typeface="Arial"/>
              <a:sym typeface="Arial"/>
            </a:endParaRPr>
          </a:p>
        </p:txBody>
      </p:sp>
      <p:sp>
        <p:nvSpPr>
          <p:cNvPr id="87" name="Google Shape;87;p18"/>
          <p:cNvSpPr txBox="1"/>
          <p:nvPr>
            <p:ph type="title"/>
          </p:nvPr>
        </p:nvSpPr>
        <p:spPr>
          <a:xfrm>
            <a:off x="457200" y="198514"/>
            <a:ext cx="8229600" cy="670200"/>
          </a:xfrm>
          <a:prstGeom prst="rect">
            <a:avLst/>
          </a:prstGeom>
          <a:noFill/>
          <a:ln>
            <a:noFill/>
          </a:ln>
        </p:spPr>
        <p:txBody>
          <a:bodyPr anchorCtr="0" anchor="ctr" bIns="34275" lIns="68575" spcFirstLastPara="1" rIns="68575" wrap="square" tIns="34275">
            <a:normAutofit/>
          </a:bodyPr>
          <a:lstStyle/>
          <a:p>
            <a:pPr indent="0" lvl="0" marL="0" rtl="0" algn="ctr">
              <a:spcBef>
                <a:spcPts val="0"/>
              </a:spcBef>
              <a:spcAft>
                <a:spcPts val="0"/>
              </a:spcAft>
              <a:buClr>
                <a:srgbClr val="500000"/>
              </a:buClr>
              <a:buSzPts val="3300"/>
              <a:buFont typeface="Oswald Medium"/>
              <a:buNone/>
            </a:pPr>
            <a:r>
              <a:rPr lang="en"/>
              <a:t>Herbert Simon's perspective</a:t>
            </a:r>
            <a:r>
              <a:rPr lang="en"/>
              <a:t> on this research</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idx="1" type="body"/>
          </p:nvPr>
        </p:nvSpPr>
        <p:spPr>
          <a:xfrm>
            <a:off x="457200" y="1097325"/>
            <a:ext cx="8292300" cy="3522600"/>
          </a:xfrm>
          <a:prstGeom prst="rect">
            <a:avLst/>
          </a:prstGeom>
          <a:noFill/>
          <a:ln>
            <a:noFill/>
          </a:ln>
        </p:spPr>
        <p:txBody>
          <a:bodyPr anchorCtr="0" anchor="t" bIns="34275" lIns="68575" spcFirstLastPara="1" rIns="68575" wrap="square" tIns="34275">
            <a:noAutofit/>
          </a:bodyPr>
          <a:lstStyle/>
          <a:p>
            <a:pPr indent="0" lvl="0" marL="0" rtl="0" algn="l">
              <a:lnSpc>
                <a:spcPct val="95000"/>
              </a:lnSpc>
              <a:spcBef>
                <a:spcPts val="1200"/>
              </a:spcBef>
              <a:spcAft>
                <a:spcPts val="0"/>
              </a:spcAft>
              <a:buNone/>
            </a:pPr>
            <a:r>
              <a:rPr lang="en" sz="1200">
                <a:solidFill>
                  <a:schemeClr val="dk1"/>
                </a:solidFill>
                <a:latin typeface="Arial"/>
                <a:ea typeface="Arial"/>
                <a:cs typeface="Arial"/>
                <a:sym typeface="Arial"/>
              </a:rPr>
              <a:t>Designing for Self-Regulation</a:t>
            </a:r>
            <a:endParaRPr b="0" sz="1100">
              <a:solidFill>
                <a:schemeClr val="dk1"/>
              </a:solidFill>
              <a:latin typeface="Arial"/>
              <a:ea typeface="Arial"/>
              <a:cs typeface="Arial"/>
              <a:sym typeface="Arial"/>
            </a:endParaRPr>
          </a:p>
          <a:p>
            <a:pPr indent="-298450" lvl="0" marL="457200" rtl="0" algn="l">
              <a:lnSpc>
                <a:spcPct val="95000"/>
              </a:lnSpc>
              <a:spcBef>
                <a:spcPts val="1200"/>
              </a:spcBef>
              <a:spcAft>
                <a:spcPts val="0"/>
              </a:spcAft>
              <a:buClr>
                <a:schemeClr val="dk1"/>
              </a:buClr>
              <a:buSzPts val="1100"/>
              <a:buChar char="●"/>
            </a:pPr>
            <a:r>
              <a:rPr b="0" lang="en" sz="1100">
                <a:solidFill>
                  <a:schemeClr val="dk1"/>
                </a:solidFill>
                <a:latin typeface="Arial"/>
                <a:ea typeface="Arial"/>
                <a:cs typeface="Arial"/>
                <a:sym typeface="Arial"/>
              </a:rPr>
              <a:t>ITS should include features that encourage self-regulation, such as setting goals, self-monitoring, and strategic planning.</a:t>
            </a:r>
            <a:endParaRPr b="0" sz="1100">
              <a:solidFill>
                <a:schemeClr val="dk1"/>
              </a:solidFill>
              <a:latin typeface="Arial"/>
              <a:ea typeface="Arial"/>
              <a:cs typeface="Arial"/>
              <a:sym typeface="Arial"/>
            </a:endParaRPr>
          </a:p>
          <a:p>
            <a:pPr indent="-298450" lvl="0" marL="457200" rtl="0" algn="l">
              <a:lnSpc>
                <a:spcPct val="95000"/>
              </a:lnSpc>
              <a:spcBef>
                <a:spcPts val="0"/>
              </a:spcBef>
              <a:spcAft>
                <a:spcPts val="0"/>
              </a:spcAft>
              <a:buClr>
                <a:schemeClr val="dk1"/>
              </a:buClr>
              <a:buSzPts val="1100"/>
              <a:buChar char="●"/>
            </a:pPr>
            <a:r>
              <a:rPr b="0" lang="en" sz="1100">
                <a:solidFill>
                  <a:schemeClr val="dk1"/>
                </a:solidFill>
                <a:latin typeface="Arial"/>
                <a:ea typeface="Arial"/>
                <a:cs typeface="Arial"/>
                <a:sym typeface="Arial"/>
              </a:rPr>
              <a:t>By supporting these skills, ITS can help students become more independent learners who are better prepared to handle complex scientific inquiries.</a:t>
            </a:r>
            <a:endParaRPr b="0" sz="1100">
              <a:solidFill>
                <a:schemeClr val="dk1"/>
              </a:solidFill>
              <a:latin typeface="Arial"/>
              <a:ea typeface="Arial"/>
              <a:cs typeface="Arial"/>
              <a:sym typeface="Arial"/>
            </a:endParaRPr>
          </a:p>
          <a:p>
            <a:pPr indent="0" lvl="0" marL="0" rtl="0" algn="l">
              <a:lnSpc>
                <a:spcPct val="95000"/>
              </a:lnSpc>
              <a:spcBef>
                <a:spcPts val="1200"/>
              </a:spcBef>
              <a:spcAft>
                <a:spcPts val="0"/>
              </a:spcAft>
              <a:buNone/>
            </a:pPr>
            <a:r>
              <a:rPr lang="en" sz="1200">
                <a:solidFill>
                  <a:schemeClr val="dk1"/>
                </a:solidFill>
                <a:latin typeface="Arial"/>
                <a:ea typeface="Arial"/>
                <a:cs typeface="Arial"/>
                <a:sym typeface="Arial"/>
              </a:rPr>
              <a:t>Opportunities for Enhancing ITS</a:t>
            </a:r>
            <a:endParaRPr b="0" sz="1100">
              <a:solidFill>
                <a:schemeClr val="dk1"/>
              </a:solidFill>
              <a:latin typeface="Arial"/>
              <a:ea typeface="Arial"/>
              <a:cs typeface="Arial"/>
              <a:sym typeface="Arial"/>
            </a:endParaRPr>
          </a:p>
          <a:p>
            <a:pPr indent="-298450" lvl="0" marL="457200" rtl="0" algn="l">
              <a:lnSpc>
                <a:spcPct val="95000"/>
              </a:lnSpc>
              <a:spcBef>
                <a:spcPts val="1200"/>
              </a:spcBef>
              <a:spcAft>
                <a:spcPts val="0"/>
              </a:spcAft>
              <a:buClr>
                <a:schemeClr val="dk1"/>
              </a:buClr>
              <a:buSzPts val="1100"/>
              <a:buChar char="●"/>
            </a:pPr>
            <a:r>
              <a:rPr b="0" lang="en" sz="1100">
                <a:solidFill>
                  <a:schemeClr val="dk1"/>
                </a:solidFill>
                <a:latin typeface="Arial"/>
                <a:ea typeface="Arial"/>
                <a:cs typeface="Arial"/>
                <a:sym typeface="Arial"/>
              </a:rPr>
              <a:t>Simon's work indicates that ITS should include adaptive features that provide real-time feedback and guidance, which aligns with his focus on procedural rationality.</a:t>
            </a:r>
            <a:endParaRPr b="0" sz="1100">
              <a:solidFill>
                <a:schemeClr val="dk1"/>
              </a:solidFill>
              <a:latin typeface="Arial"/>
              <a:ea typeface="Arial"/>
              <a:cs typeface="Arial"/>
              <a:sym typeface="Arial"/>
            </a:endParaRPr>
          </a:p>
          <a:p>
            <a:pPr indent="-298450" lvl="0" marL="457200" rtl="0" algn="l">
              <a:lnSpc>
                <a:spcPct val="95000"/>
              </a:lnSpc>
              <a:spcBef>
                <a:spcPts val="0"/>
              </a:spcBef>
              <a:spcAft>
                <a:spcPts val="0"/>
              </a:spcAft>
              <a:buClr>
                <a:schemeClr val="dk1"/>
              </a:buClr>
              <a:buSzPts val="1100"/>
              <a:buChar char="●"/>
            </a:pPr>
            <a:r>
              <a:rPr b="0" lang="en" sz="1100">
                <a:solidFill>
                  <a:schemeClr val="dk1"/>
                </a:solidFill>
                <a:latin typeface="Arial"/>
                <a:ea typeface="Arial"/>
                <a:cs typeface="Arial"/>
                <a:sym typeface="Arial"/>
              </a:rPr>
              <a:t>By integrating Simon's insights, ITS can better help students develop inquiry-driven modeling skills, promoting a deeper understanding and engagement in science education.</a:t>
            </a:r>
            <a:endParaRPr sz="1200">
              <a:solidFill>
                <a:schemeClr val="dk1"/>
              </a:solidFill>
              <a:latin typeface="Arial"/>
              <a:ea typeface="Arial"/>
              <a:cs typeface="Arial"/>
              <a:sym typeface="Arial"/>
            </a:endParaRPr>
          </a:p>
          <a:p>
            <a:pPr indent="0" lvl="0" marL="0" rtl="0" algn="l">
              <a:lnSpc>
                <a:spcPct val="95000"/>
              </a:lnSpc>
              <a:spcBef>
                <a:spcPts val="1200"/>
              </a:spcBef>
              <a:spcAft>
                <a:spcPts val="0"/>
              </a:spcAft>
              <a:buNone/>
            </a:pPr>
            <a:r>
              <a:t/>
            </a:r>
            <a:endParaRPr b="0" sz="1000">
              <a:solidFill>
                <a:schemeClr val="dk1"/>
              </a:solidFill>
              <a:latin typeface="Arial"/>
              <a:ea typeface="Arial"/>
              <a:cs typeface="Arial"/>
              <a:sym typeface="Arial"/>
            </a:endParaRPr>
          </a:p>
          <a:p>
            <a:pPr indent="0" lvl="0" marL="0" rtl="0" algn="l">
              <a:lnSpc>
                <a:spcPct val="95000"/>
              </a:lnSpc>
              <a:spcBef>
                <a:spcPts val="1200"/>
              </a:spcBef>
              <a:spcAft>
                <a:spcPts val="1200"/>
              </a:spcAft>
              <a:buNone/>
            </a:pPr>
            <a:r>
              <a:t/>
            </a:r>
            <a:endParaRPr b="0" sz="1000">
              <a:solidFill>
                <a:schemeClr val="dk1"/>
              </a:solidFill>
              <a:latin typeface="Arial"/>
              <a:ea typeface="Arial"/>
              <a:cs typeface="Arial"/>
              <a:sym typeface="Arial"/>
            </a:endParaRPr>
          </a:p>
        </p:txBody>
      </p:sp>
      <p:sp>
        <p:nvSpPr>
          <p:cNvPr id="93" name="Google Shape;93;p19"/>
          <p:cNvSpPr txBox="1"/>
          <p:nvPr>
            <p:ph type="title"/>
          </p:nvPr>
        </p:nvSpPr>
        <p:spPr>
          <a:xfrm>
            <a:off x="457200" y="198514"/>
            <a:ext cx="8229600" cy="670200"/>
          </a:xfrm>
          <a:prstGeom prst="rect">
            <a:avLst/>
          </a:prstGeom>
          <a:noFill/>
          <a:ln>
            <a:noFill/>
          </a:ln>
        </p:spPr>
        <p:txBody>
          <a:bodyPr anchorCtr="0" anchor="ctr" bIns="34275" lIns="68575" spcFirstLastPara="1" rIns="68575" wrap="square" tIns="34275">
            <a:normAutofit/>
          </a:bodyPr>
          <a:lstStyle/>
          <a:p>
            <a:pPr indent="0" lvl="0" marL="0" rtl="0" algn="ctr">
              <a:spcBef>
                <a:spcPts val="0"/>
              </a:spcBef>
              <a:spcAft>
                <a:spcPts val="0"/>
              </a:spcAft>
              <a:buClr>
                <a:srgbClr val="500000"/>
              </a:buClr>
              <a:buSzPts val="3300"/>
              <a:buFont typeface="Oswald Medium"/>
              <a:buNone/>
            </a:pPr>
            <a:r>
              <a:rPr lang="en"/>
              <a:t>Herbert Simon's perspective on this research</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idx="1" type="body"/>
          </p:nvPr>
        </p:nvSpPr>
        <p:spPr>
          <a:xfrm>
            <a:off x="533400" y="1097325"/>
            <a:ext cx="8292300" cy="3522600"/>
          </a:xfrm>
          <a:prstGeom prst="rect">
            <a:avLst/>
          </a:prstGeom>
          <a:noFill/>
          <a:ln>
            <a:noFill/>
          </a:ln>
        </p:spPr>
        <p:txBody>
          <a:bodyPr anchorCtr="0" anchor="t" bIns="34275" lIns="68575" spcFirstLastPara="1" rIns="68575" wrap="square" tIns="34275">
            <a:noAutofit/>
          </a:bodyPr>
          <a:lstStyle/>
          <a:p>
            <a:pPr indent="0" lvl="0" marL="0" rtl="0" algn="l">
              <a:lnSpc>
                <a:spcPct val="95000"/>
              </a:lnSpc>
              <a:spcBef>
                <a:spcPts val="1200"/>
              </a:spcBef>
              <a:spcAft>
                <a:spcPts val="0"/>
              </a:spcAft>
              <a:buClr>
                <a:schemeClr val="dk1"/>
              </a:buClr>
              <a:buSzPts val="1100"/>
              <a:buFont typeface="Arial"/>
              <a:buNone/>
            </a:pPr>
            <a:r>
              <a:rPr lang="en" sz="1200">
                <a:solidFill>
                  <a:schemeClr val="dk1"/>
                </a:solidFill>
                <a:latin typeface="Arial"/>
                <a:ea typeface="Arial"/>
                <a:cs typeface="Arial"/>
                <a:sym typeface="Arial"/>
              </a:rPr>
              <a:t>Adaptive Guidance and Feedback</a:t>
            </a:r>
            <a:endParaRPr b="0" sz="1100">
              <a:solidFill>
                <a:schemeClr val="dk1"/>
              </a:solidFill>
              <a:latin typeface="Arial"/>
              <a:ea typeface="Arial"/>
              <a:cs typeface="Arial"/>
              <a:sym typeface="Arial"/>
            </a:endParaRPr>
          </a:p>
          <a:p>
            <a:pPr indent="-298450" lvl="0" marL="457200" rtl="0" algn="l">
              <a:lnSpc>
                <a:spcPct val="95000"/>
              </a:lnSpc>
              <a:spcBef>
                <a:spcPts val="1200"/>
              </a:spcBef>
              <a:spcAft>
                <a:spcPts val="0"/>
              </a:spcAft>
              <a:buClr>
                <a:schemeClr val="dk1"/>
              </a:buClr>
              <a:buSzPts val="1100"/>
              <a:buChar char="●"/>
            </a:pPr>
            <a:r>
              <a:rPr b="0" lang="en" sz="1100">
                <a:solidFill>
                  <a:schemeClr val="dk1"/>
                </a:solidFill>
                <a:latin typeface="Arial"/>
                <a:ea typeface="Arial"/>
                <a:cs typeface="Arial"/>
                <a:sym typeface="Arial"/>
              </a:rPr>
              <a:t>The research highlights the </a:t>
            </a:r>
            <a:r>
              <a:rPr b="0" lang="en" sz="1100">
                <a:solidFill>
                  <a:schemeClr val="dk1"/>
                </a:solidFill>
                <a:latin typeface="Arial"/>
                <a:ea typeface="Arial"/>
                <a:cs typeface="Arial"/>
                <a:sym typeface="Arial"/>
              </a:rPr>
              <a:t>importance</a:t>
            </a:r>
            <a:r>
              <a:rPr b="0" lang="en" sz="1100">
                <a:solidFill>
                  <a:schemeClr val="dk1"/>
                </a:solidFill>
                <a:latin typeface="Arial"/>
                <a:ea typeface="Arial"/>
                <a:cs typeface="Arial"/>
                <a:sym typeface="Arial"/>
              </a:rPr>
              <a:t> of guided instruction in inquiry-driven modeling. This can be used in our project by including adaptive feedback mechanisms to help users with ADHD manage tasks effectively.</a:t>
            </a:r>
            <a:endParaRPr b="0" sz="1100">
              <a:solidFill>
                <a:schemeClr val="dk1"/>
              </a:solidFill>
              <a:latin typeface="Arial"/>
              <a:ea typeface="Arial"/>
              <a:cs typeface="Arial"/>
              <a:sym typeface="Arial"/>
            </a:endParaRPr>
          </a:p>
          <a:p>
            <a:pPr indent="-298450" lvl="0" marL="457200" rtl="0" algn="l">
              <a:lnSpc>
                <a:spcPct val="95000"/>
              </a:lnSpc>
              <a:spcBef>
                <a:spcPts val="0"/>
              </a:spcBef>
              <a:spcAft>
                <a:spcPts val="0"/>
              </a:spcAft>
              <a:buClr>
                <a:schemeClr val="dk1"/>
              </a:buClr>
              <a:buSzPts val="1100"/>
              <a:buChar char="●"/>
            </a:pPr>
            <a:r>
              <a:rPr b="0" lang="en" sz="1100">
                <a:solidFill>
                  <a:schemeClr val="dk1"/>
                </a:solidFill>
                <a:latin typeface="Arial"/>
                <a:ea typeface="Arial"/>
                <a:cs typeface="Arial"/>
                <a:sym typeface="Arial"/>
              </a:rPr>
              <a:t>By using intelligent agents similar to those found in the MILA-T system, our project can offer personalized guidance that adjusts to the user's progress and needs, helping them in staying focused and organized.</a:t>
            </a:r>
            <a:endParaRPr b="0" sz="1100">
              <a:solidFill>
                <a:schemeClr val="dk1"/>
              </a:solidFill>
              <a:latin typeface="Arial"/>
              <a:ea typeface="Arial"/>
              <a:cs typeface="Arial"/>
              <a:sym typeface="Arial"/>
            </a:endParaRPr>
          </a:p>
          <a:p>
            <a:pPr indent="0" lvl="0" marL="0" rtl="0" algn="l">
              <a:lnSpc>
                <a:spcPct val="95000"/>
              </a:lnSpc>
              <a:spcBef>
                <a:spcPts val="1200"/>
              </a:spcBef>
              <a:spcAft>
                <a:spcPts val="0"/>
              </a:spcAft>
              <a:buNone/>
            </a:pPr>
            <a:r>
              <a:t/>
            </a:r>
            <a:endParaRPr sz="1200">
              <a:solidFill>
                <a:schemeClr val="dk1"/>
              </a:solidFill>
              <a:latin typeface="Arial"/>
              <a:ea typeface="Arial"/>
              <a:cs typeface="Arial"/>
              <a:sym typeface="Arial"/>
            </a:endParaRPr>
          </a:p>
          <a:p>
            <a:pPr indent="0" lvl="0" marL="0" rtl="0" algn="l">
              <a:lnSpc>
                <a:spcPct val="95000"/>
              </a:lnSpc>
              <a:spcBef>
                <a:spcPts val="1200"/>
              </a:spcBef>
              <a:spcAft>
                <a:spcPts val="0"/>
              </a:spcAft>
              <a:buNone/>
            </a:pPr>
            <a:r>
              <a:rPr lang="en" sz="1200">
                <a:solidFill>
                  <a:schemeClr val="dk1"/>
                </a:solidFill>
                <a:latin typeface="Arial"/>
                <a:ea typeface="Arial"/>
                <a:cs typeface="Arial"/>
                <a:sym typeface="Arial"/>
              </a:rPr>
              <a:t>Metacognitive Support</a:t>
            </a:r>
            <a:endParaRPr sz="1200">
              <a:solidFill>
                <a:schemeClr val="dk1"/>
              </a:solidFill>
              <a:latin typeface="Arial"/>
              <a:ea typeface="Arial"/>
              <a:cs typeface="Arial"/>
              <a:sym typeface="Arial"/>
            </a:endParaRPr>
          </a:p>
          <a:p>
            <a:pPr indent="-298450" lvl="0" marL="457200" rtl="0" algn="l">
              <a:lnSpc>
                <a:spcPct val="95000"/>
              </a:lnSpc>
              <a:spcBef>
                <a:spcPts val="1200"/>
              </a:spcBef>
              <a:spcAft>
                <a:spcPts val="0"/>
              </a:spcAft>
              <a:buClr>
                <a:schemeClr val="dk1"/>
              </a:buClr>
              <a:buSzPts val="1100"/>
              <a:buFont typeface="Arial"/>
              <a:buChar char="●"/>
            </a:pPr>
            <a:r>
              <a:rPr b="0" lang="en" sz="1100">
                <a:solidFill>
                  <a:schemeClr val="dk1"/>
                </a:solidFill>
                <a:latin typeface="Arial"/>
                <a:ea typeface="Arial"/>
                <a:cs typeface="Arial"/>
                <a:sym typeface="Arial"/>
              </a:rPr>
              <a:t>The study highlights the importance of teaching metacognitive skills which are essential for self-regulation. The Adaptive Task Manager can include features that encourage users to think about their task management strategies and improve their planning and organizational skills.</a:t>
            </a:r>
            <a:endParaRPr b="0" sz="1100">
              <a:solidFill>
                <a:schemeClr val="dk1"/>
              </a:solidFill>
              <a:latin typeface="Arial"/>
              <a:ea typeface="Arial"/>
              <a:cs typeface="Arial"/>
              <a:sym typeface="Arial"/>
            </a:endParaRPr>
          </a:p>
          <a:p>
            <a:pPr indent="-298450" lvl="0" marL="457200" rtl="0" algn="l">
              <a:lnSpc>
                <a:spcPct val="95000"/>
              </a:lnSpc>
              <a:spcBef>
                <a:spcPts val="0"/>
              </a:spcBef>
              <a:spcAft>
                <a:spcPts val="0"/>
              </a:spcAft>
              <a:buClr>
                <a:schemeClr val="dk1"/>
              </a:buClr>
              <a:buSzPts val="1100"/>
              <a:buFont typeface="Arial"/>
              <a:buChar char="●"/>
            </a:pPr>
            <a:r>
              <a:rPr b="0" lang="en" sz="1100">
                <a:solidFill>
                  <a:schemeClr val="dk1"/>
                </a:solidFill>
                <a:latin typeface="Arial"/>
                <a:ea typeface="Arial"/>
                <a:cs typeface="Arial"/>
                <a:sym typeface="Arial"/>
              </a:rPr>
              <a:t>By adding tools that prompt users to set goals, track their progress, and adjust their strategies, we can enhance their self-awareness and task management capabilities.</a:t>
            </a:r>
            <a:endParaRPr sz="1200">
              <a:solidFill>
                <a:schemeClr val="dk1"/>
              </a:solidFill>
              <a:latin typeface="Arial"/>
              <a:ea typeface="Arial"/>
              <a:cs typeface="Arial"/>
              <a:sym typeface="Arial"/>
            </a:endParaRPr>
          </a:p>
          <a:p>
            <a:pPr indent="0" lvl="0" marL="0" rtl="0" algn="l">
              <a:lnSpc>
                <a:spcPct val="95000"/>
              </a:lnSpc>
              <a:spcBef>
                <a:spcPts val="1200"/>
              </a:spcBef>
              <a:spcAft>
                <a:spcPts val="0"/>
              </a:spcAft>
              <a:buNone/>
            </a:pPr>
            <a:r>
              <a:t/>
            </a:r>
            <a:endParaRPr sz="1200">
              <a:solidFill>
                <a:schemeClr val="dk1"/>
              </a:solidFill>
              <a:latin typeface="Arial"/>
              <a:ea typeface="Arial"/>
              <a:cs typeface="Arial"/>
              <a:sym typeface="Arial"/>
            </a:endParaRPr>
          </a:p>
          <a:p>
            <a:pPr indent="0" lvl="0" marL="0" rtl="0" algn="l">
              <a:lnSpc>
                <a:spcPct val="95000"/>
              </a:lnSpc>
              <a:spcBef>
                <a:spcPts val="1200"/>
              </a:spcBef>
              <a:spcAft>
                <a:spcPts val="1200"/>
              </a:spcAft>
              <a:buNone/>
            </a:pPr>
            <a:r>
              <a:t/>
            </a:r>
            <a:endParaRPr b="0" sz="1000">
              <a:solidFill>
                <a:schemeClr val="dk1"/>
              </a:solidFill>
              <a:latin typeface="Arial"/>
              <a:ea typeface="Arial"/>
              <a:cs typeface="Arial"/>
              <a:sym typeface="Arial"/>
            </a:endParaRPr>
          </a:p>
        </p:txBody>
      </p:sp>
      <p:sp>
        <p:nvSpPr>
          <p:cNvPr id="99" name="Google Shape;99;p20"/>
          <p:cNvSpPr txBox="1"/>
          <p:nvPr>
            <p:ph type="title"/>
          </p:nvPr>
        </p:nvSpPr>
        <p:spPr>
          <a:xfrm>
            <a:off x="457200" y="198514"/>
            <a:ext cx="8229600" cy="670200"/>
          </a:xfrm>
          <a:prstGeom prst="rect">
            <a:avLst/>
          </a:prstGeom>
          <a:noFill/>
          <a:ln>
            <a:noFill/>
          </a:ln>
        </p:spPr>
        <p:txBody>
          <a:bodyPr anchorCtr="0" anchor="ctr" bIns="34275" lIns="68575" spcFirstLastPara="1" rIns="68575" wrap="square" tIns="34275">
            <a:normAutofit fontScale="90000"/>
          </a:bodyPr>
          <a:lstStyle/>
          <a:p>
            <a:pPr indent="0" lvl="0" marL="0" rtl="0" algn="ctr">
              <a:spcBef>
                <a:spcPts val="0"/>
              </a:spcBef>
              <a:spcAft>
                <a:spcPts val="0"/>
              </a:spcAft>
              <a:buClr>
                <a:srgbClr val="500000"/>
              </a:buClr>
              <a:buSzPct val="117857"/>
              <a:buFont typeface="Oswald Medium"/>
              <a:buNone/>
            </a:pPr>
            <a:r>
              <a:rPr lang="en"/>
              <a:t>Learning from Inquiry-Driven Modeling for Adaptive Task Manager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1"/>
          <p:cNvSpPr txBox="1"/>
          <p:nvPr>
            <p:ph idx="1" type="body"/>
          </p:nvPr>
        </p:nvSpPr>
        <p:spPr>
          <a:xfrm>
            <a:off x="533400" y="1097325"/>
            <a:ext cx="8292300" cy="3522600"/>
          </a:xfrm>
          <a:prstGeom prst="rect">
            <a:avLst/>
          </a:prstGeom>
          <a:noFill/>
          <a:ln>
            <a:noFill/>
          </a:ln>
        </p:spPr>
        <p:txBody>
          <a:bodyPr anchorCtr="0" anchor="t" bIns="34275" lIns="68575" spcFirstLastPara="1" rIns="68575" wrap="square" tIns="34275">
            <a:noAutofit/>
          </a:bodyPr>
          <a:lstStyle/>
          <a:p>
            <a:pPr indent="0" lvl="0" marL="0" rtl="0" algn="l">
              <a:lnSpc>
                <a:spcPct val="95000"/>
              </a:lnSpc>
              <a:spcBef>
                <a:spcPts val="1200"/>
              </a:spcBef>
              <a:spcAft>
                <a:spcPts val="0"/>
              </a:spcAft>
              <a:buNone/>
            </a:pPr>
            <a:r>
              <a:rPr lang="en" sz="1200">
                <a:solidFill>
                  <a:schemeClr val="dk1"/>
                </a:solidFill>
                <a:latin typeface="Arial"/>
                <a:ea typeface="Arial"/>
                <a:cs typeface="Arial"/>
                <a:sym typeface="Arial"/>
              </a:rPr>
              <a:t>Interactive and Engaging Environment</a:t>
            </a:r>
            <a:endParaRPr b="0" sz="1100">
              <a:solidFill>
                <a:schemeClr val="dk1"/>
              </a:solidFill>
              <a:latin typeface="Arial"/>
              <a:ea typeface="Arial"/>
              <a:cs typeface="Arial"/>
              <a:sym typeface="Arial"/>
            </a:endParaRPr>
          </a:p>
          <a:p>
            <a:pPr indent="-298450" lvl="0" marL="457200" rtl="0" algn="l">
              <a:lnSpc>
                <a:spcPct val="95000"/>
              </a:lnSpc>
              <a:spcBef>
                <a:spcPts val="1200"/>
              </a:spcBef>
              <a:spcAft>
                <a:spcPts val="0"/>
              </a:spcAft>
              <a:buClr>
                <a:schemeClr val="dk1"/>
              </a:buClr>
              <a:buSzPts val="1100"/>
              <a:buChar char="●"/>
            </a:pPr>
            <a:r>
              <a:rPr b="0" lang="en" sz="1100">
                <a:solidFill>
                  <a:schemeClr val="dk1"/>
                </a:solidFill>
                <a:latin typeface="Arial"/>
                <a:ea typeface="Arial"/>
                <a:cs typeface="Arial"/>
                <a:sym typeface="Arial"/>
              </a:rPr>
              <a:t>The research shows the importance of interactive learning environments in keeping students engaged. Similarly, our project can gain from creating an engaging user interface that encourages active participation in task management.</a:t>
            </a:r>
            <a:endParaRPr b="0" sz="1100">
              <a:solidFill>
                <a:schemeClr val="dk1"/>
              </a:solidFill>
              <a:latin typeface="Arial"/>
              <a:ea typeface="Arial"/>
              <a:cs typeface="Arial"/>
              <a:sym typeface="Arial"/>
            </a:endParaRPr>
          </a:p>
          <a:p>
            <a:pPr indent="-298450" lvl="0" marL="457200" rtl="0" algn="l">
              <a:lnSpc>
                <a:spcPct val="95000"/>
              </a:lnSpc>
              <a:spcBef>
                <a:spcPts val="0"/>
              </a:spcBef>
              <a:spcAft>
                <a:spcPts val="0"/>
              </a:spcAft>
              <a:buClr>
                <a:schemeClr val="dk1"/>
              </a:buClr>
              <a:buSzPts val="1100"/>
              <a:buChar char="●"/>
            </a:pPr>
            <a:r>
              <a:rPr b="0" lang="en" sz="1100">
                <a:solidFill>
                  <a:schemeClr val="dk1"/>
                </a:solidFill>
                <a:latin typeface="Arial"/>
                <a:ea typeface="Arial"/>
                <a:cs typeface="Arial"/>
                <a:sym typeface="Arial"/>
              </a:rPr>
              <a:t>By including elements like gamification or interactive prompts, we can make the task management process more engaging for users with ADHD.</a:t>
            </a:r>
            <a:endParaRPr b="0" sz="1100">
              <a:solidFill>
                <a:schemeClr val="dk1"/>
              </a:solidFill>
              <a:latin typeface="Arial"/>
              <a:ea typeface="Arial"/>
              <a:cs typeface="Arial"/>
              <a:sym typeface="Arial"/>
            </a:endParaRPr>
          </a:p>
          <a:p>
            <a:pPr indent="0" lvl="0" marL="0" rtl="0" algn="l">
              <a:lnSpc>
                <a:spcPct val="95000"/>
              </a:lnSpc>
              <a:spcBef>
                <a:spcPts val="1200"/>
              </a:spcBef>
              <a:spcAft>
                <a:spcPts val="0"/>
              </a:spcAft>
              <a:buNone/>
            </a:pPr>
            <a:r>
              <a:t/>
            </a:r>
            <a:endParaRPr sz="1200">
              <a:solidFill>
                <a:schemeClr val="dk1"/>
              </a:solidFill>
              <a:latin typeface="Arial"/>
              <a:ea typeface="Arial"/>
              <a:cs typeface="Arial"/>
              <a:sym typeface="Arial"/>
            </a:endParaRPr>
          </a:p>
          <a:p>
            <a:pPr indent="0" lvl="0" marL="0" rtl="0" algn="l">
              <a:lnSpc>
                <a:spcPct val="95000"/>
              </a:lnSpc>
              <a:spcBef>
                <a:spcPts val="1200"/>
              </a:spcBef>
              <a:spcAft>
                <a:spcPts val="0"/>
              </a:spcAft>
              <a:buClr>
                <a:schemeClr val="dk1"/>
              </a:buClr>
              <a:buSzPts val="1100"/>
              <a:buFont typeface="Arial"/>
              <a:buNone/>
            </a:pPr>
            <a:r>
              <a:rPr lang="en" sz="1200">
                <a:solidFill>
                  <a:schemeClr val="dk1"/>
                </a:solidFill>
                <a:latin typeface="Arial"/>
                <a:ea typeface="Arial"/>
                <a:cs typeface="Arial"/>
                <a:sym typeface="Arial"/>
              </a:rPr>
              <a:t>Continuous Improvement through Feedback</a:t>
            </a:r>
            <a:endParaRPr b="0" sz="1100">
              <a:solidFill>
                <a:schemeClr val="dk1"/>
              </a:solidFill>
              <a:latin typeface="Arial"/>
              <a:ea typeface="Arial"/>
              <a:cs typeface="Arial"/>
              <a:sym typeface="Arial"/>
            </a:endParaRPr>
          </a:p>
          <a:p>
            <a:pPr indent="-298450" lvl="0" marL="457200" rtl="0" algn="l">
              <a:lnSpc>
                <a:spcPct val="95000"/>
              </a:lnSpc>
              <a:spcBef>
                <a:spcPts val="1200"/>
              </a:spcBef>
              <a:spcAft>
                <a:spcPts val="0"/>
              </a:spcAft>
              <a:buClr>
                <a:schemeClr val="dk1"/>
              </a:buClr>
              <a:buSzPts val="1100"/>
              <a:buChar char="●"/>
            </a:pPr>
            <a:r>
              <a:rPr b="0" lang="en" sz="1100">
                <a:solidFill>
                  <a:schemeClr val="dk1"/>
                </a:solidFill>
                <a:latin typeface="Arial"/>
                <a:ea typeface="Arial"/>
                <a:cs typeface="Arial"/>
                <a:sym typeface="Arial"/>
              </a:rPr>
              <a:t>The results indicate that interacting with tutoring systems leads to improvements in learning processes. Our project can include a feedback loop where users receive </a:t>
            </a:r>
            <a:r>
              <a:rPr b="0" lang="en" sz="1100">
                <a:solidFill>
                  <a:schemeClr val="dk1"/>
                </a:solidFill>
                <a:latin typeface="Arial"/>
                <a:ea typeface="Arial"/>
                <a:cs typeface="Arial"/>
                <a:sym typeface="Arial"/>
              </a:rPr>
              <a:t>constructive</a:t>
            </a:r>
            <a:r>
              <a:rPr b="0" lang="en" sz="1100">
                <a:solidFill>
                  <a:schemeClr val="dk1"/>
                </a:solidFill>
                <a:latin typeface="Arial"/>
                <a:ea typeface="Arial"/>
                <a:cs typeface="Arial"/>
                <a:sym typeface="Arial"/>
              </a:rPr>
              <a:t> feedback on their task management performance, encouraging </a:t>
            </a:r>
            <a:r>
              <a:rPr b="0" lang="en" sz="1100">
                <a:solidFill>
                  <a:schemeClr val="dk1"/>
                </a:solidFill>
                <a:latin typeface="Arial"/>
                <a:ea typeface="Arial"/>
                <a:cs typeface="Arial"/>
                <a:sym typeface="Arial"/>
              </a:rPr>
              <a:t>continuous improvement.</a:t>
            </a:r>
            <a:endParaRPr b="0" sz="1100">
              <a:solidFill>
                <a:schemeClr val="dk1"/>
              </a:solidFill>
              <a:latin typeface="Arial"/>
              <a:ea typeface="Arial"/>
              <a:cs typeface="Arial"/>
              <a:sym typeface="Arial"/>
            </a:endParaRPr>
          </a:p>
          <a:p>
            <a:pPr indent="-298450" lvl="0" marL="457200" rtl="0" algn="l">
              <a:lnSpc>
                <a:spcPct val="95000"/>
              </a:lnSpc>
              <a:spcBef>
                <a:spcPts val="0"/>
              </a:spcBef>
              <a:spcAft>
                <a:spcPts val="0"/>
              </a:spcAft>
              <a:buClr>
                <a:schemeClr val="dk1"/>
              </a:buClr>
              <a:buSzPts val="1100"/>
              <a:buChar char="●"/>
            </a:pPr>
            <a:r>
              <a:rPr b="0" lang="en" sz="1100">
                <a:solidFill>
                  <a:schemeClr val="dk1"/>
                </a:solidFill>
                <a:latin typeface="Arial"/>
                <a:ea typeface="Arial"/>
                <a:cs typeface="Arial"/>
                <a:sym typeface="Arial"/>
              </a:rPr>
              <a:t>By examining user interactions and offering personalized suggestions, our Adaptive Task Manager can help users develop </a:t>
            </a:r>
            <a:r>
              <a:rPr b="0" lang="en" sz="1100">
                <a:solidFill>
                  <a:schemeClr val="dk1"/>
                </a:solidFill>
                <a:latin typeface="Arial"/>
                <a:ea typeface="Arial"/>
                <a:cs typeface="Arial"/>
                <a:sym typeface="Arial"/>
              </a:rPr>
              <a:t>effective</a:t>
            </a:r>
            <a:r>
              <a:rPr b="0" lang="en" sz="1100">
                <a:solidFill>
                  <a:schemeClr val="dk1"/>
                </a:solidFill>
                <a:latin typeface="Arial"/>
                <a:ea typeface="Arial"/>
                <a:cs typeface="Arial"/>
                <a:sym typeface="Arial"/>
              </a:rPr>
              <a:t> task management habits over time.</a:t>
            </a:r>
            <a:endParaRPr b="0" sz="1100">
              <a:solidFill>
                <a:schemeClr val="dk1"/>
              </a:solidFill>
              <a:latin typeface="Arial"/>
              <a:ea typeface="Arial"/>
              <a:cs typeface="Arial"/>
              <a:sym typeface="Arial"/>
            </a:endParaRPr>
          </a:p>
          <a:p>
            <a:pPr indent="0" lvl="0" marL="0" rtl="0" algn="l">
              <a:lnSpc>
                <a:spcPct val="95000"/>
              </a:lnSpc>
              <a:spcBef>
                <a:spcPts val="1200"/>
              </a:spcBef>
              <a:spcAft>
                <a:spcPts val="1200"/>
              </a:spcAft>
              <a:buNone/>
            </a:pPr>
            <a:r>
              <a:t/>
            </a:r>
            <a:endParaRPr b="0" sz="1000">
              <a:solidFill>
                <a:schemeClr val="dk1"/>
              </a:solidFill>
              <a:latin typeface="Arial"/>
              <a:ea typeface="Arial"/>
              <a:cs typeface="Arial"/>
              <a:sym typeface="Arial"/>
            </a:endParaRPr>
          </a:p>
        </p:txBody>
      </p:sp>
      <p:sp>
        <p:nvSpPr>
          <p:cNvPr id="105" name="Google Shape;105;p21"/>
          <p:cNvSpPr txBox="1"/>
          <p:nvPr>
            <p:ph type="title"/>
          </p:nvPr>
        </p:nvSpPr>
        <p:spPr>
          <a:xfrm>
            <a:off x="457200" y="198514"/>
            <a:ext cx="8229600" cy="670200"/>
          </a:xfrm>
          <a:prstGeom prst="rect">
            <a:avLst/>
          </a:prstGeom>
          <a:noFill/>
          <a:ln>
            <a:noFill/>
          </a:ln>
        </p:spPr>
        <p:txBody>
          <a:bodyPr anchorCtr="0" anchor="ctr" bIns="34275" lIns="68575" spcFirstLastPara="1" rIns="68575" wrap="square" tIns="34275">
            <a:normAutofit fontScale="90000"/>
          </a:bodyPr>
          <a:lstStyle/>
          <a:p>
            <a:pPr indent="0" lvl="0" marL="0" rtl="0" algn="ctr">
              <a:spcBef>
                <a:spcPts val="0"/>
              </a:spcBef>
              <a:spcAft>
                <a:spcPts val="0"/>
              </a:spcAft>
              <a:buClr>
                <a:srgbClr val="500000"/>
              </a:buClr>
              <a:buSzPct val="117857"/>
              <a:buFont typeface="Oswald Medium"/>
              <a:buNone/>
            </a:pPr>
            <a:r>
              <a:rPr lang="en"/>
              <a:t>Learning from Inquiry-Driven Modeling for Adaptive Task Manager</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