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hZJB+6P8RS+y2jlJj7HeT9012C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8e01ec26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g2f8e01ec26c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8e01ec26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g2f8e01ec26c_0_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8e01ec26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g2f8e01ec26c_0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f8e01ec26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g2f8e01ec26c_0_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>
            <p:ph type="ctrTitle"/>
          </p:nvPr>
        </p:nvSpPr>
        <p:spPr>
          <a:xfrm>
            <a:off x="685800" y="123180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2500"/>
              <a:t>Models of Attention in Computing and Communication: </a:t>
            </a:r>
            <a:endParaRPr b="1" sz="25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2500"/>
              <a:t>From Principles to Applications</a:t>
            </a:r>
            <a:endParaRPr b="1" sz="2500"/>
          </a:p>
        </p:txBody>
      </p:sp>
      <p:sp>
        <p:nvSpPr>
          <p:cNvPr id="89" name="Google Shape;89;p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"/>
          <p:cNvSpPr txBox="1"/>
          <p:nvPr/>
        </p:nvSpPr>
        <p:spPr>
          <a:xfrm>
            <a:off x="1371600" y="28929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/>
              <a:t>Eric Horvitz, Carl Kadie, Tim Paek, David Hovel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00000"/>
                </a:solidFill>
              </a:rPr>
              <a:t>Presenter: </a:t>
            </a:r>
            <a:r>
              <a:rPr lang="en-US" sz="2300"/>
              <a:t>Jing Cao</a:t>
            </a:r>
            <a:endParaRPr sz="23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3600"/>
              <a:t>Introduction</a:t>
            </a:r>
            <a:endParaRPr b="1" sz="3600"/>
          </a:p>
        </p:txBody>
      </p:sp>
      <p:sp>
        <p:nvSpPr>
          <p:cNvPr id="96" name="Google Shape;96;p4"/>
          <p:cNvSpPr txBox="1"/>
          <p:nvPr>
            <p:ph idx="1" type="body"/>
          </p:nvPr>
        </p:nvSpPr>
        <p:spPr>
          <a:xfrm>
            <a:off x="457200" y="12488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-298450" lvl="0" marL="342900" rtl="0" algn="l"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b="1" lang="en-US" sz="2100"/>
              <a:t>Research Area</a:t>
            </a:r>
            <a:endParaRPr b="1" sz="21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/>
              <a:t>	</a:t>
            </a:r>
            <a:r>
              <a:rPr lang="en-US" sz="1600"/>
              <a:t>Cognitive psychology and human-computer interaction (HCI)</a:t>
            </a:r>
            <a:endParaRPr sz="1600"/>
          </a:p>
          <a:p>
            <a:pPr indent="-298450" lvl="0" marL="342900" rtl="0" algn="l">
              <a:spcBef>
                <a:spcPts val="640"/>
              </a:spcBef>
              <a:spcAft>
                <a:spcPts val="0"/>
              </a:spcAft>
              <a:buSzPts val="2500"/>
              <a:buChar char="•"/>
            </a:pPr>
            <a:r>
              <a:rPr b="1" lang="en-US" sz="2100"/>
              <a:t>Problem</a:t>
            </a:r>
            <a:endParaRPr b="1" sz="21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600"/>
              <a:t>	</a:t>
            </a:r>
            <a:r>
              <a:rPr lang="en-US" sz="1600"/>
              <a:t>Humans have limited attention and working memory. We can only focus on a few things at once, and we often struggle to manage multiple tasks effectively. These limitations affect how we communicate and interact with technology and system.</a:t>
            </a:r>
            <a:endParaRPr sz="1600"/>
          </a:p>
          <a:p>
            <a:pPr indent="-298450" lvl="0" marL="342900" rtl="0" algn="l">
              <a:spcBef>
                <a:spcPts val="640"/>
              </a:spcBef>
              <a:spcAft>
                <a:spcPts val="0"/>
              </a:spcAft>
              <a:buSzPts val="2500"/>
              <a:buChar char="•"/>
            </a:pPr>
            <a:r>
              <a:rPr b="1" lang="en-US" sz="2100"/>
              <a:t>Objective</a:t>
            </a:r>
            <a:endParaRPr b="1" sz="21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600"/>
              <a:t>	The paper explore how attention models can be integrated into computing systems to enhance user experience. </a:t>
            </a:r>
            <a:endParaRPr sz="16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600"/>
              <a:t>   </a:t>
            </a:r>
            <a:r>
              <a:rPr b="1" lang="en-US" sz="1600"/>
              <a:t>Key focus</a:t>
            </a:r>
            <a:r>
              <a:rPr lang="en-US" sz="1600"/>
              <a:t> including:</a:t>
            </a:r>
            <a:endParaRPr sz="1600"/>
          </a:p>
          <a:p>
            <a:pPr indent="-330200" lvl="0" marL="914400" rtl="0" algn="l">
              <a:spcBef>
                <a:spcPts val="64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 Sensing and predicting user attention</a:t>
            </a:r>
            <a:endParaRPr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 Minimizing disruptions in communication and interaction</a:t>
            </a:r>
            <a:endParaRPr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 Improving task efficiency through attention-sensitive systems</a:t>
            </a:r>
            <a:endParaRPr sz="16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8e01ec26c_0_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3600"/>
              <a:t>Research Approach and Methods</a:t>
            </a:r>
            <a:endParaRPr b="1" sz="3600"/>
          </a:p>
        </p:txBody>
      </p:sp>
      <p:sp>
        <p:nvSpPr>
          <p:cNvPr id="102" name="Google Shape;102;g2f8e01ec26c_0_18"/>
          <p:cNvSpPr txBox="1"/>
          <p:nvPr>
            <p:ph idx="1" type="body"/>
          </p:nvPr>
        </p:nvSpPr>
        <p:spPr>
          <a:xfrm>
            <a:off x="504500" y="11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400"/>
          </a:p>
          <a:p>
            <a:pPr indent="-285750" lvl="0" marL="34290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b="1" lang="en-US" sz="1900"/>
              <a:t>Attentional Models</a:t>
            </a:r>
            <a:endParaRPr sz="17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400"/>
              <a:t>   Use of </a:t>
            </a:r>
            <a:r>
              <a:rPr b="1" lang="en-US" sz="1400"/>
              <a:t>Bayesian networks </a:t>
            </a:r>
            <a:r>
              <a:rPr lang="en-US" sz="1400"/>
              <a:t>(a probabilistic approach) and sensor fusion to infer a user’s attention state. </a:t>
            </a:r>
            <a:endParaRPr sz="1400"/>
          </a:p>
          <a:p>
            <a:pPr indent="-285750" lvl="0" marL="342900" rtl="0" algn="l">
              <a:spcBef>
                <a:spcPts val="640"/>
              </a:spcBef>
              <a:spcAft>
                <a:spcPts val="0"/>
              </a:spcAft>
              <a:buSzPts val="2300"/>
              <a:buChar char="•"/>
            </a:pPr>
            <a:r>
              <a:rPr b="1" lang="en-US" sz="1900"/>
              <a:t>Data Source</a:t>
            </a:r>
            <a:endParaRPr b="1" sz="19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400"/>
              <a:t>	</a:t>
            </a:r>
            <a:r>
              <a:rPr lang="en-US" sz="1400"/>
              <a:t>Bayesian models predict attention under uncertainty by combining data from multiple sources. Data sources including s</a:t>
            </a:r>
            <a:r>
              <a:rPr lang="en-US" sz="1400"/>
              <a:t>ensors such as gaze trackers or accelerometers, traditional sources of events and background informations.</a:t>
            </a:r>
            <a:endParaRPr sz="14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400"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2300"/>
          </a:p>
        </p:txBody>
      </p:sp>
      <p:pic>
        <p:nvPicPr>
          <p:cNvPr id="103" name="Google Shape;103;g2f8e01ec26c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0950" y="3428994"/>
            <a:ext cx="4017075" cy="333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8e01ec26c_0_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2900"/>
              <a:t>Key Result:Attention-Sensitive Notifications</a:t>
            </a:r>
            <a:endParaRPr b="1" sz="2900"/>
          </a:p>
        </p:txBody>
      </p:sp>
      <p:sp>
        <p:nvSpPr>
          <p:cNvPr id="109" name="Google Shape;109;g2f8e01ec26c_0_26"/>
          <p:cNvSpPr txBox="1"/>
          <p:nvPr>
            <p:ph idx="1" type="body"/>
          </p:nvPr>
        </p:nvSpPr>
        <p:spPr>
          <a:xfrm>
            <a:off x="288300" y="11659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Problem:</a:t>
            </a:r>
            <a:r>
              <a:rPr lang="en-US" sz="1500"/>
              <a:t> Notifications often disrupt users at inappropriate times. 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500"/>
              <a:t>Solution:</a:t>
            </a:r>
            <a:r>
              <a:rPr lang="en-US" sz="1500"/>
              <a:t> Attention-sensitive systems like the </a:t>
            </a:r>
            <a:r>
              <a:rPr b="1" lang="en-US" sz="1500"/>
              <a:t>Notification Platform</a:t>
            </a:r>
            <a:r>
              <a:rPr lang="en-US" sz="1500"/>
              <a:t> decide when and how to alert based on user focus. Uses attentional data to weigh the value of information vs. the cost of disruption. 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500"/>
              <a:t>Result:</a:t>
            </a:r>
            <a:r>
              <a:rPr lang="en-US" sz="1500"/>
              <a:t> Improved user experience with fewer interruptions during high-focus tasks.</a:t>
            </a:r>
            <a:endParaRPr sz="1500"/>
          </a:p>
          <a:p>
            <a:pPr indent="-1397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400"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2300"/>
          </a:p>
        </p:txBody>
      </p:sp>
      <p:pic>
        <p:nvPicPr>
          <p:cNvPr id="110" name="Google Shape;110;g2f8e01ec26c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4700" y="2937595"/>
            <a:ext cx="5177850" cy="373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8e01ec26c_0_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2900"/>
              <a:t>Key Results: Mixed-Initiative Interaction</a:t>
            </a:r>
            <a:endParaRPr b="1" sz="2900"/>
          </a:p>
        </p:txBody>
      </p:sp>
      <p:sp>
        <p:nvSpPr>
          <p:cNvPr id="116" name="Google Shape;116;g2f8e01ec26c_0_35"/>
          <p:cNvSpPr txBox="1"/>
          <p:nvPr>
            <p:ph idx="1" type="body"/>
          </p:nvPr>
        </p:nvSpPr>
        <p:spPr>
          <a:xfrm>
            <a:off x="288300" y="11659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Problem:</a:t>
            </a:r>
            <a:r>
              <a:rPr lang="en-US" sz="1500"/>
              <a:t> </a:t>
            </a:r>
            <a:r>
              <a:rPr lang="en-US" sz="1500"/>
              <a:t>Computers often fail to recognize when a user wants to interact.</a:t>
            </a:r>
            <a:r>
              <a:rPr lang="en-US" sz="1500"/>
              <a:t> 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500"/>
              <a:t>Solution:</a:t>
            </a:r>
            <a:r>
              <a:rPr lang="en-US" sz="1500"/>
              <a:t> </a:t>
            </a:r>
            <a:r>
              <a:rPr lang="en-US" sz="1500"/>
              <a:t>Systems like DeepListener and Quartet infer when they are the target of speech. Quartet uses attention cues like speech patterns and gaze to determine when to engage in conversation.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500"/>
              <a:t>Result:</a:t>
            </a:r>
            <a:r>
              <a:rPr lang="en-US" sz="1500"/>
              <a:t> </a:t>
            </a:r>
            <a:r>
              <a:rPr lang="en-US" sz="1500"/>
              <a:t>More fluid and responsive human-computer interaction.</a:t>
            </a:r>
            <a:endParaRPr sz="1500"/>
          </a:p>
          <a:p>
            <a:pPr indent="-1397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400"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2300"/>
          </a:p>
        </p:txBody>
      </p:sp>
      <p:pic>
        <p:nvPicPr>
          <p:cNvPr id="117" name="Google Shape;117;g2f8e01ec26c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473" y="2993900"/>
            <a:ext cx="5596376" cy="34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f8e01ec26c_0_49"/>
          <p:cNvSpPr txBox="1"/>
          <p:nvPr>
            <p:ph type="title"/>
          </p:nvPr>
        </p:nvSpPr>
        <p:spPr>
          <a:xfrm>
            <a:off x="457200" y="2408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 sz="3600"/>
              <a:t>Conclusion</a:t>
            </a:r>
            <a:endParaRPr b="1" sz="3600"/>
          </a:p>
        </p:txBody>
      </p:sp>
      <p:sp>
        <p:nvSpPr>
          <p:cNvPr id="123" name="Google Shape;123;g2f8e01ec26c_0_49"/>
          <p:cNvSpPr txBox="1"/>
          <p:nvPr>
            <p:ph idx="1" type="body"/>
          </p:nvPr>
        </p:nvSpPr>
        <p:spPr>
          <a:xfrm>
            <a:off x="457200" y="12488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-298450" lvl="0" marL="342900" rtl="0" algn="l"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b="1" lang="en-US" sz="2100"/>
              <a:t>Summary</a:t>
            </a:r>
            <a:endParaRPr b="1" sz="21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/>
              <a:t>	</a:t>
            </a:r>
            <a:r>
              <a:rPr lang="en-US" sz="1600"/>
              <a:t>Integrating attention models into systems can significantly improve interaction by adapting to user focus.</a:t>
            </a:r>
            <a:endParaRPr sz="1600"/>
          </a:p>
          <a:p>
            <a:pPr indent="-298450" lvl="0" marL="342900" rtl="0" algn="l">
              <a:spcBef>
                <a:spcPts val="640"/>
              </a:spcBef>
              <a:spcAft>
                <a:spcPts val="0"/>
              </a:spcAft>
              <a:buSzPts val="2500"/>
              <a:buChar char="•"/>
            </a:pPr>
            <a:r>
              <a:rPr b="1" lang="en-US" sz="2100"/>
              <a:t>Results</a:t>
            </a:r>
            <a:endParaRPr b="1" sz="21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600"/>
              <a:t>	</a:t>
            </a:r>
            <a:r>
              <a:rPr lang="en-US" sz="1600"/>
              <a:t>More effective notifications, fewer distractions, and better human-computer collaboration.</a:t>
            </a:r>
            <a:endParaRPr sz="1600"/>
          </a:p>
          <a:p>
            <a:pPr indent="-298450" lvl="0" marL="342900" rtl="0" algn="l">
              <a:spcBef>
                <a:spcPts val="640"/>
              </a:spcBef>
              <a:spcAft>
                <a:spcPts val="0"/>
              </a:spcAft>
              <a:buSzPts val="2500"/>
              <a:buChar char="•"/>
            </a:pPr>
            <a:r>
              <a:rPr b="1" lang="en-US" sz="2100"/>
              <a:t>Future Potential</a:t>
            </a:r>
            <a:endParaRPr b="1" sz="21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600"/>
              <a:t>	</a:t>
            </a:r>
            <a:r>
              <a:rPr lang="en-US" sz="1600"/>
              <a:t>Continued refinement of attentional models will lead to more seamless and intuitive technology.</a:t>
            </a:r>
            <a:endParaRPr sz="16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Dr Huamin Qu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