
<file path=[Content_Types].xml><?xml version="1.0" encoding="utf-8"?>
<Types xmlns="http://schemas.openxmlformats.org/package/2006/content-types"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2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</p:sldIdLst>
  <p:sldSz cy="68580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00000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2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6" name="Google Shape;86;p2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2" name="Google Shape;92;p5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8" name="Google Shape;98;p8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4" name="Google Shape;104;p10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g305fd86967c_0_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0" name="Google Shape;110;g305fd86967c_0_2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g305fd86967c_0_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6" name="Google Shape;116;g305fd86967c_0_9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0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g305fd86967c_0_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2" name="Google Shape;122;g305fd86967c_0_22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6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g305fd86967c_0_3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8" name="Google Shape;128;g305fd86967c_0_34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2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g305fd86967c_0_3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4" name="Google Shape;134;g305fd86967c_0_39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8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g305fd86967c_0_4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0" name="Google Shape;140;g305fd86967c_0_44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4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g305fd86967c_0_4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6" name="Google Shape;146;g305fd86967c_0_49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0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2" name="Google Shape;152;p12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2"/>
          <p:cNvSpPr txBox="1"/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2"/>
          <p:cNvSpPr txBox="1"/>
          <p:nvPr>
            <p:ph idx="1" type="subTitle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ctr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/>
            </a:lvl1pPr>
            <a:lvl2pPr lvl="1" algn="ctr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/>
            </a:lvl2pPr>
            <a:lvl3pPr lvl="2" algn="ctr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/>
            </a:lvl3pPr>
            <a:lvl4pPr lvl="3" algn="ct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/>
            </a:lvl4pPr>
            <a:lvl5pPr lvl="4" algn="ct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/>
            </a:lvl5pPr>
            <a:lvl6pPr lvl="5" algn="ct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/>
            </a:lvl6pPr>
            <a:lvl7pPr lvl="6" algn="ct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/>
            </a:lvl7pPr>
            <a:lvl8pPr lvl="7" algn="ct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/>
            </a:lvl8pPr>
            <a:lvl9pPr lvl="8" algn="ct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/>
            </a:lvl9pPr>
          </a:lstStyle>
          <a:p/>
        </p:txBody>
      </p:sp>
      <p:sp>
        <p:nvSpPr>
          <p:cNvPr id="18" name="Google Shape;18;p2"/>
          <p:cNvSpPr txBox="1"/>
          <p:nvPr>
            <p:ph idx="10" type="dt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2"/>
          <p:cNvSpPr txBox="1"/>
          <p:nvPr>
            <p:ph idx="11" type="ftr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2"/>
          <p:cNvSpPr txBox="1"/>
          <p:nvPr>
            <p:ph idx="12" type="sldNum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3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3"/>
          <p:cNvSpPr txBox="1"/>
          <p:nvPr>
            <p:ph idx="1" type="body"/>
          </p:nvPr>
        </p:nvSpPr>
        <p:spPr>
          <a:xfrm>
            <a:off x="457200" y="1600200"/>
            <a:ext cx="8229600" cy="45259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9pPr>
          </a:lstStyle>
          <a:p/>
        </p:txBody>
      </p:sp>
      <p:sp>
        <p:nvSpPr>
          <p:cNvPr id="24" name="Google Shape;24;p3"/>
          <p:cNvSpPr txBox="1"/>
          <p:nvPr>
            <p:ph idx="10" type="dt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3"/>
          <p:cNvSpPr txBox="1"/>
          <p:nvPr>
            <p:ph idx="11" type="ftr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3"/>
          <p:cNvSpPr txBox="1"/>
          <p:nvPr>
            <p:ph idx="12" type="sldNum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4"/>
          <p:cNvSpPr txBox="1"/>
          <p:nvPr>
            <p:ph type="title"/>
          </p:nvPr>
        </p:nvSpPr>
        <p:spPr>
          <a:xfrm rot="5400000">
            <a:off x="4732338" y="2171701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4"/>
          <p:cNvSpPr txBox="1"/>
          <p:nvPr>
            <p:ph idx="1" type="body"/>
          </p:nvPr>
        </p:nvSpPr>
        <p:spPr>
          <a:xfrm rot="5400000">
            <a:off x="541338" y="190500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9pPr>
          </a:lstStyle>
          <a:p/>
        </p:txBody>
      </p:sp>
      <p:sp>
        <p:nvSpPr>
          <p:cNvPr id="30" name="Google Shape;30;p4"/>
          <p:cNvSpPr txBox="1"/>
          <p:nvPr>
            <p:ph idx="10" type="dt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4"/>
          <p:cNvSpPr txBox="1"/>
          <p:nvPr>
            <p:ph idx="11" type="ftr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4"/>
          <p:cNvSpPr txBox="1"/>
          <p:nvPr>
            <p:ph idx="12" type="sldNum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5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5"/>
          <p:cNvSpPr txBox="1"/>
          <p:nvPr>
            <p:ph idx="1" type="body"/>
          </p:nvPr>
        </p:nvSpPr>
        <p:spPr>
          <a:xfrm rot="5400000">
            <a:off x="2309019" y="-251619"/>
            <a:ext cx="4525962" cy="822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9pPr>
          </a:lstStyle>
          <a:p/>
        </p:txBody>
      </p:sp>
      <p:sp>
        <p:nvSpPr>
          <p:cNvPr id="36" name="Google Shape;36;p5"/>
          <p:cNvSpPr txBox="1"/>
          <p:nvPr>
            <p:ph idx="10" type="dt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7" name="Google Shape;37;p5"/>
          <p:cNvSpPr txBox="1"/>
          <p:nvPr>
            <p:ph idx="11" type="ftr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5"/>
          <p:cNvSpPr txBox="1"/>
          <p:nvPr>
            <p:ph idx="12" type="sldNum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39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6"/>
          <p:cNvSpPr txBox="1"/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sz="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1" name="Google Shape;41;p6"/>
          <p:cNvSpPr/>
          <p:nvPr>
            <p:ph idx="2" type="pic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42" name="Google Shape;42;p6"/>
          <p:cNvSpPr txBox="1"/>
          <p:nvPr>
            <p:ph idx="1" type="body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9pPr>
          </a:lstStyle>
          <a:p/>
        </p:txBody>
      </p:sp>
      <p:sp>
        <p:nvSpPr>
          <p:cNvPr id="43" name="Google Shape;43;p6"/>
          <p:cNvSpPr txBox="1"/>
          <p:nvPr>
            <p:ph idx="10" type="dt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4" name="Google Shape;44;p6"/>
          <p:cNvSpPr txBox="1"/>
          <p:nvPr>
            <p:ph idx="11" type="ftr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5" name="Google Shape;45;p6"/>
          <p:cNvSpPr txBox="1"/>
          <p:nvPr>
            <p:ph idx="12" type="sldNum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46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7"/>
          <p:cNvSpPr txBox="1"/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sz="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7"/>
          <p:cNvSpPr txBox="1"/>
          <p:nvPr>
            <p:ph idx="1" type="body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31800" lvl="0" marL="45720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/>
            </a:lvl1pPr>
            <a:lvl2pPr indent="-406400" lvl="1" marL="914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/>
            </a:lvl2pPr>
            <a:lvl3pPr indent="-381000" lvl="2" marL="1371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/>
            </a:lvl3pPr>
            <a:lvl4pPr indent="-355600" lvl="3" marL="18288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/>
            </a:lvl4pPr>
            <a:lvl5pPr indent="-355600" lvl="4" marL="22860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/>
            </a:lvl5pPr>
            <a:lvl6pPr indent="-355600" lvl="5" marL="27432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/>
            </a:lvl6pPr>
            <a:lvl7pPr indent="-355600" lvl="6" marL="3200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/>
            </a:lvl7pPr>
            <a:lvl8pPr indent="-355600" lvl="7" marL="3657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/>
            </a:lvl8pPr>
            <a:lvl9pPr indent="-355600" lvl="8" marL="41148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/>
            </a:lvl9pPr>
          </a:lstStyle>
          <a:p/>
        </p:txBody>
      </p:sp>
      <p:sp>
        <p:nvSpPr>
          <p:cNvPr id="49" name="Google Shape;49;p7"/>
          <p:cNvSpPr txBox="1"/>
          <p:nvPr>
            <p:ph idx="2" type="body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9pPr>
          </a:lstStyle>
          <a:p/>
        </p:txBody>
      </p:sp>
      <p:sp>
        <p:nvSpPr>
          <p:cNvPr id="50" name="Google Shape;50;p7"/>
          <p:cNvSpPr txBox="1"/>
          <p:nvPr>
            <p:ph idx="10" type="dt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7"/>
          <p:cNvSpPr txBox="1"/>
          <p:nvPr>
            <p:ph idx="11" type="ftr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7"/>
          <p:cNvSpPr txBox="1"/>
          <p:nvPr>
            <p:ph idx="12" type="sldNum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8"/>
          <p:cNvSpPr txBox="1"/>
          <p:nvPr>
            <p:ph idx="10" type="dt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5" name="Google Shape;55;p8"/>
          <p:cNvSpPr txBox="1"/>
          <p:nvPr>
            <p:ph idx="11" type="ftr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8"/>
          <p:cNvSpPr txBox="1"/>
          <p:nvPr>
            <p:ph idx="12" type="sldNum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9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9"/>
          <p:cNvSpPr txBox="1"/>
          <p:nvPr>
            <p:ph idx="10" type="dt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9"/>
          <p:cNvSpPr txBox="1"/>
          <p:nvPr>
            <p:ph idx="11" type="ftr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1" name="Google Shape;61;p9"/>
          <p:cNvSpPr txBox="1"/>
          <p:nvPr>
            <p:ph idx="12" type="sldNum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10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10"/>
          <p:cNvSpPr txBox="1"/>
          <p:nvPr>
            <p:ph idx="1" type="body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sz="1600"/>
            </a:lvl9pPr>
          </a:lstStyle>
          <a:p/>
        </p:txBody>
      </p:sp>
      <p:sp>
        <p:nvSpPr>
          <p:cNvPr id="65" name="Google Shape;65;p10"/>
          <p:cNvSpPr txBox="1"/>
          <p:nvPr>
            <p:ph idx="2" type="body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810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/>
            </a:lvl1pPr>
            <a:lvl2pPr indent="-355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/>
            </a:lvl3pPr>
            <a:lvl4pPr indent="-3302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–"/>
              <a:defRPr sz="1600"/>
            </a:lvl4pPr>
            <a:lvl5pPr indent="-3302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5pPr>
            <a:lvl6pPr indent="-3302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6pPr>
            <a:lvl7pPr indent="-3302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7pPr>
            <a:lvl8pPr indent="-3302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8pPr>
            <a:lvl9pPr indent="-3302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9pPr>
          </a:lstStyle>
          <a:p/>
        </p:txBody>
      </p:sp>
      <p:sp>
        <p:nvSpPr>
          <p:cNvPr id="66" name="Google Shape;66;p10"/>
          <p:cNvSpPr txBox="1"/>
          <p:nvPr>
            <p:ph idx="3" type="body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sz="1600"/>
            </a:lvl9pPr>
          </a:lstStyle>
          <a:p/>
        </p:txBody>
      </p:sp>
      <p:sp>
        <p:nvSpPr>
          <p:cNvPr id="67" name="Google Shape;67;p10"/>
          <p:cNvSpPr txBox="1"/>
          <p:nvPr>
            <p:ph idx="4" type="body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810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/>
            </a:lvl1pPr>
            <a:lvl2pPr indent="-355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/>
            </a:lvl3pPr>
            <a:lvl4pPr indent="-3302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–"/>
              <a:defRPr sz="1600"/>
            </a:lvl4pPr>
            <a:lvl5pPr indent="-3302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5pPr>
            <a:lvl6pPr indent="-3302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6pPr>
            <a:lvl7pPr indent="-3302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7pPr>
            <a:lvl8pPr indent="-3302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8pPr>
            <a:lvl9pPr indent="-3302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9pPr>
          </a:lstStyle>
          <a:p/>
        </p:txBody>
      </p:sp>
      <p:sp>
        <p:nvSpPr>
          <p:cNvPr id="68" name="Google Shape;68;p10"/>
          <p:cNvSpPr txBox="1"/>
          <p:nvPr>
            <p:ph idx="10" type="dt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9" name="Google Shape;69;p10"/>
          <p:cNvSpPr txBox="1"/>
          <p:nvPr>
            <p:ph idx="11" type="ftr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0"/>
          <p:cNvSpPr txBox="1"/>
          <p:nvPr>
            <p:ph idx="12" type="sldNum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11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11"/>
          <p:cNvSpPr txBox="1"/>
          <p:nvPr>
            <p:ph idx="1" type="body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/>
            </a:lvl1pPr>
            <a:lvl2pPr indent="-381000" lvl="1" marL="9144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–"/>
              <a:defRPr sz="2400"/>
            </a:lvl2pPr>
            <a:lvl3pPr indent="-355600" lvl="2" marL="1371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–"/>
              <a:defRPr sz="1800"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9pPr>
          </a:lstStyle>
          <a:p/>
        </p:txBody>
      </p:sp>
      <p:sp>
        <p:nvSpPr>
          <p:cNvPr id="74" name="Google Shape;74;p11"/>
          <p:cNvSpPr txBox="1"/>
          <p:nvPr>
            <p:ph idx="2" type="body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/>
            </a:lvl1pPr>
            <a:lvl2pPr indent="-381000" lvl="1" marL="9144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–"/>
              <a:defRPr sz="2400"/>
            </a:lvl2pPr>
            <a:lvl3pPr indent="-355600" lvl="2" marL="1371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–"/>
              <a:defRPr sz="1800"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9pPr>
          </a:lstStyle>
          <a:p/>
        </p:txBody>
      </p:sp>
      <p:sp>
        <p:nvSpPr>
          <p:cNvPr id="75" name="Google Shape;75;p11"/>
          <p:cNvSpPr txBox="1"/>
          <p:nvPr>
            <p:ph idx="10" type="dt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1"/>
          <p:cNvSpPr txBox="1"/>
          <p:nvPr>
            <p:ph idx="11" type="ftr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11"/>
          <p:cNvSpPr txBox="1"/>
          <p:nvPr>
            <p:ph idx="12" type="sldNum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2"/>
          <p:cNvSpPr txBox="1"/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sz="4000" cap="none"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" name="Google Shape;80;p12"/>
          <p:cNvSpPr txBox="1"/>
          <p:nvPr>
            <p:ph idx="1" type="body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/>
            </a:lvl1pPr>
            <a:lvl2pPr indent="-2286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/>
            </a:lvl2pPr>
            <a:lvl3pPr indent="-228600" lvl="2" marL="1371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/>
            </a:lvl3pPr>
            <a:lvl4pPr indent="-228600" lvl="3" marL="18288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/>
            </a:lvl4pPr>
            <a:lvl5pPr indent="-228600" lvl="4" marL="22860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/>
            </a:lvl5pPr>
            <a:lvl6pPr indent="-228600" lvl="5" marL="27432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/>
            </a:lvl6pPr>
            <a:lvl7pPr indent="-228600" lvl="6" marL="32004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/>
            </a:lvl7pPr>
            <a:lvl8pPr indent="-228600" lvl="7" marL="3657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/>
            </a:lvl8pPr>
            <a:lvl9pPr indent="-228600" lvl="8" marL="41148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/>
            </a:lvl9pPr>
          </a:lstStyle>
          <a:p/>
        </p:txBody>
      </p:sp>
      <p:sp>
        <p:nvSpPr>
          <p:cNvPr id="81" name="Google Shape;81;p12"/>
          <p:cNvSpPr txBox="1"/>
          <p:nvPr>
            <p:ph idx="10" type="dt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12"/>
          <p:cNvSpPr txBox="1"/>
          <p:nvPr>
            <p:ph idx="11" type="ftr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12"/>
          <p:cNvSpPr txBox="1"/>
          <p:nvPr>
            <p:ph idx="12" type="sldNum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1" name="Google Shape;11;p1"/>
          <p:cNvSpPr txBox="1"/>
          <p:nvPr>
            <p:ph idx="1" type="body"/>
          </p:nvPr>
        </p:nvSpPr>
        <p:spPr>
          <a:xfrm>
            <a:off x="457200" y="1600200"/>
            <a:ext cx="8229600" cy="45259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31800" lvl="0" marL="4572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40640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8100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2" name="Google Shape;12;p1"/>
          <p:cNvSpPr txBox="1"/>
          <p:nvPr>
            <p:ph idx="10" type="dt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3" name="Google Shape;13;p1"/>
          <p:cNvSpPr txBox="1"/>
          <p:nvPr>
            <p:ph idx="11" type="ftr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4" name="Google Shape;14;p1"/>
          <p:cNvSpPr txBox="1"/>
          <p:nvPr>
            <p:ph idx="12" type="sldNum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>
              <a:solidFill>
                <a:srgbClr val="000000"/>
              </a:solidFill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3"/>
          <p:cNvSpPr txBox="1"/>
          <p:nvPr>
            <p:ph type="ctrTitle"/>
          </p:nvPr>
        </p:nvSpPr>
        <p:spPr>
          <a:xfrm>
            <a:off x="685800" y="1595800"/>
            <a:ext cx="7772400" cy="1470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Font typeface="Arial"/>
              <a:buNone/>
            </a:pPr>
            <a:r>
              <a:rPr lang="en-US"/>
              <a:t>Principles of Mixed-Initiative User Interfaces</a:t>
            </a:r>
            <a:endParaRPr/>
          </a:p>
        </p:txBody>
      </p:sp>
      <p:sp>
        <p:nvSpPr>
          <p:cNvPr id="89" name="Google Shape;89;p13"/>
          <p:cNvSpPr txBox="1"/>
          <p:nvPr>
            <p:ph idx="1" type="subTitle"/>
          </p:nvPr>
        </p:nvSpPr>
        <p:spPr>
          <a:xfrm>
            <a:off x="1371600" y="34290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rPr lang="en-US"/>
              <a:t>Eric Horvitz</a:t>
            </a:r>
            <a:endParaRPr/>
          </a:p>
          <a:p>
            <a:pPr indent="0" lvl="0" marL="0" rtl="0" algn="ctr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t/>
            </a:r>
            <a:endParaRPr/>
          </a:p>
          <a:p>
            <a:pPr indent="0" lvl="0" marL="0" rtl="0" algn="ctr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t/>
            </a:r>
            <a:endParaRPr b="0" i="0" sz="32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ctr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rPr lang="en-US"/>
              <a:t>Hangxiao Zhu, 09/27/2024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14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Font typeface="Arial"/>
              <a:buNone/>
            </a:pPr>
            <a:r>
              <a:rPr b="0" i="0" lang="en-US" sz="4400" u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Introduction</a:t>
            </a:r>
            <a:endParaRPr/>
          </a:p>
        </p:txBody>
      </p:sp>
      <p:sp>
        <p:nvSpPr>
          <p:cNvPr id="95" name="Google Shape;95;p14"/>
          <p:cNvSpPr txBox="1"/>
          <p:nvPr>
            <p:ph idx="1" type="body"/>
          </p:nvPr>
        </p:nvSpPr>
        <p:spPr>
          <a:xfrm>
            <a:off x="457200" y="1600200"/>
            <a:ext cx="8229600" cy="45259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lang="en-US"/>
              <a:t>B</a:t>
            </a:r>
            <a:r>
              <a:rPr b="0" i="0" lang="en-US" sz="32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ackground </a:t>
            </a:r>
            <a:r>
              <a:rPr lang="en-US"/>
              <a:t>&amp; Motivation</a:t>
            </a:r>
            <a:r>
              <a:rPr b="0" i="0" lang="en-US" sz="32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: </a:t>
            </a:r>
            <a:endParaRPr b="0" i="0" sz="32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23850" lvl="1" marL="74295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–"/>
            </a:pPr>
            <a:r>
              <a:rPr b="0" i="0" lang="en-US" sz="2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Recent debate has centered on whether user-interface research should focus on developing new metaphors and tools for enhancing users’ ability to directly manipulate objects, or on creating interface agents that provide automation.</a:t>
            </a:r>
            <a:endParaRPr b="0" i="0" sz="24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23850" lvl="1" marL="74295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Char char="–"/>
            </a:pPr>
            <a:r>
              <a:rPr lang="en-US" sz="2400"/>
              <a:t>The aim is to enhance user experiences by balancing direct manipulation and automation to address the limitations of relying solely on one approach.</a:t>
            </a:r>
            <a:endParaRPr sz="2400"/>
          </a:p>
          <a:p>
            <a:pPr indent="-139700" lvl="0" marL="34290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t/>
            </a:r>
            <a:endParaRPr b="0" i="0" sz="32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20320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t/>
            </a:r>
            <a:endParaRPr b="0" i="0" sz="32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39700" lvl="0" marL="34290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t/>
            </a:r>
            <a:endParaRPr b="0" i="0" sz="32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39700" lvl="0" marL="34290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t/>
            </a:r>
            <a:endParaRPr b="0" i="0" sz="32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15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Font typeface="Arial"/>
              <a:buNone/>
            </a:pPr>
            <a:r>
              <a:rPr lang="en-US"/>
              <a:t>Principles for Mixed-Initiative UI</a:t>
            </a:r>
            <a:endParaRPr/>
          </a:p>
        </p:txBody>
      </p:sp>
      <p:sp>
        <p:nvSpPr>
          <p:cNvPr id="101" name="Google Shape;101;p15"/>
          <p:cNvSpPr txBox="1"/>
          <p:nvPr>
            <p:ph idx="1" type="body"/>
          </p:nvPr>
        </p:nvSpPr>
        <p:spPr>
          <a:xfrm>
            <a:off x="457200" y="1471150"/>
            <a:ext cx="8229600" cy="4526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61950" lvl="0" marL="45720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AutoNum type="arabicPeriod"/>
            </a:pPr>
            <a:r>
              <a:rPr lang="en-US" sz="2100"/>
              <a:t>Developing significant value-added automation</a:t>
            </a:r>
            <a:endParaRPr sz="2100"/>
          </a:p>
          <a:p>
            <a:pPr indent="-361950" lvl="0" marL="457200" rtl="0" algn="l">
              <a:spcBef>
                <a:spcPts val="0"/>
              </a:spcBef>
              <a:spcAft>
                <a:spcPts val="0"/>
              </a:spcAft>
              <a:buSzPts val="2100"/>
              <a:buAutoNum type="arabicPeriod"/>
            </a:pPr>
            <a:r>
              <a:rPr lang="en-US" sz="2100"/>
              <a:t>Considering </a:t>
            </a:r>
            <a:r>
              <a:rPr lang="en-US" sz="2100"/>
              <a:t>uncertainty</a:t>
            </a:r>
            <a:r>
              <a:rPr lang="en-US" sz="2100"/>
              <a:t> about a user’s goals</a:t>
            </a:r>
            <a:endParaRPr sz="2100"/>
          </a:p>
          <a:p>
            <a:pPr indent="-361950" lvl="0" marL="457200" rtl="0" algn="l">
              <a:spcBef>
                <a:spcPts val="0"/>
              </a:spcBef>
              <a:spcAft>
                <a:spcPts val="0"/>
              </a:spcAft>
              <a:buSzPts val="2100"/>
              <a:buAutoNum type="arabicPeriod"/>
            </a:pPr>
            <a:r>
              <a:rPr lang="en-US" sz="2100"/>
              <a:t>Considering the status of a user’s attention in the timing of services</a:t>
            </a:r>
            <a:endParaRPr sz="2100"/>
          </a:p>
          <a:p>
            <a:pPr indent="-361950" lvl="0" marL="457200" rtl="0" algn="l">
              <a:spcBef>
                <a:spcPts val="0"/>
              </a:spcBef>
              <a:spcAft>
                <a:spcPts val="0"/>
              </a:spcAft>
              <a:buSzPts val="2100"/>
              <a:buAutoNum type="arabicPeriod"/>
            </a:pPr>
            <a:r>
              <a:rPr lang="en-US" sz="2100"/>
              <a:t>Inferring ideal action in light of costs, benefits, and uncertainties</a:t>
            </a:r>
            <a:endParaRPr sz="2100"/>
          </a:p>
          <a:p>
            <a:pPr indent="-361950" lvl="0" marL="457200" rtl="0" algn="l">
              <a:spcBef>
                <a:spcPts val="0"/>
              </a:spcBef>
              <a:spcAft>
                <a:spcPts val="0"/>
              </a:spcAft>
              <a:buSzPts val="2100"/>
              <a:buAutoNum type="arabicPeriod"/>
            </a:pPr>
            <a:r>
              <a:rPr lang="en-US" sz="2100"/>
              <a:t>Employing dialog to resolve key uncertainties</a:t>
            </a:r>
            <a:endParaRPr sz="2100"/>
          </a:p>
          <a:p>
            <a:pPr indent="-361950" lvl="0" marL="457200" rtl="0" algn="l">
              <a:spcBef>
                <a:spcPts val="0"/>
              </a:spcBef>
              <a:spcAft>
                <a:spcPts val="0"/>
              </a:spcAft>
              <a:buSzPts val="2100"/>
              <a:buAutoNum type="arabicPeriod"/>
            </a:pPr>
            <a:r>
              <a:rPr lang="en-US" sz="2100"/>
              <a:t>Allowing efficient direct invocation and termination</a:t>
            </a:r>
            <a:endParaRPr sz="2100"/>
          </a:p>
          <a:p>
            <a:pPr indent="-361950" lvl="0" marL="457200" rtl="0" algn="l">
              <a:spcBef>
                <a:spcPts val="0"/>
              </a:spcBef>
              <a:spcAft>
                <a:spcPts val="0"/>
              </a:spcAft>
              <a:buSzPts val="2100"/>
              <a:buAutoNum type="arabicPeriod"/>
            </a:pPr>
            <a:r>
              <a:rPr lang="en-US" sz="2100"/>
              <a:t>Minimizing the cost of poor guesses about action and timing</a:t>
            </a:r>
            <a:endParaRPr sz="2100"/>
          </a:p>
          <a:p>
            <a:pPr indent="-361950" lvl="0" marL="457200" rtl="0" algn="l">
              <a:spcBef>
                <a:spcPts val="0"/>
              </a:spcBef>
              <a:spcAft>
                <a:spcPts val="0"/>
              </a:spcAft>
              <a:buSzPts val="2100"/>
              <a:buAutoNum type="arabicPeriod"/>
            </a:pPr>
            <a:r>
              <a:rPr lang="en-US" sz="2100"/>
              <a:t>Scoping precision of service to match uncertainty variation in goals</a:t>
            </a:r>
            <a:endParaRPr sz="2100"/>
          </a:p>
          <a:p>
            <a:pPr indent="-361950" lvl="0" marL="457200" rtl="0" algn="l">
              <a:spcBef>
                <a:spcPts val="0"/>
              </a:spcBef>
              <a:spcAft>
                <a:spcPts val="0"/>
              </a:spcAft>
              <a:buSzPts val="2100"/>
              <a:buAutoNum type="arabicPeriod"/>
            </a:pPr>
            <a:r>
              <a:rPr lang="en-US" sz="2100"/>
              <a:t>Providing mechanisms for efficient agent-user collaboration to refine results</a:t>
            </a:r>
            <a:endParaRPr sz="2100"/>
          </a:p>
          <a:p>
            <a:pPr indent="-361950" lvl="0" marL="457200" rtl="0" algn="l">
              <a:spcBef>
                <a:spcPts val="0"/>
              </a:spcBef>
              <a:spcAft>
                <a:spcPts val="0"/>
              </a:spcAft>
              <a:buSzPts val="2100"/>
              <a:buAutoNum type="arabicPeriod"/>
            </a:pPr>
            <a:r>
              <a:rPr lang="en-US" sz="2100"/>
              <a:t>Employing socially appropriate behaviors for agent-user interaction</a:t>
            </a:r>
            <a:endParaRPr sz="2100"/>
          </a:p>
          <a:p>
            <a:pPr indent="-361950" lvl="0" marL="457200" rtl="0" algn="l">
              <a:spcBef>
                <a:spcPts val="0"/>
              </a:spcBef>
              <a:spcAft>
                <a:spcPts val="0"/>
              </a:spcAft>
              <a:buSzPts val="2100"/>
              <a:buAutoNum type="arabicPeriod"/>
            </a:pPr>
            <a:r>
              <a:rPr lang="en-US" sz="2100"/>
              <a:t>Maintaining working memory of recent interactions</a:t>
            </a:r>
            <a:endParaRPr sz="2100"/>
          </a:p>
          <a:p>
            <a:pPr indent="-361950" lvl="0" marL="457200" rtl="0" algn="l">
              <a:spcBef>
                <a:spcPts val="0"/>
              </a:spcBef>
              <a:spcAft>
                <a:spcPts val="0"/>
              </a:spcAft>
              <a:buSzPts val="2100"/>
              <a:buAutoNum type="arabicPeriod"/>
            </a:pPr>
            <a:r>
              <a:rPr lang="en-US" sz="2100"/>
              <a:t>Continuing to </a:t>
            </a:r>
            <a:r>
              <a:rPr lang="en-US" sz="2100"/>
              <a:t>learn by observing</a:t>
            </a:r>
            <a:endParaRPr sz="210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16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Font typeface="Arial"/>
              <a:buNone/>
            </a:pPr>
            <a:r>
              <a:rPr lang="en-US"/>
              <a:t>LookOut </a:t>
            </a:r>
            <a:r>
              <a:rPr lang="en-US"/>
              <a:t>Project</a:t>
            </a:r>
            <a:endParaRPr/>
          </a:p>
        </p:txBody>
      </p:sp>
      <p:sp>
        <p:nvSpPr>
          <p:cNvPr id="107" name="Google Shape;107;p16"/>
          <p:cNvSpPr txBox="1"/>
          <p:nvPr>
            <p:ph idx="1" type="body"/>
          </p:nvPr>
        </p:nvSpPr>
        <p:spPr>
          <a:xfrm>
            <a:off x="457200" y="1600200"/>
            <a:ext cx="8229600" cy="45259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406400" lvl="0" marL="45720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en-US" sz="2800"/>
              <a:t>Calendaring and Scheduling</a:t>
            </a:r>
            <a:endParaRPr sz="2800"/>
          </a:p>
          <a:p>
            <a:pPr indent="-381000" lvl="1" marL="914400" rtl="0" algn="l">
              <a:spcBef>
                <a:spcPts val="0"/>
              </a:spcBef>
              <a:spcAft>
                <a:spcPts val="0"/>
              </a:spcAft>
              <a:buSzPts val="2400"/>
              <a:buChar char="–"/>
            </a:pPr>
            <a:r>
              <a:rPr lang="en-US" sz="2400"/>
              <a:t>The system analyzes email content to infer scheduling-related information, such as dates and times, and automatically fills in appointment fields in the user's calendar</a:t>
            </a:r>
            <a:endParaRPr sz="2400"/>
          </a:p>
          <a:p>
            <a:pPr indent="-381000" lvl="1" marL="914400" rtl="0" algn="l">
              <a:spcBef>
                <a:spcPts val="0"/>
              </a:spcBef>
              <a:spcAft>
                <a:spcPts val="0"/>
              </a:spcAft>
              <a:buSzPts val="2400"/>
              <a:buChar char="–"/>
            </a:pPr>
            <a:r>
              <a:rPr lang="en-US" sz="2400"/>
              <a:t>The system allows users to invoke or adjust automated services, enhancing efficiency while maintaining user control over scheduling tasks</a:t>
            </a:r>
            <a:endParaRPr sz="240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17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Font typeface="Arial"/>
              <a:buNone/>
            </a:pPr>
            <a:r>
              <a:rPr lang="en-US"/>
              <a:t>LookOut Project</a:t>
            </a:r>
            <a:endParaRPr/>
          </a:p>
        </p:txBody>
      </p:sp>
      <p:sp>
        <p:nvSpPr>
          <p:cNvPr id="113" name="Google Shape;113;p17"/>
          <p:cNvSpPr txBox="1"/>
          <p:nvPr>
            <p:ph idx="1" type="body"/>
          </p:nvPr>
        </p:nvSpPr>
        <p:spPr>
          <a:xfrm>
            <a:off x="457200" y="1600200"/>
            <a:ext cx="8229600" cy="4526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406400" lvl="0" marL="45720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en-US" sz="2800"/>
              <a:t>Decision Making under Uncertainty</a:t>
            </a:r>
            <a:endParaRPr sz="2800"/>
          </a:p>
          <a:p>
            <a:pPr indent="-406400" lvl="1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</a:pPr>
            <a:r>
              <a:rPr lang="en-US" sz="2400"/>
              <a:t>The system uses probabilistic models to infer the likelihood that a user intends to schedule or review a calendar based on email content</a:t>
            </a:r>
            <a:endParaRPr sz="2400"/>
          </a:p>
          <a:p>
            <a:pPr indent="-381000" lvl="1" marL="914400" rtl="0" algn="l">
              <a:spcBef>
                <a:spcPts val="0"/>
              </a:spcBef>
              <a:spcAft>
                <a:spcPts val="0"/>
              </a:spcAft>
              <a:buSzPts val="2400"/>
              <a:buChar char="–"/>
            </a:pPr>
            <a:r>
              <a:rPr lang="en-US" sz="2400"/>
              <a:t>Actions are guided by the expected utility of each option, balancing the costs and benefits of acting under uncertainty to improve user interaction</a:t>
            </a:r>
            <a:endParaRPr sz="240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18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Font typeface="Arial"/>
              <a:buNone/>
            </a:pPr>
            <a:r>
              <a:rPr lang="en-US"/>
              <a:t>LookOut Project</a:t>
            </a:r>
            <a:endParaRPr/>
          </a:p>
        </p:txBody>
      </p:sp>
      <p:sp>
        <p:nvSpPr>
          <p:cNvPr id="119" name="Google Shape;119;p18"/>
          <p:cNvSpPr txBox="1"/>
          <p:nvPr>
            <p:ph idx="1" type="body"/>
          </p:nvPr>
        </p:nvSpPr>
        <p:spPr>
          <a:xfrm>
            <a:off x="457200" y="1417625"/>
            <a:ext cx="8229600" cy="4526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406400" lvl="0" marL="45720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en-US" sz="2800"/>
              <a:t>Multiple Interaction Modalities</a:t>
            </a:r>
            <a:endParaRPr sz="2800"/>
          </a:p>
          <a:p>
            <a:pPr indent="-368300" lvl="1" marL="914400" rtl="0" algn="l">
              <a:spcBef>
                <a:spcPts val="0"/>
              </a:spcBef>
              <a:spcAft>
                <a:spcPts val="0"/>
              </a:spcAft>
              <a:buSzPts val="2200"/>
              <a:buChar char="–"/>
            </a:pPr>
            <a:r>
              <a:rPr lang="en-US" sz="2200"/>
              <a:t>Manual Operation: Lookout can be manually invoked by the user through an icon, providing control over when the system takes action, allowing users to engage the system only when needed.</a:t>
            </a:r>
            <a:endParaRPr sz="2200"/>
          </a:p>
          <a:p>
            <a:pPr indent="-368300" lvl="1" marL="914400" rtl="0" algn="l">
              <a:spcBef>
                <a:spcPts val="0"/>
              </a:spcBef>
              <a:spcAft>
                <a:spcPts val="0"/>
              </a:spcAft>
              <a:buSzPts val="2200"/>
              <a:buChar char="–"/>
            </a:pPr>
            <a:r>
              <a:rPr lang="en-US" sz="2200"/>
              <a:t>Basic Automated-Assistance Mode: In this mode, Lookout automatically analyzes emails and populates calendar entries, reducing the need for manual input while still allowing users to adjust or confirm details as needed.</a:t>
            </a:r>
            <a:endParaRPr sz="2200"/>
          </a:p>
          <a:p>
            <a:pPr indent="-368300" lvl="1" marL="914400" rtl="0" algn="l">
              <a:spcBef>
                <a:spcPts val="0"/>
              </a:spcBef>
              <a:spcAft>
                <a:spcPts val="0"/>
              </a:spcAft>
              <a:buSzPts val="2200"/>
              <a:buChar char="–"/>
            </a:pPr>
            <a:r>
              <a:rPr lang="en-US" sz="2200"/>
              <a:t>Social-Agent Modality: This mode introduces an animated character that interacts with users via speech, utilizing speech recognition and text-to-speech for hands-free operation, offering a more conversational and less intrusive form of assistance.</a:t>
            </a:r>
            <a:endParaRPr sz="220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3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19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Font typeface="Arial"/>
              <a:buNone/>
            </a:pPr>
            <a:r>
              <a:rPr lang="en-US"/>
              <a:t>LookOut Project</a:t>
            </a:r>
            <a:endParaRPr/>
          </a:p>
        </p:txBody>
      </p:sp>
      <p:sp>
        <p:nvSpPr>
          <p:cNvPr id="125" name="Google Shape;125;p19"/>
          <p:cNvSpPr txBox="1"/>
          <p:nvPr>
            <p:ph idx="1" type="body"/>
          </p:nvPr>
        </p:nvSpPr>
        <p:spPr>
          <a:xfrm>
            <a:off x="457200" y="1417625"/>
            <a:ext cx="8229600" cy="4526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406400" lvl="0" marL="45720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en-US" sz="2800"/>
              <a:t>Handling Invocation Failures</a:t>
            </a:r>
            <a:endParaRPr sz="2800"/>
          </a:p>
          <a:p>
            <a:pPr indent="-368300" lvl="1" marL="914400" rtl="0" algn="l">
              <a:spcBef>
                <a:spcPts val="0"/>
              </a:spcBef>
              <a:spcAft>
                <a:spcPts val="0"/>
              </a:spcAft>
              <a:buSzPts val="2200"/>
              <a:buChar char="–"/>
            </a:pPr>
            <a:r>
              <a:rPr lang="en-US" sz="2200"/>
              <a:t>If Lookout fails to infer that the user needs scheduling assistance, the user can manually invoke the system.</a:t>
            </a:r>
            <a:endParaRPr sz="2200"/>
          </a:p>
          <a:p>
            <a:pPr indent="-368300" lvl="1" marL="914400" rtl="0" algn="l">
              <a:spcBef>
                <a:spcPts val="0"/>
              </a:spcBef>
              <a:spcAft>
                <a:spcPts val="0"/>
              </a:spcAft>
              <a:buSzPts val="2200"/>
              <a:buChar char="–"/>
            </a:pPr>
            <a:r>
              <a:rPr lang="en-US" sz="2200"/>
              <a:t>If Lookout misinterprets the user’s intent, it respectfully backs off, making minimal disruption</a:t>
            </a:r>
            <a:endParaRPr sz="2200"/>
          </a:p>
          <a:p>
            <a:pPr indent="0" lvl="0" marL="0" rtl="0" algn="l">
              <a:spcBef>
                <a:spcPts val="560"/>
              </a:spcBef>
              <a:spcAft>
                <a:spcPts val="0"/>
              </a:spcAft>
              <a:buNone/>
            </a:pPr>
            <a:r>
              <a:t/>
            </a:r>
            <a:endParaRPr sz="220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20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Font typeface="Arial"/>
              <a:buNone/>
            </a:pPr>
            <a:r>
              <a:rPr lang="en-US"/>
              <a:t>LookOut Project</a:t>
            </a:r>
            <a:endParaRPr/>
          </a:p>
        </p:txBody>
      </p:sp>
      <p:sp>
        <p:nvSpPr>
          <p:cNvPr id="131" name="Google Shape;131;p20"/>
          <p:cNvSpPr txBox="1"/>
          <p:nvPr>
            <p:ph idx="1" type="body"/>
          </p:nvPr>
        </p:nvSpPr>
        <p:spPr>
          <a:xfrm>
            <a:off x="457200" y="1417625"/>
            <a:ext cx="8229600" cy="4526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406400" lvl="0" marL="45720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en-US" sz="2800"/>
              <a:t>Inference and Decisions</a:t>
            </a:r>
            <a:endParaRPr sz="2800"/>
          </a:p>
          <a:p>
            <a:pPr indent="-368300" lvl="1" marL="914400" rtl="0" algn="l">
              <a:spcBef>
                <a:spcPts val="0"/>
              </a:spcBef>
              <a:spcAft>
                <a:spcPts val="0"/>
              </a:spcAft>
              <a:buSzPts val="2200"/>
              <a:buChar char="–"/>
            </a:pPr>
            <a:r>
              <a:rPr lang="en-US" sz="2200"/>
              <a:t>The system uses probabilistic models to infer user intentions based on email content and user behavior</a:t>
            </a:r>
            <a:endParaRPr sz="2200"/>
          </a:p>
          <a:p>
            <a:pPr indent="-368300" lvl="1" marL="914400" rtl="0" algn="l">
              <a:spcBef>
                <a:spcPts val="0"/>
              </a:spcBef>
              <a:spcAft>
                <a:spcPts val="0"/>
              </a:spcAft>
              <a:buSzPts val="2200"/>
              <a:buChar char="–"/>
            </a:pPr>
            <a:r>
              <a:rPr lang="en-US" sz="2200"/>
              <a:t>The current version of Lookout employs an efficient linear SVM approximation method to assign probabilities to user intentions. This allows the system to anticipate whether a user wants to schedule an appointment or review a calendar, enabling intelligent action under uncertainty</a:t>
            </a:r>
            <a:endParaRPr sz="2200"/>
          </a:p>
          <a:p>
            <a:pPr indent="-368300" lvl="1" marL="914400" rtl="0" algn="l">
              <a:spcBef>
                <a:spcPts val="0"/>
              </a:spcBef>
              <a:spcAft>
                <a:spcPts val="0"/>
              </a:spcAft>
              <a:buSzPts val="2200"/>
              <a:buChar char="–"/>
            </a:pPr>
            <a:r>
              <a:rPr lang="en-US" sz="2200"/>
              <a:t>Decision about action versus inaction should be directed by expected utility</a:t>
            </a:r>
            <a:endParaRPr sz="2200"/>
          </a:p>
          <a:p>
            <a:pPr indent="0" lvl="0" marL="0" rtl="0" algn="l">
              <a:spcBef>
                <a:spcPts val="560"/>
              </a:spcBef>
              <a:spcAft>
                <a:spcPts val="0"/>
              </a:spcAft>
              <a:buNone/>
            </a:pPr>
            <a:r>
              <a:t/>
            </a:r>
            <a:endParaRPr sz="220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21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Font typeface="Arial"/>
              <a:buNone/>
            </a:pPr>
            <a:r>
              <a:rPr lang="en-US"/>
              <a:t>LookOut Project</a:t>
            </a:r>
            <a:endParaRPr/>
          </a:p>
        </p:txBody>
      </p:sp>
      <p:sp>
        <p:nvSpPr>
          <p:cNvPr id="137" name="Google Shape;137;p21"/>
          <p:cNvSpPr txBox="1"/>
          <p:nvPr>
            <p:ph idx="1" type="body"/>
          </p:nvPr>
        </p:nvSpPr>
        <p:spPr>
          <a:xfrm>
            <a:off x="457200" y="1417625"/>
            <a:ext cx="8229600" cy="4526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406400" lvl="0" marL="45720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en-US" sz="2800"/>
              <a:t>Inference and Decisions</a:t>
            </a:r>
            <a:endParaRPr sz="2800"/>
          </a:p>
          <a:p>
            <a:pPr indent="-342900" lvl="1" marL="914400" rtl="0" algn="l">
              <a:spcBef>
                <a:spcPts val="0"/>
              </a:spcBef>
              <a:spcAft>
                <a:spcPts val="0"/>
              </a:spcAft>
              <a:buSzPts val="1800"/>
              <a:buChar char="–"/>
            </a:pPr>
            <a:r>
              <a:rPr b="1" lang="en-US" sz="1800"/>
              <a:t>Likelihood of a user's goals given observed evidence:</a:t>
            </a:r>
            <a:r>
              <a:rPr lang="en-US" sz="1800"/>
              <a:t> The system calculates the probability that a user has a specific goal based on observed actions and context (e.g., email content).</a:t>
            </a:r>
            <a:endParaRPr sz="1800"/>
          </a:p>
          <a:p>
            <a:pPr indent="-342900" lvl="1" marL="914400" rtl="0" algn="l">
              <a:spcBef>
                <a:spcPts val="0"/>
              </a:spcBef>
              <a:spcAft>
                <a:spcPts val="0"/>
              </a:spcAft>
              <a:buSzPts val="1800"/>
              <a:buChar char="–"/>
            </a:pPr>
            <a:r>
              <a:rPr b="1" lang="en-US" sz="1800"/>
              <a:t>Utility definition: </a:t>
            </a:r>
            <a:r>
              <a:rPr lang="en-US" sz="1800"/>
              <a:t>Utility is used to measure the value of different outcomes, such as taking action when the user has a goal or refraining from action when they do not.</a:t>
            </a:r>
            <a:endParaRPr sz="1800"/>
          </a:p>
          <a:p>
            <a:pPr indent="-342900" lvl="1" marL="914400" rtl="0" algn="l">
              <a:spcBef>
                <a:spcPts val="0"/>
              </a:spcBef>
              <a:spcAft>
                <a:spcPts val="0"/>
              </a:spcAft>
              <a:buSzPts val="1800"/>
              <a:buChar char="–"/>
            </a:pPr>
            <a:r>
              <a:rPr b="1" lang="en-US" sz="1800"/>
              <a:t>Expected utility equation: </a:t>
            </a:r>
            <a:r>
              <a:rPr lang="en-US" sz="1800"/>
              <a:t>This equation calculates the overall value of an action by considering the likelihood of the user's goal and the associated utility for each possible outcome.</a:t>
            </a:r>
            <a:endParaRPr sz="1800"/>
          </a:p>
          <a:p>
            <a:pPr indent="-342900" lvl="1" marL="914400" rtl="0" algn="l">
              <a:spcBef>
                <a:spcPts val="0"/>
              </a:spcBef>
              <a:spcAft>
                <a:spcPts val="0"/>
              </a:spcAft>
              <a:buSzPts val="1800"/>
              <a:buChar char="–"/>
            </a:pPr>
            <a:r>
              <a:rPr b="1" lang="en-US" sz="1800"/>
              <a:t>Threshold probability: </a:t>
            </a:r>
            <a:r>
              <a:rPr lang="en-US" sz="1800"/>
              <a:t>A specific probability point is calculated, beyond which it is better for the system to take action. If the likelihood of a user having a goal is higher than the threshold, the system acts; otherwise, it does not.</a:t>
            </a:r>
            <a:endParaRPr sz="1800"/>
          </a:p>
          <a:p>
            <a:pPr indent="-342900" lvl="1" marL="914400" rtl="0" algn="l">
              <a:spcBef>
                <a:spcPts val="0"/>
              </a:spcBef>
              <a:spcAft>
                <a:spcPts val="0"/>
              </a:spcAft>
              <a:buSzPts val="1800"/>
              <a:buChar char="–"/>
            </a:pPr>
            <a:r>
              <a:rPr b="1" lang="en-US" sz="1800"/>
              <a:t>Integrating dialog as an option for action:</a:t>
            </a:r>
            <a:r>
              <a:rPr lang="en-US" sz="1800"/>
              <a:t> When uncertainty about the user’s goal is high, the system can engage in a dialog with the user to clarify intentions before acting, providing a balance between direct action and inquiry.</a:t>
            </a:r>
            <a:endParaRPr sz="1800"/>
          </a:p>
          <a:p>
            <a:pPr indent="0" lvl="0" marL="0" rtl="0" algn="l">
              <a:spcBef>
                <a:spcPts val="56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22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Font typeface="Arial"/>
              <a:buNone/>
            </a:pPr>
            <a:r>
              <a:rPr lang="en-US"/>
              <a:t>LookOut Project</a:t>
            </a:r>
            <a:endParaRPr/>
          </a:p>
        </p:txBody>
      </p:sp>
      <p:sp>
        <p:nvSpPr>
          <p:cNvPr id="143" name="Google Shape;143;p22"/>
          <p:cNvSpPr txBox="1"/>
          <p:nvPr>
            <p:ph idx="1" type="body"/>
          </p:nvPr>
        </p:nvSpPr>
        <p:spPr>
          <a:xfrm>
            <a:off x="457200" y="1417625"/>
            <a:ext cx="8229600" cy="4526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406400" lvl="0" marL="45720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en-US" sz="2800"/>
              <a:t>User Attention and the Timing of Service</a:t>
            </a:r>
            <a:endParaRPr sz="2800"/>
          </a:p>
          <a:p>
            <a:pPr indent="-406400" lvl="1" marL="914400" rtl="0" algn="l">
              <a:spcBef>
                <a:spcPts val="0"/>
              </a:spcBef>
              <a:spcAft>
                <a:spcPts val="0"/>
              </a:spcAft>
              <a:buSzPts val="2800"/>
              <a:buChar char="–"/>
            </a:pPr>
            <a:r>
              <a:rPr lang="en-US"/>
              <a:t>By understanding the relationship between message size and preferred response time, Lookout can delay or time its actions to provide assistance when users are most ready to receive it</a:t>
            </a:r>
            <a:endParaRPr sz="2800"/>
          </a:p>
          <a:p>
            <a:pPr indent="0" lvl="0" marL="0" rtl="0" algn="l">
              <a:spcBef>
                <a:spcPts val="56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7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23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Font typeface="Arial"/>
              <a:buNone/>
            </a:pPr>
            <a:r>
              <a:rPr lang="en-US"/>
              <a:t>LookOut Project</a:t>
            </a:r>
            <a:endParaRPr/>
          </a:p>
        </p:txBody>
      </p:sp>
      <p:sp>
        <p:nvSpPr>
          <p:cNvPr id="149" name="Google Shape;149;p23"/>
          <p:cNvSpPr txBox="1"/>
          <p:nvPr>
            <p:ph idx="1" type="body"/>
          </p:nvPr>
        </p:nvSpPr>
        <p:spPr>
          <a:xfrm>
            <a:off x="457200" y="1417625"/>
            <a:ext cx="8229600" cy="4526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406400" lvl="0" marL="45720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en-US" sz="2800"/>
              <a:t>Machinery for Life-long Learning</a:t>
            </a:r>
            <a:endParaRPr sz="2800"/>
          </a:p>
          <a:p>
            <a:pPr indent="-406400" lvl="1" marL="914400" rtl="0" algn="l">
              <a:spcBef>
                <a:spcPts val="0"/>
              </a:spcBef>
              <a:spcAft>
                <a:spcPts val="0"/>
              </a:spcAft>
              <a:buSzPts val="2800"/>
              <a:buChar char="–"/>
            </a:pPr>
            <a:r>
              <a:rPr lang="en-US"/>
              <a:t>The system refines its probabilistic models and attention timing based on ongoing observations</a:t>
            </a:r>
            <a:endParaRPr/>
          </a:p>
          <a:p>
            <a:pPr indent="-342900" lvl="1" marL="914400" rtl="0" algn="l">
              <a:spcBef>
                <a:spcPts val="0"/>
              </a:spcBef>
              <a:spcAft>
                <a:spcPts val="0"/>
              </a:spcAft>
              <a:buSzPts val="1800"/>
              <a:buChar char="–"/>
            </a:pPr>
            <a:r>
              <a:rPr lang="en-US"/>
              <a:t>This life-long learning capability allows Lookout to adapt to individual user preferences and become more efficient and accurate in providing assistance as it gathers more data</a:t>
            </a:r>
            <a:endParaRPr/>
          </a:p>
          <a:p>
            <a:pPr indent="0" lvl="0" marL="0" rtl="0" algn="l">
              <a:spcBef>
                <a:spcPts val="56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24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Font typeface="Arial"/>
              <a:buNone/>
            </a:pPr>
            <a:r>
              <a:rPr b="0" i="0" lang="en-US" sz="4400" u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Results and </a:t>
            </a:r>
            <a:r>
              <a:rPr lang="en-US"/>
              <a:t>Contributions</a:t>
            </a:r>
            <a:endParaRPr/>
          </a:p>
        </p:txBody>
      </p:sp>
      <p:sp>
        <p:nvSpPr>
          <p:cNvPr id="155" name="Google Shape;155;p24"/>
          <p:cNvSpPr txBox="1"/>
          <p:nvPr>
            <p:ph idx="1" type="body"/>
          </p:nvPr>
        </p:nvSpPr>
        <p:spPr>
          <a:xfrm>
            <a:off x="457200" y="1600200"/>
            <a:ext cx="8229600" cy="45259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92100" lvl="0" marL="34290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SzPts val="2400"/>
              <a:buFont typeface="Arial"/>
              <a:buChar char="•"/>
            </a:pPr>
            <a:r>
              <a:rPr b="1" lang="en-US" sz="2400"/>
              <a:t>Integration of Automation and Direct Manipulation:</a:t>
            </a:r>
            <a:r>
              <a:rPr lang="en-US" sz="2400"/>
              <a:t> The research demonstrates that combining automated reasoning with direct user manipulation can significantly enhance human-computer interaction, allowing users to retain control while benefiting from intelligent assistance</a:t>
            </a:r>
            <a:endParaRPr sz="2400"/>
          </a:p>
          <a:p>
            <a:pPr indent="-292100" lvl="0" marL="34290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SzPts val="2400"/>
              <a:buChar char="•"/>
            </a:pPr>
            <a:r>
              <a:rPr b="1" lang="en-US" sz="2400"/>
              <a:t>Principles for Mixed-Initiative Interfaces:</a:t>
            </a:r>
            <a:r>
              <a:rPr b="1" lang="en-US" sz="2400"/>
              <a:t> </a:t>
            </a:r>
            <a:r>
              <a:rPr lang="en-US" sz="2400"/>
              <a:t>The paper presents a set of guiding principles for designing mixed-initiative user interfaces</a:t>
            </a:r>
            <a:endParaRPr sz="2400"/>
          </a:p>
          <a:p>
            <a:pPr indent="-292100" lvl="0" marL="34290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SzPts val="2400"/>
              <a:buChar char="•"/>
            </a:pPr>
            <a:r>
              <a:rPr b="1" lang="en-US" sz="2400"/>
              <a:t>Lookout System:</a:t>
            </a:r>
            <a:r>
              <a:rPr lang="en-US" sz="2400"/>
              <a:t> The development of the Lookout system showcases these principles in action, offering practical solutions for calendaring and scheduling tasks within Microsoft Outlook.</a:t>
            </a:r>
            <a:endParaRPr sz="240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