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16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270" y="96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8e16addd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8e16addd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8e16addd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8e16addd2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8e16addd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8e16addd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f8e16addd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f8e16addd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8e16addd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8e16addd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8e16addd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f8e16addd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800" lvl="1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800" lvl="1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1pPr>
            <a:lvl2pPr marL="685800" lvl="1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42900" lvl="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57175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750">
                <a:solidFill>
                  <a:schemeClr val="dk2"/>
                </a:solidFill>
              </a:defRPr>
            </a:lvl1pPr>
            <a:lvl2pPr lvl="1" algn="r">
              <a:buNone/>
              <a:defRPr sz="750">
                <a:solidFill>
                  <a:schemeClr val="dk2"/>
                </a:solidFill>
              </a:defRPr>
            </a:lvl2pPr>
            <a:lvl3pPr lvl="2" algn="r">
              <a:buNone/>
              <a:defRPr sz="750">
                <a:solidFill>
                  <a:schemeClr val="dk2"/>
                </a:solidFill>
              </a:defRPr>
            </a:lvl3pPr>
            <a:lvl4pPr lvl="3" algn="r">
              <a:buNone/>
              <a:defRPr sz="750">
                <a:solidFill>
                  <a:schemeClr val="dk2"/>
                </a:solidFill>
              </a:defRPr>
            </a:lvl4pPr>
            <a:lvl5pPr lvl="4" algn="r">
              <a:buNone/>
              <a:defRPr sz="750">
                <a:solidFill>
                  <a:schemeClr val="dk2"/>
                </a:solidFill>
              </a:defRPr>
            </a:lvl5pPr>
            <a:lvl6pPr lvl="5" algn="r">
              <a:buNone/>
              <a:defRPr sz="750">
                <a:solidFill>
                  <a:schemeClr val="dk2"/>
                </a:solidFill>
              </a:defRPr>
            </a:lvl6pPr>
            <a:lvl7pPr lvl="6" algn="r">
              <a:buNone/>
              <a:defRPr sz="750">
                <a:solidFill>
                  <a:schemeClr val="dk2"/>
                </a:solidFill>
              </a:defRPr>
            </a:lvl7pPr>
            <a:lvl8pPr lvl="7" algn="r">
              <a:buNone/>
              <a:defRPr sz="750">
                <a:solidFill>
                  <a:schemeClr val="dk2"/>
                </a:solidFill>
              </a:defRPr>
            </a:lvl8pPr>
            <a:lvl9pPr lvl="8" algn="r">
              <a:buNone/>
              <a:defRPr sz="75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33781" y="1139063"/>
            <a:ext cx="6390450" cy="1539450"/>
          </a:xfrm>
          <a:prstGeom prst="rect">
            <a:avLst/>
          </a:prstGeom>
        </p:spPr>
        <p:txBody>
          <a:bodyPr spcFirstLastPara="1" wrap="square" lIns="68569" tIns="68569" rIns="68569" bIns="68569" anchor="b" anchorCtr="0">
            <a:normAutofit fontScale="90000"/>
          </a:bodyPr>
          <a:lstStyle/>
          <a:p>
            <a:pPr>
              <a:lnSpc>
                <a:spcPct val="115000"/>
              </a:lnSpc>
              <a:spcBef>
                <a:spcPts val="900"/>
              </a:spcBef>
            </a:pPr>
            <a:r>
              <a:rPr lang="en-CA" sz="1967" b="1"/>
              <a:t>Principles of Mixed-Initiative User Interfaces</a:t>
            </a:r>
            <a:endParaRPr sz="1967" b="1"/>
          </a:p>
          <a:p>
            <a:pPr>
              <a:lnSpc>
                <a:spcPct val="115000"/>
              </a:lnSpc>
              <a:spcBef>
                <a:spcPts val="900"/>
              </a:spcBef>
            </a:pPr>
            <a:r>
              <a:rPr lang="en-CA" sz="1800"/>
              <a:t>Eric Horvitz </a:t>
            </a:r>
            <a:endParaRPr sz="1800"/>
          </a:p>
          <a:p>
            <a:pPr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</a:pPr>
            <a:r>
              <a:rPr lang="en-CA" sz="1800"/>
              <a:t>Microsoft Research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54550" y="3074869"/>
            <a:ext cx="6390450" cy="59445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 marL="0" indent="0"/>
            <a:r>
              <a:rPr lang="en-CA" sz="1500"/>
              <a:t>Discussant: Yi Wen 27th Sep</a:t>
            </a:r>
            <a:endParaRPr sz="1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171488" y="737888"/>
            <a:ext cx="6390450" cy="4295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>
              <a:buSzPts val="990"/>
            </a:pPr>
            <a:r>
              <a:rPr lang="en-CA" sz="1665"/>
              <a:t>Relevance to today’s research</a:t>
            </a:r>
            <a:endParaRPr sz="1665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233775" y="1141425"/>
            <a:ext cx="6390450" cy="256995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 marL="0" indent="0">
              <a:buNone/>
            </a:pPr>
            <a:r>
              <a:rPr lang="en-CA" sz="1050"/>
              <a:t>Interface agents that provide automation ➡️ AI agents that understand natural language to execute various tasks</a:t>
            </a:r>
            <a:endParaRPr sz="1050"/>
          </a:p>
          <a:p>
            <a:pPr marL="0" indent="0">
              <a:spcBef>
                <a:spcPts val="900"/>
              </a:spcBef>
              <a:buNone/>
            </a:pPr>
            <a:r>
              <a:rPr lang="en-CA" sz="1050"/>
              <a:t>Might make poor guesses about users ➡️ less likely to have error</a:t>
            </a:r>
            <a:endParaRPr sz="1050"/>
          </a:p>
          <a:p>
            <a:pPr marL="0" indent="0">
              <a:spcBef>
                <a:spcPts val="900"/>
              </a:spcBef>
              <a:spcAft>
                <a:spcPts val="900"/>
              </a:spcAft>
              <a:buNone/>
            </a:pPr>
            <a:endParaRPr sz="105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1094" y="2092744"/>
            <a:ext cx="2118544" cy="2273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t="10201" r="4507"/>
          <a:stretch/>
        </p:blipFill>
        <p:spPr>
          <a:xfrm>
            <a:off x="265251" y="2092744"/>
            <a:ext cx="2575843" cy="227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9638" y="2092744"/>
            <a:ext cx="1262808" cy="2273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037700" y="1503825"/>
            <a:ext cx="5393700" cy="20594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  <a:buSzPts val="990"/>
            </a:pPr>
            <a:r>
              <a:rPr lang="en-CA" sz="2865"/>
              <a:t>Mixed initiative user interface </a:t>
            </a:r>
            <a:endParaRPr sz="2865"/>
          </a:p>
          <a:p>
            <a:pPr>
              <a:lnSpc>
                <a:spcPct val="115000"/>
              </a:lnSpc>
              <a:buSzPts val="990"/>
            </a:pPr>
            <a:r>
              <a:rPr lang="en-CA" sz="2865"/>
              <a:t>                 ⬇️</a:t>
            </a:r>
            <a:endParaRPr sz="2865"/>
          </a:p>
          <a:p>
            <a:pPr>
              <a:lnSpc>
                <a:spcPct val="115000"/>
              </a:lnSpc>
              <a:buSzPts val="990"/>
            </a:pPr>
            <a:r>
              <a:rPr lang="en-CA" sz="2865"/>
              <a:t>Human-AI collaboration</a:t>
            </a:r>
            <a:endParaRPr sz="286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33775" y="697725"/>
            <a:ext cx="3000825" cy="4295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 fontScale="90000"/>
          </a:bodyPr>
          <a:lstStyle/>
          <a:p>
            <a:pPr>
              <a:spcBef>
                <a:spcPts val="900"/>
              </a:spcBef>
            </a:pPr>
            <a:r>
              <a:rPr lang="en-CA" sz="1050"/>
              <a:t>Towards Process-Oriented, Modular, and Versatile Question Generation that Meets Educational Needs</a:t>
            </a:r>
            <a:endParaRPr sz="1050"/>
          </a:p>
          <a:p>
            <a:pPr>
              <a:lnSpc>
                <a:spcPct val="115000"/>
              </a:lnSpc>
              <a:spcBef>
                <a:spcPts val="900"/>
              </a:spcBef>
            </a:pPr>
            <a:r>
              <a:rPr lang="en-CA" sz="900"/>
              <a:t>Xu Wang et.al. NAACL 2022</a:t>
            </a:r>
            <a:endParaRPr sz="900"/>
          </a:p>
          <a:p>
            <a:pPr>
              <a:lnSpc>
                <a:spcPct val="115000"/>
              </a:lnSpc>
              <a:spcBef>
                <a:spcPts val="900"/>
              </a:spcBef>
              <a:buSzPct val="78571"/>
            </a:pPr>
            <a:endParaRPr sz="1050"/>
          </a:p>
          <a:p>
            <a:pPr>
              <a:lnSpc>
                <a:spcPct val="115000"/>
              </a:lnSpc>
              <a:spcBef>
                <a:spcPts val="900"/>
              </a:spcBef>
              <a:buSzPct val="91666"/>
            </a:pPr>
            <a:r>
              <a:rPr lang="en-CA" sz="900"/>
              <a:t>Xu Wang Simin Fan Jessica Houghton Lu Wang</a:t>
            </a:r>
            <a:endParaRPr sz="900"/>
          </a:p>
          <a:p>
            <a:pPr>
              <a:spcBef>
                <a:spcPts val="900"/>
              </a:spcBef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233775" y="1507294"/>
            <a:ext cx="6390450" cy="256230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 marL="0" indent="0">
              <a:spcAft>
                <a:spcPts val="900"/>
              </a:spcAft>
              <a:buNone/>
            </a:pP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44" y="1429426"/>
            <a:ext cx="2905932" cy="2894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5744" y="775501"/>
            <a:ext cx="2951906" cy="1749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5744" y="2611582"/>
            <a:ext cx="2905931" cy="2151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233775" y="510541"/>
            <a:ext cx="6390450" cy="859354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>
              <a:buSzPts val="990"/>
            </a:pPr>
            <a:r>
              <a:rPr lang="en-CA" sz="2000" dirty="0"/>
              <a:t>What Lucy has said about this research?</a:t>
            </a:r>
            <a:endParaRPr sz="2000"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233775" y="1491712"/>
            <a:ext cx="6390450" cy="3362227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Lucy’s viewpoint on interface agent: They can oversimplify complex human interactions and decision-making processes</a:t>
            </a:r>
            <a:endParaRPr dirty="0"/>
          </a:p>
          <a:p>
            <a:pPr marL="0" indent="0">
              <a:spcBef>
                <a:spcPts val="900"/>
              </a:spcBef>
              <a:buNone/>
            </a:pPr>
            <a:r>
              <a:rPr lang="en-CA" dirty="0"/>
              <a:t>Importance of understanding the context in which technology is used</a:t>
            </a:r>
            <a:endParaRPr dirty="0"/>
          </a:p>
          <a:p>
            <a:pPr marL="0" indent="0">
              <a:spcBef>
                <a:spcPts val="900"/>
              </a:spcBef>
              <a:buNone/>
            </a:pPr>
            <a:r>
              <a:rPr lang="en-CA" dirty="0"/>
              <a:t>Systems should support human interaction rather than replace it</a:t>
            </a:r>
            <a:endParaRPr dirty="0"/>
          </a:p>
          <a:p>
            <a:pPr marL="0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en-CA" dirty="0"/>
              <a:t>A more collaborative approach, where technology assists and augments human activity rather than attempting to act independently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233775" y="556261"/>
            <a:ext cx="6390450" cy="813634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>
              <a:buSzPts val="990"/>
            </a:pPr>
            <a:r>
              <a:rPr lang="en-CA" sz="2000" dirty="0"/>
              <a:t>What Simon has said about this research?</a:t>
            </a:r>
            <a:endParaRPr sz="2000" dirty="0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233775" y="1491712"/>
            <a:ext cx="6246900" cy="2836447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 marL="0" indent="0">
              <a:buNone/>
            </a:pPr>
            <a:r>
              <a:rPr lang="en-CA" dirty="0"/>
              <a:t>Bounded rationality of human beings</a:t>
            </a:r>
            <a:endParaRPr dirty="0"/>
          </a:p>
          <a:p>
            <a:pPr marL="0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en-CA" dirty="0"/>
              <a:t>importance of combining human intuition with computational assistance to achieve better outcomes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233775" y="460855"/>
            <a:ext cx="6390450" cy="553277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/>
          </a:bodyPr>
          <a:lstStyle/>
          <a:p>
            <a:pPr>
              <a:buSzPts val="990"/>
            </a:pPr>
            <a:r>
              <a:rPr lang="en-CA" sz="2400" dirty="0"/>
              <a:t>How projects might learn from these results</a:t>
            </a:r>
            <a:endParaRPr sz="2400" dirty="0"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233775" y="1373044"/>
            <a:ext cx="6390450" cy="345375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rmAutofit fontScale="92500" lnSpcReduction="10000"/>
          </a:bodyPr>
          <a:lstStyle/>
          <a:p>
            <a:pPr indent="-246340">
              <a:spcBef>
                <a:spcPts val="900"/>
              </a:spcBef>
              <a:buClr>
                <a:schemeClr val="dk1"/>
              </a:buClr>
              <a:buSzPct val="100000"/>
            </a:pPr>
            <a:r>
              <a:rPr lang="en-CA" sz="1275">
                <a:solidFill>
                  <a:schemeClr val="dk1"/>
                </a:solidFill>
              </a:rPr>
              <a:t>Considering the status of a user’s attention in the timing of services.</a:t>
            </a:r>
            <a:endParaRPr sz="1275">
              <a:solidFill>
                <a:schemeClr val="dk1"/>
              </a:solidFill>
            </a:endParaRPr>
          </a:p>
          <a:p>
            <a:pPr indent="-246340">
              <a:buClr>
                <a:schemeClr val="dk1"/>
              </a:buClr>
              <a:buSzPct val="100000"/>
            </a:pPr>
            <a:r>
              <a:rPr lang="en-CA" sz="1275">
                <a:solidFill>
                  <a:schemeClr val="dk1"/>
                </a:solidFill>
              </a:rPr>
              <a:t>Maintaining working memory of recent interactions. </a:t>
            </a: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buNone/>
            </a:pPr>
            <a:endParaRPr sz="1275">
              <a:solidFill>
                <a:schemeClr val="dk1"/>
              </a:solidFill>
            </a:endParaRPr>
          </a:p>
          <a:p>
            <a:pPr indent="-255151">
              <a:spcBef>
                <a:spcPts val="900"/>
              </a:spcBef>
              <a:buClr>
                <a:schemeClr val="dk1"/>
              </a:buClr>
              <a:buSzPct val="111764"/>
            </a:pPr>
            <a:r>
              <a:rPr lang="en-CA" sz="1275">
                <a:solidFill>
                  <a:schemeClr val="dk1"/>
                </a:solidFill>
              </a:rPr>
              <a:t>Providing mechanisms for efficient agent-user collaboration to refine results.</a:t>
            </a:r>
            <a:endParaRPr sz="1275">
              <a:solidFill>
                <a:schemeClr val="dk1"/>
              </a:solidFill>
            </a:endParaRPr>
          </a:p>
          <a:p>
            <a:pPr marL="0" indent="0">
              <a:spcBef>
                <a:spcPts val="900"/>
              </a:spcBef>
              <a:spcAft>
                <a:spcPts val="900"/>
              </a:spcAft>
              <a:buNone/>
            </a:pP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628" y="2117677"/>
            <a:ext cx="2818744" cy="2255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206</Words>
  <Application>Microsoft Office PowerPoint</Application>
  <PresentationFormat>Custom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Principles of Mixed-Initiative User Interfaces Eric Horvitz  Microsoft Research</vt:lpstr>
      <vt:lpstr>Relevance to today’s research</vt:lpstr>
      <vt:lpstr>Mixed initiative user interface                   ⬇️ Human-AI collaboration</vt:lpstr>
      <vt:lpstr>Towards Process-Oriented, Modular, and Versatile Question Generation that Meets Educational Needs Xu Wang et.al. NAACL 2022  Xu Wang Simin Fan Jessica Houghton Lu Wang </vt:lpstr>
      <vt:lpstr>What Lucy has said about this research?</vt:lpstr>
      <vt:lpstr>What Simon has said about this research?</vt:lpstr>
      <vt:lpstr>How projects might learn from these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Mixed-Initiative User Interfaces Eric Horvitz  Microsoft Research</dc:title>
  <cp:lastModifiedBy>Shipman III, Frank M</cp:lastModifiedBy>
  <cp:revision>1</cp:revision>
  <dcterms:modified xsi:type="dcterms:W3CDTF">2024-09-27T18:25:04Z</dcterms:modified>
</cp:coreProperties>
</file>