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59" r:id="rId6"/>
    <p:sldId id="261" r:id="rId7"/>
    <p:sldId id="266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8" autoAdjust="0"/>
    <p:restoredTop sz="94660"/>
  </p:normalViewPr>
  <p:slideViewPr>
    <p:cSldViewPr snapToGrid="0">
      <p:cViewPr>
        <p:scale>
          <a:sx n="90" d="100"/>
          <a:sy n="90" d="100"/>
        </p:scale>
        <p:origin x="86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5D81F-7BB4-4F43-A134-EF4A736ADF77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72E7F-D891-4AC1-AC95-DAE2DB60E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51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2E7F-D891-4AC1-AC95-DAE2DB60EF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2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8600B-71F0-DC85-35B5-8664222A2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1DC0D-14AD-8132-21A0-EF4D8090B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E952B-D54C-675F-2DFA-FD16D0043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EDFBF-BD87-2B20-13EA-8BEAD5823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53444-AE38-1765-0F2E-85B559A37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3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4B80D-EB94-932C-B80E-0E0F9448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9AF6B-332E-2AB3-D821-57D8C4CA1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A8793-EB29-E54D-E41A-C723F8EC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192E6-AB66-8320-5C95-DEEB24B55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EE4F8-46FF-6B19-26AF-7265E6A80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2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43106-189B-478B-B448-647873BC7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A853B-8513-33E5-6329-C65974669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393EB-B19F-F7C0-3157-B17EA1A6A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74FD0-3299-DBF5-237B-CB69E31C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7DC8F-AD3C-7755-2D50-F6D667B7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C6F83-6697-37DA-43F5-4EA883D1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2C858-3234-A1BB-EE35-49B544794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26DFA-9B23-84B8-D736-2C2386F45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3D4A0-04C8-BDE4-D8FD-9A2CAD0D5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EC48C-2546-6988-39DB-2DCA9C4E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BAFA5-3D09-41DA-7020-C2FE64FF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22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CD3-2105-9A65-6278-096910883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DBAFF-A6ED-A6EB-69F2-8A8B85536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FEA77-9BC6-CDF5-E874-FD3413FA3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006CC-202A-F1D3-6EFC-FF51DCD2D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8E9D08-7DD5-4EFF-090A-C98DA377F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997936-4CB2-C118-A400-A0E6EE94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7B031E-5920-9C78-D555-9121051A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F3F55E-CCD9-9DB2-6071-DEF91A43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2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2DA3-A87F-485E-6D20-0C388AF8D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66E3F-66D0-26A1-8793-CF97904E6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4ADCA-2F8D-82FE-11B2-7388F229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FE833-72BC-6EE4-783D-51124D98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7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95E57-EB75-0C2C-8140-A3390057E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39BB21-4021-3C33-CA19-F4B2A863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DE7EE-35EC-4873-0D1B-2C168D54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CE6D-469E-FD77-DF1B-B00C906B0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AE3C4-AD3F-96FA-3D37-8D85AD04D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DF3A0-7BAD-B4A5-D64B-4B0E3DAF1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73EEC-D16D-3798-9AEC-BC4FF1F2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702F3-3347-9BAB-4B4E-C6064B6E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50464-146D-15D9-2DB1-E54FFDAC5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8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1F6-DD06-6B52-F505-DE38E5E1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FC5BC2-89D5-52C7-5408-EA8643B74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6E65B-730B-B26C-9038-41A82A2F2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8C093-F583-3700-5B85-08757E5B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BF159-F268-6960-2E46-A49AE90B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F5856-5290-6A3C-B2AE-1EB760C6C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6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EAA04-4A35-1328-5534-4FCAD0BCE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140AA9-8F61-A7F8-81C0-44D3AE164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74CAD-8F6F-5D9C-C500-57B5A5949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E2326-2DEF-4641-9E87-9F9BDBC27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F5126-EB53-DB1E-EFC2-944E4D9E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29D45C-F2F2-E10F-6864-029C829F7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E898D-8CDE-D55C-D7E0-ABD2B44C3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54025-0596-173A-5FEB-5A91EE60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FD3CF-F6E6-DD10-1DDA-2290262C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78B24-FA36-C389-09DE-6C5F5332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4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3C79E7-2ADB-E1B0-5277-1ADA142C8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F1244-7086-228B-C3B9-F8BF11CEF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EFE46-0913-89C7-3F37-2723A9E13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39349-2361-4A3D-97BD-B624AD2DEE1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95FE0-9348-8945-DB36-3FC349FA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A6A83-065D-AD59-1E3A-D57DCED8A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FA324-C222-4663-A58D-36EAA1A3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6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71EC-D610-970A-F538-CD5BD2DF3A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Gamut: A Design Probe to Understand How Data Scientists Understand Machine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0D28C-32E8-4B7E-34F1-FA2A954BE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Arunesh Mishra</a:t>
            </a:r>
          </a:p>
        </p:txBody>
      </p:sp>
    </p:spTree>
    <p:extLst>
      <p:ext uri="{BB962C8B-B14F-4D97-AF65-F5344CB8AC3E}">
        <p14:creationId xmlns:p14="http://schemas.microsoft.com/office/powerpoint/2010/main" val="4080202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(ML) models are often complex and hard to interpret for experts.</a:t>
            </a:r>
          </a:p>
          <a:p>
            <a:r>
              <a:rPr lang="en-US" dirty="0"/>
              <a:t>There can hidden biases, false patterns, and wrong correlations can lead to poor decision-making.</a:t>
            </a:r>
          </a:p>
          <a:p>
            <a:r>
              <a:rPr lang="en-US" dirty="0"/>
              <a:t>Need for tools to interpret models in a meaningful way.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i="1" dirty="0"/>
              <a:t>Question: How can we help data scientists better understand and explain ML models?</a:t>
            </a:r>
          </a:p>
        </p:txBody>
      </p:sp>
    </p:spTree>
    <p:extLst>
      <p:ext uri="{BB962C8B-B14F-4D97-AF65-F5344CB8AC3E}">
        <p14:creationId xmlns:p14="http://schemas.microsoft.com/office/powerpoint/2010/main" val="252753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clear or universal definition of interpretability.</a:t>
            </a:r>
          </a:p>
          <a:p>
            <a:r>
              <a:rPr lang="en-US" dirty="0"/>
              <a:t>Different audiences (e.g., model builders vs. users) need different explanations.</a:t>
            </a:r>
          </a:p>
          <a:p>
            <a:r>
              <a:rPr lang="en-US" dirty="0"/>
              <a:t>Various levels of expertise in the field </a:t>
            </a:r>
          </a:p>
          <a:p>
            <a:r>
              <a:rPr lang="en-US" dirty="0"/>
              <a:t>Interpretability is often a trade-off between simplicity and completeness.</a:t>
            </a:r>
          </a:p>
          <a:p>
            <a:r>
              <a:rPr lang="en-US" dirty="0"/>
              <a:t>GDPR’s Right to Explanation highlights the importance of this issue in legal contexts.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8192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Gamut?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Gamut is an interactive visual analytics tool designed to support data scientists in interpreting ML models.</a:t>
            </a:r>
          </a:p>
          <a:p>
            <a:r>
              <a:rPr lang="en-US" dirty="0"/>
              <a:t>It was developed through iterative design with expert machine learning researchers.</a:t>
            </a:r>
          </a:p>
          <a:p>
            <a:r>
              <a:rPr lang="en-US" dirty="0"/>
              <a:t>Contains graphs and tables for users to play with. </a:t>
            </a:r>
          </a:p>
          <a:p>
            <a:r>
              <a:rPr lang="en-US" dirty="0"/>
              <a:t>Focuses on both global and local model explanations.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Purpose: Probe how interactive interfaces can support model interpretation.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10528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Gamut’s Design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Human-centered approach to understanding interpretability.</a:t>
            </a:r>
          </a:p>
          <a:p>
            <a:r>
              <a:rPr lang="en-US" dirty="0"/>
              <a:t>Combines Global Explanations (whole model) with Local Explanations (single instance).</a:t>
            </a:r>
          </a:p>
          <a:p>
            <a:r>
              <a:rPr lang="en-US" dirty="0"/>
              <a:t>Uses Generalized Additive Models (GAMs), which offer intelligibility and accuracy.</a:t>
            </a:r>
          </a:p>
          <a:p>
            <a:r>
              <a:rPr lang="en-US" dirty="0"/>
              <a:t>Uses PowerBI type interface to explain model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Key design principle: balance between simplicity and detailed accuracy for users.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71638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Gamut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Shape Curve View: Visualizes how each feature affects the prediction globally.</a:t>
            </a:r>
          </a:p>
          <a:p>
            <a:r>
              <a:rPr lang="en-US" dirty="0"/>
              <a:t>Instance Explanation View: Breaks down individual prediction values with a waterfall chart.</a:t>
            </a:r>
          </a:p>
          <a:p>
            <a:r>
              <a:rPr lang="en-US" dirty="0"/>
              <a:t>Interactive Table: Allows exploration and comparison of data instances and features.</a:t>
            </a:r>
          </a:p>
          <a:p>
            <a:r>
              <a:rPr lang="en-US" dirty="0"/>
              <a:t>Interactivity: Users can adjust feature values, see nearest neighbors, and explore counterfactuals (what-if scenarios).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83835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1E12D1-3761-CF45-D4FC-E1B7D4846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395" y="392002"/>
            <a:ext cx="9493302" cy="6073996"/>
          </a:xfrm>
        </p:spPr>
      </p:pic>
    </p:spTree>
    <p:extLst>
      <p:ext uri="{BB962C8B-B14F-4D97-AF65-F5344CB8AC3E}">
        <p14:creationId xmlns:p14="http://schemas.microsoft.com/office/powerpoint/2010/main" val="3890222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 professional data scientists participated in the study (range of expertise from novice to advanced).</a:t>
            </a:r>
          </a:p>
          <a:p>
            <a:r>
              <a:rPr lang="en-US" dirty="0"/>
              <a:t>Participants explored models in Gamut to answer interpretability questions.</a:t>
            </a:r>
          </a:p>
          <a:p>
            <a:r>
              <a:rPr lang="en-US" dirty="0"/>
              <a:t>Models used: Regression (e.g., housing prices) and Classification (e.g., heart disease prediction).</a:t>
            </a:r>
          </a:p>
          <a:p>
            <a:r>
              <a:rPr lang="en-US" dirty="0"/>
              <a:t>Participants were encouraged to think aloud while using Gamut.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15205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 from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Every participant was successful at answering both their own and our prepared questions about the different models, despite being new to GAMs and Gamut. </a:t>
            </a:r>
          </a:p>
          <a:p>
            <a:r>
              <a:rPr lang="en-US" dirty="0"/>
              <a:t>Participants wanted to use Gamut in their everyday work.</a:t>
            </a:r>
          </a:p>
          <a:p>
            <a:r>
              <a:rPr lang="en-US" dirty="0"/>
              <a:t>Exploration of interpretability - </a:t>
            </a:r>
          </a:p>
          <a:p>
            <a:pPr lvl="1"/>
            <a:r>
              <a:rPr lang="en-US" dirty="0"/>
              <a:t>Hypothesis generation, data understanding, communication with stakeholders.</a:t>
            </a:r>
          </a:p>
          <a:p>
            <a:r>
              <a:rPr lang="en-US" dirty="0"/>
              <a:t>Global vs. Local Explanations - </a:t>
            </a:r>
          </a:p>
          <a:p>
            <a:pPr lvl="1"/>
            <a:r>
              <a:rPr lang="en-US" dirty="0"/>
              <a:t>Global helps understand model behavior, local helps explain specific predictions.</a:t>
            </a:r>
          </a:p>
          <a:p>
            <a:r>
              <a:rPr lang="en-US" dirty="0"/>
              <a:t>Interactivity is essential: Data scientists valued the interactive features, making model exploration easier and more intuitive.</a:t>
            </a:r>
          </a:p>
        </p:txBody>
      </p:sp>
    </p:spTree>
    <p:extLst>
      <p:ext uri="{BB962C8B-B14F-4D97-AF65-F5344CB8AC3E}">
        <p14:creationId xmlns:p14="http://schemas.microsoft.com/office/powerpoint/2010/main" val="377517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Gamut’s 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human-centered framework for model interpretability.</a:t>
            </a:r>
          </a:p>
          <a:p>
            <a:r>
              <a:rPr lang="en-US" dirty="0"/>
              <a:t>An interactive system designed for Generalized Additive Models (GAMs).</a:t>
            </a:r>
          </a:p>
          <a:p>
            <a:r>
              <a:rPr lang="en-US" dirty="0"/>
              <a:t>Insights into how professional data scientists interpret models and use interface affordances.</a:t>
            </a:r>
          </a:p>
          <a:p>
            <a:r>
              <a:rPr lang="en-US" dirty="0"/>
              <a:t>Highlighted the importance of interactivity in understanding complex machine learning models.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370125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722A-2908-A28F-1470-1E9C4593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E4A4-F18D-A3E0-B7B4-02A4CE16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Gamut demonstrates the importance of visual and interactive tools for model interpretation.</a:t>
            </a:r>
          </a:p>
          <a:p>
            <a:r>
              <a:rPr lang="en-US" dirty="0"/>
              <a:t>It provides a foundation for designing tools that support both global and local explanations.</a:t>
            </a:r>
          </a:p>
          <a:p>
            <a:r>
              <a:rPr lang="en-US" dirty="0"/>
              <a:t>Future research could include integrating more complex models and scaling Gamut to handle larger datasets.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End-Note: Human-centered, interactive visualizations are crucial for making machine learning models more interpretable.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492911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</TotalTime>
  <Words>577</Words>
  <Application>Microsoft Office PowerPoint</Application>
  <PresentationFormat>Widescreen</PresentationFormat>
  <Paragraphs>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Gamut: A Design Probe to Understand How Data Scientists Understand Machine Learning</vt:lpstr>
      <vt:lpstr>Introduction</vt:lpstr>
      <vt:lpstr>Current Challenges</vt:lpstr>
      <vt:lpstr>What is Gamut?</vt:lpstr>
      <vt:lpstr>Gamut’s Design Overview </vt:lpstr>
      <vt:lpstr>Features of Gamut</vt:lpstr>
      <vt:lpstr>PowerPoint Presentation</vt:lpstr>
      <vt:lpstr>Methodology</vt:lpstr>
      <vt:lpstr>Key Findings from the Study</vt:lpstr>
      <vt:lpstr>Gamut’s Contributions</vt:lpstr>
      <vt:lpstr>Conclusion and Future Directions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ARUNESH MISHRA</dc:creator>
  <cp:lastModifiedBy>ARUNESH MISHRA</cp:lastModifiedBy>
  <cp:revision>4</cp:revision>
  <dcterms:created xsi:type="dcterms:W3CDTF">2024-10-18T18:13:18Z</dcterms:created>
  <dcterms:modified xsi:type="dcterms:W3CDTF">2024-10-21T01:23:57Z</dcterms:modified>
</cp:coreProperties>
</file>