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Lat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aleway-regular.fntdata"/><Relationship Id="rId21" Type="http://schemas.openxmlformats.org/officeDocument/2006/relationships/slide" Target="slides/slide16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6.xml"/><Relationship Id="rId33" Type="http://schemas.openxmlformats.org/officeDocument/2006/relationships/font" Target="fonts/Lato-boldItalic.fntdata"/><Relationship Id="rId10" Type="http://schemas.openxmlformats.org/officeDocument/2006/relationships/slide" Target="slides/slide5.xml"/><Relationship Id="rId32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a3c898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a3c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6fa3c898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6fa3c8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c7b2a4bf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fc7b2a4bf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6fa3c898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6fa3c89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6fa3c898_0_1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6fa3c89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6fa3c898_0_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6fa3c89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c7b2a4bfc_0_1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fc7b2a4bfc_0_1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6fa3c898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6fa3c89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6fa3c898_0_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6fa3c89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fc7b2a4bfc_0_1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fc7b2a4bfc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fc7b2a4bfc_0_113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fc7b2a4bfc_0_1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c6fa3c898_0_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c6fa3c89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c6fa3c898_0_6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c6fa3c89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fc8209f456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fc8209f45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fc8209f456_0_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fc8209f45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fc8209f456_0_2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fc8209f45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34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Paper:</a:t>
            </a:r>
            <a:br>
              <a:rPr lang="en" sz="2700"/>
            </a:br>
            <a:r>
              <a:rPr b="0" lang="en" sz="2200"/>
              <a:t>Gamut: A Design Probe to Understand How</a:t>
            </a:r>
            <a:endParaRPr b="0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n" sz="2200"/>
              <a:t>Data Scientists Understand Machine Learning Models</a:t>
            </a:r>
            <a:endParaRPr b="0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Authors: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1" lang="en" sz="1500">
                <a:solidFill>
                  <a:schemeClr val="dk2"/>
                </a:solidFill>
              </a:rPr>
              <a:t>Fred Hohman (Georgia Institute of Technology)</a:t>
            </a:r>
            <a:endParaRPr b="0" i="1"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1" lang="en" sz="1500">
                <a:solidFill>
                  <a:schemeClr val="dk2"/>
                </a:solidFill>
              </a:rPr>
              <a:t>Andrew Head (UC Berkeley)</a:t>
            </a:r>
            <a:endParaRPr b="0" i="1"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1" lang="en" sz="1500">
                <a:solidFill>
                  <a:schemeClr val="dk2"/>
                </a:solidFill>
              </a:rPr>
              <a:t>Rich Caruana (Microsoft Research)</a:t>
            </a:r>
            <a:endParaRPr b="0" i="1"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1" lang="en" sz="1500">
                <a:solidFill>
                  <a:schemeClr val="dk2"/>
                </a:solidFill>
              </a:rPr>
              <a:t>Robert DeLine (Microsoft Research)</a:t>
            </a:r>
            <a:endParaRPr b="0" i="1"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1" lang="en" sz="1500">
                <a:solidFill>
                  <a:schemeClr val="dk2"/>
                </a:solidFill>
              </a:rPr>
              <a:t>Steven M. Drucker (Microsoft Research)</a:t>
            </a:r>
            <a:endParaRPr b="0" i="1"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75" y="3975200"/>
            <a:ext cx="6331500" cy="50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Presented by:</a:t>
            </a:r>
            <a:r>
              <a:rPr lang="en"/>
              <a:t> Soumyajyoti Dutta</a:t>
            </a:r>
            <a:r>
              <a:rPr lang="en"/>
              <a:t> • 10.21.2024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79" name="Google Shape;79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Discussion Points</a:t>
            </a:r>
            <a:endParaRPr b="1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Model Interpretability Challenges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Gamut - A Visual Analytics System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Human-Centered Approach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User Study Findings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Interactive Explanations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Research Questions</a:t>
            </a:r>
            <a:endParaRPr b="1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AutoNum type="arabicPeriod"/>
            </a:pPr>
            <a:r>
              <a:rPr lang="en" sz="15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Why do data scientists need model interpretability?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AutoNum type="arabicPeriod"/>
            </a:pPr>
            <a:r>
              <a:rPr lang="en" sz="15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do they use global and local explanations?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AutoNum type="arabicPeriod"/>
            </a:pPr>
            <a:r>
              <a:rPr lang="en" sz="15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 role does interactivity play in explainable AI interfaces?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4837525" y="2170650"/>
            <a:ext cx="4045200" cy="80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Purpose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5" name="Google Shape;85;p15"/>
          <p:cNvSpPr txBox="1"/>
          <p:nvPr>
            <p:ph idx="2" type="body"/>
          </p:nvPr>
        </p:nvSpPr>
        <p:spPr>
          <a:xfrm>
            <a:off x="345650" y="730200"/>
            <a:ext cx="3837000" cy="36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paper titled presents a visual analytics system, </a:t>
            </a:r>
            <a:r>
              <a:rPr b="1"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Gamut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This aims at helping data scientists explore and interpret machine learning models. 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primary focus of the paper is to address the growing need for model interpretability, a critical issue in machine learning 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Complex models can lead to biased or misleading outcomes if not properly understood.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Model Interpretability Challenges:</a:t>
            </a:r>
            <a:endParaRPr sz="2300"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Notes</a:t>
            </a:r>
            <a:endParaRPr b="1" sz="21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Without adequate tools to interpret models, data scientists face risks of making biased decisions based on spurious correlations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1200"/>
              </a:spcAft>
              <a:buSzPts val="1400"/>
              <a:buChar char="●"/>
            </a:pPr>
            <a:r>
              <a:rPr lang="en"/>
              <a:t>Interpretability is not a monolithic concept</a:t>
            </a:r>
            <a:endParaRPr/>
          </a:p>
        </p:txBody>
      </p:sp>
      <p:sp>
        <p:nvSpPr>
          <p:cNvPr id="92" name="Google Shape;92;p16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b="1" lang="en" sz="2100">
                <a:solidFill>
                  <a:schemeClr val="dk1"/>
                </a:solidFill>
              </a:rPr>
              <a:t>Explanations</a:t>
            </a:r>
            <a:endParaRPr b="1" sz="21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 situation where two variables appear to be statistically linked, but the relationship is actually coincidental and caused by a third, unseen factor, meaning there is no true causal connection</a:t>
            </a:r>
            <a:endParaRPr sz="1200"/>
          </a:p>
          <a:p>
            <a:pPr indent="-304800" lvl="0" marL="457200" rtl="0" algn="l">
              <a:spcBef>
                <a:spcPts val="1200"/>
              </a:spcBef>
              <a:spcAft>
                <a:spcPts val="1200"/>
              </a:spcAft>
              <a:buSzPts val="1200"/>
              <a:buChar char="●"/>
            </a:pPr>
            <a:r>
              <a:rPr lang="en" sz="1200"/>
              <a:t>D</a:t>
            </a:r>
            <a:r>
              <a:rPr lang="en" sz="1200"/>
              <a:t>ata scientists interpret models differently depending on the audience and context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Gamut - A Visual Analytics System</a:t>
            </a:r>
            <a:endParaRPr sz="2300"/>
          </a:p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Contributions</a:t>
            </a:r>
            <a:endParaRPr b="1" sz="21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Introduces a system designed to explore both </a:t>
            </a:r>
            <a:r>
              <a:rPr b="1" lang="en" sz="1300">
                <a:latin typeface="Arial"/>
                <a:ea typeface="Arial"/>
                <a:cs typeface="Arial"/>
                <a:sym typeface="Arial"/>
              </a:rPr>
              <a:t>global</a:t>
            </a:r>
            <a:r>
              <a:rPr lang="en" sz="13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" sz="1300">
                <a:latin typeface="Arial"/>
                <a:ea typeface="Arial"/>
                <a:cs typeface="Arial"/>
                <a:sym typeface="Arial"/>
              </a:rPr>
              <a:t>local</a:t>
            </a:r>
            <a:r>
              <a:rPr lang="en" sz="1300">
                <a:latin typeface="Arial"/>
                <a:ea typeface="Arial"/>
                <a:cs typeface="Arial"/>
                <a:sym typeface="Arial"/>
              </a:rPr>
              <a:t> explanations of machine learning models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Focuses on </a:t>
            </a:r>
            <a:r>
              <a:rPr b="1" lang="en" sz="1300">
                <a:latin typeface="Arial"/>
                <a:ea typeface="Arial"/>
                <a:cs typeface="Arial"/>
                <a:sym typeface="Arial"/>
              </a:rPr>
              <a:t>generalized additive models (GAMs)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1200"/>
              </a:spcAft>
              <a:buSzPts val="1800"/>
              <a:buChar char="●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Interactive visualizations, such as </a:t>
            </a:r>
            <a:r>
              <a:rPr b="1" lang="en" sz="1300">
                <a:latin typeface="Arial"/>
                <a:ea typeface="Arial"/>
                <a:cs typeface="Arial"/>
                <a:sym typeface="Arial"/>
              </a:rPr>
              <a:t>shape function charts</a:t>
            </a:r>
            <a:r>
              <a:rPr lang="en" sz="13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" sz="1300">
                <a:latin typeface="Arial"/>
                <a:ea typeface="Arial"/>
                <a:cs typeface="Arial"/>
                <a:sym typeface="Arial"/>
              </a:rPr>
              <a:t>instance-level explanations</a:t>
            </a:r>
            <a:r>
              <a:rPr lang="en" sz="1300">
                <a:latin typeface="Arial"/>
                <a:ea typeface="Arial"/>
                <a:cs typeface="Arial"/>
                <a:sym typeface="Arial"/>
              </a:rPr>
              <a:t>. </a:t>
            </a:r>
            <a:endParaRPr sz="1800"/>
          </a:p>
        </p:txBody>
      </p:sp>
      <p:sp>
        <p:nvSpPr>
          <p:cNvPr id="99" name="Google Shape;99;p17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Accomplishment</a:t>
            </a:r>
            <a:endParaRPr b="1" sz="21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1200"/>
              </a:spcAft>
              <a:buSzPts val="1400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H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elp data scientists understand the model's behavior at both a macro (global) and micro (instance-level) level.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Attention areas</a:t>
            </a:r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Human-Centered Approach</a:t>
            </a:r>
            <a:endParaRPr b="1" sz="18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research takes a human-centered approach by involving machine learning professionals in the design process</a:t>
            </a:r>
            <a:endParaRPr sz="1200"/>
          </a:p>
          <a:p>
            <a:pPr indent="-330200" lvl="0" marL="457200" rtl="0" algn="l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200"/>
              <a:t>The system was used as a design probe in a user study with </a:t>
            </a:r>
            <a:r>
              <a:rPr b="1" lang="en" sz="1200" u="sng"/>
              <a:t>12 professional data scientists</a:t>
            </a:r>
            <a:r>
              <a:rPr lang="en" sz="1200"/>
              <a:t> to investigate their interpretability needs and behaviors</a:t>
            </a:r>
            <a:r>
              <a:rPr lang="en" sz="1600"/>
              <a:t> </a:t>
            </a:r>
            <a:endParaRPr sz="1600"/>
          </a:p>
        </p:txBody>
      </p:sp>
      <p:sp>
        <p:nvSpPr>
          <p:cNvPr id="106" name="Google Shape;106;p18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Interactive Explanations</a:t>
            </a:r>
            <a:endParaRPr b="1" sz="18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 Interactivity is found to be crucial for understanding model predictions</a:t>
            </a:r>
            <a:endParaRPr sz="1200"/>
          </a:p>
          <a:p>
            <a:pPr indent="-304800" lvl="0" marL="457200" rtl="0" algn="l">
              <a:spcBef>
                <a:spcPts val="1200"/>
              </a:spcBef>
              <a:spcAft>
                <a:spcPts val="1200"/>
              </a:spcAft>
              <a:buSzPts val="1200"/>
              <a:buChar char="●"/>
            </a:pPr>
            <a:r>
              <a:rPr lang="en" sz="1200"/>
              <a:t>Emphasis on the  interactive visual analytics is significantly more effective than static explanations, </a:t>
            </a:r>
            <a:r>
              <a:rPr b="1" lang="en" sz="1200"/>
              <a:t>as users can explore counterfactuals, compare instances, and better engage with the model</a:t>
            </a:r>
            <a:r>
              <a:rPr lang="en" sz="1200"/>
              <a:t> through tools like Gamut.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/>
        </p:nvSpPr>
        <p:spPr>
          <a:xfrm>
            <a:off x="2550150" y="2135900"/>
            <a:ext cx="6062100" cy="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We will see the user study findings as we talk about the research questions</a:t>
            </a:r>
            <a:endParaRPr b="1"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 the Research Questions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ackground pointer shape in timeline graphic" id="121" name="Google Shape;121;p21"/>
          <p:cNvSpPr/>
          <p:nvPr/>
        </p:nvSpPr>
        <p:spPr>
          <a:xfrm>
            <a:off x="340934" y="2199000"/>
            <a:ext cx="1872300" cy="745500"/>
          </a:xfrm>
          <a:prstGeom prst="homePlat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1"/>
          <p:cNvSpPr txBox="1"/>
          <p:nvPr>
            <p:ph idx="4294967295" type="body"/>
          </p:nvPr>
        </p:nvSpPr>
        <p:spPr>
          <a:xfrm>
            <a:off x="340923" y="2336550"/>
            <a:ext cx="14556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Step 1</a:t>
            </a:r>
            <a:endParaRPr b="1" sz="1600">
              <a:solidFill>
                <a:schemeClr val="lt1"/>
              </a:solidFill>
            </a:endParaRPr>
          </a:p>
        </p:txBody>
      </p:sp>
      <p:grpSp>
        <p:nvGrpSpPr>
          <p:cNvPr id="123" name="Google Shape;123;p21"/>
          <p:cNvGrpSpPr/>
          <p:nvPr/>
        </p:nvGrpSpPr>
        <p:grpSpPr>
          <a:xfrm>
            <a:off x="969270" y="1610215"/>
            <a:ext cx="198900" cy="593656"/>
            <a:chOff x="777447" y="1610215"/>
            <a:chExt cx="198900" cy="593656"/>
          </a:xfrm>
        </p:grpSpPr>
        <p:cxnSp>
          <p:nvCxnSpPr>
            <p:cNvPr id="124" name="Google Shape;124;p21"/>
            <p:cNvCxnSpPr/>
            <p:nvPr/>
          </p:nvCxnSpPr>
          <p:spPr>
            <a:xfrm>
              <a:off x="876909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5" name="Google Shape;125;p21"/>
            <p:cNvSpPr/>
            <p:nvPr/>
          </p:nvSpPr>
          <p:spPr>
            <a:xfrm>
              <a:off x="777447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21"/>
          <p:cNvSpPr txBox="1"/>
          <p:nvPr>
            <p:ph idx="4294967295" type="body"/>
          </p:nvPr>
        </p:nvSpPr>
        <p:spPr>
          <a:xfrm>
            <a:off x="340925" y="1073222"/>
            <a:ext cx="2242800" cy="5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Hypothesis Generation</a:t>
            </a:r>
            <a:endParaRPr sz="1600"/>
          </a:p>
        </p:txBody>
      </p:sp>
      <p:sp>
        <p:nvSpPr>
          <p:cNvPr descr="Background pointer shape in timeline graphic" id="127" name="Google Shape;127;p21"/>
          <p:cNvSpPr/>
          <p:nvPr/>
        </p:nvSpPr>
        <p:spPr>
          <a:xfrm>
            <a:off x="1817054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 txBox="1"/>
          <p:nvPr>
            <p:ph idx="4294967295" type="body"/>
          </p:nvPr>
        </p:nvSpPr>
        <p:spPr>
          <a:xfrm>
            <a:off x="2126317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Step 2</a:t>
            </a:r>
            <a:endParaRPr b="1" sz="1600">
              <a:solidFill>
                <a:schemeClr val="lt1"/>
              </a:solidFill>
            </a:endParaRPr>
          </a:p>
        </p:txBody>
      </p:sp>
      <p:grpSp>
        <p:nvGrpSpPr>
          <p:cNvPr id="129" name="Google Shape;129;p21"/>
          <p:cNvGrpSpPr/>
          <p:nvPr/>
        </p:nvGrpSpPr>
        <p:grpSpPr>
          <a:xfrm>
            <a:off x="2684632" y="2938958"/>
            <a:ext cx="198900" cy="593656"/>
            <a:chOff x="2223534" y="2938958"/>
            <a:chExt cx="198900" cy="593656"/>
          </a:xfrm>
        </p:grpSpPr>
        <p:cxnSp>
          <p:nvCxnSpPr>
            <p:cNvPr id="130" name="Google Shape;130;p21"/>
            <p:cNvCxnSpPr/>
            <p:nvPr/>
          </p:nvCxnSpPr>
          <p:spPr>
            <a:xfrm rot="10800000">
              <a:off x="2322997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1" name="Google Shape;131;p21"/>
            <p:cNvSpPr/>
            <p:nvPr/>
          </p:nvSpPr>
          <p:spPr>
            <a:xfrm flipH="1" rot="10800000">
              <a:off x="2223534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21"/>
          <p:cNvSpPr txBox="1"/>
          <p:nvPr>
            <p:ph idx="4294967295" type="body"/>
          </p:nvPr>
        </p:nvSpPr>
        <p:spPr>
          <a:xfrm>
            <a:off x="1662675" y="3664625"/>
            <a:ext cx="2242800" cy="5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Data Understanding</a:t>
            </a:r>
            <a:endParaRPr sz="1600"/>
          </a:p>
        </p:txBody>
      </p:sp>
      <p:sp>
        <p:nvSpPr>
          <p:cNvPr descr="Background pointer shape in timeline graphic" id="133" name="Google Shape;133;p21"/>
          <p:cNvSpPr/>
          <p:nvPr/>
        </p:nvSpPr>
        <p:spPr>
          <a:xfrm>
            <a:off x="347197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 txBox="1"/>
          <p:nvPr>
            <p:ph idx="4294967295" type="body"/>
          </p:nvPr>
        </p:nvSpPr>
        <p:spPr>
          <a:xfrm>
            <a:off x="3767755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Step 3</a:t>
            </a:r>
            <a:endParaRPr b="1" sz="1600">
              <a:solidFill>
                <a:schemeClr val="lt1"/>
              </a:solidFill>
            </a:endParaRPr>
          </a:p>
        </p:txBody>
      </p:sp>
      <p:grpSp>
        <p:nvGrpSpPr>
          <p:cNvPr id="135" name="Google Shape;135;p21"/>
          <p:cNvGrpSpPr/>
          <p:nvPr/>
        </p:nvGrpSpPr>
        <p:grpSpPr>
          <a:xfrm>
            <a:off x="4319545" y="1610215"/>
            <a:ext cx="198900" cy="593656"/>
            <a:chOff x="3918084" y="1610215"/>
            <a:chExt cx="198900" cy="593656"/>
          </a:xfrm>
        </p:grpSpPr>
        <p:cxnSp>
          <p:nvCxnSpPr>
            <p:cNvPr id="136" name="Google Shape;136;p21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7" name="Google Shape;137;p21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" name="Google Shape;138;p21"/>
          <p:cNvSpPr txBox="1"/>
          <p:nvPr>
            <p:ph idx="4294967295" type="body"/>
          </p:nvPr>
        </p:nvSpPr>
        <p:spPr>
          <a:xfrm>
            <a:off x="3304100" y="1106521"/>
            <a:ext cx="22428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Feature Importance</a:t>
            </a:r>
            <a:endParaRPr sz="1600"/>
          </a:p>
        </p:txBody>
      </p:sp>
      <p:sp>
        <p:nvSpPr>
          <p:cNvPr descr="Background pointer shape in timeline graphic" id="139" name="Google Shape;139;p21"/>
          <p:cNvSpPr/>
          <p:nvPr/>
        </p:nvSpPr>
        <p:spPr>
          <a:xfrm>
            <a:off x="512689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1"/>
          <p:cNvSpPr txBox="1"/>
          <p:nvPr>
            <p:ph idx="4294967295" type="body"/>
          </p:nvPr>
        </p:nvSpPr>
        <p:spPr>
          <a:xfrm>
            <a:off x="5416699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Step 4</a:t>
            </a:r>
            <a:endParaRPr b="1" sz="1600">
              <a:solidFill>
                <a:schemeClr val="lt1"/>
              </a:solidFill>
            </a:endParaRPr>
          </a:p>
        </p:txBody>
      </p:sp>
      <p:grpSp>
        <p:nvGrpSpPr>
          <p:cNvPr id="141" name="Google Shape;141;p21"/>
          <p:cNvGrpSpPr/>
          <p:nvPr/>
        </p:nvGrpSpPr>
        <p:grpSpPr>
          <a:xfrm>
            <a:off x="5973070" y="2938958"/>
            <a:ext cx="198900" cy="593656"/>
            <a:chOff x="5958946" y="2938958"/>
            <a:chExt cx="198900" cy="593656"/>
          </a:xfrm>
        </p:grpSpPr>
        <p:cxnSp>
          <p:nvCxnSpPr>
            <p:cNvPr id="142" name="Google Shape;142;p21"/>
            <p:cNvCxnSpPr/>
            <p:nvPr/>
          </p:nvCxnSpPr>
          <p:spPr>
            <a:xfrm rot="10800000">
              <a:off x="6058409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3" name="Google Shape;143;p21"/>
            <p:cNvSpPr/>
            <p:nvPr/>
          </p:nvSpPr>
          <p:spPr>
            <a:xfrm flipH="1" rot="10800000">
              <a:off x="5958946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" name="Google Shape;144;p21"/>
          <p:cNvSpPr txBox="1"/>
          <p:nvPr>
            <p:ph idx="4294967295" type="body"/>
          </p:nvPr>
        </p:nvSpPr>
        <p:spPr>
          <a:xfrm>
            <a:off x="5285075" y="3664625"/>
            <a:ext cx="22428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Communication</a:t>
            </a:r>
            <a:endParaRPr sz="1600"/>
          </a:p>
        </p:txBody>
      </p:sp>
      <p:sp>
        <p:nvSpPr>
          <p:cNvPr descr="Background pointer shape in timeline graphic" id="145" name="Google Shape;145;p21"/>
          <p:cNvSpPr/>
          <p:nvPr/>
        </p:nvSpPr>
        <p:spPr>
          <a:xfrm>
            <a:off x="678181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1"/>
          <p:cNvSpPr txBox="1"/>
          <p:nvPr>
            <p:ph idx="4294967295" type="body"/>
          </p:nvPr>
        </p:nvSpPr>
        <p:spPr>
          <a:xfrm>
            <a:off x="7111512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Step 5</a:t>
            </a:r>
            <a:endParaRPr b="1" sz="1600">
              <a:solidFill>
                <a:schemeClr val="lt1"/>
              </a:solidFill>
            </a:endParaRPr>
          </a:p>
        </p:txBody>
      </p:sp>
      <p:grpSp>
        <p:nvGrpSpPr>
          <p:cNvPr id="147" name="Google Shape;147;p21"/>
          <p:cNvGrpSpPr/>
          <p:nvPr/>
        </p:nvGrpSpPr>
        <p:grpSpPr>
          <a:xfrm>
            <a:off x="7669807" y="1610215"/>
            <a:ext cx="198900" cy="593656"/>
            <a:chOff x="3918084" y="1610215"/>
            <a:chExt cx="198900" cy="593656"/>
          </a:xfrm>
        </p:grpSpPr>
        <p:cxnSp>
          <p:nvCxnSpPr>
            <p:cNvPr id="148" name="Google Shape;148;p21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9" name="Google Shape;149;p21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21"/>
          <p:cNvSpPr txBox="1"/>
          <p:nvPr>
            <p:ph idx="4294967295" type="body"/>
          </p:nvPr>
        </p:nvSpPr>
        <p:spPr>
          <a:xfrm>
            <a:off x="6685975" y="1106524"/>
            <a:ext cx="22428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Future Development </a:t>
            </a:r>
            <a:endParaRPr sz="1600"/>
          </a:p>
        </p:txBody>
      </p:sp>
      <p:sp>
        <p:nvSpPr>
          <p:cNvPr id="151" name="Google Shape;151;p21"/>
          <p:cNvSpPr txBox="1"/>
          <p:nvPr/>
        </p:nvSpPr>
        <p:spPr>
          <a:xfrm>
            <a:off x="356550" y="314575"/>
            <a:ext cx="8430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Why do data scientists need model interpretability?</a:t>
            </a:r>
            <a:endParaRPr b="1" sz="2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/>
        </p:nvSpPr>
        <p:spPr>
          <a:xfrm>
            <a:off x="356550" y="314575"/>
            <a:ext cx="8430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How do data scientists use global and local explanations?</a:t>
            </a:r>
            <a:endParaRPr b="1" sz="2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22"/>
          <p:cNvSpPr/>
          <p:nvPr/>
        </p:nvSpPr>
        <p:spPr>
          <a:xfrm rot="-718710">
            <a:off x="6893027" y="2987929"/>
            <a:ext cx="1724449" cy="74195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58" name="Google Shape;158;p22"/>
          <p:cNvSpPr/>
          <p:nvPr/>
        </p:nvSpPr>
        <p:spPr>
          <a:xfrm flipH="1" rot="718710">
            <a:off x="5253810" y="2987929"/>
            <a:ext cx="1724449" cy="74195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grpSp>
        <p:nvGrpSpPr>
          <p:cNvPr id="159" name="Google Shape;159;p22"/>
          <p:cNvGrpSpPr/>
          <p:nvPr/>
        </p:nvGrpSpPr>
        <p:grpSpPr>
          <a:xfrm>
            <a:off x="5770956" y="3060222"/>
            <a:ext cx="2185234" cy="1587253"/>
            <a:chOff x="5796625" y="2541798"/>
            <a:chExt cx="1712700" cy="1230715"/>
          </a:xfrm>
        </p:grpSpPr>
        <p:sp>
          <p:nvSpPr>
            <p:cNvPr id="160" name="Google Shape;160;p22"/>
            <p:cNvSpPr/>
            <p:nvPr/>
          </p:nvSpPr>
          <p:spPr>
            <a:xfrm rot="-1789476">
              <a:off x="6572742" y="2571072"/>
              <a:ext cx="160451" cy="160451"/>
            </a:xfrm>
            <a:prstGeom prst="ellipse">
              <a:avLst/>
            </a:prstGeom>
            <a:solidFill>
              <a:schemeClr val="dk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61" name="Google Shape;161;p22"/>
            <p:cNvSpPr txBox="1"/>
            <p:nvPr/>
          </p:nvSpPr>
          <p:spPr>
            <a:xfrm>
              <a:off x="6296613" y="2735584"/>
              <a:ext cx="696900" cy="276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LOCAL</a:t>
              </a:r>
              <a:endParaRPr b="1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" name="Google Shape;162;p22"/>
            <p:cNvSpPr/>
            <p:nvPr/>
          </p:nvSpPr>
          <p:spPr>
            <a:xfrm>
              <a:off x="5796625" y="3069013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63" name="Google Shape;163;p22"/>
            <p:cNvSpPr txBox="1"/>
            <p:nvPr/>
          </p:nvSpPr>
          <p:spPr>
            <a:xfrm>
              <a:off x="5840875" y="3106213"/>
              <a:ext cx="1624200" cy="624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Participants used local explanations to understand how the model arrived at a particular decision</a:t>
              </a:r>
              <a:endParaRPr b="1" sz="1200">
                <a:solidFill>
                  <a:schemeClr val="lt1"/>
                </a:solidFill>
              </a:endParaRPr>
            </a:p>
          </p:txBody>
        </p:sp>
        <p:sp>
          <p:nvSpPr>
            <p:cNvPr id="164" name="Google Shape;164;p22"/>
            <p:cNvSpPr/>
            <p:nvPr/>
          </p:nvSpPr>
          <p:spPr>
            <a:xfrm>
              <a:off x="6607975" y="3004364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</p:grpSp>
      <p:sp>
        <p:nvSpPr>
          <p:cNvPr id="165" name="Google Shape;165;p22"/>
          <p:cNvSpPr/>
          <p:nvPr/>
        </p:nvSpPr>
        <p:spPr>
          <a:xfrm rot="-718710">
            <a:off x="3619222" y="2987929"/>
            <a:ext cx="1724449" cy="74195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grpSp>
        <p:nvGrpSpPr>
          <p:cNvPr id="166" name="Google Shape;166;p22"/>
          <p:cNvGrpSpPr/>
          <p:nvPr/>
        </p:nvGrpSpPr>
        <p:grpSpPr>
          <a:xfrm>
            <a:off x="4172162" y="1382100"/>
            <a:ext cx="2185234" cy="1607938"/>
            <a:chOff x="4409300" y="1219942"/>
            <a:chExt cx="1712700" cy="1246754"/>
          </a:xfrm>
        </p:grpSpPr>
        <p:sp>
          <p:nvSpPr>
            <p:cNvPr id="167" name="Google Shape;167;p22"/>
            <p:cNvSpPr/>
            <p:nvPr/>
          </p:nvSpPr>
          <p:spPr>
            <a:xfrm rot="-1789476">
              <a:off x="5185416" y="2276970"/>
              <a:ext cx="160451" cy="160451"/>
            </a:xfrm>
            <a:prstGeom prst="ellipse">
              <a:avLst/>
            </a:prstGeom>
            <a:solidFill>
              <a:schemeClr val="dk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68" name="Google Shape;168;p22"/>
            <p:cNvSpPr txBox="1"/>
            <p:nvPr/>
          </p:nvSpPr>
          <p:spPr>
            <a:xfrm>
              <a:off x="4921731" y="1985297"/>
              <a:ext cx="696900" cy="276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LOCAL</a:t>
              </a:r>
              <a:endParaRPr b="1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" name="Google Shape;169;p22"/>
            <p:cNvSpPr/>
            <p:nvPr/>
          </p:nvSpPr>
          <p:spPr>
            <a:xfrm>
              <a:off x="4409300" y="1219942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70" name="Google Shape;170;p22"/>
            <p:cNvSpPr/>
            <p:nvPr/>
          </p:nvSpPr>
          <p:spPr>
            <a:xfrm rot="10800000">
              <a:off x="5220625" y="1919036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71" name="Google Shape;171;p22"/>
            <p:cNvSpPr txBox="1"/>
            <p:nvPr/>
          </p:nvSpPr>
          <p:spPr>
            <a:xfrm>
              <a:off x="4453550" y="1257142"/>
              <a:ext cx="1624200" cy="624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b="1"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nsights into specific predictions made for individual data instances</a:t>
              </a:r>
              <a:endParaRPr b="1" sz="1200">
                <a:solidFill>
                  <a:schemeClr val="lt1"/>
                </a:solidFill>
              </a:endParaRPr>
            </a:p>
          </p:txBody>
        </p:sp>
      </p:grpSp>
      <p:sp>
        <p:nvSpPr>
          <p:cNvPr id="172" name="Google Shape;172;p22"/>
          <p:cNvSpPr/>
          <p:nvPr/>
        </p:nvSpPr>
        <p:spPr>
          <a:xfrm flipH="1" rot="718710">
            <a:off x="1971148" y="2987929"/>
            <a:ext cx="1724449" cy="74195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grpSp>
        <p:nvGrpSpPr>
          <p:cNvPr id="173" name="Google Shape;173;p22"/>
          <p:cNvGrpSpPr/>
          <p:nvPr/>
        </p:nvGrpSpPr>
        <p:grpSpPr>
          <a:xfrm>
            <a:off x="2569110" y="3060222"/>
            <a:ext cx="2185234" cy="1587253"/>
            <a:chOff x="3021975" y="2541798"/>
            <a:chExt cx="1712700" cy="1230715"/>
          </a:xfrm>
        </p:grpSpPr>
        <p:sp>
          <p:nvSpPr>
            <p:cNvPr id="174" name="Google Shape;174;p22"/>
            <p:cNvSpPr txBox="1"/>
            <p:nvPr/>
          </p:nvSpPr>
          <p:spPr>
            <a:xfrm>
              <a:off x="3529877" y="2735584"/>
              <a:ext cx="696900" cy="276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GLOBAL</a:t>
              </a:r>
              <a:endParaRPr b="1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5" name="Google Shape;175;p22"/>
            <p:cNvSpPr/>
            <p:nvPr/>
          </p:nvSpPr>
          <p:spPr>
            <a:xfrm rot="-1789476">
              <a:off x="3798091" y="2571072"/>
              <a:ext cx="160451" cy="160451"/>
            </a:xfrm>
            <a:prstGeom prst="ellipse">
              <a:avLst/>
            </a:prstGeom>
            <a:solidFill>
              <a:schemeClr val="dk1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76" name="Google Shape;176;p22"/>
            <p:cNvSpPr/>
            <p:nvPr/>
          </p:nvSpPr>
          <p:spPr>
            <a:xfrm>
              <a:off x="3021975" y="3069013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77" name="Google Shape;177;p22"/>
            <p:cNvSpPr txBox="1"/>
            <p:nvPr/>
          </p:nvSpPr>
          <p:spPr>
            <a:xfrm>
              <a:off x="3066225" y="3106213"/>
              <a:ext cx="1624200" cy="624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b="1"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How features are ranked by importance - aggregate relationships of all features</a:t>
              </a:r>
              <a:endParaRPr b="1" sz="1200">
                <a:solidFill>
                  <a:srgbClr val="FFFFFF"/>
                </a:solidFill>
              </a:endParaRPr>
            </a:p>
          </p:txBody>
        </p:sp>
        <p:sp>
          <p:nvSpPr>
            <p:cNvPr id="178" name="Google Shape;178;p22"/>
            <p:cNvSpPr/>
            <p:nvPr/>
          </p:nvSpPr>
          <p:spPr>
            <a:xfrm>
              <a:off x="3833325" y="3004364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</p:grpSp>
      <p:sp>
        <p:nvSpPr>
          <p:cNvPr id="179" name="Google Shape;179;p22"/>
          <p:cNvSpPr/>
          <p:nvPr/>
        </p:nvSpPr>
        <p:spPr>
          <a:xfrm rot="-718710">
            <a:off x="345426" y="2987929"/>
            <a:ext cx="1724449" cy="74195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grpSp>
        <p:nvGrpSpPr>
          <p:cNvPr id="180" name="Google Shape;180;p22"/>
          <p:cNvGrpSpPr/>
          <p:nvPr/>
        </p:nvGrpSpPr>
        <p:grpSpPr>
          <a:xfrm>
            <a:off x="927269" y="1382100"/>
            <a:ext cx="2185234" cy="1607938"/>
            <a:chOff x="1637475" y="1219942"/>
            <a:chExt cx="1712700" cy="1246754"/>
          </a:xfrm>
        </p:grpSpPr>
        <p:sp>
          <p:nvSpPr>
            <p:cNvPr id="181" name="Google Shape;181;p22"/>
            <p:cNvSpPr/>
            <p:nvPr/>
          </p:nvSpPr>
          <p:spPr>
            <a:xfrm>
              <a:off x="1637475" y="1219942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82" name="Google Shape;182;p22"/>
            <p:cNvSpPr txBox="1"/>
            <p:nvPr/>
          </p:nvSpPr>
          <p:spPr>
            <a:xfrm>
              <a:off x="2144544" y="1985297"/>
              <a:ext cx="696900" cy="276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latin typeface="Roboto"/>
                  <a:ea typeface="Roboto"/>
                  <a:cs typeface="Roboto"/>
                  <a:sym typeface="Roboto"/>
                </a:rPr>
                <a:t>GLOBAL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3" name="Google Shape;183;p22"/>
            <p:cNvSpPr/>
            <p:nvPr/>
          </p:nvSpPr>
          <p:spPr>
            <a:xfrm rot="10800000">
              <a:off x="2448800" y="1919036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184" name="Google Shape;184;p22"/>
            <p:cNvSpPr txBox="1"/>
            <p:nvPr/>
          </p:nvSpPr>
          <p:spPr>
            <a:xfrm>
              <a:off x="1681725" y="1257142"/>
              <a:ext cx="1624200" cy="624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Overall view of the model’s behavior across the entire dataset.</a:t>
              </a:r>
              <a:endParaRPr b="1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sz="900">
                <a:solidFill>
                  <a:schemeClr val="dk2"/>
                </a:solidFill>
              </a:endParaRPr>
            </a:p>
          </p:txBody>
        </p:sp>
        <p:sp>
          <p:nvSpPr>
            <p:cNvPr id="185" name="Google Shape;185;p22"/>
            <p:cNvSpPr/>
            <p:nvPr/>
          </p:nvSpPr>
          <p:spPr>
            <a:xfrm rot="-1789476">
              <a:off x="2410765" y="2276970"/>
              <a:ext cx="160451" cy="160451"/>
            </a:xfrm>
            <a:prstGeom prst="ellipse">
              <a:avLst/>
            </a:prstGeom>
            <a:solidFill>
              <a:schemeClr val="dk1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/>
          <p:nvPr/>
        </p:nvSpPr>
        <p:spPr>
          <a:xfrm>
            <a:off x="356550" y="314575"/>
            <a:ext cx="8430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What role does interactivity play in explainable AI interfaces?</a:t>
            </a:r>
            <a:endParaRPr b="1" sz="2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91" name="Google Shape;191;p23"/>
          <p:cNvGrpSpPr/>
          <p:nvPr/>
        </p:nvGrpSpPr>
        <p:grpSpPr>
          <a:xfrm>
            <a:off x="6858000" y="2295575"/>
            <a:ext cx="2286000" cy="2847950"/>
            <a:chOff x="0" y="2295575"/>
            <a:chExt cx="2286000" cy="2847950"/>
          </a:xfrm>
        </p:grpSpPr>
        <p:grpSp>
          <p:nvGrpSpPr>
            <p:cNvPr id="192" name="Google Shape;192;p23"/>
            <p:cNvGrpSpPr/>
            <p:nvPr/>
          </p:nvGrpSpPr>
          <p:grpSpPr>
            <a:xfrm>
              <a:off x="0" y="2295575"/>
              <a:ext cx="2286000" cy="2847950"/>
              <a:chOff x="0" y="2295575"/>
              <a:chExt cx="2286000" cy="2847950"/>
            </a:xfrm>
          </p:grpSpPr>
          <p:sp>
            <p:nvSpPr>
              <p:cNvPr id="193" name="Google Shape;193;p23"/>
              <p:cNvSpPr/>
              <p:nvPr/>
            </p:nvSpPr>
            <p:spPr>
              <a:xfrm>
                <a:off x="0" y="2823925"/>
                <a:ext cx="2286000" cy="23196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23"/>
              <p:cNvSpPr/>
              <p:nvPr/>
            </p:nvSpPr>
            <p:spPr>
              <a:xfrm>
                <a:off x="0" y="2295575"/>
                <a:ext cx="2286000" cy="537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5" name="Google Shape;195;p23"/>
            <p:cNvSpPr txBox="1"/>
            <p:nvPr/>
          </p:nvSpPr>
          <p:spPr>
            <a:xfrm>
              <a:off x="216308" y="2441100"/>
              <a:ext cx="17133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Trust and Confidence</a:t>
              </a:r>
              <a:endParaRPr b="1" sz="12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" name="Google Shape;196;p23"/>
            <p:cNvSpPr txBox="1"/>
            <p:nvPr/>
          </p:nvSpPr>
          <p:spPr>
            <a:xfrm>
              <a:off x="0" y="2823925"/>
              <a:ext cx="2286000" cy="231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The ability to interact with the model, ask “what-if” questions, and compare different scenarios helped users build trust in the model’s outputs</a:t>
              </a:r>
              <a:endParaRPr b="1" sz="11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Reduced uncertainty and increasing confidence in the model’s predictions</a:t>
              </a:r>
              <a:endParaRPr b="1" sz="11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7" name="Google Shape;197;p23"/>
          <p:cNvGrpSpPr/>
          <p:nvPr/>
        </p:nvGrpSpPr>
        <p:grpSpPr>
          <a:xfrm>
            <a:off x="4572000" y="2295575"/>
            <a:ext cx="2286000" cy="2847950"/>
            <a:chOff x="0" y="2295575"/>
            <a:chExt cx="2286000" cy="2847950"/>
          </a:xfrm>
        </p:grpSpPr>
        <p:grpSp>
          <p:nvGrpSpPr>
            <p:cNvPr id="198" name="Google Shape;198;p23"/>
            <p:cNvGrpSpPr/>
            <p:nvPr/>
          </p:nvGrpSpPr>
          <p:grpSpPr>
            <a:xfrm>
              <a:off x="0" y="2295575"/>
              <a:ext cx="2286000" cy="2847950"/>
              <a:chOff x="0" y="2295575"/>
              <a:chExt cx="2286000" cy="2847950"/>
            </a:xfrm>
          </p:grpSpPr>
          <p:sp>
            <p:nvSpPr>
              <p:cNvPr id="199" name="Google Shape;199;p23"/>
              <p:cNvSpPr/>
              <p:nvPr/>
            </p:nvSpPr>
            <p:spPr>
              <a:xfrm>
                <a:off x="0" y="2823925"/>
                <a:ext cx="2286000" cy="23196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23"/>
              <p:cNvSpPr/>
              <p:nvPr/>
            </p:nvSpPr>
            <p:spPr>
              <a:xfrm>
                <a:off x="0" y="2295575"/>
                <a:ext cx="2286000" cy="537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1" name="Google Shape;201;p23"/>
            <p:cNvSpPr txBox="1"/>
            <p:nvPr/>
          </p:nvSpPr>
          <p:spPr>
            <a:xfrm>
              <a:off x="216310" y="2441100"/>
              <a:ext cx="18750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Dynamic Adjustments</a:t>
              </a:r>
              <a:endParaRPr b="1" sz="12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2" name="Google Shape;202;p23"/>
            <p:cNvSpPr txBox="1"/>
            <p:nvPr/>
          </p:nvSpPr>
          <p:spPr>
            <a:xfrm>
              <a:off x="0" y="2823925"/>
              <a:ext cx="2286000" cy="231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Adjust parameters, sort data, and quickly switch between views, which enhanced ability to discover insights. </a:t>
              </a:r>
              <a:endParaRPr b="1" sz="11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Many participants found that interactivity gave them more control over the model exploration process</a:t>
              </a:r>
              <a:endParaRPr b="1" sz="11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3" name="Google Shape;203;p23"/>
            <p:cNvCxnSpPr/>
            <p:nvPr/>
          </p:nvCxnSpPr>
          <p:spPr>
            <a:xfrm>
              <a:off x="2286000" y="2295575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204" name="Google Shape;204;p23"/>
          <p:cNvGrpSpPr/>
          <p:nvPr/>
        </p:nvGrpSpPr>
        <p:grpSpPr>
          <a:xfrm>
            <a:off x="2286000" y="2295575"/>
            <a:ext cx="2286000" cy="2847950"/>
            <a:chOff x="0" y="2295575"/>
            <a:chExt cx="2286000" cy="2847950"/>
          </a:xfrm>
        </p:grpSpPr>
        <p:grpSp>
          <p:nvGrpSpPr>
            <p:cNvPr id="205" name="Google Shape;205;p23"/>
            <p:cNvGrpSpPr/>
            <p:nvPr/>
          </p:nvGrpSpPr>
          <p:grpSpPr>
            <a:xfrm>
              <a:off x="0" y="2295575"/>
              <a:ext cx="2286000" cy="2847950"/>
              <a:chOff x="0" y="2295575"/>
              <a:chExt cx="2286000" cy="2847950"/>
            </a:xfrm>
          </p:grpSpPr>
          <p:sp>
            <p:nvSpPr>
              <p:cNvPr id="206" name="Google Shape;206;p23"/>
              <p:cNvSpPr/>
              <p:nvPr/>
            </p:nvSpPr>
            <p:spPr>
              <a:xfrm>
                <a:off x="0" y="2823925"/>
                <a:ext cx="2286000" cy="23196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23"/>
              <p:cNvSpPr/>
              <p:nvPr/>
            </p:nvSpPr>
            <p:spPr>
              <a:xfrm>
                <a:off x="0" y="2295575"/>
                <a:ext cx="2286000" cy="53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8" name="Google Shape;208;p23"/>
            <p:cNvSpPr txBox="1"/>
            <p:nvPr/>
          </p:nvSpPr>
          <p:spPr>
            <a:xfrm>
              <a:off x="0" y="2456400"/>
              <a:ext cx="22473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Better Model Understanding</a:t>
              </a:r>
              <a:endParaRPr b="1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9" name="Google Shape;209;p23"/>
            <p:cNvSpPr txBox="1"/>
            <p:nvPr/>
          </p:nvSpPr>
          <p:spPr>
            <a:xfrm>
              <a:off x="0" y="2823925"/>
              <a:ext cx="2286000" cy="231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Interactivity accelerated understanding of both the data and the model 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It enabled participants to rapidly test hypotheses, compare results, and perform sanity checks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That makes the process of model interpretation more efficient and effective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0" name="Google Shape;210;p23"/>
            <p:cNvCxnSpPr/>
            <p:nvPr/>
          </p:nvCxnSpPr>
          <p:spPr>
            <a:xfrm>
              <a:off x="2286000" y="2295575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83E3DA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211" name="Google Shape;211;p23"/>
          <p:cNvGrpSpPr/>
          <p:nvPr/>
        </p:nvGrpSpPr>
        <p:grpSpPr>
          <a:xfrm>
            <a:off x="0" y="2295575"/>
            <a:ext cx="2286000" cy="2847950"/>
            <a:chOff x="0" y="2295575"/>
            <a:chExt cx="2286000" cy="2847950"/>
          </a:xfrm>
        </p:grpSpPr>
        <p:grpSp>
          <p:nvGrpSpPr>
            <p:cNvPr id="212" name="Google Shape;212;p23"/>
            <p:cNvGrpSpPr/>
            <p:nvPr/>
          </p:nvGrpSpPr>
          <p:grpSpPr>
            <a:xfrm>
              <a:off x="0" y="2295575"/>
              <a:ext cx="2286000" cy="2847950"/>
              <a:chOff x="0" y="2295575"/>
              <a:chExt cx="2286000" cy="2847950"/>
            </a:xfrm>
          </p:grpSpPr>
          <p:sp>
            <p:nvSpPr>
              <p:cNvPr id="213" name="Google Shape;213;p23"/>
              <p:cNvSpPr/>
              <p:nvPr/>
            </p:nvSpPr>
            <p:spPr>
              <a:xfrm>
                <a:off x="0" y="2823925"/>
                <a:ext cx="2286000" cy="23196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23"/>
              <p:cNvSpPr/>
              <p:nvPr/>
            </p:nvSpPr>
            <p:spPr>
              <a:xfrm>
                <a:off x="0" y="2295575"/>
                <a:ext cx="2286000" cy="53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5" name="Google Shape;215;p23"/>
            <p:cNvSpPr txBox="1"/>
            <p:nvPr/>
          </p:nvSpPr>
          <p:spPr>
            <a:xfrm>
              <a:off x="216299" y="2441100"/>
              <a:ext cx="17535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Interactive Exploration</a:t>
              </a:r>
              <a:endParaRPr b="1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6" name="Google Shape;216;p23"/>
            <p:cNvSpPr txBox="1"/>
            <p:nvPr/>
          </p:nvSpPr>
          <p:spPr>
            <a:xfrm>
              <a:off x="0" y="2823925"/>
              <a:ext cx="2286000" cy="2319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Gamut’s interactive features such as brushing over data points, comparing instances, and using counterfactuals helped participants dive deeper into model behavior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Interactivity allowed users to explore how different features impacted predictions dynamically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17" name="Google Shape;217;p23"/>
            <p:cNvCxnSpPr/>
            <p:nvPr/>
          </p:nvCxnSpPr>
          <p:spPr>
            <a:xfrm>
              <a:off x="2286000" y="2295575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83E3DA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"/>
          <p:cNvSpPr txBox="1"/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GAMUT</a:t>
            </a:r>
            <a:endParaRPr/>
          </a:p>
        </p:txBody>
      </p:sp>
      <p:sp>
        <p:nvSpPr>
          <p:cNvPr id="223" name="Google Shape;223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Shape Curve View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Instance Explanation View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Interactive Table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Feature Sidebar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Brushing and Linking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Comparative Analysis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AutoNum type="arabicPeriod"/>
            </a:pPr>
            <a:r>
              <a:rPr lang="en"/>
              <a:t>Counterfactual Exploration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type="title"/>
          </p:nvPr>
        </p:nvSpPr>
        <p:spPr>
          <a:xfrm>
            <a:off x="1975500" y="590725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sp>
        <p:nvSpPr>
          <p:cNvPr id="229" name="Google Shape;229;p25"/>
          <p:cNvSpPr txBox="1"/>
          <p:nvPr/>
        </p:nvSpPr>
        <p:spPr>
          <a:xfrm>
            <a:off x="1975500" y="1405650"/>
            <a:ext cx="2176200" cy="3113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Balancing Simplicity and Accuracy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Global and Local Explanations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User-Centered Design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Ease of Use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Design for Specific Use Cases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(Debugging machine learning models, analyzing feature importance, investigating specific model predictions, and communicating insights to stakeholder)</a:t>
            </a:r>
            <a:endParaRPr b="1"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0" name="Google Shape;2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0350" y="1173325"/>
            <a:ext cx="4695177" cy="334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pic>
        <p:nvPicPr>
          <p:cNvPr id="236" name="Google Shape;2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888925"/>
            <a:ext cx="4149849" cy="362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6"/>
          <p:cNvSpPr txBox="1"/>
          <p:nvPr/>
        </p:nvSpPr>
        <p:spPr>
          <a:xfrm>
            <a:off x="2480950" y="1405650"/>
            <a:ext cx="2176200" cy="2958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 a preliminary usability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evaluation, participants thought Gamut was easy to use and enjoyable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Gamut’s multiple coordinated views, all were rated favorably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also supports our finding that both global and local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explanations are valuable for understanding a model’s behavior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43" name="Google Shape;243;p27"/>
          <p:cNvSpPr txBox="1"/>
          <p:nvPr/>
        </p:nvSpPr>
        <p:spPr>
          <a:xfrm>
            <a:off x="2480950" y="1405650"/>
            <a:ext cx="6123900" cy="2958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The paper concludes by stating that better explanatory interfaces for machine learning are urgently needed as ML increasingly impacts society. </a:t>
            </a:r>
            <a:endParaRPr sz="1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</a:rPr>
              <a:t>Tools like Gamut, which emphasize human-centered design and interactive explanations, can play a critical role in improving how data scientists interpret models and make decisions.</a:t>
            </a:r>
            <a:endParaRPr sz="1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</a:rPr>
              <a:t>In essence, the paper contributes to the field of </a:t>
            </a:r>
            <a:r>
              <a:rPr b="1" lang="en" sz="1300">
                <a:solidFill>
                  <a:schemeClr val="lt1"/>
                </a:solidFill>
              </a:rPr>
              <a:t>explainable AI</a:t>
            </a:r>
            <a:r>
              <a:rPr lang="en" sz="1300">
                <a:solidFill>
                  <a:schemeClr val="lt1"/>
                </a:solidFill>
              </a:rPr>
              <a:t> (XAI) by offering practical solutions for improving the transparency and interpretability of machine learning models, which is becoming increasingly important in both research and real-world applications.</a:t>
            </a:r>
            <a:endParaRPr sz="1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YOU!!!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