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Playfair Display"/>
      <p:regular r:id="rId21"/>
      <p:bold r:id="rId22"/>
      <p:italic r:id="rId23"/>
      <p:boldItalic r:id="rId24"/>
    </p:embeddedFont>
    <p:embeddedFont>
      <p:font typeface="Lato"/>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PlayfairDisplay-bold.fntdata"/><Relationship Id="rId21" Type="http://schemas.openxmlformats.org/officeDocument/2006/relationships/font" Target="fonts/PlayfairDisplay-regular.fntdata"/><Relationship Id="rId24" Type="http://schemas.openxmlformats.org/officeDocument/2006/relationships/font" Target="fonts/PlayfairDisplay-boldItalic.fntdata"/><Relationship Id="rId23" Type="http://schemas.openxmlformats.org/officeDocument/2006/relationships/font" Target="fonts/PlayfairDisplay-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ato-bold.fntdata"/><Relationship Id="rId25" Type="http://schemas.openxmlformats.org/officeDocument/2006/relationships/font" Target="fonts/Lato-regular.fntdata"/><Relationship Id="rId28" Type="http://schemas.openxmlformats.org/officeDocument/2006/relationships/font" Target="fonts/Lato-boldItalic.fntdata"/><Relationship Id="rId27" Type="http://schemas.openxmlformats.org/officeDocument/2006/relationships/font" Target="fonts/Lat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144e90c6bb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3144e90c6bb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144e90c6bb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144e90c6bb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144e90c6bb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144e90c6bb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144e90c6bb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3144e90c6bb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Talk about how the last few points are linked to the class’ motto</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144e90c6bb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144e90c6bb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Reduce the search area in images through the user identification</a:t>
            </a:r>
            <a:endParaRPr/>
          </a:p>
          <a:p>
            <a:pPr indent="0" lvl="0" marL="0" rtl="0" algn="l">
              <a:spcBef>
                <a:spcPts val="0"/>
              </a:spcBef>
              <a:spcAft>
                <a:spcPts val="0"/>
              </a:spcAft>
              <a:buNone/>
            </a:pPr>
            <a:r>
              <a:rPr lang="en"/>
              <a:t>Bring up the edge case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144e90c6bb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144e90c6bb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Reduce the search area in images through the user identification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Talk about the </a:t>
            </a:r>
            <a:r>
              <a:rPr lang="en"/>
              <a:t>evaluation</a:t>
            </a:r>
            <a:r>
              <a:rPr lang="en"/>
              <a:t> </a:t>
            </a:r>
            <a:r>
              <a:rPr lang="en"/>
              <a:t>criteria</a:t>
            </a:r>
            <a:r>
              <a:rPr lang="en"/>
              <a:t> </a:t>
            </a:r>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The experiment involved </a:t>
            </a:r>
            <a:r>
              <a:rPr b="1" lang="en">
                <a:solidFill>
                  <a:schemeClr val="dk1"/>
                </a:solidFill>
              </a:rPr>
              <a:t>eight participants</a:t>
            </a:r>
            <a:r>
              <a:rPr lang="en">
                <a:solidFill>
                  <a:schemeClr val="dk1"/>
                </a:solidFill>
              </a:rPr>
              <a:t> (five males and three females) between the ages of 21 and 39. Each participant was tested under three conditions regarding </a:t>
            </a:r>
            <a:r>
              <a:rPr b="1" lang="en">
                <a:solidFill>
                  <a:schemeClr val="dk1"/>
                </a:solidFill>
              </a:rPr>
              <a:t>wearing glasses</a:t>
            </a:r>
            <a:r>
              <a:rPr lang="en">
                <a:solidFill>
                  <a:schemeClr val="dk1"/>
                </a:solidFill>
              </a:rPr>
              <a:t>:</a:t>
            </a:r>
            <a:endParaRPr>
              <a:solidFill>
                <a:schemeClr val="dk1"/>
              </a:solidFill>
            </a:endParaRPr>
          </a:p>
          <a:p>
            <a:pPr indent="-298450" lvl="0" marL="457200" rtl="0" algn="l">
              <a:lnSpc>
                <a:spcPct val="115000"/>
              </a:lnSpc>
              <a:spcBef>
                <a:spcPts val="1200"/>
              </a:spcBef>
              <a:spcAft>
                <a:spcPts val="0"/>
              </a:spcAft>
              <a:buClr>
                <a:schemeClr val="dk1"/>
              </a:buClr>
              <a:buSzPts val="1100"/>
              <a:buAutoNum type="arabicPeriod"/>
            </a:pPr>
            <a:r>
              <a:rPr lang="en">
                <a:solidFill>
                  <a:schemeClr val="dk1"/>
                </a:solidFill>
              </a:rPr>
              <a:t>No glasses,</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Glasses with a thin frame,</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Glasses with a medium-thick frame.</a:t>
            </a:r>
            <a:endParaRPr>
              <a:solidFill>
                <a:schemeClr val="dk1"/>
              </a:solidFill>
            </a:endParaRPr>
          </a:p>
          <a:p>
            <a:pPr indent="0" lvl="0" marL="0" rtl="0" algn="l">
              <a:lnSpc>
                <a:spcPct val="115000"/>
              </a:lnSpc>
              <a:spcBef>
                <a:spcPts val="1200"/>
              </a:spcBef>
              <a:spcAft>
                <a:spcPts val="0"/>
              </a:spcAft>
              <a:buNone/>
            </a:pPr>
            <a:r>
              <a:rPr lang="en">
                <a:solidFill>
                  <a:schemeClr val="dk1"/>
                </a:solidFill>
              </a:rPr>
              <a:t>Test with </a:t>
            </a:r>
            <a:r>
              <a:rPr lang="en">
                <a:solidFill>
                  <a:schemeClr val="dk1"/>
                </a:solidFill>
              </a:rPr>
              <a:t>camera, kinect and kinect corrected</a:t>
            </a:r>
            <a:endParaRPr>
              <a:solidFill>
                <a:schemeClr val="dk1"/>
              </a:solidFill>
            </a:endParaRPr>
          </a:p>
          <a:p>
            <a:pPr indent="0" lvl="0" marL="0" rtl="0" algn="l">
              <a:lnSpc>
                <a:spcPct val="115000"/>
              </a:lnSpc>
              <a:spcBef>
                <a:spcPts val="1200"/>
              </a:spcBef>
              <a:spcAft>
                <a:spcPts val="0"/>
              </a:spcAft>
              <a:buNone/>
            </a:pPr>
            <a:r>
              <a:rPr lang="en">
                <a:solidFill>
                  <a:schemeClr val="dk1"/>
                </a:solidFill>
              </a:rPr>
              <a:t>Less than 10 cm error in the ideal range</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144e90c6bb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144e90c6bb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maximum distance at which an eye-pair can be detected depends on the amount of pixels occupied by the eye-pair of the tracked person in the image. For a person with 60 mm pupil distance, using a 5 megapixel (2592 1944 pixels) image taken with a camera with a 62 horizontal field of view, the maximum theoretical distance at which the person can be detected is approximately 684 cm.</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144e90c6bb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144e90c6bb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144e90c6bb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144e90c6bb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144e90c6bb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144e90c6bb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144e90c6bb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144e90c6bb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144e90c6bb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144e90c6bb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144e90c6bb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144e90c6bb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144e90c6bb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144e90c6bb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authors conclude that SpiderEyes has the potential to enhance large-scale collaborative environments in various fields, from business analytics to educational and scientific research.</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992950" y="992700"/>
            <a:ext cx="3158100" cy="3158100"/>
          </a:xfrm>
          <a:prstGeom prst="rect">
            <a:avLst/>
          </a:prstGeom>
          <a:noFill/>
          <a:ln cap="flat" cmpd="sng" w="28575">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096250" y="1627200"/>
            <a:ext cx="2951400" cy="1584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p:txBody>
      </p:sp>
      <p:sp>
        <p:nvSpPr>
          <p:cNvPr id="13" name="Google Shape;13;p2"/>
          <p:cNvSpPr txBox="1"/>
          <p:nvPr>
            <p:ph idx="1" type="subTitle"/>
          </p:nvPr>
        </p:nvSpPr>
        <p:spPr>
          <a:xfrm>
            <a:off x="3096363" y="3266930"/>
            <a:ext cx="2951400" cy="7014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9pPr>
          </a:lstStyle>
          <a:p/>
        </p:txBody>
      </p:sp>
      <p:sp>
        <p:nvSpPr>
          <p:cNvPr id="14" name="Google Shape;14;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sp>
        <p:nvSpPr>
          <p:cNvPr id="16" name="Google Shape;16;p3"/>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17" name="Google Shape;17;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0" name="Google Shape;30;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91378"/>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37" name="Google Shape;37;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1" name="Google Shape;41;p9"/>
          <p:cNvSpPr txBox="1"/>
          <p:nvPr>
            <p:ph type="title"/>
          </p:nvPr>
        </p:nvSpPr>
        <p:spPr>
          <a:xfrm>
            <a:off x="265500" y="1107950"/>
            <a:ext cx="4045200" cy="168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1233100"/>
            <a:ext cx="8520600" cy="161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p:nvPr>
            <p:ph idx="1" type="body"/>
          </p:nvPr>
        </p:nvSpPr>
        <p:spPr>
          <a:xfrm>
            <a:off x="311700" y="29194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coral">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3096250" y="1627200"/>
            <a:ext cx="2951400" cy="15843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SpiderEyes</a:t>
            </a:r>
            <a:endParaRPr/>
          </a:p>
        </p:txBody>
      </p:sp>
      <p:sp>
        <p:nvSpPr>
          <p:cNvPr id="60" name="Google Shape;60;p13"/>
          <p:cNvSpPr txBox="1"/>
          <p:nvPr>
            <p:ph idx="1" type="subTitle"/>
          </p:nvPr>
        </p:nvSpPr>
        <p:spPr>
          <a:xfrm>
            <a:off x="3096363" y="3266930"/>
            <a:ext cx="2951400" cy="701400"/>
          </a:xfrm>
          <a:prstGeom prst="rect">
            <a:avLst/>
          </a:prstGeom>
        </p:spPr>
        <p:txBody>
          <a:bodyPr anchorCtr="0" anchor="b" bIns="91425" lIns="91425" spcFirstLastPara="1" rIns="91425" wrap="square" tIns="91425">
            <a:normAutofit fontScale="70000" lnSpcReduction="10000"/>
          </a:bodyPr>
          <a:lstStyle/>
          <a:p>
            <a:pPr indent="0" lvl="0" marL="0" rtl="0" algn="ctr">
              <a:spcBef>
                <a:spcPts val="0"/>
              </a:spcBef>
              <a:spcAft>
                <a:spcPts val="0"/>
              </a:spcAft>
              <a:buNone/>
            </a:pPr>
            <a:r>
              <a:rPr lang="en"/>
              <a:t>Designing Attention- and Proximity-Aware Collaborative Interfaces for Wall-Sized Displays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it?</a:t>
            </a:r>
            <a:endParaRPr/>
          </a:p>
        </p:txBody>
      </p:sp>
      <p:sp>
        <p:nvSpPr>
          <p:cNvPr id="66" name="Google Shape;66;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This paper presents </a:t>
            </a:r>
            <a:r>
              <a:rPr b="1" lang="en"/>
              <a:t>SpiderEyes</a:t>
            </a:r>
            <a:r>
              <a:rPr lang="en"/>
              <a:t>, a toolkit to facilitate collaborative analysis of large multi-faceted datasets, on wall-sized displays by using proxemic interactions.</a:t>
            </a:r>
            <a:endParaRPr/>
          </a:p>
          <a:p>
            <a:pPr indent="0" lvl="0" marL="0" rtl="0" algn="l">
              <a:spcBef>
                <a:spcPts val="1200"/>
              </a:spcBef>
              <a:spcAft>
                <a:spcPts val="1200"/>
              </a:spcAft>
              <a:buNone/>
            </a:pPr>
            <a:r>
              <a:rPr lang="en"/>
              <a:t>It aims to provide </a:t>
            </a:r>
            <a:r>
              <a:rPr b="1" lang="en"/>
              <a:t>Real-time tracking</a:t>
            </a:r>
            <a:r>
              <a:rPr lang="en"/>
              <a:t> and </a:t>
            </a:r>
            <a:r>
              <a:rPr b="1" lang="en"/>
              <a:t>attention awareness</a:t>
            </a:r>
            <a:r>
              <a:rPr lang="en"/>
              <a:t> while allowing </a:t>
            </a:r>
            <a:r>
              <a:rPr b="1" lang="en"/>
              <a:t>multiple people to collaborate.</a:t>
            </a:r>
            <a:endParaRPr b="1"/>
          </a:p>
        </p:txBody>
      </p:sp>
      <p:pic>
        <p:nvPicPr>
          <p:cNvPr id="67" name="Google Shape;67;p14"/>
          <p:cNvPicPr preferRelativeResize="0"/>
          <p:nvPr/>
        </p:nvPicPr>
        <p:blipFill rotWithShape="1">
          <a:blip r:embed="rId3">
            <a:alphaModFix/>
          </a:blip>
          <a:srcRect b="6164" l="0" r="0" t="0"/>
          <a:stretch/>
        </p:blipFill>
        <p:spPr>
          <a:xfrm>
            <a:off x="7356175" y="3941075"/>
            <a:ext cx="1693875" cy="10184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it?</a:t>
            </a:r>
            <a:endParaRPr/>
          </a:p>
        </p:txBody>
      </p:sp>
      <p:sp>
        <p:nvSpPr>
          <p:cNvPr id="73" name="Google Shape;73;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4" name="Google Shape;74;p15"/>
          <p:cNvPicPr preferRelativeResize="0"/>
          <p:nvPr/>
        </p:nvPicPr>
        <p:blipFill>
          <a:blip r:embed="rId3">
            <a:alphaModFix/>
          </a:blip>
          <a:stretch>
            <a:fillRect/>
          </a:stretch>
        </p:blipFill>
        <p:spPr>
          <a:xfrm>
            <a:off x="311700" y="1484525"/>
            <a:ext cx="8520600" cy="217445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Earlier work</a:t>
            </a:r>
            <a:endParaRPr/>
          </a:p>
        </p:txBody>
      </p:sp>
      <p:sp>
        <p:nvSpPr>
          <p:cNvPr id="80" name="Google Shape;80;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Prior systems have adjusted the size of </a:t>
            </a:r>
            <a:r>
              <a:rPr b="1" lang="en"/>
              <a:t>magnification factor</a:t>
            </a:r>
            <a:r>
              <a:rPr lang="en"/>
              <a:t> of the information or </a:t>
            </a:r>
            <a:r>
              <a:rPr b="1" lang="en"/>
              <a:t>field of view</a:t>
            </a:r>
            <a:r>
              <a:rPr lang="en"/>
              <a:t> depending on the </a:t>
            </a:r>
            <a:r>
              <a:rPr b="1" lang="en"/>
              <a:t>distance of the user to the display</a:t>
            </a:r>
            <a:r>
              <a:rPr lang="en"/>
              <a:t> and describe </a:t>
            </a:r>
            <a:r>
              <a:rPr b="1" lang="en"/>
              <a:t>proxemics </a:t>
            </a:r>
            <a:r>
              <a:rPr lang="en"/>
              <a:t>using distance, orientation, movement and identity.</a:t>
            </a:r>
            <a:endParaRPr/>
          </a:p>
          <a:p>
            <a:pPr indent="0" lvl="0" marL="0" rtl="0" algn="l">
              <a:spcBef>
                <a:spcPts val="1200"/>
              </a:spcBef>
              <a:spcAft>
                <a:spcPts val="0"/>
              </a:spcAft>
              <a:buNone/>
            </a:pPr>
            <a:r>
              <a:rPr lang="en"/>
              <a:t>SpiderEyes builds on these foundations but focuses on the relatively unexplored domain of </a:t>
            </a:r>
            <a:r>
              <a:rPr b="1" lang="en"/>
              <a:t>collaborative interactions</a:t>
            </a:r>
            <a:r>
              <a:rPr lang="en"/>
              <a:t>, where multiple users work together on wall-sized displays.</a:t>
            </a:r>
            <a:endParaRPr/>
          </a:p>
          <a:p>
            <a:pPr indent="0" lvl="0" marL="0" rtl="0" algn="l">
              <a:spcBef>
                <a:spcPts val="1200"/>
              </a:spcBef>
              <a:spcAft>
                <a:spcPts val="1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7"/>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Features of the SpiderEyes toolkit</a:t>
            </a:r>
            <a:endParaRPr/>
          </a:p>
        </p:txBody>
      </p:sp>
      <p:sp>
        <p:nvSpPr>
          <p:cNvPr id="86" name="Google Shape;86;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Multi-user tracking</a:t>
            </a:r>
            <a:endParaRPr/>
          </a:p>
          <a:p>
            <a:pPr indent="-342900" lvl="0" marL="457200" rtl="0" algn="l">
              <a:spcBef>
                <a:spcPts val="0"/>
              </a:spcBef>
              <a:spcAft>
                <a:spcPts val="0"/>
              </a:spcAft>
              <a:buSzPts val="1800"/>
              <a:buChar char="●"/>
            </a:pPr>
            <a:r>
              <a:rPr lang="en"/>
              <a:t>Foreground and Background separation</a:t>
            </a:r>
            <a:endParaRPr/>
          </a:p>
          <a:p>
            <a:pPr indent="-342900" lvl="0" marL="457200" rtl="0" algn="l">
              <a:spcBef>
                <a:spcPts val="0"/>
              </a:spcBef>
              <a:spcAft>
                <a:spcPts val="0"/>
              </a:spcAft>
              <a:buSzPts val="1800"/>
              <a:buChar char="●"/>
            </a:pPr>
            <a:r>
              <a:rPr lang="en"/>
              <a:t>Markerless tracking</a:t>
            </a:r>
            <a:endParaRPr/>
          </a:p>
          <a:p>
            <a:pPr indent="-342900" lvl="0" marL="457200" rtl="0" algn="l">
              <a:spcBef>
                <a:spcPts val="0"/>
              </a:spcBef>
              <a:spcAft>
                <a:spcPts val="0"/>
              </a:spcAft>
              <a:buSzPts val="1800"/>
              <a:buChar char="●"/>
            </a:pPr>
            <a:r>
              <a:rPr lang="en"/>
              <a:t>Easy setup</a:t>
            </a:r>
            <a:endParaRPr/>
          </a:p>
          <a:p>
            <a:pPr indent="-342900" lvl="0" marL="457200" rtl="0" algn="l">
              <a:spcBef>
                <a:spcPts val="0"/>
              </a:spcBef>
              <a:spcAft>
                <a:spcPts val="0"/>
              </a:spcAft>
              <a:buSzPts val="1800"/>
              <a:buChar char="●"/>
            </a:pPr>
            <a:r>
              <a:rPr lang="en"/>
              <a:t>Programming language independent</a:t>
            </a:r>
            <a:endParaRPr/>
          </a:p>
          <a:p>
            <a:pPr indent="-342900" lvl="0" marL="457200" rtl="0" algn="l">
              <a:spcBef>
                <a:spcPts val="0"/>
              </a:spcBef>
              <a:spcAft>
                <a:spcPts val="0"/>
              </a:spcAft>
              <a:buSzPts val="1800"/>
              <a:buChar char="●"/>
            </a:pPr>
            <a:r>
              <a:rPr lang="en"/>
              <a:t>Distributed development</a:t>
            </a:r>
            <a:endParaRPr/>
          </a:p>
          <a:p>
            <a:pPr indent="-342900" lvl="0" marL="457200" rtl="0" algn="l">
              <a:spcBef>
                <a:spcPts val="0"/>
              </a:spcBef>
              <a:spcAft>
                <a:spcPts val="0"/>
              </a:spcAft>
              <a:buSzPts val="1800"/>
              <a:buChar char="●"/>
            </a:pPr>
            <a:r>
              <a:rPr lang="en"/>
              <a:t>Visualization Design tool</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8"/>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How does it work?</a:t>
            </a:r>
            <a:endParaRPr/>
          </a:p>
        </p:txBody>
      </p:sp>
      <p:sp>
        <p:nvSpPr>
          <p:cNvPr id="92" name="Google Shape;92;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User identification</a:t>
            </a:r>
            <a:endParaRPr/>
          </a:p>
          <a:p>
            <a:pPr indent="-342900" lvl="0" marL="457200" rtl="0" algn="l">
              <a:spcBef>
                <a:spcPts val="1200"/>
              </a:spcBef>
              <a:spcAft>
                <a:spcPts val="0"/>
              </a:spcAft>
              <a:buSzPts val="1800"/>
              <a:buChar char="-"/>
            </a:pPr>
            <a:r>
              <a:rPr lang="en"/>
              <a:t>Uses Kinect’s depth-based blob segmentation</a:t>
            </a:r>
            <a:endParaRPr/>
          </a:p>
          <a:p>
            <a:pPr indent="-342900" lvl="0" marL="457200" rtl="0" algn="l">
              <a:spcBef>
                <a:spcPts val="0"/>
              </a:spcBef>
              <a:spcAft>
                <a:spcPts val="0"/>
              </a:spcAft>
              <a:buSzPts val="1800"/>
              <a:buChar char="-"/>
            </a:pPr>
            <a:r>
              <a:rPr lang="en"/>
              <a:t>Works well except for when people moved out of the range and came back </a:t>
            </a:r>
            <a:endParaRPr/>
          </a:p>
          <a:p>
            <a:pPr indent="0" lvl="0" marL="0" rtl="0" algn="l">
              <a:spcBef>
                <a:spcPts val="1200"/>
              </a:spcBef>
              <a:spcAft>
                <a:spcPts val="0"/>
              </a:spcAft>
              <a:buNone/>
            </a:pPr>
            <a:r>
              <a:rPr lang="en"/>
              <a:t>Head position tracking</a:t>
            </a:r>
            <a:endParaRPr/>
          </a:p>
          <a:p>
            <a:pPr indent="-342900" lvl="0" marL="457200" rtl="0" algn="l">
              <a:spcBef>
                <a:spcPts val="1200"/>
              </a:spcBef>
              <a:spcAft>
                <a:spcPts val="0"/>
              </a:spcAft>
              <a:buSzPts val="1800"/>
              <a:buChar char="-"/>
            </a:pPr>
            <a:r>
              <a:rPr lang="en"/>
              <a:t>Uses 3 levels to track a user’s head position</a:t>
            </a:r>
            <a:endParaRPr/>
          </a:p>
          <a:p>
            <a:pPr indent="-317500" lvl="1" marL="914400" rtl="0" algn="l">
              <a:spcBef>
                <a:spcPts val="0"/>
              </a:spcBef>
              <a:spcAft>
                <a:spcPts val="0"/>
              </a:spcAft>
              <a:buSzPts val="1400"/>
              <a:buChar char="-"/>
            </a:pPr>
            <a:r>
              <a:rPr lang="en"/>
              <a:t>Eye pair location </a:t>
            </a:r>
            <a:endParaRPr/>
          </a:p>
          <a:p>
            <a:pPr indent="-317500" lvl="1" marL="914400" rtl="0" algn="l">
              <a:spcBef>
                <a:spcPts val="0"/>
              </a:spcBef>
              <a:spcAft>
                <a:spcPts val="0"/>
              </a:spcAft>
              <a:buSzPts val="1400"/>
              <a:buChar char="-"/>
            </a:pPr>
            <a:r>
              <a:rPr lang="en"/>
              <a:t>Skeleton Data</a:t>
            </a:r>
            <a:endParaRPr/>
          </a:p>
          <a:p>
            <a:pPr indent="-317500" lvl="1" marL="914400" rtl="0" algn="l">
              <a:spcBef>
                <a:spcPts val="0"/>
              </a:spcBef>
              <a:spcAft>
                <a:spcPts val="0"/>
              </a:spcAft>
              <a:buSzPts val="1400"/>
              <a:buChar char="-"/>
            </a:pPr>
            <a:r>
              <a:rPr lang="en"/>
              <a:t>Depth Blobs</a:t>
            </a:r>
            <a:endParaRPr/>
          </a:p>
          <a:p>
            <a:pPr indent="0" lvl="0" marL="0" rtl="0" algn="l">
              <a:spcBef>
                <a:spcPts val="1200"/>
              </a:spcBef>
              <a:spcAft>
                <a:spcPts val="12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How does it work</a:t>
            </a:r>
            <a:endParaRPr/>
          </a:p>
        </p:txBody>
      </p:sp>
      <p:sp>
        <p:nvSpPr>
          <p:cNvPr id="98" name="Google Shape;98;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Attention detection</a:t>
            </a:r>
            <a:endParaRPr/>
          </a:p>
          <a:p>
            <a:pPr indent="-342900" lvl="0" marL="457200" rtl="0" algn="l">
              <a:spcBef>
                <a:spcPts val="1200"/>
              </a:spcBef>
              <a:spcAft>
                <a:spcPts val="0"/>
              </a:spcAft>
              <a:buSzPts val="1800"/>
              <a:buChar char="-"/>
            </a:pPr>
            <a:r>
              <a:rPr lang="en"/>
              <a:t>Used</a:t>
            </a:r>
            <a:r>
              <a:rPr lang="en"/>
              <a:t> Viola-Jones feature tracking system </a:t>
            </a:r>
            <a:endParaRPr/>
          </a:p>
          <a:p>
            <a:pPr indent="-342900" lvl="0" marL="457200" rtl="0" algn="l">
              <a:spcBef>
                <a:spcPts val="0"/>
              </a:spcBef>
              <a:spcAft>
                <a:spcPts val="0"/>
              </a:spcAft>
              <a:buSzPts val="1800"/>
              <a:buChar char="-"/>
            </a:pPr>
            <a:r>
              <a:rPr lang="en"/>
              <a:t>It is a 2 step process</a:t>
            </a:r>
            <a:endParaRPr/>
          </a:p>
          <a:p>
            <a:pPr indent="-317500" lvl="1" marL="914400" rtl="0" algn="l">
              <a:spcBef>
                <a:spcPts val="0"/>
              </a:spcBef>
              <a:spcAft>
                <a:spcPts val="0"/>
              </a:spcAft>
              <a:buSzPts val="1400"/>
              <a:buChar char="-"/>
            </a:pPr>
            <a:r>
              <a:rPr lang="en"/>
              <a:t>Try to locate user’s eye pair (partial detection)</a:t>
            </a:r>
            <a:endParaRPr/>
          </a:p>
          <a:p>
            <a:pPr indent="-317500" lvl="1" marL="914400" rtl="0" algn="l">
              <a:spcBef>
                <a:spcPts val="0"/>
              </a:spcBef>
              <a:spcAft>
                <a:spcPts val="0"/>
              </a:spcAft>
              <a:buSzPts val="1400"/>
              <a:buChar char="-"/>
            </a:pPr>
            <a:r>
              <a:rPr lang="en"/>
              <a:t>Try to find the left and the right eye (full detection)</a:t>
            </a:r>
            <a:endParaRPr/>
          </a:p>
          <a:p>
            <a:pPr indent="0" lvl="0" marL="0" rtl="0" algn="l">
              <a:spcBef>
                <a:spcPts val="1200"/>
              </a:spcBef>
              <a:spcAft>
                <a:spcPts val="0"/>
              </a:spcAft>
              <a:buNone/>
            </a:pPr>
            <a:r>
              <a:rPr lang="en"/>
              <a:t>Distance estimation </a:t>
            </a:r>
            <a:endParaRPr/>
          </a:p>
          <a:p>
            <a:pPr indent="-342900" lvl="0" marL="457200" rtl="0" algn="l">
              <a:spcBef>
                <a:spcPts val="1200"/>
              </a:spcBef>
              <a:spcAft>
                <a:spcPts val="0"/>
              </a:spcAft>
              <a:buSzPts val="1800"/>
              <a:buChar char="-"/>
            </a:pPr>
            <a:r>
              <a:rPr lang="en"/>
              <a:t>Uses a </a:t>
            </a:r>
            <a:r>
              <a:rPr lang="en"/>
              <a:t>similar</a:t>
            </a:r>
            <a:r>
              <a:rPr lang="en"/>
              <a:t> 3 part system as the head tracking</a:t>
            </a:r>
            <a:endParaRPr/>
          </a:p>
          <a:p>
            <a:pPr indent="-317500" lvl="1" marL="914400" rtl="0" algn="l">
              <a:spcBef>
                <a:spcPts val="0"/>
              </a:spcBef>
              <a:spcAft>
                <a:spcPts val="0"/>
              </a:spcAft>
              <a:buSzPts val="1400"/>
              <a:buChar char="-"/>
            </a:pPr>
            <a:r>
              <a:rPr lang="en"/>
              <a:t>Eye pair</a:t>
            </a:r>
            <a:endParaRPr/>
          </a:p>
          <a:p>
            <a:pPr indent="-317500" lvl="1" marL="914400" rtl="0" algn="l">
              <a:spcBef>
                <a:spcPts val="0"/>
              </a:spcBef>
              <a:spcAft>
                <a:spcPts val="0"/>
              </a:spcAft>
              <a:buSzPts val="1400"/>
              <a:buChar char="-"/>
            </a:pPr>
            <a:r>
              <a:rPr lang="en"/>
              <a:t>Head and neck joints from the skeleton</a:t>
            </a:r>
            <a:endParaRPr/>
          </a:p>
          <a:p>
            <a:pPr indent="-317500" lvl="1" marL="914400" rtl="0" algn="l">
              <a:spcBef>
                <a:spcPts val="0"/>
              </a:spcBef>
              <a:spcAft>
                <a:spcPts val="0"/>
              </a:spcAft>
              <a:buSzPts val="1400"/>
              <a:buChar char="-"/>
            </a:pPr>
            <a:r>
              <a:rPr lang="en"/>
              <a:t>Top 25% of the blob</a:t>
            </a:r>
            <a:endParaRPr/>
          </a:p>
          <a:p>
            <a:pPr indent="-342900" lvl="0" marL="457200" rtl="0" algn="l">
              <a:spcBef>
                <a:spcPts val="0"/>
              </a:spcBef>
              <a:spcAft>
                <a:spcPts val="0"/>
              </a:spcAft>
              <a:buSzPts val="1800"/>
              <a:buChar char="-"/>
            </a:pPr>
            <a:r>
              <a:rPr lang="en"/>
              <a:t>Used linear regression model to account for over estimation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0"/>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Performance</a:t>
            </a:r>
            <a:endParaRPr/>
          </a:p>
        </p:txBody>
      </p:sp>
      <p:sp>
        <p:nvSpPr>
          <p:cNvPr id="104" name="Google Shape;104;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With a </a:t>
            </a:r>
            <a:r>
              <a:rPr b="1" lang="en"/>
              <a:t>2.8GHz Quad-Core Intel Core i5 processor </a:t>
            </a:r>
            <a:r>
              <a:rPr lang="en"/>
              <a:t>they were able to get a latency of 30-40 ms at 20-30 fps.</a:t>
            </a:r>
            <a:endParaRPr/>
          </a:p>
          <a:p>
            <a:pPr indent="0" lvl="0" marL="0" rtl="0" algn="l">
              <a:spcBef>
                <a:spcPts val="1200"/>
              </a:spcBef>
              <a:spcAft>
                <a:spcPts val="1200"/>
              </a:spcAft>
              <a:buNone/>
            </a:pPr>
            <a:r>
              <a:rPr lang="en"/>
              <a:t>The </a:t>
            </a:r>
            <a:r>
              <a:rPr lang="en"/>
              <a:t>systems</a:t>
            </a:r>
            <a:r>
              <a:rPr lang="en"/>
              <a:t> </a:t>
            </a:r>
            <a:r>
              <a:rPr b="1" lang="en"/>
              <a:t>minimum range is 50 cm</a:t>
            </a:r>
            <a:r>
              <a:rPr lang="en"/>
              <a:t> and can accurately track </a:t>
            </a:r>
            <a:r>
              <a:rPr b="1" lang="en"/>
              <a:t>upto a range of 5m</a:t>
            </a:r>
            <a:endParaRPr b="1"/>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1"/>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Using the Toolkit</a:t>
            </a:r>
            <a:endParaRPr/>
          </a:p>
        </p:txBody>
      </p:sp>
      <p:sp>
        <p:nvSpPr>
          <p:cNvPr id="110" name="Google Shape;110;p21"/>
          <p:cNvSpPr txBox="1"/>
          <p:nvPr>
            <p:ph idx="1" type="body"/>
          </p:nvPr>
        </p:nvSpPr>
        <p:spPr>
          <a:xfrm>
            <a:off x="362325"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Scenario 1: Vis-Active with Physical Zoom: Changes visualization type based on the user’s distance from the display. This setup allows users to explore different visualizations as they move closer or further away, supporting independent analysis.</a:t>
            </a:r>
            <a:endParaRPr/>
          </a:p>
        </p:txBody>
      </p:sp>
      <p:pic>
        <p:nvPicPr>
          <p:cNvPr id="111" name="Google Shape;111;p21"/>
          <p:cNvPicPr preferRelativeResize="0"/>
          <p:nvPr/>
        </p:nvPicPr>
        <p:blipFill>
          <a:blip r:embed="rId3">
            <a:alphaModFix/>
          </a:blip>
          <a:stretch>
            <a:fillRect/>
          </a:stretch>
        </p:blipFill>
        <p:spPr>
          <a:xfrm>
            <a:off x="4690683" y="2571750"/>
            <a:ext cx="4453317" cy="24783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2"/>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Using the Toolkit</a:t>
            </a:r>
            <a:endParaRPr/>
          </a:p>
        </p:txBody>
      </p:sp>
      <p:sp>
        <p:nvSpPr>
          <p:cNvPr id="117" name="Google Shape;117;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Scenario 2: Vis-Active with Constant Zoom: Adjusts visualization type based on distance but keeps a constant viewing angle. This setup provides more context as users move closer, helpful for interactions that require detailed examination of specific data points.</a:t>
            </a:r>
            <a:endParaRPr/>
          </a:p>
        </p:txBody>
      </p:sp>
      <p:pic>
        <p:nvPicPr>
          <p:cNvPr id="118" name="Google Shape;118;p22"/>
          <p:cNvPicPr preferRelativeResize="0"/>
          <p:nvPr/>
        </p:nvPicPr>
        <p:blipFill>
          <a:blip r:embed="rId3">
            <a:alphaModFix/>
          </a:blip>
          <a:stretch>
            <a:fillRect/>
          </a:stretch>
        </p:blipFill>
        <p:spPr>
          <a:xfrm>
            <a:off x="5054142" y="2571750"/>
            <a:ext cx="4089859" cy="2475600"/>
          </a:xfrm>
          <a:prstGeom prst="rect">
            <a:avLst/>
          </a:prstGeom>
          <a:noFill/>
          <a:ln>
            <a:noFill/>
          </a:ln>
        </p:spPr>
      </p:pic>
      <p:pic>
        <p:nvPicPr>
          <p:cNvPr id="119" name="Google Shape;119;p22"/>
          <p:cNvPicPr preferRelativeResize="0"/>
          <p:nvPr/>
        </p:nvPicPr>
        <p:blipFill>
          <a:blip r:embed="rId4">
            <a:alphaModFix/>
          </a:blip>
          <a:stretch>
            <a:fillRect/>
          </a:stretch>
        </p:blipFill>
        <p:spPr>
          <a:xfrm>
            <a:off x="-3" y="2571747"/>
            <a:ext cx="4447317" cy="2475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3"/>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Using the Toolkit</a:t>
            </a:r>
            <a:endParaRPr/>
          </a:p>
        </p:txBody>
      </p:sp>
      <p:sp>
        <p:nvSpPr>
          <p:cNvPr id="125" name="Google Shape;125;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Scenario 3: Vis-Active with Amplified Zoom: Displays more context from a distance and zooms in as the user approaches, making details more visible up close. This setup works well for comparing detailed information across different visualizations.</a:t>
            </a:r>
            <a:endParaRPr/>
          </a:p>
        </p:txBody>
      </p:sp>
      <p:pic>
        <p:nvPicPr>
          <p:cNvPr id="126" name="Google Shape;126;p23"/>
          <p:cNvPicPr preferRelativeResize="0"/>
          <p:nvPr/>
        </p:nvPicPr>
        <p:blipFill>
          <a:blip r:embed="rId3">
            <a:alphaModFix/>
          </a:blip>
          <a:stretch>
            <a:fillRect/>
          </a:stretch>
        </p:blipFill>
        <p:spPr>
          <a:xfrm>
            <a:off x="4646458" y="2571746"/>
            <a:ext cx="4497541" cy="24756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Using the Toolkit</a:t>
            </a:r>
            <a:endParaRPr/>
          </a:p>
        </p:txBody>
      </p:sp>
      <p:sp>
        <p:nvSpPr>
          <p:cNvPr id="132" name="Google Shape;132;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Scenario 4: Detail-Active Display: Adjusts data granularity based on distance, showing more detail as users move closer. This setup allows multiple users to focus on different levels of detail, which can be beneficial for in-depth collaborative analysis.</a:t>
            </a:r>
            <a:endParaRPr/>
          </a:p>
        </p:txBody>
      </p:sp>
      <p:pic>
        <p:nvPicPr>
          <p:cNvPr id="133" name="Google Shape;133;p24"/>
          <p:cNvPicPr preferRelativeResize="0"/>
          <p:nvPr/>
        </p:nvPicPr>
        <p:blipFill>
          <a:blip r:embed="rId3">
            <a:alphaModFix/>
          </a:blip>
          <a:stretch>
            <a:fillRect/>
          </a:stretch>
        </p:blipFill>
        <p:spPr>
          <a:xfrm>
            <a:off x="5014314" y="2571750"/>
            <a:ext cx="4129681" cy="24669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5"/>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Flexibility of the toolkit</a:t>
            </a:r>
            <a:endParaRPr/>
          </a:p>
        </p:txBody>
      </p:sp>
      <p:sp>
        <p:nvSpPr>
          <p:cNvPr id="139" name="Google Shape;139;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The authors conducted a case study using D3.js visualization on a dataset on the Wealth and Health of Nations.</a:t>
            </a:r>
            <a:endParaRPr/>
          </a:p>
          <a:p>
            <a:pPr indent="0" lvl="0" marL="0" rtl="0" algn="l">
              <a:spcBef>
                <a:spcPts val="1200"/>
              </a:spcBef>
              <a:spcAft>
                <a:spcPts val="0"/>
              </a:spcAft>
              <a:buNone/>
            </a:pPr>
            <a:r>
              <a:rPr lang="en"/>
              <a:t>How the system was set up</a:t>
            </a:r>
            <a:endParaRPr/>
          </a:p>
          <a:p>
            <a:pPr indent="-342900" lvl="0" marL="457200" rtl="0" algn="l">
              <a:spcBef>
                <a:spcPts val="1200"/>
              </a:spcBef>
              <a:spcAft>
                <a:spcPts val="0"/>
              </a:spcAft>
              <a:buSzPts val="1800"/>
              <a:buChar char="-"/>
            </a:pPr>
            <a:r>
              <a:rPr lang="en"/>
              <a:t>User’s lateral movement was mapped to the temporal aspect of the dataset</a:t>
            </a:r>
            <a:endParaRPr/>
          </a:p>
          <a:p>
            <a:pPr indent="-342900" lvl="0" marL="457200" rtl="0" algn="l">
              <a:spcBef>
                <a:spcPts val="0"/>
              </a:spcBef>
              <a:spcAft>
                <a:spcPts val="0"/>
              </a:spcAft>
              <a:buSzPts val="1800"/>
              <a:buChar char="-"/>
            </a:pPr>
            <a:r>
              <a:rPr lang="en"/>
              <a:t>Could also integrate Constant zoom to incorporated</a:t>
            </a:r>
            <a:endParaRPr/>
          </a:p>
          <a:p>
            <a:pPr indent="-342900" lvl="0" marL="457200" rtl="0" algn="l">
              <a:spcBef>
                <a:spcPts val="0"/>
              </a:spcBef>
              <a:spcAft>
                <a:spcPts val="0"/>
              </a:spcAft>
              <a:buSzPts val="1800"/>
              <a:buChar char="-"/>
            </a:pPr>
            <a:r>
              <a:rPr lang="en"/>
              <a:t>Map the translation </a:t>
            </a:r>
            <a:r>
              <a:rPr lang="en"/>
              <a:t>function</a:t>
            </a:r>
            <a:r>
              <a:rPr lang="en"/>
              <a:t> so that the data follows the user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6"/>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Limitations</a:t>
            </a:r>
            <a:endParaRPr/>
          </a:p>
        </p:txBody>
      </p:sp>
      <p:sp>
        <p:nvSpPr>
          <p:cNvPr id="145" name="Google Shape;145;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 series of user studies are necessary to fully understand the  limitations and capabilities of our system and application scenarios</a:t>
            </a:r>
            <a:endParaRPr/>
          </a:p>
          <a:p>
            <a:pPr indent="0" lvl="0" marL="0" rtl="0" algn="l">
              <a:spcBef>
                <a:spcPts val="1200"/>
              </a:spcBef>
              <a:spcAft>
                <a:spcPts val="1200"/>
              </a:spcAft>
              <a:buNone/>
            </a:pPr>
            <a:r>
              <a:rPr lang="en"/>
              <a:t>Potentially underutilize the </a:t>
            </a:r>
            <a:r>
              <a:rPr lang="en"/>
              <a:t>attention-divern interactions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7"/>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Conclusions</a:t>
            </a:r>
            <a:endParaRPr/>
          </a:p>
        </p:txBody>
      </p:sp>
      <p:sp>
        <p:nvSpPr>
          <p:cNvPr id="151" name="Google Shape;151;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SpiderEyes presents a novel approach to creating proximity- and attention-aware collaborative interfaces for wall-sized displays. The toolkit provides designers with tools to build real-time, multi-user applications that support parallel and collaborative analysis of complex datasets.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