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9" r:id="rId11"/>
    <p:sldId id="288" r:id="rId12"/>
    <p:sldId id="292" r:id="rId13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8" autoAdjust="0"/>
    <p:restoredTop sz="94660"/>
  </p:normalViewPr>
  <p:slideViewPr>
    <p:cSldViewPr snapToGrid="0">
      <p:cViewPr varScale="1">
        <p:scale>
          <a:sx n="78" d="100"/>
          <a:sy n="78" d="100"/>
        </p:scale>
        <p:origin x="1397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7636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3134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41764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46950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186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553995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041283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49701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40428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5660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>
            <a:spLocks noGrp="1"/>
          </p:cNvSpPr>
          <p:nvPr>
            <p:ph type="ctrTitle"/>
          </p:nvPr>
        </p:nvSpPr>
        <p:spPr>
          <a:xfrm>
            <a:off x="685800" y="988541"/>
            <a:ext cx="7772400" cy="2077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000" dirty="0"/>
              <a:t>Explaining Models: An Empirical Study of How Explanations</a:t>
            </a:r>
            <a:br>
              <a:rPr lang="en-US" sz="4000" dirty="0"/>
            </a:br>
            <a:r>
              <a:rPr lang="en-US" sz="4000" dirty="0"/>
              <a:t>Impact Fairness Judgment</a:t>
            </a:r>
          </a:p>
        </p:txBody>
      </p:sp>
      <p:sp>
        <p:nvSpPr>
          <p:cNvPr id="89" name="Google Shape;89;p13"/>
          <p:cNvSpPr txBox="1">
            <a:spLocks noGrp="1"/>
          </p:cNvSpPr>
          <p:nvPr>
            <p:ph type="subTitle" idx="1"/>
          </p:nvPr>
        </p:nvSpPr>
        <p:spPr>
          <a:xfrm>
            <a:off x="685800" y="4116859"/>
            <a:ext cx="7939216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2000" dirty="0"/>
              <a:t>Jonathan Dodge, Q. Vera Liao, </a:t>
            </a:r>
            <a:r>
              <a:rPr lang="en-US" sz="2000" dirty="0" err="1"/>
              <a:t>Yunfeng</a:t>
            </a:r>
            <a:r>
              <a:rPr lang="en-US" sz="2000" dirty="0"/>
              <a:t> Zhang, Rachel K. E. Bellamy, Casey Dugan</a:t>
            </a:r>
            <a:endParaRPr sz="2000" dirty="0"/>
          </a:p>
          <a:p>
            <a:pPr marL="0" lvl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2000" dirty="0"/>
              <a:t>Kyne Sun, 10/25/2024</a:t>
            </a:r>
            <a:endParaRPr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type="body" idx="1"/>
          </p:nvPr>
        </p:nvSpPr>
        <p:spPr>
          <a:xfrm>
            <a:off x="457200" y="1088922"/>
            <a:ext cx="8229600" cy="5263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6100">
              <a:spcBef>
                <a:spcPts val="640"/>
              </a:spcBef>
              <a:buSzPts val="3200"/>
            </a:pP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Decision making processes across many domains are beginning to rely on ML systems</a:t>
            </a:r>
          </a:p>
          <a:p>
            <a:pPr marL="546100">
              <a:spcBef>
                <a:spcPts val="640"/>
              </a:spcBef>
              <a:buSzPts val="3200"/>
            </a:pPr>
            <a:endParaRPr lang="en-US" sz="2400" dirty="0"/>
          </a:p>
          <a:p>
            <a:pPr marL="546100">
              <a:spcBef>
                <a:spcPts val="640"/>
              </a:spcBef>
              <a:buSzPts val="3200"/>
            </a:pP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ML models are trained historical data, but these datasets can include bias</a:t>
            </a:r>
          </a:p>
          <a:p>
            <a:pPr marL="546100">
              <a:spcBef>
                <a:spcPts val="640"/>
              </a:spcBef>
              <a:buSzPts val="3200"/>
            </a:pPr>
            <a:endParaRPr lang="en-US" sz="2400" dirty="0"/>
          </a:p>
          <a:p>
            <a:pPr marL="546100">
              <a:spcBef>
                <a:spcPts val="640"/>
              </a:spcBef>
              <a:buSzPts val="3200"/>
            </a:pP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Biased datasets can lead to biased models</a:t>
            </a:r>
          </a:p>
          <a:p>
            <a:pPr marL="1003300" lvl="1">
              <a:spcBef>
                <a:spcPts val="640"/>
              </a:spcBef>
              <a:buSzPts val="3200"/>
            </a:pPr>
            <a:r>
              <a:rPr lang="en-US" sz="2000" dirty="0"/>
              <a:t>Techniques exists to “de-bias” data</a:t>
            </a:r>
            <a:endParaRPr lang="en-US" sz="20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46100">
              <a:spcBef>
                <a:spcPts val="640"/>
              </a:spcBef>
              <a:buSzPts val="3200"/>
            </a:pPr>
            <a:endParaRPr lang="en-US" sz="2400" dirty="0"/>
          </a:p>
          <a:p>
            <a:pPr marL="546100">
              <a:spcBef>
                <a:spcPts val="640"/>
              </a:spcBef>
              <a:buSzPts val="3200"/>
            </a:pP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do we determine if a model is fair?</a:t>
            </a:r>
            <a:endParaRPr sz="24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69C1042-D65E-C644-0E41-C35BB44EA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3869"/>
            <a:ext cx="8229600" cy="429096"/>
          </a:xfrm>
        </p:spPr>
        <p:txBody>
          <a:bodyPr/>
          <a:lstStyle/>
          <a:p>
            <a:r>
              <a:rPr lang="en-US" sz="3200" dirty="0"/>
              <a:t>Premise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type="body" idx="1"/>
          </p:nvPr>
        </p:nvSpPr>
        <p:spPr>
          <a:xfrm>
            <a:off x="457200" y="1088922"/>
            <a:ext cx="8229600" cy="5263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6100">
              <a:spcBef>
                <a:spcPts val="640"/>
              </a:spcBef>
              <a:buSzPts val="3200"/>
            </a:pP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 provide explanations for decisions that can be utilized to determine fairness</a:t>
            </a:r>
          </a:p>
          <a:p>
            <a:pPr marL="546100">
              <a:spcBef>
                <a:spcPts val="640"/>
              </a:spcBef>
              <a:buSzPts val="3200"/>
            </a:pPr>
            <a:endParaRPr lang="en-US" sz="2400" dirty="0"/>
          </a:p>
          <a:p>
            <a:pPr marL="546100">
              <a:spcBef>
                <a:spcPts val="640"/>
              </a:spcBef>
              <a:buSzPts val="3200"/>
            </a:pP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When people trust explanations, they are more likely to trust the system</a:t>
            </a:r>
          </a:p>
          <a:p>
            <a:pPr marL="546100">
              <a:spcBef>
                <a:spcPts val="640"/>
              </a:spcBef>
              <a:buSzPts val="3200"/>
            </a:pPr>
            <a:endParaRPr lang="en-US" sz="2400" dirty="0"/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Large body of research focused on the generation of explanations, but which explanations are relevant for trust and fairness?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69C1042-D65E-C644-0E41-C35BB44EA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3869"/>
            <a:ext cx="8229600" cy="429096"/>
          </a:xfrm>
        </p:spPr>
        <p:txBody>
          <a:bodyPr/>
          <a:lstStyle/>
          <a:p>
            <a:r>
              <a:rPr lang="en-US" sz="3200" dirty="0"/>
              <a:t>Explainable 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098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type="body" idx="1"/>
          </p:nvPr>
        </p:nvSpPr>
        <p:spPr>
          <a:xfrm>
            <a:off x="457200" y="1088922"/>
            <a:ext cx="8229600" cy="5263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Global</a:t>
            </a:r>
          </a:p>
          <a:p>
            <a:pPr marL="1003300" lvl="1">
              <a:spcBef>
                <a:spcPts val="640"/>
              </a:spcBef>
              <a:buSzPts val="3200"/>
            </a:pPr>
            <a:r>
              <a:rPr lang="en-US" sz="2000" dirty="0"/>
              <a:t>How the system works, properties of the model and data</a:t>
            </a:r>
          </a:p>
          <a:p>
            <a:pPr marL="1003300" lvl="1">
              <a:spcBef>
                <a:spcPts val="640"/>
              </a:spcBef>
              <a:buSzPts val="3200"/>
            </a:pPr>
            <a:endParaRPr lang="en-US" sz="2000" dirty="0"/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Local</a:t>
            </a:r>
          </a:p>
          <a:p>
            <a:pPr marL="1003300" lvl="1">
              <a:spcBef>
                <a:spcPts val="640"/>
              </a:spcBef>
              <a:buSzPts val="3200"/>
            </a:pPr>
            <a:r>
              <a:rPr lang="en-US" sz="2000" dirty="0"/>
              <a:t>Why the system made a particular decision</a:t>
            </a:r>
          </a:p>
          <a:p>
            <a:pPr marL="1003300" lvl="1">
              <a:spcBef>
                <a:spcPts val="640"/>
              </a:spcBef>
              <a:buSzPts val="3200"/>
            </a:pPr>
            <a:endParaRPr lang="en-US" sz="2000" dirty="0"/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Other ways to organize explanations exist, such as description vs. justification, soundness and completeness, etc.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69C1042-D65E-C644-0E41-C35BB44EA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3869"/>
            <a:ext cx="8229600" cy="429096"/>
          </a:xfrm>
        </p:spPr>
        <p:txBody>
          <a:bodyPr/>
          <a:lstStyle/>
          <a:p>
            <a:r>
              <a:rPr lang="en-US" sz="3200" dirty="0"/>
              <a:t>Types of Explanations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462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type="body" idx="1"/>
          </p:nvPr>
        </p:nvSpPr>
        <p:spPr>
          <a:xfrm>
            <a:off x="457200" y="1088922"/>
            <a:ext cx="8229600" cy="5263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Different preferences in explanation styles (e.g. long vs. short)</a:t>
            </a:r>
          </a:p>
          <a:p>
            <a:pPr marL="546100">
              <a:spcBef>
                <a:spcPts val="640"/>
              </a:spcBef>
              <a:buSzPts val="3200"/>
            </a:pPr>
            <a:endParaRPr lang="en-US" sz="2400" dirty="0"/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Other factors such as cognitive style and culture may play a role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69C1042-D65E-C644-0E41-C35BB44EA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3869"/>
            <a:ext cx="8229600" cy="429096"/>
          </a:xfrm>
        </p:spPr>
        <p:txBody>
          <a:bodyPr/>
          <a:lstStyle/>
          <a:p>
            <a:r>
              <a:rPr lang="en-US" sz="3200" dirty="0"/>
              <a:t>Differences in Individuals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380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type="body" idx="1"/>
          </p:nvPr>
        </p:nvSpPr>
        <p:spPr>
          <a:xfrm>
            <a:off x="457200" y="1088922"/>
            <a:ext cx="8229600" cy="5263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How do different styles of explanation impact fairness judgment of a ML system?</a:t>
            </a:r>
          </a:p>
          <a:p>
            <a:pPr marL="546100">
              <a:spcBef>
                <a:spcPts val="640"/>
              </a:spcBef>
              <a:buSzPts val="3200"/>
            </a:pPr>
            <a:endParaRPr lang="en-US" sz="2400" dirty="0"/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How do individual factors in cognitive style and prior position on algorithmic fairness impact the fairness judgment with regard to different explanations?</a:t>
            </a:r>
          </a:p>
          <a:p>
            <a:pPr marL="546100">
              <a:spcBef>
                <a:spcPts val="640"/>
              </a:spcBef>
              <a:buSzPts val="3200"/>
            </a:pPr>
            <a:endParaRPr lang="en-US" sz="2400" dirty="0"/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What are the benefits and drawbacks of different explanations in supporting fairness judgment of ML systems?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69C1042-D65E-C644-0E41-C35BB44EA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3869"/>
            <a:ext cx="8229600" cy="429096"/>
          </a:xfrm>
        </p:spPr>
        <p:txBody>
          <a:bodyPr/>
          <a:lstStyle/>
          <a:p>
            <a:r>
              <a:rPr lang="en-US" sz="3200" dirty="0"/>
              <a:t>Research 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822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type="body" idx="1"/>
          </p:nvPr>
        </p:nvSpPr>
        <p:spPr>
          <a:xfrm>
            <a:off x="457200" y="1088922"/>
            <a:ext cx="8229600" cy="5263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Publicly available data set for predicting risk of criminals reoffending with known racial bias</a:t>
            </a:r>
          </a:p>
          <a:p>
            <a:pPr marL="546100">
              <a:spcBef>
                <a:spcPts val="640"/>
              </a:spcBef>
              <a:buSzPts val="3200"/>
            </a:pPr>
            <a:endParaRPr lang="en-US" sz="2400" dirty="0"/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Judging fairness based on racial discrimination</a:t>
            </a:r>
          </a:p>
          <a:p>
            <a:pPr marL="546100">
              <a:spcBef>
                <a:spcPts val="640"/>
              </a:spcBef>
              <a:buSzPts val="3200"/>
            </a:pPr>
            <a:endParaRPr lang="en-US" sz="2400" dirty="0"/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Created two datasets</a:t>
            </a:r>
          </a:p>
          <a:p>
            <a:pPr marL="1003300" lvl="1">
              <a:spcBef>
                <a:spcPts val="640"/>
              </a:spcBef>
              <a:buSzPts val="3200"/>
            </a:pPr>
            <a:r>
              <a:rPr lang="en-US" sz="2000" dirty="0"/>
              <a:t>Biased dataset (raw)</a:t>
            </a:r>
          </a:p>
          <a:p>
            <a:pPr marL="1003300" lvl="1">
              <a:spcBef>
                <a:spcPts val="640"/>
              </a:spcBef>
              <a:buSzPts val="3200"/>
            </a:pPr>
            <a:r>
              <a:rPr lang="en-US" sz="2000" dirty="0"/>
              <a:t>Unbiased dataset (processed)</a:t>
            </a:r>
          </a:p>
          <a:p>
            <a:pPr marL="660400" lvl="1" indent="0">
              <a:spcBef>
                <a:spcPts val="640"/>
              </a:spcBef>
              <a:buSzPts val="3200"/>
              <a:buNone/>
            </a:pPr>
            <a:endParaRPr lang="en-US" sz="2000" dirty="0"/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Can people judge which model is biased?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69C1042-D65E-C644-0E41-C35BB44EA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3869"/>
            <a:ext cx="8229600" cy="429096"/>
          </a:xfrm>
        </p:spPr>
        <p:txBody>
          <a:bodyPr/>
          <a:lstStyle/>
          <a:p>
            <a:r>
              <a:rPr lang="en-US" sz="3200" dirty="0"/>
              <a:t>Methods: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185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type="body" idx="1"/>
          </p:nvPr>
        </p:nvSpPr>
        <p:spPr>
          <a:xfrm>
            <a:off x="457200" y="1088922"/>
            <a:ext cx="8229600" cy="5263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Cognitive style</a:t>
            </a:r>
          </a:p>
          <a:p>
            <a:pPr marL="1003300" lvl="1">
              <a:spcBef>
                <a:spcPts val="640"/>
              </a:spcBef>
              <a:buSzPts val="3200"/>
            </a:pPr>
            <a:r>
              <a:rPr lang="en-US" sz="2000" dirty="0"/>
              <a:t>Need for cognition</a:t>
            </a:r>
          </a:p>
          <a:p>
            <a:pPr marL="546100">
              <a:spcBef>
                <a:spcPts val="640"/>
              </a:spcBef>
              <a:buSzPts val="3200"/>
            </a:pPr>
            <a:endParaRPr lang="en-US" sz="2400" dirty="0"/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Prior position on algorithmic fairness</a:t>
            </a:r>
          </a:p>
          <a:p>
            <a:pPr marL="1003300" lvl="1">
              <a:spcBef>
                <a:spcPts val="640"/>
              </a:spcBef>
              <a:buSzPts val="3200"/>
            </a:pPr>
            <a:r>
              <a:rPr lang="en-US" sz="2000" dirty="0"/>
              <a:t>Position on ML systems for decision making</a:t>
            </a:r>
          </a:p>
          <a:p>
            <a:pPr marL="1003300" lvl="1">
              <a:spcBef>
                <a:spcPts val="640"/>
              </a:spcBef>
              <a:buSzPts val="3200"/>
            </a:pPr>
            <a:r>
              <a:rPr lang="en-US" sz="2000" dirty="0"/>
              <a:t>Position on race as a factor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69C1042-D65E-C644-0E41-C35BB44EA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3869"/>
            <a:ext cx="8229600" cy="429096"/>
          </a:xfrm>
        </p:spPr>
        <p:txBody>
          <a:bodyPr/>
          <a:lstStyle/>
          <a:p>
            <a:r>
              <a:rPr lang="en-US" sz="3200" dirty="0"/>
              <a:t>Methods: Individual Factors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244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69C1042-D65E-C644-0E41-C35BB44EA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3869"/>
            <a:ext cx="8229600" cy="429096"/>
          </a:xfrm>
        </p:spPr>
        <p:txBody>
          <a:bodyPr/>
          <a:lstStyle/>
          <a:p>
            <a:r>
              <a:rPr lang="en-US" sz="3200" dirty="0"/>
              <a:t>Methods: Explanations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648FE1-9D3E-9FE3-97EF-2D02CC852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78" y="1517060"/>
            <a:ext cx="8221222" cy="405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463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type="body" idx="1"/>
          </p:nvPr>
        </p:nvSpPr>
        <p:spPr>
          <a:xfrm>
            <a:off x="457200" y="1088922"/>
            <a:ext cx="8229600" cy="5263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6100">
              <a:spcBef>
                <a:spcPts val="640"/>
              </a:spcBef>
              <a:buSzPts val="3200"/>
            </a:pPr>
            <a:r>
              <a:rPr lang="en-US" sz="2000" dirty="0"/>
              <a:t>160 Amazon Mechanical Turk workers</a:t>
            </a:r>
          </a:p>
          <a:p>
            <a:pPr marL="1003300" lvl="1">
              <a:spcBef>
                <a:spcPts val="640"/>
              </a:spcBef>
              <a:buSzPts val="3200"/>
            </a:pPr>
            <a:r>
              <a:rPr lang="en-US" sz="1600" dirty="0"/>
              <a:t>Must live in US</a:t>
            </a:r>
          </a:p>
          <a:p>
            <a:pPr marL="1003300" lvl="1">
              <a:spcBef>
                <a:spcPts val="640"/>
              </a:spcBef>
              <a:buSzPts val="3200"/>
            </a:pPr>
            <a:r>
              <a:rPr lang="en-US" sz="1600" dirty="0"/>
              <a:t>Completed more than 1000 tasks</a:t>
            </a:r>
          </a:p>
          <a:p>
            <a:pPr marL="1003300" lvl="1">
              <a:spcBef>
                <a:spcPts val="640"/>
              </a:spcBef>
              <a:buSzPts val="3200"/>
            </a:pPr>
            <a:r>
              <a:rPr lang="en-US" sz="1600" dirty="0"/>
              <a:t>98% approval rate</a:t>
            </a:r>
          </a:p>
          <a:p>
            <a:pPr marL="1003300" lvl="1">
              <a:spcBef>
                <a:spcPts val="640"/>
              </a:spcBef>
              <a:buSzPts val="3200"/>
            </a:pPr>
            <a:r>
              <a:rPr lang="en-US" sz="1600" dirty="0"/>
              <a:t>62.5% male</a:t>
            </a:r>
          </a:p>
          <a:p>
            <a:pPr marL="1003300" lvl="1">
              <a:spcBef>
                <a:spcPts val="640"/>
              </a:spcBef>
              <a:buSzPts val="3200"/>
            </a:pPr>
            <a:r>
              <a:rPr lang="en-US" sz="1600" dirty="0"/>
              <a:t>78.8% Caucasian</a:t>
            </a:r>
          </a:p>
          <a:p>
            <a:pPr marL="1003300" lvl="1">
              <a:spcBef>
                <a:spcPts val="640"/>
              </a:spcBef>
              <a:buSzPts val="3200"/>
            </a:pPr>
            <a:r>
              <a:rPr lang="en-US" sz="1600" dirty="0"/>
              <a:t>29.4% under 30</a:t>
            </a:r>
          </a:p>
          <a:p>
            <a:pPr marL="1003300" lvl="1">
              <a:spcBef>
                <a:spcPts val="640"/>
              </a:spcBef>
              <a:buSzPts val="3200"/>
            </a:pPr>
            <a:r>
              <a:rPr lang="en-US" sz="1600" dirty="0"/>
              <a:t>13.3% above 50</a:t>
            </a:r>
          </a:p>
          <a:p>
            <a:pPr marL="1003300" lvl="1">
              <a:spcBef>
                <a:spcPts val="640"/>
              </a:spcBef>
              <a:buSzPts val="3200"/>
            </a:pPr>
            <a:endParaRPr lang="en-US" sz="1600" dirty="0"/>
          </a:p>
          <a:p>
            <a:pPr marL="546100">
              <a:spcBef>
                <a:spcPts val="640"/>
              </a:spcBef>
              <a:buSzPts val="3200"/>
            </a:pPr>
            <a:r>
              <a:rPr lang="en-US" sz="2000" dirty="0"/>
              <a:t>Survey style</a:t>
            </a:r>
          </a:p>
          <a:p>
            <a:pPr marL="1003300" lvl="1">
              <a:spcBef>
                <a:spcPts val="640"/>
              </a:spcBef>
              <a:buSzPts val="3200"/>
            </a:pPr>
            <a:r>
              <a:rPr lang="en-US" sz="1600" dirty="0"/>
              <a:t>Participant made prediction, then compare with machine prediction</a:t>
            </a:r>
          </a:p>
          <a:p>
            <a:pPr marL="1003300" lvl="1">
              <a:spcBef>
                <a:spcPts val="640"/>
              </a:spcBef>
              <a:buSzPts val="3200"/>
            </a:pPr>
            <a:r>
              <a:rPr lang="en-US" sz="1600" dirty="0"/>
              <a:t>Asked how the software made the prediction was fair given certain explanation</a:t>
            </a:r>
          </a:p>
          <a:p>
            <a:pPr marL="203200" indent="0">
              <a:spcBef>
                <a:spcPts val="640"/>
              </a:spcBef>
              <a:buSzPts val="3200"/>
              <a:buNone/>
            </a:pPr>
            <a:endParaRPr lang="en-US" sz="2000" dirty="0"/>
          </a:p>
          <a:p>
            <a:pPr marL="1003300" lvl="1">
              <a:spcBef>
                <a:spcPts val="640"/>
              </a:spcBef>
              <a:buSzPts val="3200"/>
            </a:pPr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69C1042-D65E-C644-0E41-C35BB44EA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3869"/>
            <a:ext cx="8229600" cy="429096"/>
          </a:xfrm>
        </p:spPr>
        <p:txBody>
          <a:bodyPr/>
          <a:lstStyle/>
          <a:p>
            <a:r>
              <a:rPr lang="en-US" sz="3200" dirty="0"/>
              <a:t>Methods: Survey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599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type="body" idx="1"/>
          </p:nvPr>
        </p:nvSpPr>
        <p:spPr>
          <a:xfrm>
            <a:off x="457200" y="1088922"/>
            <a:ext cx="8229600" cy="5263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6100">
              <a:spcBef>
                <a:spcPts val="640"/>
              </a:spcBef>
              <a:buSzPts val="3200"/>
            </a:pPr>
            <a:r>
              <a:rPr lang="en-US" sz="2000" dirty="0"/>
              <a:t>Case based explanation is generally seen as less fair</a:t>
            </a:r>
          </a:p>
          <a:p>
            <a:pPr marL="546100">
              <a:spcBef>
                <a:spcPts val="640"/>
              </a:spcBef>
              <a:buSzPts val="3200"/>
            </a:pPr>
            <a:endParaRPr lang="en-US" sz="2000" dirty="0"/>
          </a:p>
          <a:p>
            <a:pPr marL="546100">
              <a:spcBef>
                <a:spcPts val="640"/>
              </a:spcBef>
              <a:buSzPts val="3200"/>
            </a:pPr>
            <a:r>
              <a:rPr lang="en-US" sz="2000" dirty="0"/>
              <a:t>For those who trust ML systems, global explanations further enhance perceived fairness</a:t>
            </a:r>
          </a:p>
          <a:p>
            <a:pPr marL="546100">
              <a:spcBef>
                <a:spcPts val="640"/>
              </a:spcBef>
              <a:buSzPts val="3200"/>
            </a:pPr>
            <a:endParaRPr lang="en-US" sz="2000" dirty="0"/>
          </a:p>
          <a:p>
            <a:pPr marL="546100">
              <a:spcBef>
                <a:spcPts val="640"/>
              </a:spcBef>
              <a:buSzPts val="3200"/>
            </a:pPr>
            <a:r>
              <a:rPr lang="en-US" sz="2000" dirty="0"/>
              <a:t>Local explanations are more effective than global explanations at exposing fairness discrepancies</a:t>
            </a:r>
            <a:endParaRPr lang="en-US" sz="1600" dirty="0"/>
          </a:p>
          <a:p>
            <a:pPr marL="203200" indent="0">
              <a:spcBef>
                <a:spcPts val="640"/>
              </a:spcBef>
              <a:buSzPts val="3200"/>
              <a:buNone/>
            </a:pPr>
            <a:endParaRPr lang="en-US" sz="2000" dirty="0"/>
          </a:p>
          <a:p>
            <a:pPr marL="546100">
              <a:spcBef>
                <a:spcPts val="640"/>
              </a:spcBef>
              <a:buSzPts val="3200"/>
            </a:pPr>
            <a:r>
              <a:rPr lang="en-US" sz="2000" dirty="0"/>
              <a:t>Prior position on ML trust and feature fairness have more impact on how they react to explanations than cognitive styles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69C1042-D65E-C644-0E41-C35BB44EA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3869"/>
            <a:ext cx="8229600" cy="429096"/>
          </a:xfrm>
        </p:spPr>
        <p:txBody>
          <a:bodyPr/>
          <a:lstStyle/>
          <a:p>
            <a:r>
              <a:rPr lang="en-US" sz="3200" dirty="0"/>
              <a:t>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296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type="body" idx="1"/>
          </p:nvPr>
        </p:nvSpPr>
        <p:spPr>
          <a:xfrm>
            <a:off x="457200" y="1088922"/>
            <a:ext cx="8229600" cy="5263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6100">
              <a:spcBef>
                <a:spcPts val="640"/>
              </a:spcBef>
              <a:buSzPts val="3200"/>
            </a:pPr>
            <a:r>
              <a:rPr lang="en-US" sz="2000" dirty="0"/>
              <a:t>Individual differences and varying fairness issues require personalized approaches in explanations</a:t>
            </a:r>
          </a:p>
          <a:p>
            <a:pPr marL="546100">
              <a:spcBef>
                <a:spcPts val="640"/>
              </a:spcBef>
              <a:buSzPts val="3200"/>
            </a:pPr>
            <a:endParaRPr lang="en-US" sz="2000" dirty="0"/>
          </a:p>
          <a:p>
            <a:pPr marL="546100">
              <a:spcBef>
                <a:spcPts val="640"/>
              </a:spcBef>
              <a:buSzPts val="3200"/>
            </a:pPr>
            <a:r>
              <a:rPr lang="en-US" sz="2000" dirty="0"/>
              <a:t>Hybrid approaches (both global and local explanations) are likely to provide more accurate fairness judgement</a:t>
            </a:r>
          </a:p>
          <a:p>
            <a:pPr marL="203200" indent="0">
              <a:spcBef>
                <a:spcPts val="640"/>
              </a:spcBef>
              <a:buSzPts val="3200"/>
              <a:buNone/>
            </a:pPr>
            <a:endParaRPr 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69C1042-D65E-C644-0E41-C35BB44EA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3869"/>
            <a:ext cx="8229600" cy="429096"/>
          </a:xfrm>
        </p:spPr>
        <p:txBody>
          <a:bodyPr/>
          <a:lstStyle/>
          <a:p>
            <a:r>
              <a:rPr lang="en-US" sz="3200" dirty="0"/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64636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4567</TotalTime>
  <Words>481</Words>
  <Application>Microsoft Office PowerPoint</Application>
  <PresentationFormat>On-screen Show (4:3)</PresentationFormat>
  <Paragraphs>80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Arial</vt:lpstr>
      <vt:lpstr>Default Design</vt:lpstr>
      <vt:lpstr>Explaining Models: An Empirical Study of How Explanations Impact Fairness Judgment</vt:lpstr>
      <vt:lpstr>Premise</vt:lpstr>
      <vt:lpstr>Explainable AI</vt:lpstr>
      <vt:lpstr>Types of Explanations</vt:lpstr>
      <vt:lpstr>Differences in Individuals</vt:lpstr>
      <vt:lpstr>Research Questions</vt:lpstr>
      <vt:lpstr>Methods: Data</vt:lpstr>
      <vt:lpstr>Methods: Individual Factors</vt:lpstr>
      <vt:lpstr>Methods: Explanations</vt:lpstr>
      <vt:lpstr>Methods: Survey</vt:lpstr>
      <vt:lpstr>Results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Sun, Kyne</cp:lastModifiedBy>
  <cp:revision>6</cp:revision>
  <dcterms:modified xsi:type="dcterms:W3CDTF">2024-10-25T03:20:01Z</dcterms:modified>
</cp:coreProperties>
</file>