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69" r:id="rId3"/>
    <p:sldId id="270" r:id="rId4"/>
    <p:sldId id="258" r:id="rId5"/>
    <p:sldId id="259" r:id="rId6"/>
    <p:sldId id="261" r:id="rId7"/>
    <p:sldId id="260" r:id="rId8"/>
    <p:sldId id="271" r:id="rId9"/>
    <p:sldId id="267" r:id="rId10"/>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89104" autoAdjust="0"/>
  </p:normalViewPr>
  <p:slideViewPr>
    <p:cSldViewPr snapToGrid="0" snapToObjects="1">
      <p:cViewPr>
        <p:scale>
          <a:sx n="112" d="100"/>
          <a:sy n="112" d="100"/>
        </p:scale>
        <p:origin x="1584" y="7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9691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58B93-E272-0F74-0203-81B038288A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298676-DF33-F52B-828E-4E91C62316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AA78B8-FC91-6F07-2693-B8D3CCCB9B53}"/>
              </a:ext>
            </a:extLst>
          </p:cNvPr>
          <p:cNvSpPr>
            <a:spLocks noGrp="1"/>
          </p:cNvSpPr>
          <p:nvPr>
            <p:ph type="body" idx="1"/>
          </p:nvPr>
        </p:nvSpPr>
        <p:spPr/>
        <p:txBody>
          <a:bodyPr/>
          <a:lstStyle/>
          <a:p>
            <a:r>
              <a:rPr lang="en-US" b="0" i="0" dirty="0">
                <a:effectLst/>
                <a:latin typeface="__fkGroteskNeue_598ab8"/>
              </a:rPr>
              <a:t>Conference on Human Factors in Computing Systems</a:t>
            </a:r>
            <a:endParaRPr lang="en-US" dirty="0"/>
          </a:p>
        </p:txBody>
      </p:sp>
      <p:sp>
        <p:nvSpPr>
          <p:cNvPr id="4" name="Slide Number Placeholder 3">
            <a:extLst>
              <a:ext uri="{FF2B5EF4-FFF2-40B4-BE49-F238E27FC236}">
                <a16:creationId xmlns:a16="http://schemas.microsoft.com/office/drawing/2014/main" id="{A8E59794-02B7-5133-A3F1-F08619A48284}"/>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3683029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62C64-DF2F-CF89-2815-59CBEC4D32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134BC8-0E07-931E-29DD-5E343F1B4B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FC56EF-5D5A-88FC-8E64-7C85738C2DAE}"/>
              </a:ext>
            </a:extLst>
          </p:cNvPr>
          <p:cNvSpPr>
            <a:spLocks noGrp="1"/>
          </p:cNvSpPr>
          <p:nvPr>
            <p:ph type="body" idx="1"/>
          </p:nvPr>
        </p:nvSpPr>
        <p:spPr/>
        <p:txBody>
          <a:bodyPr/>
          <a:lstStyle/>
          <a:p>
            <a:r>
              <a:rPr lang="en-US" b="0" i="0" dirty="0">
                <a:solidFill>
                  <a:srgbClr val="444444"/>
                </a:solidFill>
                <a:effectLst/>
                <a:latin typeface="Open Sans" panose="020B0606030504020204" pitchFamily="34" charset="0"/>
              </a:rPr>
              <a:t>The creation of Gneiss stems from a growing need among non-developers to customize and build web applications that interact with complex data sources. Yet, building these applications often requires coding skills beyond reach for many users, especially for dynamic features like filtering and sorting. Gneiss aims to address this gap by introducing a live programming environment that combines the familiarity of spreadsheets with the power of web development. With Gneiss, users can leverage their knowledge of spreadsheets to create web applications that interact with data dynamically, setting the stage for a new form of end-user programming. This approach to programming removes the need for event-based coding and instead uses a pull model, simplifying the process and making application creation accessible to those without formal training in coding.</a:t>
            </a:r>
            <a:endParaRPr lang="en-US" dirty="0"/>
          </a:p>
        </p:txBody>
      </p:sp>
      <p:sp>
        <p:nvSpPr>
          <p:cNvPr id="4" name="Slide Number Placeholder 3">
            <a:extLst>
              <a:ext uri="{FF2B5EF4-FFF2-40B4-BE49-F238E27FC236}">
                <a16:creationId xmlns:a16="http://schemas.microsoft.com/office/drawing/2014/main" id="{475F4E85-1BB6-9434-E9C5-4C2D0C2A69AA}"/>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3453039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44444"/>
                </a:solidFill>
                <a:effectLst/>
                <a:latin typeface="Open Sans" panose="020B0606030504020204" pitchFamily="34" charset="0"/>
              </a:rPr>
              <a:t>Gneiss leverages a unique integration of spreadsheets and web-based UI design, allowing users to create interactive applications without any conventional programming. By treating UI elements as spreadsheet cells, users can manage both data and interface elements intuitively. Through two-way data binding, Gneiss provides a powerful, real-time connection between the interface and underlying data. For instance, as users adjust data in the spreadsheet, the web interface updates immediately, making Gneiss applications highly interactive. This architecture supports not only data visualization but also complex manipulations like filtering and sorting, typically challenging for non-developers to implement.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44444"/>
                </a:solidFill>
                <a:effectLst/>
                <a:latin typeface="Open Sans" panose="020B0606030504020204" pitchFamily="34" charset="0"/>
              </a:rPr>
              <a:t>One of Gneiss’s standout features is its dynamic, two-way data interaction, which allows data to flow seamlessly between the spreadsheet interface and the web application’s components. This bidirectional approach means that any change in the spreadsheet—whether it’s an update from a user input or a response from a web API—instantly reflects on the web interface. This setup simplifies creating interactive applications as users don’t need complex coding; instead, they manipulate data in intuitive ways, such as through sorting or filtering. Furthermore, Gneiss’s ‘programming by example’ approach allows users to set up interactive behaviors by directly working with example data, enhancing usability and accessibility.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44444"/>
                </a:solidFill>
                <a:effectLst/>
                <a:latin typeface="Open Sans" panose="020B0606030504020204" pitchFamily="34" charset="0"/>
              </a:rPr>
              <a:t>Gneiss extends beyond basic application creation by providing advanced functionalities that allow for a highly interactive experience. With support for JSON-based RESTful APIs, Gneiss connects to numerous web services, enabling real-time interactions with external data sources. This means users can visualize and update information dynamically, without complex backend development. The platform's flexible UI components—such as dynamically adjusting lists and grids—respond to changing data, ensuring applications can handle various data inputs seamlessly. Additionally, Gneiss integrates timers and animation features, which allow developers to add interactive effects like timed updates or smooth transitions. These functionalities collectively enable a responsive, engaging user experience, making Gneiss a powerful tool for interactive, data-driven application creation.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44444"/>
                </a:solidFill>
                <a:effectLst/>
                <a:latin typeface="Open Sans" panose="020B0606030504020204" pitchFamily="34" charset="0"/>
              </a:rPr>
              <a:t>Gneiss has demonstrated versatility across various practical applications, making it useful for personal and professional purposes. For instance, users can build personal activity dashboards by integrating with APIs from services like Fitbit, allowing them to visualize and analyze their exercise and sleep data. Another popular application is the photo slideshow, where users pull images from APIs like Flickr, automatically generating interactive slideshows with controls for navigation and thumbnails. Gneiss also enables users to build custom dashboards that integrate data from multiple sources, providing a tailored, visual approach to tracking metrics or insights. These use cases showcase the potential of Gneiss to bridge the gap between spreadsheet-based data handling and full-fledged, interactive web applications.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62547-6F83-98D3-6EC5-FC3E96DBC9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2ACA98-9300-F972-7894-954D139718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CCFBF3-D414-6EB8-BBF1-18E8F81099A3}"/>
              </a:ext>
            </a:extLst>
          </p:cNvPr>
          <p:cNvSpPr>
            <a:spLocks noGrp="1"/>
          </p:cNvSpPr>
          <p:nvPr>
            <p:ph type="body" idx="1"/>
          </p:nvPr>
        </p:nvSpPr>
        <p:spPr/>
        <p:txBody>
          <a:bodyPr/>
          <a:lstStyle/>
          <a:p>
            <a:r>
              <a:rPr lang="en-US" b="0" i="0" dirty="0">
                <a:solidFill>
                  <a:srgbClr val="444444"/>
                </a:solidFill>
                <a:effectLst/>
                <a:latin typeface="Open Sans" panose="020B0606030504020204" pitchFamily="34" charset="0"/>
              </a:rPr>
              <a:t>Gneiss has demonstrated versatility across various practical applications, making it useful for personal and professional purposes. For instance, users can build personal activity dashboards by integrating with APIs from services like Fitbit, allowing them to visualize and analyze their exercise and sleep data. Another popular application is the photo slideshow, where users pull images from APIs like Flickr, automatically generating interactive slideshows with controls for navigation and thumbnails. Gneiss also enables users to build custom dashboards that integrate data from multiple sources, providing a tailored, visual approach to tracking metrics or insights. These use cases showcase the potential of Gneiss to bridge the gap between spreadsheet-based data handling and full-fledged, interactive web applications.</a:t>
            </a:r>
            <a:endParaRPr lang="en-US" dirty="0"/>
          </a:p>
        </p:txBody>
      </p:sp>
      <p:sp>
        <p:nvSpPr>
          <p:cNvPr id="4" name="Slide Number Placeholder 3">
            <a:extLst>
              <a:ext uri="{FF2B5EF4-FFF2-40B4-BE49-F238E27FC236}">
                <a16:creationId xmlns:a16="http://schemas.microsoft.com/office/drawing/2014/main" id="{22A8F09B-AD0B-37AC-58DE-24A1C32417CA}"/>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3588787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44444"/>
                </a:solidFill>
                <a:effectLst/>
                <a:latin typeface="Open Sans" panose="020B0606030504020204" pitchFamily="34" charset="0"/>
              </a:rPr>
              <a:t>While Gneiss has introduced innovative tools for creating interactive applications without coding, several limitations remain. Currently, Gneiss only supports RESTful JSON APIs and lacks support for more complex requirements like authentication and certain UI elements such as drag-and-drop. Future development aims to address these gaps, with plans to expand support for live data streams and authenticated APIs. Additionally, more advanced user interface options like drag-and-drop or swipe gestures would make applications more flexible and adaptive. Finally, user-centered improvements based on usability studies will further refine Gneiss’s interface and functionality, making it accessible and effective for users with diverse levels of technical expertise.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taticPath"/>
          <p:cNvSpPr/>
          <p:nvPr/>
        </p:nvSpPr>
        <p:spPr>
          <a:xfrm>
            <a:off x="1575293" y="-1834882"/>
            <a:ext cx="6281881" cy="6009180"/>
          </a:xfrm>
          <a:prstGeom prst="ellipse">
            <a:avLst/>
          </a:prstGeom>
          <a:solidFill>
            <a:srgbClr val="000000">
              <a:alpha val="6000"/>
            </a:srgbClr>
          </a:solidFill>
          <a:ln/>
        </p:spPr>
        <p:txBody>
          <a:bodyPr/>
          <a:lstStyle/>
          <a:p>
            <a:endParaRPr lang="en-US"/>
          </a:p>
        </p:txBody>
      </p:sp>
      <p:sp>
        <p:nvSpPr>
          <p:cNvPr id="4" name="StaticPath"/>
          <p:cNvSpPr/>
          <p:nvPr/>
        </p:nvSpPr>
        <p:spPr>
          <a:xfrm>
            <a:off x="7190137" y="3357658"/>
            <a:ext cx="2394585" cy="2394585"/>
          </a:xfrm>
          <a:prstGeom prst="ellipse">
            <a:avLst/>
          </a:prstGeom>
          <a:solidFill>
            <a:srgbClr val="000000">
              <a:alpha val="0"/>
            </a:srgbClr>
          </a:solidFill>
          <a:ln w="423333">
            <a:solidFill>
              <a:srgbClr val="FF9800"/>
            </a:solidFill>
            <a:prstDash val="solid"/>
          </a:ln>
        </p:spPr>
        <p:txBody>
          <a:bodyPr/>
          <a:lstStyle/>
          <a:p>
            <a:endParaRPr lang="en-US"/>
          </a:p>
        </p:txBody>
      </p:sp>
      <p:sp>
        <p:nvSpPr>
          <p:cNvPr id="5" name="StaticPath"/>
          <p:cNvSpPr/>
          <p:nvPr/>
        </p:nvSpPr>
        <p:spPr>
          <a:xfrm>
            <a:off x="-957929" y="-1222724"/>
            <a:ext cx="1991678" cy="1991677"/>
          </a:xfrm>
          <a:prstGeom prst="ellipse">
            <a:avLst/>
          </a:prstGeom>
          <a:solidFill>
            <a:srgbClr val="000000">
              <a:alpha val="0"/>
            </a:srgbClr>
          </a:solidFill>
          <a:ln w="423333">
            <a:solidFill>
              <a:srgbClr val="FF9800"/>
            </a:solidFill>
            <a:prstDash val="solid"/>
          </a:ln>
        </p:spPr>
        <p:txBody>
          <a:bodyPr/>
          <a:lstStyle/>
          <a:p>
            <a:endParaRPr lang="en-US"/>
          </a:p>
        </p:txBody>
      </p:sp>
      <p:sp>
        <p:nvSpPr>
          <p:cNvPr id="6" name="StaticPath"/>
          <p:cNvSpPr/>
          <p:nvPr/>
        </p:nvSpPr>
        <p:spPr>
          <a:xfrm>
            <a:off x="303609" y="4340114"/>
            <a:ext cx="571500" cy="571500"/>
          </a:xfrm>
          <a:prstGeom prst="ellipse">
            <a:avLst/>
          </a:prstGeom>
          <a:solidFill>
            <a:srgbClr val="000000"/>
          </a:solidFill>
          <a:ln/>
        </p:spPr>
        <p:txBody>
          <a:bodyPr/>
          <a:lstStyle/>
          <a:p>
            <a:endParaRPr lang="en-US"/>
          </a:p>
        </p:txBody>
      </p:sp>
      <p:sp>
        <p:nvSpPr>
          <p:cNvPr id="7" name="StaticPath"/>
          <p:cNvSpPr/>
          <p:nvPr/>
        </p:nvSpPr>
        <p:spPr>
          <a:xfrm>
            <a:off x="939165" y="4348163"/>
            <a:ext cx="571500" cy="571500"/>
          </a:xfrm>
          <a:prstGeom prst="ellipse">
            <a:avLst/>
          </a:prstGeom>
          <a:solidFill>
            <a:srgbClr val="000000"/>
          </a:solidFill>
          <a:ln/>
        </p:spPr>
        <p:txBody>
          <a:bodyPr/>
          <a:lstStyle/>
          <a:p>
            <a:endParaRPr lang="en-US"/>
          </a:p>
        </p:txBody>
      </p:sp>
      <p:sp>
        <p:nvSpPr>
          <p:cNvPr id="8" name="StaticPath"/>
          <p:cNvSpPr/>
          <p:nvPr/>
        </p:nvSpPr>
        <p:spPr>
          <a:xfrm>
            <a:off x="620268" y="4338923"/>
            <a:ext cx="571500" cy="571500"/>
          </a:xfrm>
          <a:prstGeom prst="ellipse">
            <a:avLst/>
          </a:prstGeom>
          <a:solidFill>
            <a:srgbClr val="FF9800"/>
          </a:solidFill>
          <a:ln/>
        </p:spPr>
        <p:txBody>
          <a:bodyPr/>
          <a:lstStyle/>
          <a:p>
            <a:endParaRPr lang="en-US"/>
          </a:p>
        </p:txBody>
      </p:sp>
      <p:sp>
        <p:nvSpPr>
          <p:cNvPr id="3" name="Title"/>
          <p:cNvSpPr/>
          <p:nvPr/>
        </p:nvSpPr>
        <p:spPr>
          <a:xfrm>
            <a:off x="835367" y="1494395"/>
            <a:ext cx="7761732" cy="1101959"/>
          </a:xfrm>
          <a:prstGeom prst="rect">
            <a:avLst/>
          </a:prstGeom>
          <a:noFill/>
          <a:ln/>
        </p:spPr>
        <p:txBody>
          <a:bodyPr wrap="square" rtlCol="0" anchor="ctr"/>
          <a:lstStyle/>
          <a:p>
            <a:pPr marL="0" indent="0" algn="ctr">
              <a:buNone/>
            </a:pPr>
            <a:r>
              <a:rPr lang="en-US" sz="2992" b="1" dirty="0">
                <a:solidFill>
                  <a:srgbClr val="000000"/>
                </a:solidFill>
                <a:latin typeface="OpenSans-Bold" pitchFamily="34" charset="0"/>
                <a:ea typeface="OpenSans-Bold" pitchFamily="34" charset="-122"/>
                <a:cs typeface="OpenSans-Bold" pitchFamily="34" charset="-120"/>
              </a:rPr>
              <a:t>Creating Interactive Web Data Applications</a:t>
            </a:r>
          </a:p>
          <a:p>
            <a:pPr marL="0" indent="0" algn="ctr">
              <a:buNone/>
            </a:pPr>
            <a:r>
              <a:rPr lang="en-US" sz="2992" b="1" dirty="0">
                <a:solidFill>
                  <a:srgbClr val="000000"/>
                </a:solidFill>
                <a:latin typeface="OpenSans-Bold" pitchFamily="34" charset="0"/>
                <a:ea typeface="OpenSans-Bold" pitchFamily="34" charset="-122"/>
                <a:cs typeface="OpenSans-Bold" pitchFamily="34" charset="-120"/>
              </a:rPr>
              <a:t>with Spreadsheets</a:t>
            </a:r>
            <a:endParaRPr lang="en-US" sz="2992" dirty="0"/>
          </a:p>
        </p:txBody>
      </p:sp>
      <p:sp>
        <p:nvSpPr>
          <p:cNvPr id="10" name="TextBox 9">
            <a:extLst>
              <a:ext uri="{FF2B5EF4-FFF2-40B4-BE49-F238E27FC236}">
                <a16:creationId xmlns:a16="http://schemas.microsoft.com/office/drawing/2014/main" id="{2D40ED8A-2B54-5243-4EA6-268618FC3847}"/>
              </a:ext>
            </a:extLst>
          </p:cNvPr>
          <p:cNvSpPr txBox="1"/>
          <p:nvPr/>
        </p:nvSpPr>
        <p:spPr>
          <a:xfrm>
            <a:off x="1828800" y="2498919"/>
            <a:ext cx="5486400" cy="369332"/>
          </a:xfrm>
          <a:prstGeom prst="rect">
            <a:avLst/>
          </a:prstGeom>
          <a:noFill/>
        </p:spPr>
        <p:txBody>
          <a:bodyPr wrap="square">
            <a:spAutoFit/>
          </a:bodyPr>
          <a:lstStyle/>
          <a:p>
            <a:pPr algn="ctr"/>
            <a:r>
              <a:rPr lang="en-US" sz="1800" dirty="0">
                <a:solidFill>
                  <a:srgbClr val="000000"/>
                </a:solidFill>
                <a:latin typeface="OpenSans-Regular" pitchFamily="34" charset="0"/>
                <a:ea typeface="OpenSans-Regular" pitchFamily="34" charset="-122"/>
                <a:cs typeface="OpenSans-Regular" pitchFamily="34" charset="-120"/>
              </a:rPr>
              <a:t>Kerry Shih-Ping Chang and Brad A. Myers</a:t>
            </a:r>
            <a:endParaRPr lang="en-US" dirty="0"/>
          </a:p>
        </p:txBody>
      </p:sp>
      <p:sp>
        <p:nvSpPr>
          <p:cNvPr id="11" name="TextBox 10">
            <a:extLst>
              <a:ext uri="{FF2B5EF4-FFF2-40B4-BE49-F238E27FC236}">
                <a16:creationId xmlns:a16="http://schemas.microsoft.com/office/drawing/2014/main" id="{BAEDC251-D4AF-3AA6-CDA8-1AF98A377466}"/>
              </a:ext>
            </a:extLst>
          </p:cNvPr>
          <p:cNvSpPr txBox="1"/>
          <p:nvPr/>
        </p:nvSpPr>
        <p:spPr>
          <a:xfrm>
            <a:off x="1763268" y="4554950"/>
            <a:ext cx="5486400" cy="523220"/>
          </a:xfrm>
          <a:prstGeom prst="rect">
            <a:avLst/>
          </a:prstGeom>
          <a:noFill/>
        </p:spPr>
        <p:txBody>
          <a:bodyPr wrap="square">
            <a:spAutoFit/>
          </a:bodyPr>
          <a:lstStyle/>
          <a:p>
            <a:pPr algn="ctr"/>
            <a:r>
              <a:rPr lang="en-US" sz="1400" dirty="0">
                <a:solidFill>
                  <a:srgbClr val="000000"/>
                </a:solidFill>
                <a:latin typeface="OpenSans-Regular" pitchFamily="34" charset="0"/>
                <a:ea typeface="OpenSans-Regular" pitchFamily="34" charset="-122"/>
                <a:cs typeface="OpenSans-Regular" pitchFamily="34" charset="-120"/>
              </a:rPr>
              <a:t>Presented by: Kathan Vyas</a:t>
            </a:r>
          </a:p>
          <a:p>
            <a:pPr algn="ctr"/>
            <a:r>
              <a:rPr lang="en-US" sz="1400" dirty="0">
                <a:solidFill>
                  <a:srgbClr val="000000"/>
                </a:solidFill>
                <a:latin typeface="OpenSans-Regular" pitchFamily="34" charset="0"/>
                <a:ea typeface="OpenSans-Regular" pitchFamily="34" charset="-122"/>
              </a:rPr>
              <a:t>Date: 11/11/2024</a:t>
            </a:r>
            <a:endParaRPr lang="en-US" sz="1400" dirty="0"/>
          </a:p>
        </p:txBody>
      </p:sp>
      <p:sp>
        <p:nvSpPr>
          <p:cNvPr id="12" name="TextBox 11">
            <a:extLst>
              <a:ext uri="{FF2B5EF4-FFF2-40B4-BE49-F238E27FC236}">
                <a16:creationId xmlns:a16="http://schemas.microsoft.com/office/drawing/2014/main" id="{16B99111-5A4D-697A-8B82-183F3EAE1C9E}"/>
              </a:ext>
            </a:extLst>
          </p:cNvPr>
          <p:cNvSpPr txBox="1"/>
          <p:nvPr/>
        </p:nvSpPr>
        <p:spPr>
          <a:xfrm>
            <a:off x="1668575" y="2856962"/>
            <a:ext cx="6095316" cy="261610"/>
          </a:xfrm>
          <a:prstGeom prst="rect">
            <a:avLst/>
          </a:prstGeom>
          <a:noFill/>
        </p:spPr>
        <p:txBody>
          <a:bodyPr wrap="square">
            <a:spAutoFit/>
          </a:bodyPr>
          <a:lstStyle/>
          <a:p>
            <a:pPr algn="ctr"/>
            <a:r>
              <a:rPr lang="en-US" sz="1100" dirty="0">
                <a:solidFill>
                  <a:schemeClr val="accent2"/>
                </a:solidFill>
                <a:latin typeface="OpenSans-Regular" pitchFamily="34" charset="0"/>
                <a:ea typeface="OpenSans-Regular" pitchFamily="34" charset="-122"/>
                <a:cs typeface="OpenSans-Regular" pitchFamily="34" charset="-120"/>
              </a:rPr>
              <a:t>27th ACM User Interface Software and Technology Symposium, Hawaii (2014)</a:t>
            </a:r>
            <a:endParaRPr lang="en-US" sz="1100" dirty="0">
              <a:solidFill>
                <a:schemeClr val="accent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8DF4D-5EE4-7BAD-BA4B-3811A06F3B3C}"/>
            </a:ext>
          </a:extLst>
        </p:cNvPr>
        <p:cNvGrpSpPr/>
        <p:nvPr/>
      </p:nvGrpSpPr>
      <p:grpSpPr>
        <a:xfrm>
          <a:off x="0" y="0"/>
          <a:ext cx="0" cy="0"/>
          <a:chOff x="0" y="0"/>
          <a:chExt cx="0" cy="0"/>
        </a:xfrm>
      </p:grpSpPr>
      <p:sp>
        <p:nvSpPr>
          <p:cNvPr id="2" name="StaticPath">
            <a:extLst>
              <a:ext uri="{FF2B5EF4-FFF2-40B4-BE49-F238E27FC236}">
                <a16:creationId xmlns:a16="http://schemas.microsoft.com/office/drawing/2014/main" id="{0EE4B514-8E67-03E0-02D8-AD8C7124BE7F}"/>
              </a:ext>
            </a:extLst>
          </p:cNvPr>
          <p:cNvSpPr/>
          <p:nvPr/>
        </p:nvSpPr>
        <p:spPr>
          <a:xfrm rot="10800000">
            <a:off x="2384653" y="4759166"/>
            <a:ext cx="4374692" cy="384334"/>
          </a:xfrm>
          <a:prstGeom prst="rect">
            <a:avLst/>
          </a:prstGeom>
          <a:solidFill>
            <a:srgbClr val="FF9800"/>
          </a:solidFill>
          <a:ln/>
        </p:spPr>
        <p:txBody>
          <a:bodyPr/>
          <a:lstStyle/>
          <a:p>
            <a:endParaRPr lang="en-US"/>
          </a:p>
        </p:txBody>
      </p:sp>
      <p:sp>
        <p:nvSpPr>
          <p:cNvPr id="3" name="Title">
            <a:extLst>
              <a:ext uri="{FF2B5EF4-FFF2-40B4-BE49-F238E27FC236}">
                <a16:creationId xmlns:a16="http://schemas.microsoft.com/office/drawing/2014/main" id="{B746AA82-BAEA-CB23-F637-94CDB22AC3AD}"/>
              </a:ext>
            </a:extLst>
          </p:cNvPr>
          <p:cNvSpPr/>
          <p:nvPr/>
        </p:nvSpPr>
        <p:spPr>
          <a:xfrm>
            <a:off x="833438" y="197310"/>
            <a:ext cx="5715000" cy="571500"/>
          </a:xfrm>
          <a:prstGeom prst="rect">
            <a:avLst/>
          </a:prstGeom>
          <a:noFill/>
          <a:ln/>
        </p:spPr>
        <p:txBody>
          <a:bodyPr wrap="square" rtlCol="0" anchor="ctr"/>
          <a:lstStyle/>
          <a:p>
            <a:pPr marL="0" indent="0" algn="l">
              <a:buNone/>
            </a:pPr>
            <a:r>
              <a:rPr lang="en-US" sz="2400" b="1" dirty="0">
                <a:solidFill>
                  <a:srgbClr val="333333"/>
                </a:solidFill>
                <a:latin typeface="OpenSans-Bold" pitchFamily="34" charset="0"/>
                <a:ea typeface="OpenSans-Bold" pitchFamily="34" charset="-122"/>
                <a:cs typeface="OpenSans-Bold" pitchFamily="34" charset="-120"/>
              </a:rPr>
              <a:t>About Authors</a:t>
            </a:r>
            <a:endParaRPr lang="en-US" sz="2400" dirty="0"/>
          </a:p>
        </p:txBody>
      </p:sp>
      <p:sp>
        <p:nvSpPr>
          <p:cNvPr id="6" name="Subtitle 2">
            <a:extLst>
              <a:ext uri="{FF2B5EF4-FFF2-40B4-BE49-F238E27FC236}">
                <a16:creationId xmlns:a16="http://schemas.microsoft.com/office/drawing/2014/main" id="{D69E91D7-A8AB-AE55-4BC0-02E2829D77C9}"/>
              </a:ext>
            </a:extLst>
          </p:cNvPr>
          <p:cNvSpPr/>
          <p:nvPr/>
        </p:nvSpPr>
        <p:spPr>
          <a:xfrm>
            <a:off x="714375" y="2117038"/>
            <a:ext cx="5238750" cy="381000"/>
          </a:xfrm>
          <a:prstGeom prst="rect">
            <a:avLst/>
          </a:prstGeom>
          <a:noFill/>
          <a:ln/>
        </p:spPr>
        <p:txBody>
          <a:bodyPr wrap="square" rtlCol="0" anchor="ctr"/>
          <a:lstStyle/>
          <a:p>
            <a:pPr marL="0" indent="0" algn="l">
              <a:buNone/>
            </a:pPr>
            <a:endParaRPr lang="en-US" sz="1270" dirty="0"/>
          </a:p>
        </p:txBody>
      </p:sp>
      <p:sp>
        <p:nvSpPr>
          <p:cNvPr id="7" name="Paragraph 2">
            <a:extLst>
              <a:ext uri="{FF2B5EF4-FFF2-40B4-BE49-F238E27FC236}">
                <a16:creationId xmlns:a16="http://schemas.microsoft.com/office/drawing/2014/main" id="{7222671D-8028-BD1D-4DB6-23C805182F29}"/>
              </a:ext>
            </a:extLst>
          </p:cNvPr>
          <p:cNvSpPr/>
          <p:nvPr/>
        </p:nvSpPr>
        <p:spPr>
          <a:xfrm>
            <a:off x="714375" y="2450413"/>
            <a:ext cx="5238750" cy="660928"/>
          </a:xfrm>
          <a:prstGeom prst="rect">
            <a:avLst/>
          </a:prstGeom>
          <a:noFill/>
          <a:ln/>
        </p:spPr>
        <p:txBody>
          <a:bodyPr wrap="square" rtlCol="0" anchor="ctr"/>
          <a:lstStyle/>
          <a:p>
            <a:pPr marL="171450" indent="-171450" algn="l">
              <a:buFont typeface="Arial" panose="020B0604020202020204" pitchFamily="34" charset="0"/>
              <a:buChar char="•"/>
            </a:pPr>
            <a:endParaRPr lang="en-US" sz="1196" dirty="0"/>
          </a:p>
        </p:txBody>
      </p:sp>
      <p:sp>
        <p:nvSpPr>
          <p:cNvPr id="12" name="StaticPath">
            <a:extLst>
              <a:ext uri="{FF2B5EF4-FFF2-40B4-BE49-F238E27FC236}">
                <a16:creationId xmlns:a16="http://schemas.microsoft.com/office/drawing/2014/main" id="{9060258D-45B3-92C5-556E-DF727C474240}"/>
              </a:ext>
            </a:extLst>
          </p:cNvPr>
          <p:cNvSpPr/>
          <p:nvPr/>
        </p:nvSpPr>
        <p:spPr>
          <a:xfrm>
            <a:off x="238818" y="241601"/>
            <a:ext cx="482918" cy="482917"/>
          </a:xfrm>
          <a:prstGeom prst="ellipse">
            <a:avLst/>
          </a:prstGeom>
          <a:solidFill>
            <a:srgbClr val="000000"/>
          </a:solidFill>
          <a:ln/>
        </p:spPr>
        <p:txBody>
          <a:bodyPr/>
          <a:lstStyle/>
          <a:p>
            <a:endParaRPr lang="en-US"/>
          </a:p>
        </p:txBody>
      </p:sp>
      <p:pic>
        <p:nvPicPr>
          <p:cNvPr id="4098" name="Picture 2" descr="Kerry Chang Photo">
            <a:extLst>
              <a:ext uri="{FF2B5EF4-FFF2-40B4-BE49-F238E27FC236}">
                <a16:creationId xmlns:a16="http://schemas.microsoft.com/office/drawing/2014/main" id="{251668D0-85BF-2E0D-D620-349C5A37D7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9627" y="947658"/>
            <a:ext cx="1203595" cy="1502755"/>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3706FFC5-7F66-38EE-9559-D25C3C040565}"/>
              </a:ext>
            </a:extLst>
          </p:cNvPr>
          <p:cNvSpPr txBox="1"/>
          <p:nvPr/>
        </p:nvSpPr>
        <p:spPr>
          <a:xfrm>
            <a:off x="1061916" y="2498038"/>
            <a:ext cx="2899019" cy="1384995"/>
          </a:xfrm>
          <a:prstGeom prst="rect">
            <a:avLst/>
          </a:prstGeom>
          <a:noFill/>
        </p:spPr>
        <p:txBody>
          <a:bodyPr wrap="square">
            <a:spAutoFit/>
          </a:bodyPr>
          <a:lstStyle/>
          <a:p>
            <a:pPr algn="ctr"/>
            <a:r>
              <a:rPr lang="en-US" sz="1400" b="1" dirty="0">
                <a:solidFill>
                  <a:srgbClr val="000000"/>
                </a:solidFill>
                <a:ea typeface="OpenSans-Bold"/>
                <a:cs typeface="OpenSans-Bold" pitchFamily="34" charset="-120"/>
              </a:rPr>
              <a:t>Kerry Shih-Ping Chang </a:t>
            </a:r>
          </a:p>
          <a:p>
            <a:pPr algn="ctr"/>
            <a:endParaRPr lang="en-US" sz="1400" b="1" dirty="0">
              <a:solidFill>
                <a:srgbClr val="000000"/>
              </a:solidFill>
              <a:ea typeface="OpenSans-Bold"/>
              <a:cs typeface="OpenSans-Regular" pitchFamily="34" charset="-120"/>
            </a:endParaRPr>
          </a:p>
          <a:p>
            <a:pPr marL="285750" indent="-285750">
              <a:buFont typeface="Arial" panose="020B0604020202020204" pitchFamily="34" charset="0"/>
              <a:buChar char="•"/>
            </a:pPr>
            <a:r>
              <a:rPr lang="en-US" sz="1400" dirty="0">
                <a:solidFill>
                  <a:srgbClr val="000000"/>
                </a:solidFill>
                <a:ea typeface="OpenSans-Bold"/>
                <a:cs typeface="OpenSans-Regular" pitchFamily="34" charset="-120"/>
              </a:rPr>
              <a:t>PhD from the HCI from CMU</a:t>
            </a:r>
          </a:p>
          <a:p>
            <a:pPr marL="285750" indent="-285750">
              <a:buFont typeface="Arial" panose="020B0604020202020204" pitchFamily="34" charset="0"/>
              <a:buChar char="•"/>
            </a:pPr>
            <a:r>
              <a:rPr lang="en-US" sz="1400" dirty="0">
                <a:solidFill>
                  <a:srgbClr val="000000"/>
                </a:solidFill>
                <a:ea typeface="OpenSans-Bold"/>
                <a:cs typeface="OpenSans-Regular" pitchFamily="34" charset="-120"/>
              </a:rPr>
              <a:t>Research staff member at IBM TJ Watson Research Center</a:t>
            </a:r>
          </a:p>
          <a:p>
            <a:pPr marL="285750" indent="-285750">
              <a:buFont typeface="Arial" panose="020B0604020202020204" pitchFamily="34" charset="0"/>
              <a:buChar char="•"/>
            </a:pPr>
            <a:endParaRPr lang="en-US" sz="1400" dirty="0">
              <a:solidFill>
                <a:srgbClr val="000000"/>
              </a:solidFill>
              <a:ea typeface="OpenSans-Bold"/>
              <a:cs typeface="OpenSans-Regular" pitchFamily="34" charset="-120"/>
            </a:endParaRPr>
          </a:p>
        </p:txBody>
      </p:sp>
      <p:sp>
        <p:nvSpPr>
          <p:cNvPr id="30" name="TextBox 29">
            <a:extLst>
              <a:ext uri="{FF2B5EF4-FFF2-40B4-BE49-F238E27FC236}">
                <a16:creationId xmlns:a16="http://schemas.microsoft.com/office/drawing/2014/main" id="{85EB4B0D-D81A-DD83-5937-864588A9F0DE}"/>
              </a:ext>
            </a:extLst>
          </p:cNvPr>
          <p:cNvSpPr txBox="1"/>
          <p:nvPr/>
        </p:nvSpPr>
        <p:spPr>
          <a:xfrm>
            <a:off x="4663572" y="2498038"/>
            <a:ext cx="2899019" cy="1600438"/>
          </a:xfrm>
          <a:prstGeom prst="rect">
            <a:avLst/>
          </a:prstGeom>
          <a:noFill/>
        </p:spPr>
        <p:txBody>
          <a:bodyPr wrap="square">
            <a:spAutoFit/>
          </a:bodyPr>
          <a:lstStyle/>
          <a:p>
            <a:pPr algn="ctr"/>
            <a:r>
              <a:rPr lang="en-US" sz="1400" b="1" dirty="0">
                <a:solidFill>
                  <a:srgbClr val="000000"/>
                </a:solidFill>
                <a:ea typeface="OpenSans-Bold"/>
                <a:cs typeface="OpenSans-Bold" pitchFamily="34" charset="-120"/>
              </a:rPr>
              <a:t>Brad A. Myers</a:t>
            </a:r>
          </a:p>
          <a:p>
            <a:pPr algn="ctr"/>
            <a:endParaRPr lang="en-US" sz="1400" b="1" dirty="0">
              <a:solidFill>
                <a:srgbClr val="000000"/>
              </a:solidFill>
              <a:ea typeface="OpenSans-Bold"/>
              <a:cs typeface="OpenSans-Regular" pitchFamily="34" charset="-120"/>
            </a:endParaRPr>
          </a:p>
          <a:p>
            <a:pPr marL="285750" indent="-285750">
              <a:buFont typeface="Arial" panose="020B0604020202020204" pitchFamily="34" charset="0"/>
              <a:buChar char="•"/>
            </a:pPr>
            <a:r>
              <a:rPr lang="en-US" sz="1400" dirty="0">
                <a:solidFill>
                  <a:srgbClr val="000000"/>
                </a:solidFill>
                <a:ea typeface="OpenSans-Bold"/>
                <a:cs typeface="OpenSans-Regular" pitchFamily="34" charset="-120"/>
              </a:rPr>
              <a:t>Professor teaching HCI at CMU</a:t>
            </a:r>
          </a:p>
          <a:p>
            <a:pPr marL="285750" indent="-285750">
              <a:buFont typeface="Arial" panose="020B0604020202020204" pitchFamily="34" charset="0"/>
              <a:buChar char="•"/>
            </a:pPr>
            <a:r>
              <a:rPr lang="en-US" sz="1400" dirty="0">
                <a:solidFill>
                  <a:srgbClr val="000000"/>
                </a:solidFill>
                <a:ea typeface="OpenSans-Bold"/>
                <a:cs typeface="OpenSans-Regular" pitchFamily="34" charset="-120"/>
              </a:rPr>
              <a:t>Received the ACM SIGCHI Lifetime Research Award in 2017.</a:t>
            </a:r>
          </a:p>
          <a:p>
            <a:pPr marL="285750" indent="-285750">
              <a:buFont typeface="Arial" panose="020B0604020202020204" pitchFamily="34" charset="0"/>
              <a:buChar char="•"/>
            </a:pPr>
            <a:r>
              <a:rPr lang="en-US" sz="1400" b="0" i="0" dirty="0">
                <a:effectLst/>
                <a:latin typeface="__fkGroteskNeue_598ab8"/>
              </a:rPr>
              <a:t>He has attended every CHI conference since its inception</a:t>
            </a:r>
            <a:endParaRPr lang="en-US" sz="1400" dirty="0">
              <a:solidFill>
                <a:srgbClr val="000000"/>
              </a:solidFill>
              <a:ea typeface="OpenSans-Bold"/>
              <a:cs typeface="OpenSans-Regular" pitchFamily="34" charset="-120"/>
            </a:endParaRPr>
          </a:p>
        </p:txBody>
      </p:sp>
      <p:pic>
        <p:nvPicPr>
          <p:cNvPr id="4100" name="Picture 4" descr="Brad Myers photo">
            <a:extLst>
              <a:ext uri="{FF2B5EF4-FFF2-40B4-BE49-F238E27FC236}">
                <a16:creationId xmlns:a16="http://schemas.microsoft.com/office/drawing/2014/main" id="{3A428CFA-8C35-1618-7B77-49D1E3B3C9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75402" y="896664"/>
            <a:ext cx="1075358" cy="1601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77584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F7B42-1A5C-83C0-F210-14B842B596FB}"/>
            </a:ext>
          </a:extLst>
        </p:cNvPr>
        <p:cNvGrpSpPr/>
        <p:nvPr/>
      </p:nvGrpSpPr>
      <p:grpSpPr>
        <a:xfrm>
          <a:off x="0" y="0"/>
          <a:ext cx="0" cy="0"/>
          <a:chOff x="0" y="0"/>
          <a:chExt cx="0" cy="0"/>
        </a:xfrm>
      </p:grpSpPr>
      <p:sp>
        <p:nvSpPr>
          <p:cNvPr id="2" name="StaticPath">
            <a:extLst>
              <a:ext uri="{FF2B5EF4-FFF2-40B4-BE49-F238E27FC236}">
                <a16:creationId xmlns:a16="http://schemas.microsoft.com/office/drawing/2014/main" id="{73E3861B-FC3A-2CE6-E77F-2D7E03A10560}"/>
              </a:ext>
            </a:extLst>
          </p:cNvPr>
          <p:cNvSpPr/>
          <p:nvPr/>
        </p:nvSpPr>
        <p:spPr>
          <a:xfrm rot="5400000">
            <a:off x="-1803014" y="2571822"/>
            <a:ext cx="4374692" cy="768668"/>
          </a:xfrm>
          <a:prstGeom prst="rect">
            <a:avLst/>
          </a:prstGeom>
          <a:solidFill>
            <a:srgbClr val="FF9800"/>
          </a:solidFill>
          <a:ln/>
        </p:spPr>
        <p:txBody>
          <a:bodyPr/>
          <a:lstStyle/>
          <a:p>
            <a:endParaRPr lang="en-US"/>
          </a:p>
        </p:txBody>
      </p:sp>
      <p:sp>
        <p:nvSpPr>
          <p:cNvPr id="3" name="Title">
            <a:extLst>
              <a:ext uri="{FF2B5EF4-FFF2-40B4-BE49-F238E27FC236}">
                <a16:creationId xmlns:a16="http://schemas.microsoft.com/office/drawing/2014/main" id="{91CDCE02-9269-2DEE-274C-039C55F0A8B3}"/>
              </a:ext>
            </a:extLst>
          </p:cNvPr>
          <p:cNvSpPr/>
          <p:nvPr/>
        </p:nvSpPr>
        <p:spPr>
          <a:xfrm>
            <a:off x="833438" y="197310"/>
            <a:ext cx="5715000" cy="571500"/>
          </a:xfrm>
          <a:prstGeom prst="rect">
            <a:avLst/>
          </a:prstGeom>
          <a:noFill/>
          <a:ln/>
        </p:spPr>
        <p:txBody>
          <a:bodyPr wrap="square" rtlCol="0" anchor="ctr"/>
          <a:lstStyle/>
          <a:p>
            <a:pPr marL="0" indent="0" algn="l">
              <a:buNone/>
            </a:pPr>
            <a:r>
              <a:rPr lang="en-US" sz="2400" b="1" dirty="0">
                <a:solidFill>
                  <a:srgbClr val="333333"/>
                </a:solidFill>
                <a:latin typeface="OpenSans-Bold" pitchFamily="34" charset="0"/>
                <a:ea typeface="OpenSans-Bold" pitchFamily="34" charset="-122"/>
                <a:cs typeface="OpenSans-Bold" pitchFamily="34" charset="-120"/>
              </a:rPr>
              <a:t>Motivation &amp; Background</a:t>
            </a:r>
            <a:endParaRPr lang="en-US" sz="2400" dirty="0"/>
          </a:p>
        </p:txBody>
      </p:sp>
      <p:sp>
        <p:nvSpPr>
          <p:cNvPr id="6" name="Subtitle 2">
            <a:extLst>
              <a:ext uri="{FF2B5EF4-FFF2-40B4-BE49-F238E27FC236}">
                <a16:creationId xmlns:a16="http://schemas.microsoft.com/office/drawing/2014/main" id="{0E4FEED4-4F2B-5BB1-95E8-F3ACC6DDAC99}"/>
              </a:ext>
            </a:extLst>
          </p:cNvPr>
          <p:cNvSpPr/>
          <p:nvPr/>
        </p:nvSpPr>
        <p:spPr>
          <a:xfrm>
            <a:off x="714375" y="2117038"/>
            <a:ext cx="5238750" cy="381000"/>
          </a:xfrm>
          <a:prstGeom prst="rect">
            <a:avLst/>
          </a:prstGeom>
          <a:noFill/>
          <a:ln/>
        </p:spPr>
        <p:txBody>
          <a:bodyPr wrap="square" rtlCol="0" anchor="ctr"/>
          <a:lstStyle/>
          <a:p>
            <a:pPr marL="0" indent="0" algn="l">
              <a:buNone/>
            </a:pPr>
            <a:endParaRPr lang="en-US" sz="1270" dirty="0"/>
          </a:p>
        </p:txBody>
      </p:sp>
      <p:sp>
        <p:nvSpPr>
          <p:cNvPr id="7" name="Paragraph 2">
            <a:extLst>
              <a:ext uri="{FF2B5EF4-FFF2-40B4-BE49-F238E27FC236}">
                <a16:creationId xmlns:a16="http://schemas.microsoft.com/office/drawing/2014/main" id="{CA1DB533-A889-D131-CA64-45544396842C}"/>
              </a:ext>
            </a:extLst>
          </p:cNvPr>
          <p:cNvSpPr/>
          <p:nvPr/>
        </p:nvSpPr>
        <p:spPr>
          <a:xfrm>
            <a:off x="714375" y="2450413"/>
            <a:ext cx="5238750" cy="660928"/>
          </a:xfrm>
          <a:prstGeom prst="rect">
            <a:avLst/>
          </a:prstGeom>
          <a:noFill/>
          <a:ln/>
        </p:spPr>
        <p:txBody>
          <a:bodyPr wrap="square" rtlCol="0" anchor="ctr"/>
          <a:lstStyle/>
          <a:p>
            <a:pPr marL="171450" indent="-171450" algn="l">
              <a:buFont typeface="Arial" panose="020B0604020202020204" pitchFamily="34" charset="0"/>
              <a:buChar char="•"/>
            </a:pPr>
            <a:endParaRPr lang="en-US" sz="1196" dirty="0"/>
          </a:p>
        </p:txBody>
      </p:sp>
      <p:sp>
        <p:nvSpPr>
          <p:cNvPr id="8" name="Subtitle 3">
            <a:extLst>
              <a:ext uri="{FF2B5EF4-FFF2-40B4-BE49-F238E27FC236}">
                <a16:creationId xmlns:a16="http://schemas.microsoft.com/office/drawing/2014/main" id="{AF39C510-A482-E658-750C-6CAE99AA939D}"/>
              </a:ext>
            </a:extLst>
          </p:cNvPr>
          <p:cNvSpPr/>
          <p:nvPr/>
        </p:nvSpPr>
        <p:spPr>
          <a:xfrm>
            <a:off x="714375" y="3111341"/>
            <a:ext cx="5238750" cy="381000"/>
          </a:xfrm>
          <a:prstGeom prst="rect">
            <a:avLst/>
          </a:prstGeom>
          <a:noFill/>
          <a:ln/>
        </p:spPr>
        <p:txBody>
          <a:bodyPr wrap="square" rtlCol="0" anchor="ctr"/>
          <a:lstStyle/>
          <a:p>
            <a:pPr marL="0" indent="0" algn="l">
              <a:buNone/>
            </a:pPr>
            <a:endParaRPr lang="en-US" sz="1270" dirty="0"/>
          </a:p>
        </p:txBody>
      </p:sp>
      <p:sp>
        <p:nvSpPr>
          <p:cNvPr id="11" name="StaticPath">
            <a:extLst>
              <a:ext uri="{FF2B5EF4-FFF2-40B4-BE49-F238E27FC236}">
                <a16:creationId xmlns:a16="http://schemas.microsoft.com/office/drawing/2014/main" id="{6192B77B-EA14-0606-5340-FD7CD37F9D7C}"/>
              </a:ext>
            </a:extLst>
          </p:cNvPr>
          <p:cNvSpPr/>
          <p:nvPr/>
        </p:nvSpPr>
        <p:spPr>
          <a:xfrm>
            <a:off x="7860099" y="-566987"/>
            <a:ext cx="1737360" cy="1737360"/>
          </a:xfrm>
          <a:prstGeom prst="ellipse">
            <a:avLst/>
          </a:prstGeom>
          <a:solidFill>
            <a:srgbClr val="000000">
              <a:alpha val="0"/>
            </a:srgbClr>
          </a:solidFill>
          <a:ln w="211667">
            <a:solidFill>
              <a:srgbClr val="FF9800"/>
            </a:solidFill>
            <a:prstDash val="solid"/>
          </a:ln>
        </p:spPr>
        <p:txBody>
          <a:bodyPr/>
          <a:lstStyle/>
          <a:p>
            <a:endParaRPr lang="en-US"/>
          </a:p>
        </p:txBody>
      </p:sp>
      <p:sp>
        <p:nvSpPr>
          <p:cNvPr id="12" name="StaticPath">
            <a:extLst>
              <a:ext uri="{FF2B5EF4-FFF2-40B4-BE49-F238E27FC236}">
                <a16:creationId xmlns:a16="http://schemas.microsoft.com/office/drawing/2014/main" id="{BEB24248-6B04-2E19-2249-BAF55A8CCC94}"/>
              </a:ext>
            </a:extLst>
          </p:cNvPr>
          <p:cNvSpPr/>
          <p:nvPr/>
        </p:nvSpPr>
        <p:spPr>
          <a:xfrm>
            <a:off x="238818" y="241601"/>
            <a:ext cx="482918" cy="482917"/>
          </a:xfrm>
          <a:prstGeom prst="ellipse">
            <a:avLst/>
          </a:prstGeom>
          <a:solidFill>
            <a:srgbClr val="000000"/>
          </a:solidFill>
          <a:ln/>
        </p:spPr>
        <p:txBody>
          <a:bodyPr/>
          <a:lstStyle/>
          <a:p>
            <a:endParaRPr lang="en-US"/>
          </a:p>
        </p:txBody>
      </p:sp>
      <p:grpSp>
        <p:nvGrpSpPr>
          <p:cNvPr id="25" name="Group 24">
            <a:extLst>
              <a:ext uri="{FF2B5EF4-FFF2-40B4-BE49-F238E27FC236}">
                <a16:creationId xmlns:a16="http://schemas.microsoft.com/office/drawing/2014/main" id="{1BDB5442-0E01-C6FC-426D-3ECEE38C69CD}"/>
              </a:ext>
            </a:extLst>
          </p:cNvPr>
          <p:cNvGrpSpPr/>
          <p:nvPr/>
        </p:nvGrpSpPr>
        <p:grpSpPr>
          <a:xfrm>
            <a:off x="1032128" y="1663929"/>
            <a:ext cx="2514377" cy="2494406"/>
            <a:chOff x="1032128" y="1663929"/>
            <a:chExt cx="2514377" cy="2494406"/>
          </a:xfrm>
        </p:grpSpPr>
        <p:pic>
          <p:nvPicPr>
            <p:cNvPr id="13" name="Graphic 12" descr="Hurdle with solid fill">
              <a:extLst>
                <a:ext uri="{FF2B5EF4-FFF2-40B4-BE49-F238E27FC236}">
                  <a16:creationId xmlns:a16="http://schemas.microsoft.com/office/drawing/2014/main" id="{1E5C62B4-31DC-8526-0A1C-1C14862C841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16573" y="1663929"/>
              <a:ext cx="544284" cy="544284"/>
            </a:xfrm>
            <a:prstGeom prst="rect">
              <a:avLst/>
            </a:prstGeom>
          </p:spPr>
        </p:pic>
        <p:sp>
          <p:nvSpPr>
            <p:cNvPr id="15" name="TextBox 14">
              <a:extLst>
                <a:ext uri="{FF2B5EF4-FFF2-40B4-BE49-F238E27FC236}">
                  <a16:creationId xmlns:a16="http://schemas.microsoft.com/office/drawing/2014/main" id="{5F513982-0BA1-D825-DFC4-2297DEC5C4FA}"/>
                </a:ext>
              </a:extLst>
            </p:cNvPr>
            <p:cNvSpPr txBox="1"/>
            <p:nvPr/>
          </p:nvSpPr>
          <p:spPr>
            <a:xfrm>
              <a:off x="1032128" y="2342453"/>
              <a:ext cx="2514377" cy="1815882"/>
            </a:xfrm>
            <a:prstGeom prst="rect">
              <a:avLst/>
            </a:prstGeom>
            <a:noFill/>
          </p:spPr>
          <p:txBody>
            <a:bodyPr wrap="square">
              <a:spAutoFit/>
            </a:bodyPr>
            <a:lstStyle/>
            <a:p>
              <a:pPr algn="ctr"/>
              <a:r>
                <a:rPr lang="en-US" sz="1400" b="1" dirty="0">
                  <a:solidFill>
                    <a:srgbClr val="000000"/>
                  </a:solidFill>
                  <a:ea typeface="OpenSans-Bold"/>
                  <a:cs typeface="OpenSans-Bold" pitchFamily="34" charset="-120"/>
                </a:rPr>
                <a:t>Challenges for End-User Programming</a:t>
              </a:r>
              <a:endParaRPr lang="en-US" sz="1400" dirty="0">
                <a:solidFill>
                  <a:srgbClr val="000000"/>
                </a:solidFill>
                <a:ea typeface="OpenSans-Bold"/>
                <a:cs typeface="OpenSans-Regular" pitchFamily="34" charset="-120"/>
              </a:endParaRPr>
            </a:p>
            <a:p>
              <a:pPr algn="ctr"/>
              <a:r>
                <a:rPr lang="en-US" sz="1400" dirty="0">
                  <a:solidFill>
                    <a:srgbClr val="000000"/>
                  </a:solidFill>
                  <a:ea typeface="OpenSans-Bold"/>
                  <a:cs typeface="OpenSans-Regular" pitchFamily="34" charset="-120"/>
                </a:rPr>
                <a:t>Many end-users need data applications but lack programming skills to create them, particularly when it comes to integrating backend data dynamically.</a:t>
              </a:r>
            </a:p>
          </p:txBody>
        </p:sp>
      </p:grpSp>
      <p:grpSp>
        <p:nvGrpSpPr>
          <p:cNvPr id="26" name="Group 25">
            <a:extLst>
              <a:ext uri="{FF2B5EF4-FFF2-40B4-BE49-F238E27FC236}">
                <a16:creationId xmlns:a16="http://schemas.microsoft.com/office/drawing/2014/main" id="{681AA1DE-13DC-EDB7-BA88-A3D7A048C762}"/>
              </a:ext>
            </a:extLst>
          </p:cNvPr>
          <p:cNvGrpSpPr/>
          <p:nvPr/>
        </p:nvGrpSpPr>
        <p:grpSpPr>
          <a:xfrm>
            <a:off x="3537223" y="1497822"/>
            <a:ext cx="2514377" cy="2660513"/>
            <a:chOff x="3474111" y="1497822"/>
            <a:chExt cx="2514377" cy="2660513"/>
          </a:xfrm>
        </p:grpSpPr>
        <p:sp>
          <p:nvSpPr>
            <p:cNvPr id="17" name="TextBox 16">
              <a:extLst>
                <a:ext uri="{FF2B5EF4-FFF2-40B4-BE49-F238E27FC236}">
                  <a16:creationId xmlns:a16="http://schemas.microsoft.com/office/drawing/2014/main" id="{88388ECA-16B7-8A31-4B0A-884CC5A63E4D}"/>
                </a:ext>
              </a:extLst>
            </p:cNvPr>
            <p:cNvSpPr txBox="1"/>
            <p:nvPr/>
          </p:nvSpPr>
          <p:spPr>
            <a:xfrm>
              <a:off x="3474111" y="2342453"/>
              <a:ext cx="2514377" cy="1815882"/>
            </a:xfrm>
            <a:prstGeom prst="rect">
              <a:avLst/>
            </a:prstGeom>
            <a:noFill/>
          </p:spPr>
          <p:txBody>
            <a:bodyPr wrap="square">
              <a:spAutoFit/>
            </a:bodyPr>
            <a:lstStyle/>
            <a:p>
              <a:pPr algn="ctr"/>
              <a:r>
                <a:rPr lang="en-US" sz="1400" b="1" dirty="0">
                  <a:solidFill>
                    <a:srgbClr val="000000"/>
                  </a:solidFill>
                  <a:ea typeface="OpenSans-Bold"/>
                  <a:cs typeface="OpenSans-Bold" pitchFamily="34" charset="-120"/>
                </a:rPr>
                <a:t>Web Data Applications</a:t>
              </a:r>
            </a:p>
            <a:p>
              <a:pPr algn="ctr"/>
              <a:endParaRPr lang="en-US" sz="1400" dirty="0">
                <a:solidFill>
                  <a:srgbClr val="000000"/>
                </a:solidFill>
                <a:ea typeface="OpenSans-Bold"/>
                <a:cs typeface="OpenSans-Bold" pitchFamily="34" charset="-120"/>
              </a:endParaRPr>
            </a:p>
            <a:p>
              <a:pPr algn="ctr"/>
              <a:r>
                <a:rPr lang="en-US" sz="1400" dirty="0">
                  <a:solidFill>
                    <a:srgbClr val="000000"/>
                  </a:solidFill>
                  <a:ea typeface="OpenSans-Bold"/>
                  <a:cs typeface="OpenSans-Bold" pitchFamily="34" charset="-120"/>
                </a:rPr>
                <a:t>Applications using backend data, like Yelp or Expedia, require complex coding for responsive interfaces that can dynamically update based on data inputs.</a:t>
              </a:r>
            </a:p>
          </p:txBody>
        </p:sp>
        <p:pic>
          <p:nvPicPr>
            <p:cNvPr id="22" name="Graphic 21" descr="Internet with solid fill">
              <a:extLst>
                <a:ext uri="{FF2B5EF4-FFF2-40B4-BE49-F238E27FC236}">
                  <a16:creationId xmlns:a16="http://schemas.microsoft.com/office/drawing/2014/main" id="{BCB08C21-8429-4F7E-B83D-7EB862D5FAC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323958" y="1497822"/>
              <a:ext cx="914400" cy="914400"/>
            </a:xfrm>
            <a:prstGeom prst="rect">
              <a:avLst/>
            </a:prstGeom>
          </p:spPr>
        </p:pic>
      </p:grpSp>
      <p:grpSp>
        <p:nvGrpSpPr>
          <p:cNvPr id="27" name="Group 26">
            <a:extLst>
              <a:ext uri="{FF2B5EF4-FFF2-40B4-BE49-F238E27FC236}">
                <a16:creationId xmlns:a16="http://schemas.microsoft.com/office/drawing/2014/main" id="{494A384A-5213-F1B1-228E-9D239FD579A3}"/>
              </a:ext>
            </a:extLst>
          </p:cNvPr>
          <p:cNvGrpSpPr/>
          <p:nvPr/>
        </p:nvGrpSpPr>
        <p:grpSpPr>
          <a:xfrm>
            <a:off x="6116149" y="1634417"/>
            <a:ext cx="2514377" cy="2481285"/>
            <a:chOff x="5995610" y="1634417"/>
            <a:chExt cx="2514377" cy="2481285"/>
          </a:xfrm>
        </p:grpSpPr>
        <p:sp>
          <p:nvSpPr>
            <p:cNvPr id="20" name="TextBox 19">
              <a:extLst>
                <a:ext uri="{FF2B5EF4-FFF2-40B4-BE49-F238E27FC236}">
                  <a16:creationId xmlns:a16="http://schemas.microsoft.com/office/drawing/2014/main" id="{6F0F7465-9EC0-F1FD-B9C4-9294AB280B61}"/>
                </a:ext>
              </a:extLst>
            </p:cNvPr>
            <p:cNvSpPr txBox="1"/>
            <p:nvPr/>
          </p:nvSpPr>
          <p:spPr>
            <a:xfrm>
              <a:off x="5995610" y="2299820"/>
              <a:ext cx="2514377" cy="1815882"/>
            </a:xfrm>
            <a:prstGeom prst="rect">
              <a:avLst/>
            </a:prstGeom>
            <a:noFill/>
          </p:spPr>
          <p:txBody>
            <a:bodyPr wrap="square">
              <a:spAutoFit/>
            </a:bodyPr>
            <a:lstStyle/>
            <a:p>
              <a:pPr algn="ctr"/>
              <a:r>
                <a:rPr lang="en-US" sz="1400" b="1" dirty="0">
                  <a:solidFill>
                    <a:srgbClr val="000000"/>
                  </a:solidFill>
                  <a:ea typeface="OpenSans-Bold"/>
                  <a:cs typeface="OpenSans-Bold" pitchFamily="34" charset="-120"/>
                </a:rPr>
                <a:t>Solution Through Gneiss</a:t>
              </a:r>
            </a:p>
            <a:p>
              <a:pPr algn="ctr"/>
              <a:endParaRPr lang="en-US" sz="1400" dirty="0">
                <a:solidFill>
                  <a:srgbClr val="000000"/>
                </a:solidFill>
                <a:ea typeface="OpenSans-Bold"/>
                <a:cs typeface="OpenSans-Bold" pitchFamily="34" charset="-120"/>
              </a:endParaRPr>
            </a:p>
            <a:p>
              <a:pPr algn="ctr"/>
              <a:r>
                <a:rPr lang="en-US" sz="1400" dirty="0">
                  <a:solidFill>
                    <a:srgbClr val="000000"/>
                  </a:solidFill>
                  <a:ea typeface="OpenSans-Bold"/>
                  <a:cs typeface="OpenSans-Bold" pitchFamily="34" charset="-120"/>
                </a:rPr>
                <a:t>Gneiss provides a programming environment that allows users to build interactive applications using a familiar spreadsheet metaphor without requiring extensive coding knowledge.</a:t>
              </a:r>
            </a:p>
          </p:txBody>
        </p:sp>
        <p:pic>
          <p:nvPicPr>
            <p:cNvPr id="24" name="Graphic 23" descr="Artificial Intelligence with solid fill">
              <a:extLst>
                <a:ext uri="{FF2B5EF4-FFF2-40B4-BE49-F238E27FC236}">
                  <a16:creationId xmlns:a16="http://schemas.microsoft.com/office/drawing/2014/main" id="{E2126AD5-6577-1B8D-0EF4-959666CD639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961705" y="1634417"/>
              <a:ext cx="641210" cy="641210"/>
            </a:xfrm>
            <a:prstGeom prst="rect">
              <a:avLst/>
            </a:prstGeom>
          </p:spPr>
        </p:pic>
      </p:grpSp>
    </p:spTree>
    <p:extLst>
      <p:ext uri="{BB962C8B-B14F-4D97-AF65-F5344CB8AC3E}">
        <p14:creationId xmlns:p14="http://schemas.microsoft.com/office/powerpoint/2010/main" val="24702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taticPath"/>
          <p:cNvSpPr/>
          <p:nvPr/>
        </p:nvSpPr>
        <p:spPr>
          <a:xfrm>
            <a:off x="7143750" y="0"/>
            <a:ext cx="2000250" cy="5143500"/>
          </a:xfrm>
          <a:prstGeom prst="rect">
            <a:avLst/>
          </a:prstGeom>
          <a:solidFill>
            <a:srgbClr val="FF9800"/>
          </a:solidFill>
          <a:ln/>
        </p:spPr>
        <p:txBody>
          <a:bodyPr/>
          <a:lstStyle/>
          <a:p>
            <a:endParaRPr lang="en-US"/>
          </a:p>
        </p:txBody>
      </p:sp>
      <p:sp>
        <p:nvSpPr>
          <p:cNvPr id="3" name="Title"/>
          <p:cNvSpPr/>
          <p:nvPr/>
        </p:nvSpPr>
        <p:spPr>
          <a:xfrm>
            <a:off x="928212" y="160496"/>
            <a:ext cx="5715000" cy="571500"/>
          </a:xfrm>
          <a:prstGeom prst="rect">
            <a:avLst/>
          </a:prstGeom>
          <a:noFill/>
          <a:ln/>
        </p:spPr>
        <p:txBody>
          <a:bodyPr wrap="square" rtlCol="0" anchor="ctr"/>
          <a:lstStyle/>
          <a:p>
            <a:pPr marL="0" indent="0" algn="l">
              <a:buNone/>
            </a:pPr>
            <a:r>
              <a:rPr lang="en-US" sz="2400" b="1" dirty="0">
                <a:solidFill>
                  <a:srgbClr val="333333"/>
                </a:solidFill>
                <a:latin typeface="OpenSans-Bold" pitchFamily="34" charset="0"/>
                <a:ea typeface="OpenSans-Bold" pitchFamily="34" charset="-122"/>
                <a:cs typeface="OpenSans-Bold" pitchFamily="34" charset="-120"/>
              </a:rPr>
              <a:t>Gneiss Overview</a:t>
            </a:r>
            <a:endParaRPr lang="en-US" sz="2400" dirty="0"/>
          </a:p>
        </p:txBody>
      </p:sp>
      <p:sp>
        <p:nvSpPr>
          <p:cNvPr id="11" name="StaticPath"/>
          <p:cNvSpPr/>
          <p:nvPr/>
        </p:nvSpPr>
        <p:spPr>
          <a:xfrm>
            <a:off x="-1309687" y="3810000"/>
            <a:ext cx="1737360" cy="1737360"/>
          </a:xfrm>
          <a:prstGeom prst="ellipse">
            <a:avLst/>
          </a:prstGeom>
          <a:solidFill>
            <a:srgbClr val="000000">
              <a:alpha val="0"/>
            </a:srgbClr>
          </a:solidFill>
          <a:ln w="211667">
            <a:solidFill>
              <a:srgbClr val="FF9800"/>
            </a:solidFill>
            <a:prstDash val="solid"/>
          </a:ln>
        </p:spPr>
        <p:txBody>
          <a:bodyPr/>
          <a:lstStyle/>
          <a:p>
            <a:endParaRPr lang="en-US"/>
          </a:p>
        </p:txBody>
      </p:sp>
      <p:sp>
        <p:nvSpPr>
          <p:cNvPr id="12" name="StaticPath"/>
          <p:cNvSpPr/>
          <p:nvPr/>
        </p:nvSpPr>
        <p:spPr>
          <a:xfrm>
            <a:off x="285750" y="204788"/>
            <a:ext cx="482918" cy="482917"/>
          </a:xfrm>
          <a:prstGeom prst="ellipse">
            <a:avLst/>
          </a:prstGeom>
          <a:solidFill>
            <a:srgbClr val="000000"/>
          </a:solidFill>
          <a:ln/>
        </p:spPr>
        <p:txBody>
          <a:bodyPr/>
          <a:lstStyle/>
          <a:p>
            <a:endParaRPr lang="en-US"/>
          </a:p>
        </p:txBody>
      </p:sp>
      <p:sp>
        <p:nvSpPr>
          <p:cNvPr id="13" name="Paragraph 1">
            <a:extLst>
              <a:ext uri="{FF2B5EF4-FFF2-40B4-BE49-F238E27FC236}">
                <a16:creationId xmlns:a16="http://schemas.microsoft.com/office/drawing/2014/main" id="{F16DD5EE-1F1C-57A1-E2F1-9A1419CB9932}"/>
              </a:ext>
            </a:extLst>
          </p:cNvPr>
          <p:cNvSpPr/>
          <p:nvPr/>
        </p:nvSpPr>
        <p:spPr>
          <a:xfrm>
            <a:off x="578061" y="1044727"/>
            <a:ext cx="5238750" cy="3633953"/>
          </a:xfrm>
          <a:prstGeom prst="rect">
            <a:avLst/>
          </a:prstGeom>
          <a:noFill/>
          <a:ln/>
        </p:spPr>
        <p:txBody>
          <a:bodyPr wrap="square" rtlCol="0" anchor="ctr"/>
          <a:lstStyle/>
          <a:p>
            <a:pPr algn="just"/>
            <a:r>
              <a:rPr lang="en-US" sz="1400" b="1" dirty="0">
                <a:solidFill>
                  <a:srgbClr val="000000"/>
                </a:solidFill>
                <a:ea typeface="OpenSans-Bold"/>
                <a:cs typeface="OpenSans-Bold" pitchFamily="34" charset="-120"/>
              </a:rPr>
              <a:t>What is Gneiss?</a:t>
            </a:r>
          </a:p>
          <a:p>
            <a:pPr marL="171450" indent="-171450" algn="just">
              <a:buFont typeface="Arial" panose="020B0604020202020204" pitchFamily="34" charset="0"/>
              <a:buChar char="•"/>
            </a:pPr>
            <a:r>
              <a:rPr lang="en-US" sz="1400" dirty="0">
                <a:solidFill>
                  <a:srgbClr val="000000"/>
                </a:solidFill>
                <a:ea typeface="OpenSans-Bold"/>
                <a:cs typeface="OpenSans-Regular" pitchFamily="34" charset="-120"/>
              </a:rPr>
              <a:t>Gneiss is a tool that enables users to build web data applications using a familiar spreadsheet environment, </a:t>
            </a:r>
            <a:r>
              <a:rPr lang="en-US" sz="1400" b="1" dirty="0">
                <a:solidFill>
                  <a:srgbClr val="000000"/>
                </a:solidFill>
                <a:ea typeface="OpenSans-Bold"/>
                <a:cs typeface="OpenSans-Regular" pitchFamily="34" charset="-120"/>
              </a:rPr>
              <a:t>merging spreadsheet functionality with web development features</a:t>
            </a:r>
            <a:r>
              <a:rPr lang="en-US" sz="1400" dirty="0">
                <a:solidFill>
                  <a:srgbClr val="000000"/>
                </a:solidFill>
                <a:ea typeface="OpenSans-Bold"/>
                <a:cs typeface="OpenSans-Regular" pitchFamily="34" charset="-120"/>
              </a:rPr>
              <a:t>.</a:t>
            </a:r>
          </a:p>
          <a:p>
            <a:pPr algn="just"/>
            <a:endParaRPr lang="en-US" sz="1400" dirty="0">
              <a:solidFill>
                <a:srgbClr val="000000"/>
              </a:solidFill>
              <a:ea typeface="OpenSans-Bold"/>
            </a:endParaRPr>
          </a:p>
          <a:p>
            <a:pPr algn="just"/>
            <a:r>
              <a:rPr lang="en-US" sz="1400" b="1" dirty="0">
                <a:solidFill>
                  <a:srgbClr val="000000"/>
                </a:solidFill>
                <a:ea typeface="OpenSans-Bold"/>
                <a:cs typeface="OpenSans-Bold" pitchFamily="34" charset="-120"/>
              </a:rPr>
              <a:t>Target Users</a:t>
            </a:r>
          </a:p>
          <a:p>
            <a:pPr marL="171450" indent="-171450" algn="just">
              <a:buFont typeface="Arial" panose="020B0604020202020204" pitchFamily="34" charset="0"/>
              <a:buChar char="•"/>
            </a:pPr>
            <a:r>
              <a:rPr lang="en-US" sz="1400" dirty="0">
                <a:solidFill>
                  <a:srgbClr val="000000"/>
                </a:solidFill>
                <a:ea typeface="OpenSans-Bold"/>
                <a:cs typeface="OpenSans-Regular" pitchFamily="34" charset="-120"/>
              </a:rPr>
              <a:t>It is designed for </a:t>
            </a:r>
            <a:r>
              <a:rPr lang="en-US" sz="1400" b="1" dirty="0">
                <a:solidFill>
                  <a:srgbClr val="000000"/>
                </a:solidFill>
                <a:ea typeface="OpenSans-Bold"/>
                <a:cs typeface="OpenSans-Regular" pitchFamily="34" charset="-120"/>
              </a:rPr>
              <a:t>spreadsheet-savvy users who lack coding skills</a:t>
            </a:r>
            <a:r>
              <a:rPr lang="en-US" sz="1400" dirty="0">
                <a:solidFill>
                  <a:srgbClr val="000000"/>
                </a:solidFill>
                <a:ea typeface="OpenSans-Bold"/>
                <a:cs typeface="OpenSans-Regular" pitchFamily="34" charset="-120"/>
              </a:rPr>
              <a:t> but need to manipulate and visualize data interactively in a web interface.</a:t>
            </a:r>
            <a:endParaRPr lang="en-US" sz="1400" dirty="0">
              <a:ea typeface="OpenSans-Bold"/>
            </a:endParaRPr>
          </a:p>
          <a:p>
            <a:pPr algn="just"/>
            <a:endParaRPr lang="en-US" sz="1400" dirty="0">
              <a:ea typeface="OpenSans-Bold"/>
            </a:endParaRPr>
          </a:p>
          <a:p>
            <a:pPr algn="just"/>
            <a:r>
              <a:rPr lang="en-US" sz="1400" b="1" dirty="0">
                <a:solidFill>
                  <a:srgbClr val="000000"/>
                </a:solidFill>
                <a:ea typeface="OpenSans-Bold"/>
                <a:cs typeface="OpenSans-Bold" pitchFamily="34" charset="-120"/>
              </a:rPr>
              <a:t>Core Functionality</a:t>
            </a:r>
          </a:p>
          <a:p>
            <a:pPr marL="171450" indent="-171450" algn="just">
              <a:buFont typeface="Arial" panose="020B0604020202020204" pitchFamily="34" charset="0"/>
              <a:buChar char="•"/>
            </a:pPr>
            <a:r>
              <a:rPr lang="en-US" sz="1400" dirty="0">
                <a:solidFill>
                  <a:srgbClr val="000000"/>
                </a:solidFill>
                <a:ea typeface="OpenSans-Bold"/>
                <a:cs typeface="OpenSans-Regular" pitchFamily="34" charset="-120"/>
              </a:rPr>
              <a:t>Gneiss supports dynamic data fetching, GUI component binding, and interactivity without traditional programming paradigms.</a:t>
            </a:r>
            <a:endParaRPr lang="en-US" sz="1400" dirty="0">
              <a:ea typeface="OpenSans-Bold"/>
            </a:endParaRPr>
          </a:p>
          <a:p>
            <a:pPr algn="just"/>
            <a:endParaRPr lang="en-US" sz="1400" dirty="0">
              <a:ea typeface="OpenSans-Bold"/>
            </a:endParaRPr>
          </a:p>
          <a:p>
            <a:pPr algn="just"/>
            <a:endParaRPr lang="en-US" sz="1400" dirty="0">
              <a:ea typeface="OpenSans-Bold"/>
            </a:endParaRPr>
          </a:p>
        </p:txBody>
      </p:sp>
      <p:pic>
        <p:nvPicPr>
          <p:cNvPr id="15" name="Picture 14">
            <a:extLst>
              <a:ext uri="{FF2B5EF4-FFF2-40B4-BE49-F238E27FC236}">
                <a16:creationId xmlns:a16="http://schemas.microsoft.com/office/drawing/2014/main" id="{87628591-CC6E-9CD8-506E-49772BE1AD8B}"/>
              </a:ext>
            </a:extLst>
          </p:cNvPr>
          <p:cNvPicPr>
            <a:picLocks noChangeAspect="1"/>
          </p:cNvPicPr>
          <p:nvPr/>
        </p:nvPicPr>
        <p:blipFill>
          <a:blip r:embed="rId3"/>
          <a:stretch>
            <a:fillRect/>
          </a:stretch>
        </p:blipFill>
        <p:spPr>
          <a:xfrm>
            <a:off x="6067080" y="1657883"/>
            <a:ext cx="2910045" cy="200630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B3C5A0A6-910D-89A8-EB7F-35007F4ED5CE}"/>
              </a:ext>
            </a:extLst>
          </p:cNvPr>
          <p:cNvGrpSpPr/>
          <p:nvPr/>
        </p:nvGrpSpPr>
        <p:grpSpPr>
          <a:xfrm>
            <a:off x="6528986" y="-1895828"/>
            <a:ext cx="3317971" cy="3358756"/>
            <a:chOff x="6450389" y="-771513"/>
            <a:chExt cx="3254745" cy="3358756"/>
          </a:xfrm>
        </p:grpSpPr>
        <p:sp>
          <p:nvSpPr>
            <p:cNvPr id="2" name="StaticPath"/>
            <p:cNvSpPr/>
            <p:nvPr/>
          </p:nvSpPr>
          <p:spPr>
            <a:xfrm>
              <a:off x="6450389" y="-771513"/>
              <a:ext cx="3254745" cy="3358756"/>
            </a:xfrm>
            <a:prstGeom prst="ellipse">
              <a:avLst/>
            </a:prstGeom>
            <a:solidFill>
              <a:srgbClr val="000000">
                <a:alpha val="4000"/>
              </a:srgbClr>
            </a:solidFill>
            <a:ln/>
          </p:spPr>
          <p:txBody>
            <a:bodyPr/>
            <a:lstStyle/>
            <a:p>
              <a:endParaRPr lang="en-US" dirty="0"/>
            </a:p>
          </p:txBody>
        </p:sp>
        <p:sp>
          <p:nvSpPr>
            <p:cNvPr id="3" name="StaticPath"/>
            <p:cNvSpPr/>
            <p:nvPr/>
          </p:nvSpPr>
          <p:spPr>
            <a:xfrm>
              <a:off x="6941557" y="-407182"/>
              <a:ext cx="2428875" cy="2428875"/>
            </a:xfrm>
            <a:prstGeom prst="ellipse">
              <a:avLst/>
            </a:prstGeom>
            <a:solidFill>
              <a:srgbClr val="000000">
                <a:alpha val="0"/>
              </a:srgbClr>
            </a:solidFill>
            <a:ln w="423333">
              <a:solidFill>
                <a:srgbClr val="FF9800"/>
              </a:solidFill>
              <a:prstDash val="solid"/>
            </a:ln>
          </p:spPr>
          <p:txBody>
            <a:bodyPr/>
            <a:lstStyle/>
            <a:p>
              <a:endParaRPr lang="en-US"/>
            </a:p>
          </p:txBody>
        </p:sp>
      </p:grpSp>
      <p:sp>
        <p:nvSpPr>
          <p:cNvPr id="4" name="Title"/>
          <p:cNvSpPr/>
          <p:nvPr/>
        </p:nvSpPr>
        <p:spPr>
          <a:xfrm>
            <a:off x="467560" y="282521"/>
            <a:ext cx="4104440" cy="277692"/>
          </a:xfrm>
          <a:prstGeom prst="rect">
            <a:avLst/>
          </a:prstGeom>
          <a:noFill/>
          <a:ln/>
        </p:spPr>
        <p:txBody>
          <a:bodyPr wrap="square" rtlCol="0" anchor="ctr"/>
          <a:lstStyle/>
          <a:p>
            <a:pPr marL="0" indent="0" algn="ctr">
              <a:buNone/>
            </a:pPr>
            <a:r>
              <a:rPr lang="en-US" sz="2637" b="1" dirty="0">
                <a:solidFill>
                  <a:srgbClr val="333333"/>
                </a:solidFill>
                <a:latin typeface="OpenSans-Bold" pitchFamily="34" charset="0"/>
                <a:ea typeface="OpenSans-Bold" pitchFamily="34" charset="-122"/>
                <a:cs typeface="OpenSans-Bold" pitchFamily="34" charset="-120"/>
              </a:rPr>
              <a:t>Key Features of Gneiss</a:t>
            </a:r>
            <a:endParaRPr lang="en-US" sz="2637" dirty="0"/>
          </a:p>
        </p:txBody>
      </p:sp>
      <p:sp>
        <p:nvSpPr>
          <p:cNvPr id="5" name="Bullet circle 1"/>
          <p:cNvSpPr/>
          <p:nvPr/>
        </p:nvSpPr>
        <p:spPr>
          <a:xfrm>
            <a:off x="293212" y="1150155"/>
            <a:ext cx="474345" cy="474345"/>
          </a:xfrm>
          <a:prstGeom prst="ellipse">
            <a:avLst/>
          </a:prstGeom>
          <a:solidFill>
            <a:srgbClr val="FF9800"/>
          </a:solidFill>
          <a:ln/>
        </p:spPr>
        <p:txBody>
          <a:bodyPr/>
          <a:lstStyle/>
          <a:p>
            <a:endParaRPr lang="en-US"/>
          </a:p>
        </p:txBody>
      </p:sp>
      <p:sp>
        <p:nvSpPr>
          <p:cNvPr id="6" name="Bullet index 1"/>
          <p:cNvSpPr/>
          <p:nvPr/>
        </p:nvSpPr>
        <p:spPr>
          <a:xfrm>
            <a:off x="285750" y="1259693"/>
            <a:ext cx="475726" cy="241078"/>
          </a:xfrm>
          <a:prstGeom prst="rect">
            <a:avLst/>
          </a:prstGeom>
          <a:noFill/>
          <a:ln/>
        </p:spPr>
        <p:txBody>
          <a:bodyPr wrap="square" rtlCol="0" anchor="ctr"/>
          <a:lstStyle/>
          <a:p>
            <a:pPr marL="0" indent="0" algn="ctr">
              <a:buNone/>
            </a:pPr>
            <a:r>
              <a:rPr lang="en-US" sz="1493" b="1" dirty="0">
                <a:solidFill>
                  <a:srgbClr val="333333"/>
                </a:solidFill>
                <a:latin typeface="Prompt-Bold" pitchFamily="34" charset="0"/>
                <a:ea typeface="Prompt-Bold" pitchFamily="34" charset="-122"/>
                <a:cs typeface="Prompt-Bold" pitchFamily="34" charset="-120"/>
              </a:rPr>
              <a:t>01</a:t>
            </a:r>
            <a:endParaRPr lang="en-US" sz="1493" dirty="0"/>
          </a:p>
        </p:txBody>
      </p:sp>
      <p:sp>
        <p:nvSpPr>
          <p:cNvPr id="7" name="Bullet text 1"/>
          <p:cNvSpPr/>
          <p:nvPr/>
        </p:nvSpPr>
        <p:spPr>
          <a:xfrm>
            <a:off x="794336" y="1259693"/>
            <a:ext cx="4032989" cy="249707"/>
          </a:xfrm>
          <a:prstGeom prst="rect">
            <a:avLst/>
          </a:prstGeom>
          <a:noFill/>
          <a:ln/>
        </p:spPr>
        <p:txBody>
          <a:bodyPr wrap="square" rtlCol="0" anchor="ctr"/>
          <a:lstStyle/>
          <a:p>
            <a:pPr marL="0" indent="0" algn="l">
              <a:buNone/>
            </a:pPr>
            <a:r>
              <a:rPr lang="en-US" sz="1400" dirty="0">
                <a:solidFill>
                  <a:srgbClr val="333333"/>
                </a:solidFill>
                <a:latin typeface="OpenSans-Regular" pitchFamily="34" charset="0"/>
                <a:ea typeface="OpenSans-Regular" pitchFamily="34" charset="-122"/>
                <a:cs typeface="OpenSans-Regular" pitchFamily="34" charset="-120"/>
              </a:rPr>
              <a:t>Spreadsheet-like interface for web app development</a:t>
            </a:r>
            <a:endParaRPr lang="en-US" sz="1400" dirty="0"/>
          </a:p>
        </p:txBody>
      </p:sp>
      <p:sp>
        <p:nvSpPr>
          <p:cNvPr id="8" name="Bullet circle 2"/>
          <p:cNvSpPr/>
          <p:nvPr/>
        </p:nvSpPr>
        <p:spPr>
          <a:xfrm>
            <a:off x="293212" y="1912155"/>
            <a:ext cx="474345" cy="474345"/>
          </a:xfrm>
          <a:prstGeom prst="ellipse">
            <a:avLst/>
          </a:prstGeom>
          <a:solidFill>
            <a:srgbClr val="FF9800"/>
          </a:solidFill>
          <a:ln/>
        </p:spPr>
        <p:txBody>
          <a:bodyPr/>
          <a:lstStyle/>
          <a:p>
            <a:endParaRPr lang="en-US"/>
          </a:p>
        </p:txBody>
      </p:sp>
      <p:sp>
        <p:nvSpPr>
          <p:cNvPr id="9" name="Bullet index 2"/>
          <p:cNvSpPr/>
          <p:nvPr/>
        </p:nvSpPr>
        <p:spPr>
          <a:xfrm>
            <a:off x="285750" y="2021693"/>
            <a:ext cx="475726" cy="241078"/>
          </a:xfrm>
          <a:prstGeom prst="rect">
            <a:avLst/>
          </a:prstGeom>
          <a:noFill/>
          <a:ln/>
        </p:spPr>
        <p:txBody>
          <a:bodyPr wrap="square" rtlCol="0" anchor="ctr"/>
          <a:lstStyle/>
          <a:p>
            <a:pPr marL="0" indent="0" algn="ctr">
              <a:buNone/>
            </a:pPr>
            <a:r>
              <a:rPr lang="en-US" sz="1493" b="1" dirty="0">
                <a:solidFill>
                  <a:srgbClr val="333333"/>
                </a:solidFill>
                <a:latin typeface="Prompt-Bold" pitchFamily="34" charset="0"/>
                <a:ea typeface="Prompt-Bold" pitchFamily="34" charset="-122"/>
                <a:cs typeface="Prompt-Bold" pitchFamily="34" charset="-120"/>
              </a:rPr>
              <a:t>02</a:t>
            </a:r>
            <a:endParaRPr lang="en-US" sz="1493" dirty="0"/>
          </a:p>
        </p:txBody>
      </p:sp>
      <p:sp>
        <p:nvSpPr>
          <p:cNvPr id="10" name="Bullet text 2"/>
          <p:cNvSpPr/>
          <p:nvPr/>
        </p:nvSpPr>
        <p:spPr>
          <a:xfrm>
            <a:off x="794336" y="2021693"/>
            <a:ext cx="3734553" cy="249707"/>
          </a:xfrm>
          <a:prstGeom prst="rect">
            <a:avLst/>
          </a:prstGeom>
          <a:noFill/>
          <a:ln/>
        </p:spPr>
        <p:txBody>
          <a:bodyPr wrap="square" rtlCol="0" anchor="ctr"/>
          <a:lstStyle/>
          <a:p>
            <a:pPr marL="0" indent="0" algn="l">
              <a:buNone/>
            </a:pPr>
            <a:r>
              <a:rPr lang="en-US" sz="1400" dirty="0">
                <a:solidFill>
                  <a:srgbClr val="333333"/>
                </a:solidFill>
                <a:latin typeface="OpenSans-Regular" pitchFamily="34" charset="0"/>
                <a:ea typeface="OpenSans-Regular" pitchFamily="34" charset="-122"/>
                <a:cs typeface="OpenSans-Regular" pitchFamily="34" charset="-120"/>
              </a:rPr>
              <a:t>Two-way data flow between GUI and data</a:t>
            </a:r>
            <a:endParaRPr lang="en-US" sz="1400" dirty="0"/>
          </a:p>
        </p:txBody>
      </p:sp>
      <p:sp>
        <p:nvSpPr>
          <p:cNvPr id="11" name="Bullet circle 3"/>
          <p:cNvSpPr/>
          <p:nvPr/>
        </p:nvSpPr>
        <p:spPr>
          <a:xfrm>
            <a:off x="293212" y="2674155"/>
            <a:ext cx="474345" cy="474345"/>
          </a:xfrm>
          <a:prstGeom prst="ellipse">
            <a:avLst/>
          </a:prstGeom>
          <a:solidFill>
            <a:srgbClr val="FF9800"/>
          </a:solidFill>
          <a:ln/>
        </p:spPr>
        <p:txBody>
          <a:bodyPr/>
          <a:lstStyle/>
          <a:p>
            <a:endParaRPr lang="en-US"/>
          </a:p>
        </p:txBody>
      </p:sp>
      <p:sp>
        <p:nvSpPr>
          <p:cNvPr id="12" name="Bullet index 3"/>
          <p:cNvSpPr/>
          <p:nvPr/>
        </p:nvSpPr>
        <p:spPr>
          <a:xfrm>
            <a:off x="285750" y="2783693"/>
            <a:ext cx="475726" cy="241078"/>
          </a:xfrm>
          <a:prstGeom prst="rect">
            <a:avLst/>
          </a:prstGeom>
          <a:noFill/>
          <a:ln/>
        </p:spPr>
        <p:txBody>
          <a:bodyPr wrap="square" rtlCol="0" anchor="ctr"/>
          <a:lstStyle/>
          <a:p>
            <a:pPr marL="0" indent="0" algn="ctr">
              <a:buNone/>
            </a:pPr>
            <a:r>
              <a:rPr lang="en-US" sz="1493" b="1" dirty="0">
                <a:solidFill>
                  <a:srgbClr val="333333"/>
                </a:solidFill>
                <a:latin typeface="Prompt-Bold" pitchFamily="34" charset="0"/>
                <a:ea typeface="Prompt-Bold" pitchFamily="34" charset="-122"/>
                <a:cs typeface="Prompt-Bold" pitchFamily="34" charset="-120"/>
              </a:rPr>
              <a:t>03</a:t>
            </a:r>
            <a:endParaRPr lang="en-US" sz="1493" dirty="0"/>
          </a:p>
        </p:txBody>
      </p:sp>
      <p:sp>
        <p:nvSpPr>
          <p:cNvPr id="13" name="Bullet text 3"/>
          <p:cNvSpPr/>
          <p:nvPr/>
        </p:nvSpPr>
        <p:spPr>
          <a:xfrm>
            <a:off x="819102" y="2791799"/>
            <a:ext cx="3620011" cy="249707"/>
          </a:xfrm>
          <a:prstGeom prst="rect">
            <a:avLst/>
          </a:prstGeom>
          <a:noFill/>
          <a:ln/>
        </p:spPr>
        <p:txBody>
          <a:bodyPr wrap="square" rtlCol="0" anchor="ctr"/>
          <a:lstStyle/>
          <a:p>
            <a:pPr marL="0" indent="0" algn="l">
              <a:buNone/>
            </a:pPr>
            <a:r>
              <a:rPr lang="en-US" sz="1400" dirty="0">
                <a:solidFill>
                  <a:srgbClr val="333333"/>
                </a:solidFill>
                <a:latin typeface="OpenSans-Regular" pitchFamily="34" charset="0"/>
                <a:ea typeface="OpenSans-Regular" pitchFamily="34" charset="-122"/>
                <a:cs typeface="OpenSans-Regular" pitchFamily="34" charset="-120"/>
              </a:rPr>
              <a:t>Real-time data visualization and interactivity</a:t>
            </a:r>
            <a:endParaRPr lang="en-US" sz="1400" dirty="0"/>
          </a:p>
        </p:txBody>
      </p:sp>
      <p:sp>
        <p:nvSpPr>
          <p:cNvPr id="14" name="Bullet circle 4"/>
          <p:cNvSpPr/>
          <p:nvPr/>
        </p:nvSpPr>
        <p:spPr>
          <a:xfrm>
            <a:off x="293212" y="3436155"/>
            <a:ext cx="474345" cy="474345"/>
          </a:xfrm>
          <a:prstGeom prst="ellipse">
            <a:avLst/>
          </a:prstGeom>
          <a:solidFill>
            <a:srgbClr val="FF9800"/>
          </a:solidFill>
          <a:ln/>
        </p:spPr>
        <p:txBody>
          <a:bodyPr/>
          <a:lstStyle/>
          <a:p>
            <a:endParaRPr lang="en-US"/>
          </a:p>
        </p:txBody>
      </p:sp>
      <p:sp>
        <p:nvSpPr>
          <p:cNvPr id="15" name="Bullet index 4"/>
          <p:cNvSpPr/>
          <p:nvPr/>
        </p:nvSpPr>
        <p:spPr>
          <a:xfrm>
            <a:off x="285750" y="3545693"/>
            <a:ext cx="475726" cy="241078"/>
          </a:xfrm>
          <a:prstGeom prst="rect">
            <a:avLst/>
          </a:prstGeom>
          <a:noFill/>
          <a:ln/>
        </p:spPr>
        <p:txBody>
          <a:bodyPr wrap="square" rtlCol="0" anchor="ctr"/>
          <a:lstStyle/>
          <a:p>
            <a:pPr marL="0" indent="0" algn="ctr">
              <a:buNone/>
            </a:pPr>
            <a:r>
              <a:rPr lang="en-US" sz="1493" b="1" dirty="0">
                <a:solidFill>
                  <a:srgbClr val="333333"/>
                </a:solidFill>
                <a:latin typeface="Prompt-Bold" pitchFamily="34" charset="0"/>
                <a:ea typeface="Prompt-Bold" pitchFamily="34" charset="-122"/>
                <a:cs typeface="Prompt-Bold" pitchFamily="34" charset="-120"/>
              </a:rPr>
              <a:t>04</a:t>
            </a:r>
            <a:endParaRPr lang="en-US" sz="1493" dirty="0"/>
          </a:p>
        </p:txBody>
      </p:sp>
      <p:sp>
        <p:nvSpPr>
          <p:cNvPr id="16" name="Bullet text 4"/>
          <p:cNvSpPr/>
          <p:nvPr/>
        </p:nvSpPr>
        <p:spPr>
          <a:xfrm>
            <a:off x="794336" y="3545693"/>
            <a:ext cx="3214697" cy="249707"/>
          </a:xfrm>
          <a:prstGeom prst="rect">
            <a:avLst/>
          </a:prstGeom>
          <a:noFill/>
          <a:ln/>
        </p:spPr>
        <p:txBody>
          <a:bodyPr wrap="square" rtlCol="0" anchor="ctr"/>
          <a:lstStyle/>
          <a:p>
            <a:pPr marL="0" indent="0" algn="l">
              <a:buNone/>
            </a:pPr>
            <a:r>
              <a:rPr lang="en-US" sz="1400" dirty="0">
                <a:solidFill>
                  <a:srgbClr val="333333"/>
                </a:solidFill>
                <a:latin typeface="OpenSans-Regular" pitchFamily="34" charset="0"/>
                <a:ea typeface="OpenSans-Regular" pitchFamily="34" charset="-122"/>
                <a:cs typeface="OpenSans-Regular" pitchFamily="34" charset="-120"/>
              </a:rPr>
              <a:t>No event-based programming needed</a:t>
            </a:r>
            <a:endParaRPr lang="en-US" sz="1400" dirty="0"/>
          </a:p>
        </p:txBody>
      </p:sp>
      <p:sp>
        <p:nvSpPr>
          <p:cNvPr id="17" name="Bullet circle 5"/>
          <p:cNvSpPr/>
          <p:nvPr/>
        </p:nvSpPr>
        <p:spPr>
          <a:xfrm>
            <a:off x="293212" y="4198155"/>
            <a:ext cx="474345" cy="474345"/>
          </a:xfrm>
          <a:prstGeom prst="ellipse">
            <a:avLst/>
          </a:prstGeom>
          <a:solidFill>
            <a:srgbClr val="FF9800"/>
          </a:solidFill>
          <a:ln/>
        </p:spPr>
        <p:txBody>
          <a:bodyPr/>
          <a:lstStyle/>
          <a:p>
            <a:endParaRPr lang="en-US"/>
          </a:p>
        </p:txBody>
      </p:sp>
      <p:sp>
        <p:nvSpPr>
          <p:cNvPr id="18" name="Bullet index 5"/>
          <p:cNvSpPr/>
          <p:nvPr/>
        </p:nvSpPr>
        <p:spPr>
          <a:xfrm>
            <a:off x="285750" y="4307693"/>
            <a:ext cx="475726" cy="241078"/>
          </a:xfrm>
          <a:prstGeom prst="rect">
            <a:avLst/>
          </a:prstGeom>
          <a:noFill/>
          <a:ln/>
        </p:spPr>
        <p:txBody>
          <a:bodyPr wrap="square" rtlCol="0" anchor="ctr"/>
          <a:lstStyle/>
          <a:p>
            <a:pPr marL="0" indent="0" algn="ctr">
              <a:buNone/>
            </a:pPr>
            <a:r>
              <a:rPr lang="en-US" sz="1493" b="1" dirty="0">
                <a:solidFill>
                  <a:srgbClr val="333333"/>
                </a:solidFill>
                <a:latin typeface="Prompt-Bold" pitchFamily="34" charset="0"/>
                <a:ea typeface="Prompt-Bold" pitchFamily="34" charset="-122"/>
                <a:cs typeface="Prompt-Bold" pitchFamily="34" charset="-120"/>
              </a:rPr>
              <a:t>05</a:t>
            </a:r>
            <a:endParaRPr lang="en-US" sz="1493" dirty="0"/>
          </a:p>
        </p:txBody>
      </p:sp>
      <p:sp>
        <p:nvSpPr>
          <p:cNvPr id="19" name="Bullet text 5"/>
          <p:cNvSpPr/>
          <p:nvPr/>
        </p:nvSpPr>
        <p:spPr>
          <a:xfrm>
            <a:off x="794336" y="4307693"/>
            <a:ext cx="3214697" cy="249707"/>
          </a:xfrm>
          <a:prstGeom prst="rect">
            <a:avLst/>
          </a:prstGeom>
          <a:noFill/>
          <a:ln/>
        </p:spPr>
        <p:txBody>
          <a:bodyPr wrap="square" rtlCol="0" anchor="ctr"/>
          <a:lstStyle/>
          <a:p>
            <a:pPr marL="0" indent="0" algn="l">
              <a:buNone/>
            </a:pPr>
            <a:r>
              <a:rPr lang="en-US" sz="1400" dirty="0">
                <a:solidFill>
                  <a:srgbClr val="333333"/>
                </a:solidFill>
                <a:latin typeface="OpenSans-Regular" pitchFamily="34" charset="0"/>
                <a:ea typeface="OpenSans-Regular" pitchFamily="34" charset="-122"/>
                <a:cs typeface="OpenSans-Regular" pitchFamily="34" charset="-120"/>
              </a:rPr>
              <a:t>Dynamic sorting, filtering, and updating</a:t>
            </a:r>
            <a:endParaRPr lang="en-US" sz="1400" dirty="0"/>
          </a:p>
        </p:txBody>
      </p:sp>
      <p:sp>
        <p:nvSpPr>
          <p:cNvPr id="21" name="StaticPath">
            <a:extLst>
              <a:ext uri="{FF2B5EF4-FFF2-40B4-BE49-F238E27FC236}">
                <a16:creationId xmlns:a16="http://schemas.microsoft.com/office/drawing/2014/main" id="{40B45487-C438-F3F6-D9A8-C4E66222168C}"/>
              </a:ext>
            </a:extLst>
          </p:cNvPr>
          <p:cNvSpPr/>
          <p:nvPr/>
        </p:nvSpPr>
        <p:spPr>
          <a:xfrm>
            <a:off x="285750" y="204788"/>
            <a:ext cx="482918" cy="482917"/>
          </a:xfrm>
          <a:prstGeom prst="ellipse">
            <a:avLst/>
          </a:prstGeom>
          <a:solidFill>
            <a:srgbClr val="000000"/>
          </a:solidFill>
          <a:ln/>
        </p:spPr>
        <p:txBody>
          <a:bodyPr/>
          <a:lstStyle/>
          <a:p>
            <a:endParaRPr lang="en-US"/>
          </a:p>
        </p:txBody>
      </p:sp>
      <p:pic>
        <p:nvPicPr>
          <p:cNvPr id="23" name="Picture 22">
            <a:extLst>
              <a:ext uri="{FF2B5EF4-FFF2-40B4-BE49-F238E27FC236}">
                <a16:creationId xmlns:a16="http://schemas.microsoft.com/office/drawing/2014/main" id="{F117B3B5-3181-50CD-9B5B-53D0E2F2D30D}"/>
              </a:ext>
            </a:extLst>
          </p:cNvPr>
          <p:cNvPicPr>
            <a:picLocks noChangeAspect="1"/>
          </p:cNvPicPr>
          <p:nvPr/>
        </p:nvPicPr>
        <p:blipFill>
          <a:blip r:embed="rId3"/>
          <a:stretch>
            <a:fillRect/>
          </a:stretch>
        </p:blipFill>
        <p:spPr>
          <a:xfrm>
            <a:off x="5371736" y="2042432"/>
            <a:ext cx="2953162" cy="209579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taticPath"/>
          <p:cNvSpPr/>
          <p:nvPr/>
        </p:nvSpPr>
        <p:spPr>
          <a:xfrm rot="5400000">
            <a:off x="6101432" y="-2100931"/>
            <a:ext cx="941635" cy="5143500"/>
          </a:xfrm>
          <a:prstGeom prst="rect">
            <a:avLst/>
          </a:prstGeom>
          <a:solidFill>
            <a:srgbClr val="FF9800"/>
          </a:solidFill>
          <a:ln/>
        </p:spPr>
        <p:txBody>
          <a:bodyPr/>
          <a:lstStyle/>
          <a:p>
            <a:endParaRPr lang="en-US"/>
          </a:p>
        </p:txBody>
      </p:sp>
      <p:sp>
        <p:nvSpPr>
          <p:cNvPr id="3" name="Title"/>
          <p:cNvSpPr/>
          <p:nvPr/>
        </p:nvSpPr>
        <p:spPr>
          <a:xfrm>
            <a:off x="768668" y="189269"/>
            <a:ext cx="3946559" cy="571500"/>
          </a:xfrm>
          <a:prstGeom prst="rect">
            <a:avLst/>
          </a:prstGeom>
          <a:noFill/>
          <a:ln/>
        </p:spPr>
        <p:txBody>
          <a:bodyPr wrap="square" rtlCol="0" anchor="ctr"/>
          <a:lstStyle/>
          <a:p>
            <a:pPr marL="0" indent="0" algn="l">
              <a:buNone/>
            </a:pPr>
            <a:r>
              <a:rPr lang="en-US" sz="2800" b="1" dirty="0">
                <a:solidFill>
                  <a:srgbClr val="333333"/>
                </a:solidFill>
                <a:latin typeface="OpenSans-Bold" pitchFamily="34" charset="0"/>
                <a:ea typeface="OpenSans-Bold" pitchFamily="34" charset="-122"/>
                <a:cs typeface="OpenSans-Bold" pitchFamily="34" charset="-120"/>
              </a:rPr>
              <a:t>Advanced Functionalities</a:t>
            </a:r>
            <a:endParaRPr lang="en-US" sz="2800" dirty="0"/>
          </a:p>
        </p:txBody>
      </p:sp>
      <p:sp>
        <p:nvSpPr>
          <p:cNvPr id="11" name="StaticPath"/>
          <p:cNvSpPr/>
          <p:nvPr/>
        </p:nvSpPr>
        <p:spPr>
          <a:xfrm>
            <a:off x="-100012" y="4274820"/>
            <a:ext cx="1737360" cy="1737360"/>
          </a:xfrm>
          <a:prstGeom prst="ellipse">
            <a:avLst/>
          </a:prstGeom>
          <a:solidFill>
            <a:srgbClr val="000000">
              <a:alpha val="0"/>
            </a:srgbClr>
          </a:solidFill>
          <a:ln w="211667">
            <a:solidFill>
              <a:srgbClr val="FF9800"/>
            </a:solidFill>
            <a:prstDash val="solid"/>
          </a:ln>
        </p:spPr>
        <p:txBody>
          <a:bodyPr/>
          <a:lstStyle/>
          <a:p>
            <a:endParaRPr lang="en-US"/>
          </a:p>
        </p:txBody>
      </p:sp>
      <p:sp>
        <p:nvSpPr>
          <p:cNvPr id="12" name="StaticPath"/>
          <p:cNvSpPr/>
          <p:nvPr/>
        </p:nvSpPr>
        <p:spPr>
          <a:xfrm>
            <a:off x="285750" y="204788"/>
            <a:ext cx="482918" cy="482917"/>
          </a:xfrm>
          <a:prstGeom prst="ellipse">
            <a:avLst/>
          </a:prstGeom>
          <a:solidFill>
            <a:srgbClr val="000000"/>
          </a:solidFill>
          <a:ln/>
        </p:spPr>
        <p:txBody>
          <a:bodyPr/>
          <a:lstStyle/>
          <a:p>
            <a:endParaRPr lang="en-US"/>
          </a:p>
        </p:txBody>
      </p:sp>
      <p:sp>
        <p:nvSpPr>
          <p:cNvPr id="13" name="Paragraph 1">
            <a:extLst>
              <a:ext uri="{FF2B5EF4-FFF2-40B4-BE49-F238E27FC236}">
                <a16:creationId xmlns:a16="http://schemas.microsoft.com/office/drawing/2014/main" id="{6FED789E-83EB-8462-A4FC-6108A9286B07}"/>
              </a:ext>
            </a:extLst>
          </p:cNvPr>
          <p:cNvSpPr/>
          <p:nvPr/>
        </p:nvSpPr>
        <p:spPr>
          <a:xfrm>
            <a:off x="427673" y="1078443"/>
            <a:ext cx="6246592" cy="2986613"/>
          </a:xfrm>
          <a:prstGeom prst="rect">
            <a:avLst/>
          </a:prstGeom>
          <a:noFill/>
          <a:ln/>
        </p:spPr>
        <p:txBody>
          <a:bodyPr wrap="square" rtlCol="0" anchor="ctr"/>
          <a:lstStyle/>
          <a:p>
            <a:pPr algn="just"/>
            <a:r>
              <a:rPr lang="en-US" sz="1400" b="1" dirty="0">
                <a:solidFill>
                  <a:srgbClr val="000000"/>
                </a:solidFill>
                <a:ea typeface="OpenSans-Bold"/>
                <a:cs typeface="OpenSans-Bold" pitchFamily="34" charset="-120"/>
              </a:rPr>
              <a:t>REST API Integration</a:t>
            </a:r>
          </a:p>
          <a:p>
            <a:pPr marL="171450" indent="-171450" algn="just">
              <a:buFont typeface="Arial" panose="020B0604020202020204" pitchFamily="34" charset="0"/>
              <a:buChar char="•"/>
            </a:pPr>
            <a:r>
              <a:rPr lang="en-US" sz="1400" dirty="0">
                <a:solidFill>
                  <a:srgbClr val="000000"/>
                </a:solidFill>
                <a:ea typeface="OpenSans-Bold"/>
                <a:cs typeface="OpenSans-Regular" pitchFamily="34" charset="-120"/>
              </a:rPr>
              <a:t>Gneiss supports integration with REST APIs that return JSON data, enabling users to fetch and manipulate data on-demand.</a:t>
            </a:r>
          </a:p>
          <a:p>
            <a:pPr algn="just"/>
            <a:endParaRPr lang="en-US" sz="1400" dirty="0">
              <a:solidFill>
                <a:srgbClr val="000000"/>
              </a:solidFill>
              <a:ea typeface="OpenSans-Bold"/>
            </a:endParaRPr>
          </a:p>
          <a:p>
            <a:pPr algn="just"/>
            <a:r>
              <a:rPr lang="en-US" sz="1400" b="1" dirty="0">
                <a:solidFill>
                  <a:srgbClr val="000000"/>
                </a:solidFill>
                <a:ea typeface="OpenSans-Bold"/>
                <a:cs typeface="OpenSans-Bold" pitchFamily="34" charset="-120"/>
              </a:rPr>
              <a:t>Flexible and dynamic UI</a:t>
            </a:r>
          </a:p>
          <a:p>
            <a:pPr marL="171450" indent="-171450" algn="just">
              <a:buFont typeface="Arial" panose="020B0604020202020204" pitchFamily="34" charset="0"/>
              <a:buChar char="•"/>
            </a:pPr>
            <a:r>
              <a:rPr lang="en-US" sz="1400" dirty="0">
                <a:solidFill>
                  <a:srgbClr val="000000"/>
                </a:solidFill>
                <a:ea typeface="OpenSans-Bold"/>
                <a:cs typeface="OpenSans-Regular" pitchFamily="34" charset="-120"/>
              </a:rPr>
              <a:t>Users can drag specific data fields from API responses into spreadsheet cells, creating a live connection between the API and the spreadsheet.</a:t>
            </a:r>
          </a:p>
          <a:p>
            <a:pPr algn="just"/>
            <a:endParaRPr lang="en-US" sz="1400" dirty="0">
              <a:ea typeface="OpenSans-Bold"/>
            </a:endParaRPr>
          </a:p>
          <a:p>
            <a:pPr algn="just"/>
            <a:r>
              <a:rPr lang="en-US" sz="1400" b="1" dirty="0">
                <a:solidFill>
                  <a:srgbClr val="000000"/>
                </a:solidFill>
                <a:ea typeface="OpenSans-Bold"/>
                <a:cs typeface="OpenSans-Bold" pitchFamily="34" charset="-120"/>
              </a:rPr>
              <a:t>Timers and Animations</a:t>
            </a:r>
          </a:p>
          <a:p>
            <a:pPr marL="171450" indent="-171450" algn="just">
              <a:buFont typeface="Arial" panose="020B0604020202020204" pitchFamily="34" charset="0"/>
              <a:buChar char="•"/>
            </a:pPr>
            <a:r>
              <a:rPr lang="en-US" sz="1400" dirty="0">
                <a:solidFill>
                  <a:srgbClr val="000000"/>
                </a:solidFill>
                <a:ea typeface="OpenSans-Bold"/>
                <a:cs typeface="OpenSans-Regular" pitchFamily="34" charset="-120"/>
              </a:rPr>
              <a:t>Incorporates animated effects, such as automatic updates and interactive transitions, enhancing user engagement.</a:t>
            </a:r>
            <a:endParaRPr lang="en-US" sz="1400" dirty="0">
              <a:ea typeface="OpenSans-Bo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taticPath"/>
          <p:cNvSpPr/>
          <p:nvPr/>
        </p:nvSpPr>
        <p:spPr>
          <a:xfrm>
            <a:off x="-1151953" y="2346008"/>
            <a:ext cx="5000625" cy="5000625"/>
          </a:xfrm>
          <a:prstGeom prst="ellipse">
            <a:avLst/>
          </a:prstGeom>
          <a:solidFill>
            <a:srgbClr val="FF9800"/>
          </a:solidFill>
          <a:ln/>
        </p:spPr>
        <p:txBody>
          <a:bodyPr/>
          <a:lstStyle/>
          <a:p>
            <a:endParaRPr lang="en-US"/>
          </a:p>
        </p:txBody>
      </p:sp>
      <p:sp>
        <p:nvSpPr>
          <p:cNvPr id="3" name="StaticPath"/>
          <p:cNvSpPr/>
          <p:nvPr/>
        </p:nvSpPr>
        <p:spPr>
          <a:xfrm>
            <a:off x="480821" y="1389102"/>
            <a:ext cx="6860015" cy="3234173"/>
          </a:xfrm>
          <a:prstGeom prst="rect">
            <a:avLst/>
          </a:prstGeom>
          <a:solidFill>
            <a:srgbClr val="FFFFFF"/>
          </a:solidFill>
          <a:ln w="21167">
            <a:solidFill>
              <a:srgbClr val="000000"/>
            </a:solidFill>
            <a:prstDash val="solid"/>
          </a:ln>
        </p:spPr>
        <p:txBody>
          <a:bodyPr/>
          <a:lstStyle/>
          <a:p>
            <a:endParaRPr lang="en-US"/>
          </a:p>
        </p:txBody>
      </p:sp>
      <p:sp>
        <p:nvSpPr>
          <p:cNvPr id="4" name="Title"/>
          <p:cNvSpPr/>
          <p:nvPr/>
        </p:nvSpPr>
        <p:spPr>
          <a:xfrm>
            <a:off x="904775" y="206978"/>
            <a:ext cx="6547157" cy="807244"/>
          </a:xfrm>
          <a:prstGeom prst="rect">
            <a:avLst/>
          </a:prstGeom>
          <a:noFill/>
          <a:ln/>
        </p:spPr>
        <p:txBody>
          <a:bodyPr wrap="square" rtlCol="0" anchor="ctr"/>
          <a:lstStyle/>
          <a:p>
            <a:pPr marL="0" indent="0" algn="l">
              <a:buNone/>
            </a:pPr>
            <a:r>
              <a:rPr lang="en-US" sz="3536" b="1" dirty="0">
                <a:solidFill>
                  <a:srgbClr val="000000"/>
                </a:solidFill>
                <a:latin typeface="OpenSans-Bold" pitchFamily="34" charset="0"/>
                <a:ea typeface="OpenSans-Bold" pitchFamily="34" charset="-122"/>
                <a:cs typeface="OpenSans-Bold" pitchFamily="34" charset="-120"/>
              </a:rPr>
              <a:t>Use Cases and Practical Examples</a:t>
            </a:r>
            <a:endParaRPr lang="en-US" sz="3536" dirty="0"/>
          </a:p>
        </p:txBody>
      </p:sp>
      <p:sp>
        <p:nvSpPr>
          <p:cNvPr id="10" name="StaticPath"/>
          <p:cNvSpPr/>
          <p:nvPr/>
        </p:nvSpPr>
        <p:spPr>
          <a:xfrm>
            <a:off x="7188327" y="-1904238"/>
            <a:ext cx="2694623" cy="2694623"/>
          </a:xfrm>
          <a:prstGeom prst="ellipse">
            <a:avLst/>
          </a:prstGeom>
          <a:solidFill>
            <a:srgbClr val="000000">
              <a:alpha val="0"/>
            </a:srgbClr>
          </a:solidFill>
          <a:ln w="423333">
            <a:solidFill>
              <a:srgbClr val="FF9800"/>
            </a:solidFill>
            <a:prstDash val="solid"/>
          </a:ln>
        </p:spPr>
        <p:txBody>
          <a:bodyPr/>
          <a:lstStyle/>
          <a:p>
            <a:endParaRPr lang="en-US"/>
          </a:p>
        </p:txBody>
      </p:sp>
      <p:sp>
        <p:nvSpPr>
          <p:cNvPr id="11" name="StaticPath">
            <a:extLst>
              <a:ext uri="{FF2B5EF4-FFF2-40B4-BE49-F238E27FC236}">
                <a16:creationId xmlns:a16="http://schemas.microsoft.com/office/drawing/2014/main" id="{0E073D5F-FE0D-94BB-BDA3-E9069D36AD1A}"/>
              </a:ext>
            </a:extLst>
          </p:cNvPr>
          <p:cNvSpPr/>
          <p:nvPr/>
        </p:nvSpPr>
        <p:spPr>
          <a:xfrm>
            <a:off x="285750" y="204788"/>
            <a:ext cx="482918" cy="482917"/>
          </a:xfrm>
          <a:prstGeom prst="ellipse">
            <a:avLst/>
          </a:prstGeom>
          <a:solidFill>
            <a:srgbClr val="000000"/>
          </a:solidFill>
          <a:ln/>
        </p:spPr>
        <p:txBody>
          <a:bodyPr/>
          <a:lstStyle/>
          <a:p>
            <a:endParaRPr lang="en-US"/>
          </a:p>
        </p:txBody>
      </p:sp>
      <p:sp>
        <p:nvSpPr>
          <p:cNvPr id="12" name="Paragraph 1">
            <a:extLst>
              <a:ext uri="{FF2B5EF4-FFF2-40B4-BE49-F238E27FC236}">
                <a16:creationId xmlns:a16="http://schemas.microsoft.com/office/drawing/2014/main" id="{C7906EB2-6089-1416-63CD-CABCF98C8272}"/>
              </a:ext>
            </a:extLst>
          </p:cNvPr>
          <p:cNvSpPr/>
          <p:nvPr/>
        </p:nvSpPr>
        <p:spPr>
          <a:xfrm>
            <a:off x="649864" y="1490786"/>
            <a:ext cx="6332050" cy="2986613"/>
          </a:xfrm>
          <a:prstGeom prst="rect">
            <a:avLst/>
          </a:prstGeom>
          <a:noFill/>
          <a:ln/>
        </p:spPr>
        <p:txBody>
          <a:bodyPr wrap="square" rtlCol="0" anchor="ctr"/>
          <a:lstStyle/>
          <a:p>
            <a:pPr algn="just"/>
            <a:r>
              <a:rPr lang="en-US" sz="1400" b="1" dirty="0">
                <a:solidFill>
                  <a:srgbClr val="000000"/>
                </a:solidFill>
                <a:ea typeface="OpenSans-Bold"/>
                <a:cs typeface="OpenSans-Bold" pitchFamily="34" charset="-120"/>
              </a:rPr>
              <a:t>Personal activity visualization</a:t>
            </a:r>
          </a:p>
          <a:p>
            <a:pPr marL="171450" indent="-171450" algn="just">
              <a:buFont typeface="Arial" panose="020B0604020202020204" pitchFamily="34" charset="0"/>
              <a:buChar char="•"/>
            </a:pPr>
            <a:r>
              <a:rPr lang="en-US" sz="1400" dirty="0">
                <a:solidFill>
                  <a:srgbClr val="000000"/>
                </a:solidFill>
                <a:ea typeface="OpenSans-Bold"/>
                <a:cs typeface="OpenSans-Regular" pitchFamily="34" charset="-120"/>
              </a:rPr>
              <a:t>Integrate with fitness and wellness APIs, allowing users to track, display, and analyze personal data like sleep and exercise patterns.</a:t>
            </a:r>
          </a:p>
          <a:p>
            <a:pPr algn="just"/>
            <a:endParaRPr lang="en-US" sz="1400" dirty="0">
              <a:solidFill>
                <a:srgbClr val="000000"/>
              </a:solidFill>
              <a:ea typeface="OpenSans-Bold"/>
            </a:endParaRPr>
          </a:p>
          <a:p>
            <a:pPr algn="just"/>
            <a:r>
              <a:rPr lang="en-US" sz="1400" b="1" dirty="0">
                <a:solidFill>
                  <a:srgbClr val="000000"/>
                </a:solidFill>
                <a:ea typeface="OpenSans-Bold"/>
                <a:cs typeface="OpenSans-Bold" pitchFamily="34" charset="-120"/>
              </a:rPr>
              <a:t>Photo slideshow application</a:t>
            </a:r>
          </a:p>
          <a:p>
            <a:pPr marL="171450" indent="-171450" algn="just">
              <a:buFont typeface="Arial" panose="020B0604020202020204" pitchFamily="34" charset="0"/>
              <a:buChar char="•"/>
            </a:pPr>
            <a:r>
              <a:rPr lang="en-US" sz="1400" dirty="0">
                <a:solidFill>
                  <a:srgbClr val="000000"/>
                </a:solidFill>
                <a:ea typeface="OpenSans-Bold"/>
                <a:cs typeface="OpenSans-Regular" pitchFamily="34" charset="-120"/>
              </a:rPr>
              <a:t>Uses photo APIs to create interactive slideshows with thumbnails and real-time display updates.</a:t>
            </a:r>
          </a:p>
          <a:p>
            <a:pPr algn="just"/>
            <a:endParaRPr lang="en-US" sz="1400" dirty="0">
              <a:ea typeface="OpenSans-Bold"/>
            </a:endParaRPr>
          </a:p>
          <a:p>
            <a:pPr algn="just"/>
            <a:r>
              <a:rPr lang="en-US" sz="1400" b="1" dirty="0">
                <a:solidFill>
                  <a:srgbClr val="000000"/>
                </a:solidFill>
                <a:ea typeface="OpenSans-Bold"/>
                <a:cs typeface="OpenSans-Bold" pitchFamily="34" charset="-120"/>
              </a:rPr>
              <a:t>Custom data dashboards</a:t>
            </a:r>
          </a:p>
          <a:p>
            <a:pPr marL="171450" indent="-171450" algn="just">
              <a:buFont typeface="Arial" panose="020B0604020202020204" pitchFamily="34" charset="0"/>
              <a:buChar char="•"/>
            </a:pPr>
            <a:r>
              <a:rPr lang="en-US" sz="1400" dirty="0">
                <a:solidFill>
                  <a:srgbClr val="000000"/>
                </a:solidFill>
                <a:ea typeface="OpenSans-Bold"/>
                <a:cs typeface="OpenSans-Regular" pitchFamily="34" charset="-120"/>
              </a:rPr>
              <a:t>Allow users to design personalized dashboards for data from multiple sources, simplifying insights and decision-making.</a:t>
            </a:r>
            <a:endParaRPr lang="en-US" sz="1400" dirty="0">
              <a:ea typeface="OpenSans-Bo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9C80E-9D39-479E-AE68-091835D61936}"/>
            </a:ext>
          </a:extLst>
        </p:cNvPr>
        <p:cNvGrpSpPr/>
        <p:nvPr/>
      </p:nvGrpSpPr>
      <p:grpSpPr>
        <a:xfrm>
          <a:off x="0" y="0"/>
          <a:ext cx="0" cy="0"/>
          <a:chOff x="0" y="0"/>
          <a:chExt cx="0" cy="0"/>
        </a:xfrm>
      </p:grpSpPr>
      <p:sp>
        <p:nvSpPr>
          <p:cNvPr id="2" name="StaticPath">
            <a:extLst>
              <a:ext uri="{FF2B5EF4-FFF2-40B4-BE49-F238E27FC236}">
                <a16:creationId xmlns:a16="http://schemas.microsoft.com/office/drawing/2014/main" id="{9BA70F20-08A3-8B68-B357-9A7105E94EB5}"/>
              </a:ext>
            </a:extLst>
          </p:cNvPr>
          <p:cNvSpPr/>
          <p:nvPr/>
        </p:nvSpPr>
        <p:spPr>
          <a:xfrm>
            <a:off x="-1151953" y="2346008"/>
            <a:ext cx="5000625" cy="5000625"/>
          </a:xfrm>
          <a:prstGeom prst="ellipse">
            <a:avLst/>
          </a:prstGeom>
          <a:solidFill>
            <a:srgbClr val="FF9800"/>
          </a:solidFill>
          <a:ln/>
        </p:spPr>
        <p:txBody>
          <a:bodyPr/>
          <a:lstStyle/>
          <a:p>
            <a:endParaRPr lang="en-US"/>
          </a:p>
        </p:txBody>
      </p:sp>
      <p:sp>
        <p:nvSpPr>
          <p:cNvPr id="3" name="StaticPath">
            <a:extLst>
              <a:ext uri="{FF2B5EF4-FFF2-40B4-BE49-F238E27FC236}">
                <a16:creationId xmlns:a16="http://schemas.microsoft.com/office/drawing/2014/main" id="{D09500D1-B075-B480-21D3-CFB437455096}"/>
              </a:ext>
            </a:extLst>
          </p:cNvPr>
          <p:cNvSpPr/>
          <p:nvPr/>
        </p:nvSpPr>
        <p:spPr>
          <a:xfrm>
            <a:off x="480821" y="1389102"/>
            <a:ext cx="6860015" cy="3234173"/>
          </a:xfrm>
          <a:prstGeom prst="rect">
            <a:avLst/>
          </a:prstGeom>
          <a:solidFill>
            <a:srgbClr val="FFFFFF"/>
          </a:solidFill>
          <a:ln w="21167">
            <a:solidFill>
              <a:srgbClr val="000000"/>
            </a:solidFill>
            <a:prstDash val="solid"/>
          </a:ln>
        </p:spPr>
        <p:txBody>
          <a:bodyPr/>
          <a:lstStyle/>
          <a:p>
            <a:endParaRPr lang="en-US"/>
          </a:p>
        </p:txBody>
      </p:sp>
      <p:sp>
        <p:nvSpPr>
          <p:cNvPr id="4" name="Title">
            <a:extLst>
              <a:ext uri="{FF2B5EF4-FFF2-40B4-BE49-F238E27FC236}">
                <a16:creationId xmlns:a16="http://schemas.microsoft.com/office/drawing/2014/main" id="{C17E59A8-7131-788A-F6D2-83B45ED97B3B}"/>
              </a:ext>
            </a:extLst>
          </p:cNvPr>
          <p:cNvSpPr/>
          <p:nvPr/>
        </p:nvSpPr>
        <p:spPr>
          <a:xfrm>
            <a:off x="904775" y="206978"/>
            <a:ext cx="6547157" cy="807244"/>
          </a:xfrm>
          <a:prstGeom prst="rect">
            <a:avLst/>
          </a:prstGeom>
          <a:noFill/>
          <a:ln/>
        </p:spPr>
        <p:txBody>
          <a:bodyPr wrap="square" rtlCol="0" anchor="ctr"/>
          <a:lstStyle/>
          <a:p>
            <a:pPr marL="0" indent="0" algn="l">
              <a:buNone/>
            </a:pPr>
            <a:r>
              <a:rPr lang="en-US" sz="3536" b="1" dirty="0">
                <a:solidFill>
                  <a:srgbClr val="000000"/>
                </a:solidFill>
                <a:latin typeface="OpenSans-Bold" pitchFamily="34" charset="0"/>
                <a:ea typeface="OpenSans-Bold" pitchFamily="34" charset="-122"/>
                <a:cs typeface="OpenSans-Bold" pitchFamily="34" charset="-120"/>
              </a:rPr>
              <a:t>Use Cases and Practical Examples</a:t>
            </a:r>
            <a:endParaRPr lang="en-US" sz="3536" dirty="0"/>
          </a:p>
        </p:txBody>
      </p:sp>
      <p:sp>
        <p:nvSpPr>
          <p:cNvPr id="10" name="StaticPath">
            <a:extLst>
              <a:ext uri="{FF2B5EF4-FFF2-40B4-BE49-F238E27FC236}">
                <a16:creationId xmlns:a16="http://schemas.microsoft.com/office/drawing/2014/main" id="{D5B18B46-E8BE-F898-C6E2-021CE7966474}"/>
              </a:ext>
            </a:extLst>
          </p:cNvPr>
          <p:cNvSpPr/>
          <p:nvPr/>
        </p:nvSpPr>
        <p:spPr>
          <a:xfrm>
            <a:off x="7188327" y="-1904238"/>
            <a:ext cx="2694623" cy="2694623"/>
          </a:xfrm>
          <a:prstGeom prst="ellipse">
            <a:avLst/>
          </a:prstGeom>
          <a:solidFill>
            <a:srgbClr val="000000">
              <a:alpha val="0"/>
            </a:srgbClr>
          </a:solidFill>
          <a:ln w="423333">
            <a:solidFill>
              <a:srgbClr val="FF9800"/>
            </a:solidFill>
            <a:prstDash val="solid"/>
          </a:ln>
        </p:spPr>
        <p:txBody>
          <a:bodyPr/>
          <a:lstStyle/>
          <a:p>
            <a:endParaRPr lang="en-US"/>
          </a:p>
        </p:txBody>
      </p:sp>
      <p:sp>
        <p:nvSpPr>
          <p:cNvPr id="11" name="StaticPath">
            <a:extLst>
              <a:ext uri="{FF2B5EF4-FFF2-40B4-BE49-F238E27FC236}">
                <a16:creationId xmlns:a16="http://schemas.microsoft.com/office/drawing/2014/main" id="{52CA2722-9545-60AC-E871-A4EBA74327FE}"/>
              </a:ext>
            </a:extLst>
          </p:cNvPr>
          <p:cNvSpPr/>
          <p:nvPr/>
        </p:nvSpPr>
        <p:spPr>
          <a:xfrm>
            <a:off x="285750" y="204788"/>
            <a:ext cx="482918" cy="482917"/>
          </a:xfrm>
          <a:prstGeom prst="ellipse">
            <a:avLst/>
          </a:prstGeom>
          <a:solidFill>
            <a:srgbClr val="000000"/>
          </a:solidFill>
          <a:ln/>
        </p:spPr>
        <p:txBody>
          <a:bodyPr/>
          <a:lstStyle/>
          <a:p>
            <a:endParaRPr lang="en-US"/>
          </a:p>
        </p:txBody>
      </p:sp>
      <p:sp>
        <p:nvSpPr>
          <p:cNvPr id="12" name="Paragraph 1">
            <a:extLst>
              <a:ext uri="{FF2B5EF4-FFF2-40B4-BE49-F238E27FC236}">
                <a16:creationId xmlns:a16="http://schemas.microsoft.com/office/drawing/2014/main" id="{A8D5F70B-659B-5205-9B8B-8FD48B131CE1}"/>
              </a:ext>
            </a:extLst>
          </p:cNvPr>
          <p:cNvSpPr/>
          <p:nvPr/>
        </p:nvSpPr>
        <p:spPr>
          <a:xfrm>
            <a:off x="649864" y="1490786"/>
            <a:ext cx="6332050" cy="2986613"/>
          </a:xfrm>
          <a:prstGeom prst="rect">
            <a:avLst/>
          </a:prstGeom>
          <a:noFill/>
          <a:ln/>
        </p:spPr>
        <p:txBody>
          <a:bodyPr wrap="square" rtlCol="0" anchor="ctr"/>
          <a:lstStyle/>
          <a:p>
            <a:pPr algn="just"/>
            <a:r>
              <a:rPr lang="en-US" sz="1400" b="1" dirty="0">
                <a:solidFill>
                  <a:srgbClr val="000000"/>
                </a:solidFill>
                <a:ea typeface="OpenSans-Bold"/>
                <a:cs typeface="OpenSans-Bold" pitchFamily="34" charset="-120"/>
              </a:rPr>
              <a:t>Navigation on web</a:t>
            </a:r>
          </a:p>
          <a:p>
            <a:pPr marL="171450" indent="-171450" algn="just">
              <a:buFont typeface="Arial" panose="020B0604020202020204" pitchFamily="34" charset="0"/>
              <a:buChar char="•"/>
            </a:pPr>
            <a:r>
              <a:rPr lang="en-US" sz="1400" dirty="0">
                <a:solidFill>
                  <a:srgbClr val="000000"/>
                </a:solidFill>
                <a:ea typeface="OpenSans-Bold"/>
                <a:cs typeface="OpenSans-Regular" pitchFamily="34" charset="-120"/>
              </a:rPr>
              <a:t>A user creates a web application to search places in a city using a REST API, with dynamic sorting and map display based on data.</a:t>
            </a:r>
          </a:p>
          <a:p>
            <a:pPr algn="just"/>
            <a:endParaRPr lang="en-US" sz="1400" dirty="0">
              <a:solidFill>
                <a:srgbClr val="000000"/>
              </a:solidFill>
              <a:ea typeface="OpenSans-Bold"/>
            </a:endParaRPr>
          </a:p>
          <a:p>
            <a:pPr algn="just"/>
            <a:r>
              <a:rPr lang="en-US" sz="1400" b="1" dirty="0">
                <a:solidFill>
                  <a:srgbClr val="000000"/>
                </a:solidFill>
                <a:ea typeface="OpenSans-Bold"/>
                <a:cs typeface="OpenSans-Bold" pitchFamily="34" charset="-120"/>
              </a:rPr>
              <a:t>Data Scraper</a:t>
            </a:r>
          </a:p>
          <a:p>
            <a:pPr marL="171450" indent="-171450" algn="just">
              <a:buFont typeface="Arial" panose="020B0604020202020204" pitchFamily="34" charset="0"/>
              <a:buChar char="•"/>
            </a:pPr>
            <a:r>
              <a:rPr lang="en-US" sz="1400" dirty="0">
                <a:solidFill>
                  <a:srgbClr val="000000"/>
                </a:solidFill>
                <a:ea typeface="OpenSans-Bold"/>
                <a:cs typeface="OpenSans-Regular" pitchFamily="34" charset="-120"/>
              </a:rPr>
              <a:t>Gneiss allows the user to pull search data into the spreadsheet, sort by rating, and select results to plot on a map.</a:t>
            </a:r>
          </a:p>
          <a:p>
            <a:pPr algn="just"/>
            <a:endParaRPr lang="en-US" sz="1400" dirty="0">
              <a:ea typeface="OpenSans-Bold"/>
            </a:endParaRPr>
          </a:p>
        </p:txBody>
      </p:sp>
    </p:spTree>
    <p:extLst>
      <p:ext uri="{BB962C8B-B14F-4D97-AF65-F5344CB8AC3E}">
        <p14:creationId xmlns:p14="http://schemas.microsoft.com/office/powerpoint/2010/main" val="3040826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taticPath"/>
          <p:cNvSpPr/>
          <p:nvPr/>
        </p:nvSpPr>
        <p:spPr>
          <a:xfrm>
            <a:off x="-842581" y="437150"/>
            <a:ext cx="4014788" cy="4014788"/>
          </a:xfrm>
          <a:prstGeom prst="ellipse">
            <a:avLst/>
          </a:prstGeom>
          <a:solidFill>
            <a:srgbClr val="000000">
              <a:alpha val="4000"/>
            </a:srgbClr>
          </a:solidFill>
          <a:ln/>
        </p:spPr>
        <p:txBody>
          <a:bodyPr/>
          <a:lstStyle/>
          <a:p>
            <a:endParaRPr lang="en-US"/>
          </a:p>
        </p:txBody>
      </p:sp>
      <p:sp>
        <p:nvSpPr>
          <p:cNvPr id="3" name="Title"/>
          <p:cNvSpPr/>
          <p:nvPr/>
        </p:nvSpPr>
        <p:spPr>
          <a:xfrm>
            <a:off x="285417" y="2160080"/>
            <a:ext cx="3467148" cy="823389"/>
          </a:xfrm>
          <a:prstGeom prst="rect">
            <a:avLst/>
          </a:prstGeom>
          <a:noFill/>
          <a:ln/>
        </p:spPr>
        <p:txBody>
          <a:bodyPr wrap="square" rtlCol="0" anchor="ctr"/>
          <a:lstStyle/>
          <a:p>
            <a:pPr marL="0" indent="0" algn="l">
              <a:buNone/>
            </a:pPr>
            <a:r>
              <a:rPr lang="en-US" sz="4562" b="1" dirty="0">
                <a:solidFill>
                  <a:srgbClr val="000000"/>
                </a:solidFill>
                <a:latin typeface="OpenSans-Bold" pitchFamily="34" charset="0"/>
                <a:ea typeface="OpenSans-Bold" pitchFamily="34" charset="-122"/>
                <a:cs typeface="OpenSans-Bold" pitchFamily="34" charset="-120"/>
              </a:rPr>
              <a:t>Limitations &amp;</a:t>
            </a:r>
          </a:p>
          <a:p>
            <a:pPr marL="0" indent="0" algn="l">
              <a:buNone/>
            </a:pPr>
            <a:r>
              <a:rPr lang="en-US" sz="4562" b="1" dirty="0">
                <a:solidFill>
                  <a:srgbClr val="000000"/>
                </a:solidFill>
                <a:latin typeface="OpenSans-Bold" pitchFamily="34" charset="0"/>
                <a:ea typeface="OpenSans-Bold" pitchFamily="34" charset="-122"/>
                <a:cs typeface="OpenSans-Bold" pitchFamily="34" charset="-120"/>
              </a:rPr>
              <a:t>Conclusion</a:t>
            </a:r>
            <a:endParaRPr lang="en-US" sz="4562" dirty="0"/>
          </a:p>
        </p:txBody>
      </p:sp>
      <p:sp>
        <p:nvSpPr>
          <p:cNvPr id="4" name="StaticPath"/>
          <p:cNvSpPr/>
          <p:nvPr/>
        </p:nvSpPr>
        <p:spPr>
          <a:xfrm>
            <a:off x="-361189" y="-260700"/>
            <a:ext cx="911543" cy="911543"/>
          </a:xfrm>
          <a:prstGeom prst="ellipse">
            <a:avLst/>
          </a:prstGeom>
          <a:solidFill>
            <a:srgbClr val="000000"/>
          </a:solidFill>
          <a:ln/>
        </p:spPr>
        <p:txBody>
          <a:bodyPr/>
          <a:lstStyle/>
          <a:p>
            <a:endParaRPr lang="en-US"/>
          </a:p>
        </p:txBody>
      </p:sp>
      <p:sp>
        <p:nvSpPr>
          <p:cNvPr id="5" name="StaticPath"/>
          <p:cNvSpPr/>
          <p:nvPr/>
        </p:nvSpPr>
        <p:spPr>
          <a:xfrm>
            <a:off x="7963376" y="4002548"/>
            <a:ext cx="677228" cy="677228"/>
          </a:xfrm>
          <a:prstGeom prst="ellipse">
            <a:avLst/>
          </a:prstGeom>
          <a:solidFill>
            <a:srgbClr val="FF9800"/>
          </a:solidFill>
          <a:ln/>
        </p:spPr>
        <p:txBody>
          <a:bodyPr/>
          <a:lstStyle/>
          <a:p>
            <a:endParaRPr lang="en-US"/>
          </a:p>
        </p:txBody>
      </p:sp>
      <p:sp>
        <p:nvSpPr>
          <p:cNvPr id="6" name="StaticPath"/>
          <p:cNvSpPr/>
          <p:nvPr/>
        </p:nvSpPr>
        <p:spPr>
          <a:xfrm>
            <a:off x="-1162717" y="-991076"/>
            <a:ext cx="2514600" cy="2514600"/>
          </a:xfrm>
          <a:prstGeom prst="ellipse">
            <a:avLst/>
          </a:prstGeom>
          <a:solidFill>
            <a:srgbClr val="000000">
              <a:alpha val="0"/>
            </a:srgbClr>
          </a:solidFill>
          <a:ln w="423333">
            <a:solidFill>
              <a:srgbClr val="FF9800"/>
            </a:solidFill>
            <a:prstDash val="solid"/>
          </a:ln>
        </p:spPr>
        <p:txBody>
          <a:bodyPr/>
          <a:lstStyle/>
          <a:p>
            <a:endParaRPr lang="en-US"/>
          </a:p>
        </p:txBody>
      </p:sp>
      <p:sp>
        <p:nvSpPr>
          <p:cNvPr id="8" name="Text"/>
          <p:cNvSpPr/>
          <p:nvPr/>
        </p:nvSpPr>
        <p:spPr>
          <a:xfrm>
            <a:off x="4017215" y="905854"/>
            <a:ext cx="4251673" cy="3401226"/>
          </a:xfrm>
          <a:prstGeom prst="rect">
            <a:avLst/>
          </a:prstGeom>
          <a:noFill/>
          <a:ln/>
        </p:spPr>
        <p:txBody>
          <a:bodyPr wrap="square" rtlCol="0" anchor="ctr"/>
          <a:lstStyle/>
          <a:p>
            <a:pPr algn="just"/>
            <a:r>
              <a:rPr lang="en-US" sz="1100" b="1" dirty="0">
                <a:solidFill>
                  <a:srgbClr val="000000"/>
                </a:solidFill>
                <a:ea typeface="OpenSans-Bold"/>
                <a:cs typeface="OpenSans-Bold" pitchFamily="34" charset="-120"/>
              </a:rPr>
              <a:t>Current Limitations</a:t>
            </a:r>
          </a:p>
          <a:p>
            <a:pPr marL="171450" indent="-171450" algn="just">
              <a:buFont typeface="Arial" panose="020B0604020202020204" pitchFamily="34" charset="0"/>
              <a:buChar char="•"/>
            </a:pPr>
            <a:r>
              <a:rPr lang="en-US" sz="1100" dirty="0">
                <a:solidFill>
                  <a:srgbClr val="000000"/>
                </a:solidFill>
                <a:ea typeface="OpenSans-Bold"/>
              </a:rPr>
              <a:t>Only supports restful APIs with JSON; lacks support for authentication and certain advanced user interface elements </a:t>
            </a:r>
          </a:p>
          <a:p>
            <a:pPr algn="just"/>
            <a:endParaRPr lang="en-US" sz="1100" dirty="0">
              <a:solidFill>
                <a:srgbClr val="000000"/>
              </a:solidFill>
              <a:ea typeface="OpenSans-Bold"/>
            </a:endParaRPr>
          </a:p>
          <a:p>
            <a:pPr algn="just"/>
            <a:r>
              <a:rPr lang="en-US" sz="1100" b="1" dirty="0">
                <a:solidFill>
                  <a:srgbClr val="000000"/>
                </a:solidFill>
                <a:ea typeface="OpenSans-Bold"/>
                <a:cs typeface="OpenSans-Bold" pitchFamily="34" charset="-120"/>
              </a:rPr>
              <a:t>Enhancing data handling capabilities</a:t>
            </a:r>
          </a:p>
          <a:p>
            <a:pPr marL="171450" indent="-171450" algn="just">
              <a:buFont typeface="Arial" panose="020B0604020202020204" pitchFamily="34" charset="0"/>
              <a:buChar char="•"/>
            </a:pPr>
            <a:r>
              <a:rPr lang="en-US" sz="1100" dirty="0">
                <a:solidFill>
                  <a:srgbClr val="000000"/>
                </a:solidFill>
                <a:ea typeface="OpenSans-Bold"/>
                <a:cs typeface="OpenSans-Regular" pitchFamily="34" charset="-120"/>
              </a:rPr>
              <a:t>Future work includes support for streaming data, authentication, and expanded UI components.</a:t>
            </a:r>
          </a:p>
          <a:p>
            <a:pPr marL="171450" indent="-171450" algn="just">
              <a:buFont typeface="Arial" panose="020B0604020202020204" pitchFamily="34" charset="0"/>
              <a:buChar char="•"/>
            </a:pPr>
            <a:endParaRPr lang="en-US" sz="1100" dirty="0">
              <a:solidFill>
                <a:srgbClr val="000000"/>
              </a:solidFill>
              <a:ea typeface="OpenSans-Bold"/>
              <a:cs typeface="OpenSans-Regular" pitchFamily="34" charset="-120"/>
            </a:endParaRPr>
          </a:p>
          <a:p>
            <a:pPr algn="just"/>
            <a:r>
              <a:rPr lang="en-US" sz="1100" b="1" dirty="0">
                <a:solidFill>
                  <a:srgbClr val="000000"/>
                </a:solidFill>
                <a:ea typeface="OpenSans-Bold"/>
                <a:cs typeface="OpenSans-Bold" pitchFamily="34" charset="-120"/>
              </a:rPr>
              <a:t>User-centered improvements</a:t>
            </a:r>
          </a:p>
          <a:p>
            <a:pPr marL="171450" indent="-171450" algn="just">
              <a:buFont typeface="Arial" panose="020B0604020202020204" pitchFamily="34" charset="0"/>
              <a:buChar char="•"/>
            </a:pPr>
            <a:r>
              <a:rPr lang="en-US" sz="1100" dirty="0">
                <a:solidFill>
                  <a:srgbClr val="000000"/>
                </a:solidFill>
                <a:ea typeface="OpenSans-Bold"/>
                <a:cs typeface="OpenSans-Regular" pitchFamily="34" charset="-120"/>
              </a:rPr>
              <a:t>Further usability studies are planned to optimize Gneiss for varying skill levels and add more intuitive features.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381</TotalTime>
  <Words>1419</Words>
  <Application>Microsoft Office PowerPoint</Application>
  <PresentationFormat>On-screen Show (16:9)</PresentationFormat>
  <Paragraphs>96</Paragraphs>
  <Slides>9</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__fkGroteskNeue_598ab8</vt:lpstr>
      <vt:lpstr>Arial</vt:lpstr>
      <vt:lpstr>Open Sans</vt:lpstr>
      <vt:lpstr>OpenSans-Bold</vt:lpstr>
      <vt:lpstr>OpenSans-Regular</vt:lpstr>
      <vt:lpstr>Prompt-Bold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kathan vyas</cp:lastModifiedBy>
  <cp:revision>2</cp:revision>
  <dcterms:created xsi:type="dcterms:W3CDTF">2024-11-10T22:30:05Z</dcterms:created>
  <dcterms:modified xsi:type="dcterms:W3CDTF">2024-11-11T04:51:49Z</dcterms:modified>
</cp:coreProperties>
</file>