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1"/>
  </p:notesMasterIdLst>
  <p:sldIdLst>
    <p:sldId id="256" r:id="rId2"/>
    <p:sldId id="257" r:id="rId3"/>
    <p:sldId id="258" r:id="rId4"/>
    <p:sldId id="259" r:id="rId5"/>
    <p:sldId id="263" r:id="rId6"/>
    <p:sldId id="264" r:id="rId7"/>
    <p:sldId id="260" r:id="rId8"/>
    <p:sldId id="261" r:id="rId9"/>
    <p:sldId id="262" r:id="rId1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 roundtripDataSignature="AMtx7mie+Jh2+AI/keii9sVteDO13Rt6P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631"/>
    <p:restoredTop sz="82881"/>
  </p:normalViewPr>
  <p:slideViewPr>
    <p:cSldViewPr snapToGrid="0">
      <p:cViewPr varScale="1">
        <p:scale>
          <a:sx n="111" d="100"/>
          <a:sy n="111" d="100"/>
        </p:scale>
        <p:origin x="136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customschemas.google.com/relationships/presentationmetadata" Target="meta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Howdy! Today I will present the paper </a:t>
            </a:r>
            <a:r>
              <a:rPr lang="en-CN" dirty="0"/>
              <a:t>Presenting Through Performing: On the Use of Multiple Lifelike Characters in Knowledge- Based Presentation Systems by Elisabeth Andre and Thomas Rist.</a:t>
            </a: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1200"/>
              </a:spcBef>
              <a:spcAft>
                <a:spcPts val="0"/>
              </a:spcAft>
              <a:buClr>
                <a:srgbClr val="000000"/>
              </a:buClr>
              <a:buSzPts val="1100"/>
              <a:buFont typeface="Arial"/>
              <a:buNone/>
              <a:tabLst/>
              <a:defRPr/>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The goal of this research was to investigate a new style for presenting information. Traditionally, most systems that use animated characters rely on settings in which the character directly addresses the user, much like a personal assistant. Instead, the paper’s approach involves what they call "presentation teams"—multiple animated characters that present information collaboratively in the style of a performance for the user to observe.</a:t>
            </a:r>
          </a:p>
          <a:p>
            <a:pPr marL="0" marR="0" lvl="0" indent="0" algn="l" defTabSz="914400" rtl="0" eaLnBrk="1" fontAlgn="auto" latinLnBrk="0" hangingPunct="1">
              <a:lnSpc>
                <a:spcPct val="100000"/>
              </a:lnSpc>
              <a:spcBef>
                <a:spcPts val="1200"/>
              </a:spcBef>
              <a:spcAft>
                <a:spcPts val="0"/>
              </a:spcAft>
              <a:buClr>
                <a:srgbClr val="000000"/>
              </a:buClr>
              <a:buSzPts val="1100"/>
              <a:buFont typeface="Arial"/>
              <a:buNone/>
              <a:tabLst/>
              <a:defRPr/>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By creating presentation teams, the paper aimed to replicate the dynamics of real-world conversations, where multiple presenters with different roles and viewpoints come together to share information. This makes it possible to present information from different perspectives and create a more immersive, engaging experience for the audience.</a:t>
            </a: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1200"/>
              </a:spcBef>
              <a:spcAft>
                <a:spcPts val="0"/>
              </a:spcAft>
              <a:buClr>
                <a:srgbClr val="000000"/>
              </a:buClr>
              <a:buSzPts val="1100"/>
              <a:buFont typeface="Arial"/>
              <a:buNone/>
              <a:tabLst/>
              <a:defRPr/>
            </a:pP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lvl="0" indent="0" algn="l" rtl="0">
              <a:spcBef>
                <a:spcPts val="1200"/>
              </a:spcBef>
              <a:spcAft>
                <a:spcPts val="0"/>
              </a:spcAft>
              <a:buNone/>
            </a:pPr>
            <a:endParaRPr lang="en-CN" dirty="0"/>
          </a:p>
          <a:p>
            <a:pPr marL="0" lvl="0" indent="0" algn="l" rtl="0">
              <a:lnSpc>
                <a:spcPct val="115000"/>
              </a:lnSpc>
              <a:spcBef>
                <a:spcPts val="1200"/>
              </a:spcBef>
              <a:spcAft>
                <a:spcPts val="0"/>
              </a:spcAft>
              <a:buClr>
                <a:schemeClr val="dk1"/>
              </a:buClr>
              <a:buSzPts val="1100"/>
              <a:buFont typeface="Arial"/>
              <a:buNone/>
            </a:pPr>
            <a:endParaRPr lang="en-US" dirty="0"/>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1200"/>
              </a:spcBef>
              <a:spcAft>
                <a:spcPts val="0"/>
              </a:spcAft>
              <a:buClr>
                <a:srgbClr val="000000"/>
              </a:buClr>
              <a:buSzPts val="1100"/>
              <a:buFont typeface="Arial"/>
              <a:buNone/>
              <a:tabLst/>
              <a:defRPr/>
            </a:pPr>
            <a:r>
              <a:rPr lang="en-US" dirty="0"/>
              <a:t>So why use multiple lifelike animated characters for presentation? Well, animated characters have some key advantages when compared to traditional methods like text or static graphics.</a:t>
            </a:r>
          </a:p>
          <a:p>
            <a:pPr marL="0" marR="0" lvl="0" indent="0" algn="l" defTabSz="914400" rtl="0" eaLnBrk="1" fontAlgn="auto" latinLnBrk="0" hangingPunct="1">
              <a:lnSpc>
                <a:spcPct val="100000"/>
              </a:lnSpc>
              <a:spcBef>
                <a:spcPts val="1200"/>
              </a:spcBef>
              <a:spcAft>
                <a:spcPts val="0"/>
              </a:spcAft>
              <a:buClr>
                <a:srgbClr val="000000"/>
              </a:buClr>
              <a:buSzPts val="1100"/>
              <a:buFont typeface="Arial"/>
              <a:buNone/>
              <a:tabLst/>
              <a:defRPr/>
            </a:pPr>
            <a:r>
              <a:rPr lang="en-US" dirty="0"/>
              <a:t>First, they can express emotions in a believable way, using facial expressions, body gestures, and affective speech. This makes the presentation more lively, more human, and more engaging for the audience.</a:t>
            </a:r>
          </a:p>
          <a:p>
            <a:pPr marL="0" marR="0" lvl="0" indent="0" algn="l" defTabSz="914400" rtl="0" eaLnBrk="1" fontAlgn="auto" latinLnBrk="0" hangingPunct="1">
              <a:lnSpc>
                <a:spcPct val="100000"/>
              </a:lnSpc>
              <a:spcBef>
                <a:spcPts val="1200"/>
              </a:spcBef>
              <a:spcAft>
                <a:spcPts val="0"/>
              </a:spcAft>
              <a:buClr>
                <a:srgbClr val="000000"/>
              </a:buClr>
              <a:buSzPts val="1100"/>
              <a:buFont typeface="Arial"/>
              <a:buNone/>
              <a:tabLst/>
              <a:defRPr/>
            </a:pPr>
            <a:r>
              <a:rPr lang="en-US" dirty="0"/>
              <a:t>Second, animated characters also allow us to effectively present conversational signals like turn-taking or waiting for user feedback. These signals are crucial for making a presentation feel natural, which is something traditional media cannot easily achieve.</a:t>
            </a:r>
          </a:p>
          <a:p>
            <a:pPr marL="0" lvl="0" indent="0" algn="l" rtl="0">
              <a:spcBef>
                <a:spcPts val="1200"/>
              </a:spcBef>
              <a:spcAft>
                <a:spcPts val="0"/>
              </a:spcAft>
              <a:buNone/>
            </a:pPr>
            <a:r>
              <a:rPr lang="en-US" dirty="0"/>
              <a:t>Furthermore, having multiple characters helps to structure the presentation effectively. For example, each character can have a specific role—one could focus on technical details, while another could emphasize financial or emotional aspects. This makes it easier for the audience to follow along and understand different sides of a complex topic.</a:t>
            </a:r>
          </a:p>
          <a:p>
            <a:pPr marL="0" marR="0" lvl="0" indent="0" algn="l" defTabSz="914400" rtl="0" eaLnBrk="1" fontAlgn="auto" latinLnBrk="0" hangingPunct="1">
              <a:lnSpc>
                <a:spcPct val="100000"/>
              </a:lnSpc>
              <a:spcBef>
                <a:spcPts val="1200"/>
              </a:spcBef>
              <a:spcAft>
                <a:spcPts val="0"/>
              </a:spcAft>
              <a:buClr>
                <a:srgbClr val="000000"/>
              </a:buClr>
              <a:buSzPts val="1100"/>
              <a:buFont typeface="Arial"/>
              <a:buNone/>
              <a:tabLst/>
              <a:defRPr/>
            </a:pPr>
            <a:r>
              <a:rPr lang="en-US" dirty="0"/>
              <a:t>In some cases, users feel uncomfortable when directly approached by a character. By shifting to a model where the characters communicate among themselves, users can passively observe, making the experience more comfortable and enjoyable.</a:t>
            </a:r>
          </a:p>
          <a:p>
            <a:pPr marL="0" marR="0" lvl="0" indent="0" algn="l" defTabSz="914400" rtl="0" eaLnBrk="1" fontAlgn="auto" latinLnBrk="0" hangingPunct="1">
              <a:lnSpc>
                <a:spcPct val="100000"/>
              </a:lnSpc>
              <a:spcBef>
                <a:spcPts val="1200"/>
              </a:spcBef>
              <a:spcAft>
                <a:spcPts val="0"/>
              </a:spcAft>
              <a:buClr>
                <a:srgbClr val="000000"/>
              </a:buClr>
              <a:buSzPts val="1100"/>
              <a:buFont typeface="Arial"/>
              <a:buNone/>
              <a:tabLst/>
              <a:defRPr/>
            </a:pPr>
            <a:endParaRPr lang="en-US" dirty="0"/>
          </a:p>
          <a:p>
            <a:pPr marL="0" lvl="0" indent="0" algn="l" rtl="0">
              <a:spcBef>
                <a:spcPts val="1200"/>
              </a:spcBef>
              <a:spcAft>
                <a:spcPts val="0"/>
              </a:spcAft>
              <a:buNone/>
            </a:pPr>
            <a:endParaRPr dirty="0"/>
          </a:p>
        </p:txBody>
      </p:sp>
      <p:sp>
        <p:nvSpPr>
          <p:cNvPr id="94" name="Google Shape;9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CN" dirty="0">
                <a:solidFill>
                  <a:schemeClr val="dk1"/>
                </a:solidFill>
              </a:rPr>
              <a:t>Our methodology involves automating the generation of performances with multiple animated characters. We applied this approach to two different scenarios: car sales dialogues and soccer commentary.</a:t>
            </a:r>
            <a:endParaRPr lang="en-CN" sz="1100" b="0" kern="0" dirty="0">
              <a:solidFill>
                <a:schemeClr val="dk1"/>
              </a:solidFill>
              <a:effectLst/>
              <a:latin typeface="Arial"/>
              <a:cs typeface="Arial"/>
            </a:endParaRP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p:txBody>
      </p:sp>
      <p:sp>
        <p:nvSpPr>
          <p:cNvPr id="100" name="Google Shape;10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US" sz="1100" b="1" kern="100" dirty="0">
                <a:effectLst/>
                <a:latin typeface="Calibri" panose="020F0502020204030204" pitchFamily="34" charset="0"/>
                <a:ea typeface="DengXian" panose="02010600030101010101" pitchFamily="2" charset="-122"/>
                <a:cs typeface="Times New Roman" panose="02020603050405020304" pitchFamily="18" charset="0"/>
              </a:rPr>
              <a:t>The first scenario was car sales dialogues</a:t>
            </a:r>
            <a:r>
              <a:rPr lang="en-US" sz="1100" kern="100" dirty="0">
                <a:effectLst/>
                <a:latin typeface="Calibri" panose="020F0502020204030204" pitchFamily="34" charset="0"/>
                <a:ea typeface="DengXian" panose="02010600030101010101" pitchFamily="2" charset="-122"/>
                <a:cs typeface="Times New Roman" panose="02020603050405020304" pitchFamily="18" charset="0"/>
              </a:rPr>
              <a:t>. In this scenario, there were three characters—each with a distinct personality and role. One character acted as the salesperson, while the other two acted as potential buyers. A script-based approach was used, where the roles and interactions were predefined. The salesperson character tried to present the car in a positive light, while the buyers asked questions and raised concerns. The dialogue was guided by the script, but the way the characters interacted depended on their personalities.</a:t>
            </a:r>
            <a:endParaRPr lang="en-CN" sz="1100" kern="100" dirty="0">
              <a:effectLst/>
              <a:latin typeface="Calibri" panose="020F0502020204030204" pitchFamily="34" charset="0"/>
              <a:ea typeface="DengXian" panose="02010600030101010101" pitchFamily="2" charset="-122"/>
              <a:cs typeface="Times New Roman" panose="02020603050405020304" pitchFamily="18" charset="0"/>
            </a:endParaRPr>
          </a:p>
          <a:p>
            <a:pPr marL="158750" indent="0">
              <a:buFontTx/>
              <a:buNone/>
            </a:pPr>
            <a:endParaRPr lang="en-CN" dirty="0"/>
          </a:p>
        </p:txBody>
      </p:sp>
    </p:spTree>
    <p:extLst>
      <p:ext uri="{BB962C8B-B14F-4D97-AF65-F5344CB8AC3E}">
        <p14:creationId xmlns:p14="http://schemas.microsoft.com/office/powerpoint/2010/main" val="2555104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US" sz="1100" b="1" kern="100" dirty="0">
                <a:effectLst/>
                <a:latin typeface="Calibri" panose="020F0502020204030204" pitchFamily="34" charset="0"/>
                <a:ea typeface="DengXian" panose="02010600030101010101" pitchFamily="2" charset="-122"/>
                <a:cs typeface="Times New Roman" panose="02020603050405020304" pitchFamily="18" charset="0"/>
              </a:rPr>
              <a:t>The second scenario was soccer commentary</a:t>
            </a:r>
            <a:r>
              <a:rPr lang="en-US" sz="1100" kern="100" dirty="0">
                <a:effectLst/>
                <a:latin typeface="Calibri" panose="020F0502020204030204" pitchFamily="34" charset="0"/>
                <a:ea typeface="DengXian" panose="02010600030101010101" pitchFamily="2" charset="-122"/>
                <a:cs typeface="Times New Roman" panose="02020603050405020304" pitchFamily="18" charset="0"/>
              </a:rPr>
              <a:t>, where two characters provided real-time commentary on </a:t>
            </a:r>
            <a:r>
              <a:rPr lang="en-US" sz="1100" kern="100" dirty="0" err="1">
                <a:effectLst/>
                <a:latin typeface="Calibri" panose="020F0502020204030204" pitchFamily="34" charset="0"/>
                <a:ea typeface="DengXian" panose="02010600030101010101" pitchFamily="2" charset="-122"/>
                <a:cs typeface="Times New Roman" panose="02020603050405020304" pitchFamily="18" charset="0"/>
              </a:rPr>
              <a:t>RoboCup</a:t>
            </a:r>
            <a:r>
              <a:rPr lang="en-US" sz="1100" kern="100" dirty="0">
                <a:effectLst/>
                <a:latin typeface="Calibri" panose="020F0502020204030204" pitchFamily="34" charset="0"/>
                <a:ea typeface="DengXian" panose="02010600030101010101" pitchFamily="2" charset="-122"/>
                <a:cs typeface="Times New Roman" panose="02020603050405020304" pitchFamily="18" charset="0"/>
              </a:rPr>
              <a:t> soccer games. In this case, a different approach was used—semi-autonomous characters. This means that the two characters were not following a fixed script. Instead, they reacted to the live action of the game, responding in real-time to changes in the match. The generation of natural-language relied on a parameterized template-based generator. This allowed the paper to test how well characters could handle a dynamic, fast-paced environment. In this scenario, one commentator was more extroverted and vocal, while the other was more calm and analytical. This diversity helped make the commentary feel realistic. </a:t>
            </a:r>
            <a:endParaRPr lang="en-CN" sz="1100" kern="100" dirty="0">
              <a:effectLst/>
              <a:latin typeface="Calibri" panose="020F0502020204030204" pitchFamily="34" charset="0"/>
              <a:ea typeface="DengXian" panose="02010600030101010101" pitchFamily="2" charset="-122"/>
              <a:cs typeface="Times New Roman" panose="02020603050405020304" pitchFamily="18" charset="0"/>
            </a:endParaRPr>
          </a:p>
          <a:p>
            <a:pPr marL="158750" indent="0">
              <a:buFontTx/>
              <a:buNone/>
            </a:pPr>
            <a:endParaRPr lang="en-CN" dirty="0"/>
          </a:p>
        </p:txBody>
      </p:sp>
    </p:spTree>
    <p:extLst>
      <p:ext uri="{BB962C8B-B14F-4D97-AF65-F5344CB8AC3E}">
        <p14:creationId xmlns:p14="http://schemas.microsoft.com/office/powerpoint/2010/main" val="1540490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dirty="0"/>
              <a:t>The key innovation is in how we designed the characters. Each character had a distinct personality and emotional profile. For instance, some characters were extroverted and optimistic, while others were more introverted or skeptical. This diversity allowed us to present information from multiple perspectives.</a:t>
            </a:r>
          </a:p>
          <a:p>
            <a:pPr marL="0" lvl="0" indent="0" algn="l" rtl="0">
              <a:lnSpc>
                <a:spcPct val="115000"/>
              </a:lnSpc>
              <a:spcBef>
                <a:spcPts val="1200"/>
              </a:spcBef>
              <a:spcAft>
                <a:spcPts val="0"/>
              </a:spcAft>
              <a:buClr>
                <a:schemeClr val="dk1"/>
              </a:buClr>
              <a:buSzPts val="1100"/>
              <a:buFont typeface="Arial"/>
              <a:buNone/>
            </a:pPr>
            <a:r>
              <a:rPr lang="en-US" dirty="0"/>
              <a:t>In the car sales scenario, for example, one character focused on financial aspects, while another addressed technical features of the car. By having different characters highlight different areas, the presentation became more informative and engaging.</a:t>
            </a:r>
          </a:p>
          <a:p>
            <a:pPr marL="0" marR="0" lvl="0" indent="0" algn="l" defTabSz="914400" rtl="0" eaLnBrk="1" fontAlgn="auto" latinLnBrk="0" hangingPunct="1">
              <a:lnSpc>
                <a:spcPct val="115000"/>
              </a:lnSpc>
              <a:spcBef>
                <a:spcPts val="1200"/>
              </a:spcBef>
              <a:spcAft>
                <a:spcPts val="0"/>
              </a:spcAft>
              <a:buClr>
                <a:schemeClr val="dk1"/>
              </a:buClr>
              <a:buSzPts val="1100"/>
              <a:buFont typeface="Arial"/>
              <a:buNone/>
              <a:tabLst/>
              <a:defRPr/>
            </a:pPr>
            <a:r>
              <a:rPr lang="en-US" dirty="0"/>
              <a:t>Another unique aspect of the approach is how these characters interact with each other, rather than directly with the audience. This makes it possible to convey different viewpoints naturally. For example, if there are pros and cons to be discussed, two characters could debate them, making it easier for the audience to understand both sides.</a:t>
            </a:r>
          </a:p>
          <a:p>
            <a:pPr marL="0" marR="0" lvl="0" indent="0" algn="l" defTabSz="914400" rtl="0" eaLnBrk="1" fontAlgn="auto" latinLnBrk="0" hangingPunct="1">
              <a:lnSpc>
                <a:spcPct val="115000"/>
              </a:lnSpc>
              <a:spcBef>
                <a:spcPts val="1200"/>
              </a:spcBef>
              <a:spcAft>
                <a:spcPts val="0"/>
              </a:spcAft>
              <a:buClr>
                <a:schemeClr val="dk1"/>
              </a:buClr>
              <a:buSzPts val="1100"/>
              <a:buFont typeface="Arial"/>
              <a:buNone/>
              <a:tabLst/>
              <a:defRPr/>
            </a:pPr>
            <a:r>
              <a:rPr lang="en-US" dirty="0"/>
              <a:t>This method also has the advantage of using rhetorical techniques effectively. For instance, in a debate format, characters can present arguments and counterarguments, much like a real-life debate, which makes the presentation more compelling.</a:t>
            </a:r>
          </a:p>
          <a:p>
            <a:pPr marL="0" lvl="0" indent="0" algn="l" rtl="0">
              <a:lnSpc>
                <a:spcPct val="115000"/>
              </a:lnSpc>
              <a:spcBef>
                <a:spcPts val="1200"/>
              </a:spcBef>
              <a:spcAft>
                <a:spcPts val="0"/>
              </a:spcAft>
              <a:buClr>
                <a:schemeClr val="dk1"/>
              </a:buClr>
              <a:buSzPts val="1100"/>
              <a:buFont typeface="Arial"/>
              <a:buNone/>
            </a:pPr>
            <a:endParaRPr lang="en-US" dirty="0"/>
          </a:p>
        </p:txBody>
      </p:sp>
      <p:sp>
        <p:nvSpPr>
          <p:cNvPr id="106" name="Google Shape;10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1200"/>
              </a:spcBef>
              <a:spcAft>
                <a:spcPts val="0"/>
              </a:spcAft>
              <a:buClr>
                <a:srgbClr val="000000"/>
              </a:buClr>
              <a:buSzPts val="1100"/>
              <a:buFont typeface="Arial"/>
              <a:buNone/>
              <a:tabLst/>
              <a:defRPr/>
            </a:pPr>
            <a:r>
              <a:rPr lang="en-CN" sz="1800" kern="100" dirty="0">
                <a:effectLst/>
                <a:latin typeface="Calibri" panose="020F0502020204030204" pitchFamily="34" charset="0"/>
                <a:ea typeface="DengXian" panose="02010600030101010101" pitchFamily="2" charset="-122"/>
                <a:cs typeface="Times New Roman" panose="02020603050405020304" pitchFamily="18" charset="0"/>
              </a:rPr>
              <a:t>The experiments showed that presentations delivered by animated characters were more engaging for users. People found the performances by the characters entertaining, even when humor wasn't explicitly used. Users also appreciated the diversity brought by multiple presenters—each with their own personality traits.</a:t>
            </a:r>
          </a:p>
          <a:p>
            <a:pPr marL="0" marR="0" lvl="0" indent="0" algn="l" defTabSz="914400" rtl="0" eaLnBrk="1" fontAlgn="auto" latinLnBrk="0" hangingPunct="1">
              <a:lnSpc>
                <a:spcPct val="100000"/>
              </a:lnSpc>
              <a:spcBef>
                <a:spcPts val="1200"/>
              </a:spcBef>
              <a:spcAft>
                <a:spcPts val="0"/>
              </a:spcAft>
              <a:buClr>
                <a:srgbClr val="000000"/>
              </a:buClr>
              <a:buSzPts val="1100"/>
              <a:buFont typeface="Arial"/>
              <a:buNone/>
              <a:tabLst/>
              <a:defRPr/>
            </a:pPr>
            <a:r>
              <a:rPr lang="en-CN" sz="1800" kern="100" dirty="0">
                <a:effectLst/>
                <a:latin typeface="Calibri" panose="020F0502020204030204" pitchFamily="34" charset="0"/>
                <a:ea typeface="DengXian" panose="02010600030101010101" pitchFamily="2" charset="-122"/>
                <a:cs typeface="Times New Roman" panose="02020603050405020304" pitchFamily="18" charset="0"/>
              </a:rPr>
              <a:t>In particular, the </a:t>
            </a:r>
            <a:r>
              <a:rPr lang="en-CN" sz="1800" b="1" kern="100" dirty="0">
                <a:effectLst/>
                <a:latin typeface="Calibri" panose="020F0502020204030204" pitchFamily="34" charset="0"/>
                <a:ea typeface="DengXian" panose="02010600030101010101" pitchFamily="2" charset="-122"/>
                <a:cs typeface="Times New Roman" panose="02020603050405020304" pitchFamily="18" charset="0"/>
              </a:rPr>
              <a:t>car sales dialogue</a:t>
            </a:r>
            <a:r>
              <a:rPr lang="en-CN" sz="1800" kern="100" dirty="0">
                <a:effectLst/>
                <a:latin typeface="Calibri" panose="020F0502020204030204" pitchFamily="34" charset="0"/>
                <a:ea typeface="DengXian" panose="02010600030101010101" pitchFamily="2" charset="-122"/>
                <a:cs typeface="Times New Roman" panose="02020603050405020304" pitchFamily="18" charset="0"/>
              </a:rPr>
              <a:t> was effective in demonstrating the value of splitting perspectives. The salesperson character focused on the positive aspects, while the buyer characters questioned details, leading to a natural discussion that users could observe.</a:t>
            </a:r>
          </a:p>
          <a:p>
            <a:pPr marL="0" marR="0" lvl="0" indent="0" algn="l" defTabSz="914400" rtl="0" eaLnBrk="1" fontAlgn="auto" latinLnBrk="0" hangingPunct="1">
              <a:lnSpc>
                <a:spcPct val="100000"/>
              </a:lnSpc>
              <a:spcBef>
                <a:spcPts val="1200"/>
              </a:spcBef>
              <a:spcAft>
                <a:spcPts val="0"/>
              </a:spcAft>
              <a:buClr>
                <a:srgbClr val="000000"/>
              </a:buClr>
              <a:buSzPts val="1100"/>
              <a:buFont typeface="Arial"/>
              <a:buNone/>
              <a:tabLst/>
              <a:defRPr/>
            </a:pPr>
            <a:r>
              <a:rPr lang="en-CN" sz="1800" kern="100" dirty="0">
                <a:effectLst/>
                <a:latin typeface="Calibri" panose="020F0502020204030204" pitchFamily="34" charset="0"/>
                <a:ea typeface="DengXian" panose="02010600030101010101" pitchFamily="2" charset="-122"/>
                <a:cs typeface="Times New Roman" panose="02020603050405020304" pitchFamily="18" charset="0"/>
              </a:rPr>
              <a:t>Similarly, the </a:t>
            </a:r>
            <a:r>
              <a:rPr lang="en-CN" sz="1800" b="1" kern="100" dirty="0">
                <a:effectLst/>
                <a:latin typeface="Calibri" panose="020F0502020204030204" pitchFamily="34" charset="0"/>
                <a:ea typeface="DengXian" panose="02010600030101010101" pitchFamily="2" charset="-122"/>
                <a:cs typeface="Times New Roman" panose="02020603050405020304" pitchFamily="18" charset="0"/>
              </a:rPr>
              <a:t>soccer commentary</a:t>
            </a:r>
            <a:r>
              <a:rPr lang="en-CN" sz="1800" kern="100" dirty="0">
                <a:effectLst/>
                <a:latin typeface="Calibri" panose="020F0502020204030204" pitchFamily="34" charset="0"/>
                <a:ea typeface="DengXian" panose="02010600030101010101" pitchFamily="2" charset="-122"/>
                <a:cs typeface="Times New Roman" panose="02020603050405020304" pitchFamily="18" charset="0"/>
              </a:rPr>
              <a:t> provided a lively commentary on RoboCup games, which users found more entertaining than standard commentary. the two commentator characters showed different levels of excitement based on their emotional states, which added variety to the broadcast.</a:t>
            </a:r>
          </a:p>
          <a:p>
            <a:pPr marL="0" lvl="0" indent="0" algn="l" rtl="0">
              <a:spcBef>
                <a:spcPts val="1200"/>
              </a:spcBef>
              <a:spcAft>
                <a:spcPts val="0"/>
              </a:spcAft>
              <a:buNone/>
            </a:pPr>
            <a:endParaRPr dirty="0"/>
          </a:p>
        </p:txBody>
      </p:sp>
      <p:sp>
        <p:nvSpPr>
          <p:cNvPr id="112" name="Google Shape;11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0f31d816fe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0f31d816f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CN" dirty="0"/>
              <a:t>In conclusion, The paper demonstrates that using multiple lifelike animated characters in knowledge-based presentation systems can significantly enhance user engagement. It allows information to be presented from different perspectives and in a more natural, conversational manner.</a:t>
            </a:r>
            <a:endParaRPr dirty="0"/>
          </a:p>
          <a:p>
            <a:pPr marL="0" marR="0" lvl="0" indent="0" algn="l" defTabSz="914400" rtl="0" eaLnBrk="1" fontAlgn="auto" latinLnBrk="0" hangingPunct="1">
              <a:lnSpc>
                <a:spcPct val="115000"/>
              </a:lnSpc>
              <a:spcBef>
                <a:spcPts val="1200"/>
              </a:spcBef>
              <a:spcAft>
                <a:spcPts val="1200"/>
              </a:spcAft>
              <a:buClr>
                <a:srgbClr val="000000"/>
              </a:buClr>
              <a:buSzPts val="1100"/>
              <a:buFont typeface="Arial"/>
              <a:buNone/>
              <a:tabLst/>
              <a:defRPr/>
            </a:pPr>
            <a:r>
              <a:rPr lang="en-CN" sz="1800" kern="100" dirty="0">
                <a:effectLst/>
                <a:latin typeface="Calibri" panose="020F0502020204030204" pitchFamily="34" charset="0"/>
                <a:ea typeface="DengXian" panose="02010600030101010101" pitchFamily="2" charset="-122"/>
                <a:cs typeface="Times New Roman" panose="02020603050405020304" pitchFamily="18" charset="0"/>
              </a:rPr>
              <a:t>As for the future, there are several directions to explore. </a:t>
            </a: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The authors</a:t>
            </a:r>
            <a:r>
              <a:rPr lang="en-CN" sz="1800" kern="100" dirty="0">
                <a:effectLst/>
                <a:latin typeface="Calibri" panose="020F0502020204030204" pitchFamily="34" charset="0"/>
                <a:ea typeface="DengXian" panose="02010600030101010101" pitchFamily="2" charset="-122"/>
                <a:cs typeface="Times New Roman" panose="02020603050405020304" pitchFamily="18" charset="0"/>
              </a:rPr>
              <a:t> want</a:t>
            </a: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ed</a:t>
            </a:r>
            <a:r>
              <a:rPr lang="en-CN" sz="1800" kern="100" dirty="0">
                <a:effectLst/>
                <a:latin typeface="Calibri" panose="020F0502020204030204" pitchFamily="34" charset="0"/>
                <a:ea typeface="DengXian" panose="02010600030101010101" pitchFamily="2" charset="-122"/>
                <a:cs typeface="Times New Roman" panose="02020603050405020304" pitchFamily="18" charset="0"/>
              </a:rPr>
              <a:t> to</a:t>
            </a: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 concentrate on more formal evaluations in order to</a:t>
            </a:r>
            <a:r>
              <a:rPr lang="en-CN" sz="1800" kern="100" dirty="0">
                <a:effectLst/>
                <a:latin typeface="Calibri" panose="020F0502020204030204" pitchFamily="34" charset="0"/>
                <a:ea typeface="DengXian" panose="02010600030101010101" pitchFamily="2" charset="-122"/>
                <a:cs typeface="Times New Roman" panose="02020603050405020304" pitchFamily="18" charset="0"/>
              </a:rPr>
              <a:t> investigate what the optimal number of characters should be in a presentation and what makes the ideal casting for a team. Additionally, </a:t>
            </a:r>
            <a:r>
              <a:rPr lang="en-US" sz="1800" kern="100" dirty="0" err="1">
                <a:effectLst/>
                <a:latin typeface="Calibri" panose="020F0502020204030204" pitchFamily="34" charset="0"/>
                <a:ea typeface="DengXian" panose="02010600030101010101" pitchFamily="2" charset="-122"/>
                <a:cs typeface="Times New Roman" panose="02020603050405020304" pitchFamily="18" charset="0"/>
              </a:rPr>
              <a:t>th</a:t>
            </a:r>
            <a:r>
              <a:rPr lang="en-CN" sz="1800" kern="100" dirty="0">
                <a:effectLst/>
                <a:latin typeface="Calibri" panose="020F0502020204030204" pitchFamily="34" charset="0"/>
                <a:ea typeface="DengXian" panose="02010600030101010101" pitchFamily="2" charset="-122"/>
                <a:cs typeface="Times New Roman" panose="02020603050405020304" pitchFamily="18" charset="0"/>
              </a:rPr>
              <a:t>e</a:t>
            </a: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 authors</a:t>
            </a:r>
            <a:r>
              <a:rPr lang="en-CN" sz="1800" kern="100" dirty="0">
                <a:effectLst/>
                <a:latin typeface="Calibri" panose="020F0502020204030204" pitchFamily="34" charset="0"/>
                <a:ea typeface="DengXian" panose="02010600030101010101" pitchFamily="2" charset="-122"/>
                <a:cs typeface="Times New Roman" panose="02020603050405020304" pitchFamily="18" charset="0"/>
              </a:rPr>
              <a:t> are interested in involving human users more actively—either as co-presenters alongside the animated characters or as audience members providing feedback during the presentation.</a:t>
            </a:r>
          </a:p>
          <a:p>
            <a:pPr marL="0" lvl="0" indent="0" algn="l" rtl="0">
              <a:lnSpc>
                <a:spcPct val="115000"/>
              </a:lnSpc>
              <a:spcBef>
                <a:spcPts val="1200"/>
              </a:spcBef>
              <a:spcAft>
                <a:spcPts val="1200"/>
              </a:spcAft>
              <a:buNone/>
            </a:pP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6"/>
          <p:cNvSpPr>
            <a:spLocks noGrp="1"/>
          </p:cNvSpPr>
          <p:nvPr>
            <p:ph type="pic" idx="2"/>
          </p:nvPr>
        </p:nvSpPr>
        <p:spPr>
          <a:xfrm>
            <a:off x="5183188" y="987425"/>
            <a:ext cx="6172200" cy="4873625"/>
          </a:xfrm>
          <a:prstGeom prst="rect">
            <a:avLst/>
          </a:prstGeom>
          <a:noFill/>
          <a:ln>
            <a:noFill/>
          </a:ln>
        </p:spPr>
      </p:sp>
      <p:sp>
        <p:nvSpPr>
          <p:cNvPr id="64" name="Google Shape;64;p1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C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CN" dirty="0"/>
              <a:t>Presenting Through Performing: On the Use of Multiple Lifelike Characters in Knowledge- Based Presentation Systems</a:t>
            </a:r>
            <a:endParaRPr dirty="0"/>
          </a:p>
        </p:txBody>
      </p:sp>
      <p:sp>
        <p:nvSpPr>
          <p:cNvPr id="85" name="Google Shape;85;p1"/>
          <p:cNvSpPr txBox="1">
            <a:spLocks noGrp="1"/>
          </p:cNvSpPr>
          <p:nvPr>
            <p:ph type="subTitle" idx="1"/>
          </p:nvPr>
        </p:nvSpPr>
        <p:spPr>
          <a:xfrm>
            <a:off x="1524000" y="3816350"/>
            <a:ext cx="9144000" cy="1655762"/>
          </a:xfrm>
          <a:prstGeom prst="rect">
            <a:avLst/>
          </a:prstGeom>
          <a:noFill/>
          <a:ln>
            <a:noFill/>
          </a:ln>
        </p:spPr>
        <p:txBody>
          <a:bodyPr spcFirstLastPara="1" wrap="square" lIns="91425" tIns="45700" rIns="91425" bIns="45700" anchor="t" anchorCtr="0">
            <a:normAutofit lnSpcReduction="10000"/>
          </a:bodyPr>
          <a:lstStyle/>
          <a:p>
            <a:pPr marL="0" lvl="0" indent="0" algn="ctr" rtl="0">
              <a:lnSpc>
                <a:spcPct val="90000"/>
              </a:lnSpc>
              <a:spcBef>
                <a:spcPts val="0"/>
              </a:spcBef>
              <a:spcAft>
                <a:spcPts val="0"/>
              </a:spcAft>
              <a:buClr>
                <a:schemeClr val="dk1"/>
              </a:buClr>
              <a:buSzPts val="1800"/>
              <a:buNone/>
            </a:pPr>
            <a:r>
              <a:rPr lang="en-CN" sz="1800" dirty="0">
                <a:latin typeface="Arial"/>
                <a:ea typeface="Arial"/>
                <a:cs typeface="Arial"/>
                <a:sym typeface="Arial"/>
              </a:rPr>
              <a:t>Elisabeth Andre, Thomas Rist </a:t>
            </a:r>
            <a:endParaRPr dirty="0"/>
          </a:p>
          <a:p>
            <a:pPr marL="0" lvl="0" indent="0" algn="ctr" rtl="0">
              <a:lnSpc>
                <a:spcPct val="90000"/>
              </a:lnSpc>
              <a:spcBef>
                <a:spcPts val="1000"/>
              </a:spcBef>
              <a:spcAft>
                <a:spcPts val="0"/>
              </a:spcAft>
              <a:buClr>
                <a:schemeClr val="dk1"/>
              </a:buClr>
              <a:buSzPts val="2400"/>
              <a:buNone/>
            </a:pPr>
            <a:endParaRPr dirty="0"/>
          </a:p>
          <a:p>
            <a:pPr marL="0" lvl="0" indent="0" algn="ctr" rtl="0">
              <a:lnSpc>
                <a:spcPct val="90000"/>
              </a:lnSpc>
              <a:spcBef>
                <a:spcPts val="1000"/>
              </a:spcBef>
              <a:spcAft>
                <a:spcPts val="0"/>
              </a:spcAft>
              <a:buClr>
                <a:schemeClr val="dk1"/>
              </a:buClr>
              <a:buSzPts val="2400"/>
              <a:buNone/>
            </a:pPr>
            <a:endParaRPr dirty="0"/>
          </a:p>
          <a:p>
            <a:pPr marL="0" lvl="0" indent="0" algn="ctr" rtl="0">
              <a:lnSpc>
                <a:spcPct val="90000"/>
              </a:lnSpc>
              <a:spcBef>
                <a:spcPts val="1000"/>
              </a:spcBef>
              <a:spcAft>
                <a:spcPts val="0"/>
              </a:spcAft>
              <a:buClr>
                <a:schemeClr val="dk1"/>
              </a:buClr>
              <a:buSzPts val="2400"/>
              <a:buNone/>
            </a:pPr>
            <a:r>
              <a:rPr lang="en-CN" dirty="0"/>
              <a:t>Sicheng Chen</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CN"/>
              <a:t>Introduction and Goals</a:t>
            </a:r>
            <a:endParaRPr/>
          </a:p>
        </p:txBody>
      </p:sp>
      <p:sp>
        <p:nvSpPr>
          <p:cNvPr id="91" name="Google Shape;91;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0"/>
              </a:spcBef>
              <a:spcAft>
                <a:spcPts val="0"/>
              </a:spcAft>
              <a:buSzPts val="1800"/>
              <a:buChar char="●"/>
            </a:pPr>
            <a:r>
              <a:rPr lang="en-CN"/>
              <a:t>Research Goal: To explore a new style of information presentation using "presentation teams."</a:t>
            </a:r>
            <a:endParaRPr/>
          </a:p>
          <a:p>
            <a:pPr marL="457200" lvl="0" indent="-342900" algn="l" rtl="0">
              <a:lnSpc>
                <a:spcPct val="90000"/>
              </a:lnSpc>
              <a:spcBef>
                <a:spcPts val="0"/>
              </a:spcBef>
              <a:spcAft>
                <a:spcPts val="0"/>
              </a:spcAft>
              <a:buSzPts val="1800"/>
              <a:buChar char="●"/>
            </a:pPr>
            <a:r>
              <a:rPr lang="en-CN"/>
              <a:t>Concept: Presentation teams consist of multiple lifelike characters conveying information through performances rather than direct user interaction.</a:t>
            </a:r>
            <a:endParaRPr/>
          </a:p>
          <a:p>
            <a:pPr marL="457200" lvl="0" indent="-342900" algn="l" rtl="0">
              <a:lnSpc>
                <a:spcPct val="90000"/>
              </a:lnSpc>
              <a:spcBef>
                <a:spcPts val="0"/>
              </a:spcBef>
              <a:spcAft>
                <a:spcPts val="0"/>
              </a:spcAft>
              <a:buSzPts val="1800"/>
              <a:buChar char="●"/>
            </a:pPr>
            <a:r>
              <a:rPr lang="en-CN"/>
              <a:t>Innovation: Mimics real-life conversational scenarios, making presentations more natural and engaging.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CN"/>
              <a:t>Motivation</a:t>
            </a:r>
            <a:endParaRPr/>
          </a:p>
        </p:txBody>
      </p:sp>
      <p:sp>
        <p:nvSpPr>
          <p:cNvPr id="97" name="Google Shape;97;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0"/>
              </a:spcBef>
              <a:spcAft>
                <a:spcPts val="0"/>
              </a:spcAft>
              <a:buSzPts val="1800"/>
              <a:buChar char="●"/>
            </a:pPr>
            <a:r>
              <a:rPr lang="en-CN"/>
              <a:t>Advantages of Animated Characters</a:t>
            </a:r>
            <a:endParaRPr/>
          </a:p>
          <a:p>
            <a:pPr marL="914400" lvl="1" indent="-342900" algn="l" rtl="0">
              <a:spcBef>
                <a:spcPts val="0"/>
              </a:spcBef>
              <a:spcAft>
                <a:spcPts val="0"/>
              </a:spcAft>
              <a:buSzPts val="1800"/>
              <a:buChar char="○"/>
            </a:pPr>
            <a:r>
              <a:rPr lang="en-CN"/>
              <a:t>Facial expressions, gestures, and emotional expressions make presentations more lively.</a:t>
            </a:r>
            <a:endParaRPr/>
          </a:p>
          <a:p>
            <a:pPr marL="914400" lvl="1" indent="-342900" algn="l" rtl="0">
              <a:spcBef>
                <a:spcPts val="0"/>
              </a:spcBef>
              <a:spcAft>
                <a:spcPts val="0"/>
              </a:spcAft>
              <a:buSzPts val="1800"/>
              <a:buChar char="○"/>
            </a:pPr>
            <a:r>
              <a:rPr lang="en-CN"/>
              <a:t>Multiple characters help structure presentations—each character can focus on different aspects, such as technical and financial.</a:t>
            </a:r>
            <a:endParaRPr/>
          </a:p>
          <a:p>
            <a:pPr marL="457200" lvl="0" indent="-342900" algn="l" rtl="0">
              <a:spcBef>
                <a:spcPts val="0"/>
              </a:spcBef>
              <a:spcAft>
                <a:spcPts val="0"/>
              </a:spcAft>
              <a:buSzPts val="1800"/>
              <a:buChar char="●"/>
            </a:pPr>
            <a:r>
              <a:rPr lang="en-CN"/>
              <a:t>Audience Perspective: Avoids direct one-on-one interaction, which suits users who may feel uncomfortable with personal interactions.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CN"/>
              <a:t>Methodology</a:t>
            </a:r>
            <a:endParaRPr/>
          </a:p>
        </p:txBody>
      </p:sp>
      <p:sp>
        <p:nvSpPr>
          <p:cNvPr id="103" name="Google Shape;10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0"/>
              </a:spcBef>
              <a:spcAft>
                <a:spcPts val="0"/>
              </a:spcAft>
              <a:buSzPts val="1800"/>
              <a:buChar char="●"/>
            </a:pPr>
            <a:r>
              <a:rPr lang="en-CN" dirty="0"/>
              <a:t>Automated Multi-Character Performances:</a:t>
            </a:r>
            <a:endParaRPr dirty="0"/>
          </a:p>
          <a:p>
            <a:pPr marL="914400" lvl="1" indent="-342900" algn="l" rtl="0">
              <a:lnSpc>
                <a:spcPct val="90000"/>
              </a:lnSpc>
              <a:spcBef>
                <a:spcPts val="0"/>
              </a:spcBef>
              <a:spcAft>
                <a:spcPts val="0"/>
              </a:spcAft>
              <a:buSzPts val="1800"/>
              <a:buChar char="○"/>
            </a:pPr>
            <a:r>
              <a:rPr lang="en-CN" dirty="0"/>
              <a:t>Applied in two scenarios:</a:t>
            </a:r>
            <a:endParaRPr dirty="0"/>
          </a:p>
          <a:p>
            <a:pPr marL="1371600" lvl="2" indent="-342900" algn="l" rtl="0">
              <a:lnSpc>
                <a:spcPct val="90000"/>
              </a:lnSpc>
              <a:spcBef>
                <a:spcPts val="0"/>
              </a:spcBef>
              <a:spcAft>
                <a:spcPts val="0"/>
              </a:spcAft>
              <a:buSzPts val="1800"/>
              <a:buChar char="■"/>
            </a:pPr>
            <a:r>
              <a:rPr lang="en-CN" dirty="0"/>
              <a:t>Car Sales Dialogue: Characters acted out predefined roles via scripts (e.g., a salesperson and two buyers).</a:t>
            </a:r>
            <a:endParaRPr dirty="0"/>
          </a:p>
          <a:p>
            <a:pPr marL="1371600" lvl="2" indent="-342900" algn="l" rtl="0">
              <a:lnSpc>
                <a:spcPct val="90000"/>
              </a:lnSpc>
              <a:spcBef>
                <a:spcPts val="0"/>
              </a:spcBef>
              <a:spcAft>
                <a:spcPts val="0"/>
              </a:spcAft>
              <a:buSzPts val="1800"/>
              <a:buChar char="■"/>
            </a:pPr>
            <a:r>
              <a:rPr lang="en-CN" dirty="0"/>
              <a:t>Soccer Commentary: Semi-autonomous characters provided real-time commentary during a soccer game.</a:t>
            </a:r>
            <a:endParaRPr dirty="0"/>
          </a:p>
          <a:p>
            <a:pPr marL="457200" lvl="0" indent="-342900" algn="l" rtl="0">
              <a:lnSpc>
                <a:spcPct val="90000"/>
              </a:lnSpc>
              <a:spcBef>
                <a:spcPts val="0"/>
              </a:spcBef>
              <a:spcAft>
                <a:spcPts val="0"/>
              </a:spcAft>
              <a:buSzPts val="1800"/>
              <a:buChar char="●"/>
            </a:pPr>
            <a:r>
              <a:rPr lang="en-CN" dirty="0"/>
              <a:t>Scripts vs. Autonomy: Script-based roles had predetermined actions, whereas autonomous characters reacted to dynamic changes in real time.</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5A945-A26D-2535-0BAC-3DBF8D3DDEE4}"/>
              </a:ext>
            </a:extLst>
          </p:cNvPr>
          <p:cNvSpPr>
            <a:spLocks noGrp="1"/>
          </p:cNvSpPr>
          <p:nvPr>
            <p:ph type="title"/>
          </p:nvPr>
        </p:nvSpPr>
        <p:spPr/>
        <p:txBody>
          <a:bodyPr/>
          <a:lstStyle/>
          <a:p>
            <a:r>
              <a:rPr lang="en-US" dirty="0"/>
              <a:t>Scenario 1: </a:t>
            </a:r>
            <a:r>
              <a:rPr lang="en-CN" dirty="0"/>
              <a:t>Car Sales Dialogue</a:t>
            </a:r>
          </a:p>
        </p:txBody>
      </p:sp>
      <p:pic>
        <p:nvPicPr>
          <p:cNvPr id="4" name="Picture 3">
            <a:extLst>
              <a:ext uri="{FF2B5EF4-FFF2-40B4-BE49-F238E27FC236}">
                <a16:creationId xmlns:a16="http://schemas.microsoft.com/office/drawing/2014/main" id="{CA7F10C0-EE09-21E9-1E66-C79B57A54315}"/>
              </a:ext>
            </a:extLst>
          </p:cNvPr>
          <p:cNvPicPr>
            <a:picLocks noChangeAspect="1"/>
          </p:cNvPicPr>
          <p:nvPr/>
        </p:nvPicPr>
        <p:blipFill>
          <a:blip r:embed="rId3"/>
          <a:stretch>
            <a:fillRect/>
          </a:stretch>
        </p:blipFill>
        <p:spPr>
          <a:xfrm>
            <a:off x="340488" y="1690688"/>
            <a:ext cx="5888219" cy="4298400"/>
          </a:xfrm>
          <a:prstGeom prst="rect">
            <a:avLst/>
          </a:prstGeom>
        </p:spPr>
      </p:pic>
      <p:sp>
        <p:nvSpPr>
          <p:cNvPr id="5" name="TextBox 4">
            <a:extLst>
              <a:ext uri="{FF2B5EF4-FFF2-40B4-BE49-F238E27FC236}">
                <a16:creationId xmlns:a16="http://schemas.microsoft.com/office/drawing/2014/main" id="{147B0CC6-1CCA-1363-A8D3-7D8639AF9113}"/>
              </a:ext>
            </a:extLst>
          </p:cNvPr>
          <p:cNvSpPr txBox="1"/>
          <p:nvPr/>
        </p:nvSpPr>
        <p:spPr>
          <a:xfrm>
            <a:off x="1277477" y="6185098"/>
            <a:ext cx="4014240" cy="307777"/>
          </a:xfrm>
          <a:prstGeom prst="rect">
            <a:avLst/>
          </a:prstGeom>
          <a:noFill/>
        </p:spPr>
        <p:txBody>
          <a:bodyPr wrap="none" rtlCol="0">
            <a:spAutoFit/>
          </a:bodyPr>
          <a:lstStyle/>
          <a:p>
            <a:r>
              <a:rPr lang="en-CN" dirty="0"/>
              <a:t>Fig. 1: Screenshot of the Inhabited Market Place</a:t>
            </a:r>
          </a:p>
        </p:txBody>
      </p:sp>
      <p:pic>
        <p:nvPicPr>
          <p:cNvPr id="3" name="Picture 2">
            <a:extLst>
              <a:ext uri="{FF2B5EF4-FFF2-40B4-BE49-F238E27FC236}">
                <a16:creationId xmlns:a16="http://schemas.microsoft.com/office/drawing/2014/main" id="{D6DC66F8-CDE9-AE87-A740-3C3BDA957F30}"/>
              </a:ext>
            </a:extLst>
          </p:cNvPr>
          <p:cNvPicPr>
            <a:picLocks noChangeAspect="1"/>
          </p:cNvPicPr>
          <p:nvPr/>
        </p:nvPicPr>
        <p:blipFill>
          <a:blip r:embed="rId4"/>
          <a:stretch>
            <a:fillRect/>
          </a:stretch>
        </p:blipFill>
        <p:spPr>
          <a:xfrm>
            <a:off x="6791003" y="1630088"/>
            <a:ext cx="4000500" cy="4419600"/>
          </a:xfrm>
          <a:prstGeom prst="rect">
            <a:avLst/>
          </a:prstGeom>
        </p:spPr>
      </p:pic>
      <p:sp>
        <p:nvSpPr>
          <p:cNvPr id="8" name="TextBox 7">
            <a:extLst>
              <a:ext uri="{FF2B5EF4-FFF2-40B4-BE49-F238E27FC236}">
                <a16:creationId xmlns:a16="http://schemas.microsoft.com/office/drawing/2014/main" id="{F097B16A-B4A9-B83F-2F59-E259C4F412ED}"/>
              </a:ext>
            </a:extLst>
          </p:cNvPr>
          <p:cNvSpPr txBox="1"/>
          <p:nvPr/>
        </p:nvSpPr>
        <p:spPr>
          <a:xfrm>
            <a:off x="7200913" y="6177740"/>
            <a:ext cx="3180679" cy="307777"/>
          </a:xfrm>
          <a:prstGeom prst="rect">
            <a:avLst/>
          </a:prstGeom>
          <a:noFill/>
        </p:spPr>
        <p:txBody>
          <a:bodyPr wrap="none" rtlCol="0">
            <a:spAutoFit/>
          </a:bodyPr>
          <a:lstStyle/>
          <a:p>
            <a:r>
              <a:rPr lang="en-CN" dirty="0"/>
              <a:t>Fig. 2 Dialogue of Car Sales Scenario</a:t>
            </a:r>
          </a:p>
        </p:txBody>
      </p:sp>
    </p:spTree>
    <p:extLst>
      <p:ext uri="{BB962C8B-B14F-4D97-AF65-F5344CB8AC3E}">
        <p14:creationId xmlns:p14="http://schemas.microsoft.com/office/powerpoint/2010/main" val="2978315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368DB-736C-5D5A-7660-986797744518}"/>
              </a:ext>
            </a:extLst>
          </p:cNvPr>
          <p:cNvSpPr>
            <a:spLocks noGrp="1"/>
          </p:cNvSpPr>
          <p:nvPr>
            <p:ph type="title"/>
          </p:nvPr>
        </p:nvSpPr>
        <p:spPr/>
        <p:txBody>
          <a:bodyPr/>
          <a:lstStyle/>
          <a:p>
            <a:r>
              <a:rPr lang="en-CN" dirty="0"/>
              <a:t>Scenario 2: Soccer Commentary</a:t>
            </a:r>
          </a:p>
        </p:txBody>
      </p:sp>
      <p:pic>
        <p:nvPicPr>
          <p:cNvPr id="4" name="Picture 3">
            <a:extLst>
              <a:ext uri="{FF2B5EF4-FFF2-40B4-BE49-F238E27FC236}">
                <a16:creationId xmlns:a16="http://schemas.microsoft.com/office/drawing/2014/main" id="{7C149A46-6C4E-D850-BED6-3542262023C7}"/>
              </a:ext>
            </a:extLst>
          </p:cNvPr>
          <p:cNvPicPr>
            <a:picLocks noChangeAspect="1"/>
          </p:cNvPicPr>
          <p:nvPr/>
        </p:nvPicPr>
        <p:blipFill>
          <a:blip r:embed="rId3"/>
          <a:stretch>
            <a:fillRect/>
          </a:stretch>
        </p:blipFill>
        <p:spPr>
          <a:xfrm>
            <a:off x="838200" y="1747025"/>
            <a:ext cx="4023864" cy="4381735"/>
          </a:xfrm>
          <a:prstGeom prst="rect">
            <a:avLst/>
          </a:prstGeom>
        </p:spPr>
      </p:pic>
      <p:sp>
        <p:nvSpPr>
          <p:cNvPr id="5" name="TextBox 4">
            <a:extLst>
              <a:ext uri="{FF2B5EF4-FFF2-40B4-BE49-F238E27FC236}">
                <a16:creationId xmlns:a16="http://schemas.microsoft.com/office/drawing/2014/main" id="{58F367AE-18D1-56BD-4BB9-E0D98E2BEBAC}"/>
              </a:ext>
            </a:extLst>
          </p:cNvPr>
          <p:cNvSpPr txBox="1"/>
          <p:nvPr/>
        </p:nvSpPr>
        <p:spPr>
          <a:xfrm>
            <a:off x="1137163" y="6185098"/>
            <a:ext cx="3425938" cy="307777"/>
          </a:xfrm>
          <a:prstGeom prst="rect">
            <a:avLst/>
          </a:prstGeom>
          <a:noFill/>
        </p:spPr>
        <p:txBody>
          <a:bodyPr wrap="none" rtlCol="0">
            <a:spAutoFit/>
          </a:bodyPr>
          <a:lstStyle/>
          <a:p>
            <a:r>
              <a:rPr lang="en-CN" dirty="0"/>
              <a:t>Fig. 3 Commentator Team Gerd &amp; Matze</a:t>
            </a:r>
          </a:p>
        </p:txBody>
      </p:sp>
      <p:pic>
        <p:nvPicPr>
          <p:cNvPr id="6" name="Picture 5">
            <a:extLst>
              <a:ext uri="{FF2B5EF4-FFF2-40B4-BE49-F238E27FC236}">
                <a16:creationId xmlns:a16="http://schemas.microsoft.com/office/drawing/2014/main" id="{FBAE8B0E-C997-4C6E-3086-8C150BBD0E95}"/>
              </a:ext>
            </a:extLst>
          </p:cNvPr>
          <p:cNvPicPr>
            <a:picLocks noChangeAspect="1"/>
          </p:cNvPicPr>
          <p:nvPr/>
        </p:nvPicPr>
        <p:blipFill>
          <a:blip r:embed="rId4"/>
          <a:stretch>
            <a:fillRect/>
          </a:stretch>
        </p:blipFill>
        <p:spPr>
          <a:xfrm>
            <a:off x="6366772" y="1533611"/>
            <a:ext cx="4134655" cy="4651487"/>
          </a:xfrm>
          <a:prstGeom prst="rect">
            <a:avLst/>
          </a:prstGeom>
        </p:spPr>
      </p:pic>
      <p:sp>
        <p:nvSpPr>
          <p:cNvPr id="7" name="TextBox 6">
            <a:extLst>
              <a:ext uri="{FF2B5EF4-FFF2-40B4-BE49-F238E27FC236}">
                <a16:creationId xmlns:a16="http://schemas.microsoft.com/office/drawing/2014/main" id="{C881263D-DF78-8FC0-1B15-B3416C010AA5}"/>
              </a:ext>
            </a:extLst>
          </p:cNvPr>
          <p:cNvSpPr txBox="1"/>
          <p:nvPr/>
        </p:nvSpPr>
        <p:spPr>
          <a:xfrm>
            <a:off x="6919902" y="6185098"/>
            <a:ext cx="3227165" cy="307777"/>
          </a:xfrm>
          <a:prstGeom prst="rect">
            <a:avLst/>
          </a:prstGeom>
          <a:noFill/>
        </p:spPr>
        <p:txBody>
          <a:bodyPr wrap="none" rtlCol="0">
            <a:spAutoFit/>
          </a:bodyPr>
          <a:lstStyle/>
          <a:p>
            <a:r>
              <a:rPr lang="en-CN" dirty="0"/>
              <a:t>Fig. 4 Dialogue of Commentator Team</a:t>
            </a:r>
          </a:p>
        </p:txBody>
      </p:sp>
    </p:spTree>
    <p:extLst>
      <p:ext uri="{BB962C8B-B14F-4D97-AF65-F5344CB8AC3E}">
        <p14:creationId xmlns:p14="http://schemas.microsoft.com/office/powerpoint/2010/main" val="499845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CN"/>
              <a:t>Key Features of the Approach</a:t>
            </a:r>
            <a:endParaRPr/>
          </a:p>
        </p:txBody>
      </p:sp>
      <p:sp>
        <p:nvSpPr>
          <p:cNvPr id="109" name="Google Shape;109;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0"/>
              </a:spcBef>
              <a:spcAft>
                <a:spcPts val="0"/>
              </a:spcAft>
              <a:buSzPts val="1800"/>
              <a:buChar char="●"/>
            </a:pPr>
            <a:r>
              <a:rPr lang="en-CN"/>
              <a:t>Character Personalization: Characters have distinct personalities and emotional traits (e.g., an extroverted salesperson emphasizing product features).</a:t>
            </a:r>
            <a:endParaRPr/>
          </a:p>
          <a:p>
            <a:pPr marL="457200" lvl="0" indent="-342900" algn="l" rtl="0">
              <a:lnSpc>
                <a:spcPct val="90000"/>
              </a:lnSpc>
              <a:spcBef>
                <a:spcPts val="0"/>
              </a:spcBef>
              <a:spcAft>
                <a:spcPts val="0"/>
              </a:spcAft>
              <a:buSzPts val="1800"/>
              <a:buChar char="●"/>
            </a:pPr>
            <a:r>
              <a:rPr lang="en-CN"/>
              <a:t>Multi-Character Collaboration: Multiple characters effectively convey different perspectives—ideal for arguments, pros and cons, or different recommendations.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CN"/>
              <a:t>Important Results</a:t>
            </a:r>
            <a:endParaRPr/>
          </a:p>
        </p:txBody>
      </p:sp>
      <p:sp>
        <p:nvSpPr>
          <p:cNvPr id="115" name="Google Shape;115;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0"/>
              </a:spcBef>
              <a:spcAft>
                <a:spcPts val="0"/>
              </a:spcAft>
              <a:buSzPts val="1800"/>
              <a:buChar char="●"/>
            </a:pPr>
            <a:r>
              <a:rPr lang="en-CN"/>
              <a:t>Experimental Results:</a:t>
            </a:r>
            <a:endParaRPr/>
          </a:p>
          <a:p>
            <a:pPr marL="914400" lvl="1" indent="-342900" algn="l" rtl="0">
              <a:lnSpc>
                <a:spcPct val="90000"/>
              </a:lnSpc>
              <a:spcBef>
                <a:spcPts val="0"/>
              </a:spcBef>
              <a:spcAft>
                <a:spcPts val="0"/>
              </a:spcAft>
              <a:buSzPts val="1800"/>
              <a:buChar char="○"/>
            </a:pPr>
            <a:r>
              <a:rPr lang="en-CN"/>
              <a:t>Presentations delivered by animated characters were more engaging for users, making them more entertaining.</a:t>
            </a:r>
            <a:endParaRPr/>
          </a:p>
          <a:p>
            <a:pPr marL="914400" lvl="1" indent="-342900" algn="l" rtl="0">
              <a:lnSpc>
                <a:spcPct val="90000"/>
              </a:lnSpc>
              <a:spcBef>
                <a:spcPts val="0"/>
              </a:spcBef>
              <a:spcAft>
                <a:spcPts val="0"/>
              </a:spcAft>
              <a:buSzPts val="1800"/>
              <a:buChar char="○"/>
            </a:pPr>
            <a:r>
              <a:rPr lang="en-CN"/>
              <a:t>In the car sales scenario, the team effectively demonstrated different viewpoints through natural discussions between the characters.</a:t>
            </a:r>
            <a:endParaRPr/>
          </a:p>
          <a:p>
            <a:pPr marL="914400" lvl="1" indent="-342900" algn="l" rtl="0">
              <a:lnSpc>
                <a:spcPct val="90000"/>
              </a:lnSpc>
              <a:spcBef>
                <a:spcPts val="0"/>
              </a:spcBef>
              <a:spcAft>
                <a:spcPts val="0"/>
              </a:spcAft>
              <a:buSzPts val="1800"/>
              <a:buChar char="○"/>
            </a:pPr>
            <a:r>
              <a:rPr lang="en-CN"/>
              <a:t>In soccer commentary, Gerd and Matze responded dynamically to the game, adding variety and liveliness to the broadcast.</a:t>
            </a:r>
            <a:endParaRPr/>
          </a:p>
          <a:p>
            <a:pPr marL="457200" lvl="0" indent="-342900" algn="l" rtl="0">
              <a:lnSpc>
                <a:spcPct val="90000"/>
              </a:lnSpc>
              <a:spcBef>
                <a:spcPts val="0"/>
              </a:spcBef>
              <a:spcAft>
                <a:spcPts val="0"/>
              </a:spcAft>
              <a:buSzPts val="1800"/>
              <a:buChar char="●"/>
            </a:pPr>
            <a:r>
              <a:rPr lang="en-CN"/>
              <a:t>User Feedback: The use of multiple presenters increased content diversity, enhancing user engagement with the system.</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g30f31d816fe_0_5"/>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CN"/>
              <a:t>Conclusion</a:t>
            </a:r>
            <a:endParaRPr/>
          </a:p>
        </p:txBody>
      </p:sp>
      <p:sp>
        <p:nvSpPr>
          <p:cNvPr id="121" name="Google Shape;121;g30f31d816fe_0_5"/>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457200" lvl="0" indent="-342900" algn="l" rtl="0">
              <a:spcBef>
                <a:spcPts val="1000"/>
              </a:spcBef>
              <a:spcAft>
                <a:spcPts val="0"/>
              </a:spcAft>
              <a:buSzPts val="1800"/>
              <a:buChar char="●"/>
            </a:pPr>
            <a:r>
              <a:rPr lang="en-CN"/>
              <a:t>Summary: Using multiple lifelike characters in presentation systems can significantly enhance engagement, presenting information from different perspectives in a conversational manner.</a:t>
            </a:r>
            <a:endParaRPr/>
          </a:p>
          <a:p>
            <a:pPr marL="457200" lvl="0" indent="-342900" algn="l" rtl="0">
              <a:spcBef>
                <a:spcPts val="0"/>
              </a:spcBef>
              <a:spcAft>
                <a:spcPts val="0"/>
              </a:spcAft>
              <a:buSzPts val="1800"/>
              <a:buChar char="●"/>
            </a:pPr>
            <a:r>
              <a:rPr lang="en-CN"/>
              <a:t>Future Directions:</a:t>
            </a:r>
            <a:endParaRPr/>
          </a:p>
          <a:p>
            <a:pPr marL="914400" lvl="1" indent="-342900" algn="l" rtl="0">
              <a:spcBef>
                <a:spcPts val="0"/>
              </a:spcBef>
              <a:spcAft>
                <a:spcPts val="0"/>
              </a:spcAft>
              <a:buSzPts val="1800"/>
              <a:buChar char="○"/>
            </a:pPr>
            <a:r>
              <a:rPr lang="en-CN"/>
              <a:t>Explore the optimal number of characters and best casting for presentation teams.</a:t>
            </a:r>
            <a:endParaRPr/>
          </a:p>
          <a:p>
            <a:pPr marL="914400" lvl="1" indent="-342900" algn="l" rtl="0">
              <a:spcBef>
                <a:spcPts val="0"/>
              </a:spcBef>
              <a:spcAft>
                <a:spcPts val="0"/>
              </a:spcAft>
              <a:buSzPts val="1800"/>
              <a:buChar char="○"/>
            </a:pPr>
            <a:r>
              <a:rPr lang="en-CN"/>
              <a:t>Further investigate how to involve human users—either as co-presenters or interactive audience members.</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1484</Words>
  <Application>Microsoft Macintosh PowerPoint</Application>
  <PresentationFormat>Widescreen</PresentationFormat>
  <Paragraphs>61</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Presenting Through Performing: On the Use of Multiple Lifelike Characters in Knowledge- Based Presentation Systems</vt:lpstr>
      <vt:lpstr>Introduction and Goals</vt:lpstr>
      <vt:lpstr>Motivation</vt:lpstr>
      <vt:lpstr>Methodology</vt:lpstr>
      <vt:lpstr>Scenario 1: Car Sales Dialogue</vt:lpstr>
      <vt:lpstr>Scenario 2: Soccer Commentary</vt:lpstr>
      <vt:lpstr>Key Features of the Approach</vt:lpstr>
      <vt:lpstr>Important Results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Presenting Through Performing: On the Use of Multiple Lifelike Characters in Knowledge- Based Presentation Systems</dc:title>
  <dc:creator>思成 陈</dc:creator>
  <cp:lastModifiedBy>思成 陈</cp:lastModifiedBy>
  <cp:revision>5</cp:revision>
  <dcterms:created xsi:type="dcterms:W3CDTF">2024-10-27T17:34:46Z</dcterms:created>
  <dcterms:modified xsi:type="dcterms:W3CDTF">2024-10-28T16:00:34Z</dcterms:modified>
</cp:coreProperties>
</file>