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5143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 b="def" i="def"/>
      <a:tcStyle>
        <a:tcBdr/>
        <a:fill>
          <a:solidFill>
            <a:srgbClr val="E8EDF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 b="def" i="def"/>
      <a:tcStyle>
        <a:tcBdr/>
        <a:fill>
          <a:solidFill>
            <a:srgbClr val="EBEEE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 b="def" i="def"/>
      <a:tcStyle>
        <a:tcBdr/>
        <a:fill>
          <a:solidFill>
            <a:srgbClr val="FCFF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n-lt"/>
        <a:ea typeface="+mn-ea"/>
        <a:cs typeface="+mn-cs"/>
        <a:sym typeface="Arial"/>
      </a:defRPr>
    </a:lvl1pPr>
    <a:lvl2pPr indent="228600" latinLnBrk="0">
      <a:defRPr sz="1400">
        <a:latin typeface="+mn-lt"/>
        <a:ea typeface="+mn-ea"/>
        <a:cs typeface="+mn-cs"/>
        <a:sym typeface="Arial"/>
      </a:defRPr>
    </a:lvl2pPr>
    <a:lvl3pPr indent="457200" latinLnBrk="0">
      <a:defRPr sz="1400">
        <a:latin typeface="+mn-lt"/>
        <a:ea typeface="+mn-ea"/>
        <a:cs typeface="+mn-cs"/>
        <a:sym typeface="Arial"/>
      </a:defRPr>
    </a:lvl3pPr>
    <a:lvl4pPr indent="685800" latinLnBrk="0">
      <a:defRPr sz="1400">
        <a:latin typeface="+mn-lt"/>
        <a:ea typeface="+mn-ea"/>
        <a:cs typeface="+mn-cs"/>
        <a:sym typeface="Arial"/>
      </a:defRPr>
    </a:lvl4pPr>
    <a:lvl5pPr indent="914400" latinLnBrk="0">
      <a:defRPr sz="1400">
        <a:latin typeface="+mn-lt"/>
        <a:ea typeface="+mn-ea"/>
        <a:cs typeface="+mn-cs"/>
        <a:sym typeface="Arial"/>
      </a:defRPr>
    </a:lvl5pPr>
    <a:lvl6pPr indent="1143000" latinLnBrk="0">
      <a:defRPr sz="1400">
        <a:latin typeface="+mn-lt"/>
        <a:ea typeface="+mn-ea"/>
        <a:cs typeface="+mn-cs"/>
        <a:sym typeface="Arial"/>
      </a:defRPr>
    </a:lvl6pPr>
    <a:lvl7pPr indent="1371600" latinLnBrk="0">
      <a:defRPr sz="1400">
        <a:latin typeface="+mn-lt"/>
        <a:ea typeface="+mn-ea"/>
        <a:cs typeface="+mn-cs"/>
        <a:sym typeface="Arial"/>
      </a:defRPr>
    </a:lvl7pPr>
    <a:lvl8pPr indent="1600200" latinLnBrk="0">
      <a:defRPr sz="1400">
        <a:latin typeface="+mn-lt"/>
        <a:ea typeface="+mn-ea"/>
        <a:cs typeface="+mn-cs"/>
        <a:sym typeface="Arial"/>
      </a:defRPr>
    </a:lvl8pPr>
    <a:lvl9pPr indent="1828800" latinLnBrk="0">
      <a:defRPr sz="14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311708" y="744574"/>
            <a:ext cx="8520601" cy="2052601"/>
          </a:xfrm>
          <a:prstGeom prst="rect">
            <a:avLst/>
          </a:prstGeom>
        </p:spPr>
        <p:txBody>
          <a:bodyPr anchor="b"/>
          <a:lstStyle>
            <a:lvl1pPr algn="ctr">
              <a:defRPr sz="52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311699" y="2834125"/>
            <a:ext cx="8520602" cy="792601"/>
          </a:xfrm>
          <a:prstGeom prst="rect">
            <a:avLst/>
          </a:prstGeom>
        </p:spPr>
        <p:txBody>
          <a:bodyPr/>
          <a:lstStyle>
            <a:lvl1pPr marL="342900" indent="-228600" algn="ctr">
              <a:lnSpc>
                <a:spcPct val="100000"/>
              </a:lnSpc>
              <a:buClrTx/>
              <a:buSzTx/>
              <a:buFontTx/>
              <a:buNone/>
              <a:defRPr sz="2800"/>
            </a:lvl1pPr>
            <a:lvl2pPr marL="342900" indent="254000" algn="ctr">
              <a:lnSpc>
                <a:spcPct val="100000"/>
              </a:lnSpc>
              <a:buClrTx/>
              <a:buSzTx/>
              <a:buFontTx/>
              <a:buNone/>
              <a:defRPr sz="2800"/>
            </a:lvl2pPr>
            <a:lvl3pPr marL="342900" indent="711200" algn="ctr">
              <a:lnSpc>
                <a:spcPct val="100000"/>
              </a:lnSpc>
              <a:buClrTx/>
              <a:buSzTx/>
              <a:buFontTx/>
              <a:buNone/>
              <a:defRPr sz="2800"/>
            </a:lvl3pPr>
            <a:lvl4pPr marL="342900" indent="1168400" algn="ctr">
              <a:lnSpc>
                <a:spcPct val="100000"/>
              </a:lnSpc>
              <a:buClrTx/>
              <a:buSzTx/>
              <a:buFontTx/>
              <a:buNone/>
              <a:defRPr sz="2800"/>
            </a:lvl4pPr>
            <a:lvl5pPr marL="342900" indent="1625600" algn="ctr">
              <a:lnSpc>
                <a:spcPct val="100000"/>
              </a:lnSpc>
              <a:buClrTx/>
              <a:buSzTx/>
              <a:buFontTx/>
              <a:buNone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xfrm>
            <a:off x="311699" y="2150849"/>
            <a:ext cx="8520602" cy="841801"/>
          </a:xfrm>
          <a:prstGeom prst="rect">
            <a:avLst/>
          </a:prstGeom>
        </p:spPr>
        <p:txBody>
          <a:bodyPr anchor="ctr"/>
          <a:lstStyle>
            <a:lvl1pPr algn="ctr">
              <a:defRPr sz="3600"/>
            </a:lvl1pPr>
          </a:lstStyle>
          <a:p>
            <a:pPr/>
            <a:r>
              <a:t>Title Text</a:t>
            </a:r>
          </a:p>
        </p:txBody>
      </p:sp>
      <p:sp>
        <p:nvSpPr>
          <p:cNvPr id="2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9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8" name="Body Level One…"/>
          <p:cNvSpPr txBox="1"/>
          <p:nvPr>
            <p:ph type="body" sz="half" idx="1"/>
          </p:nvPr>
        </p:nvSpPr>
        <p:spPr>
          <a:xfrm>
            <a:off x="311699" y="1152475"/>
            <a:ext cx="3999902" cy="3416400"/>
          </a:xfrm>
          <a:prstGeom prst="rect">
            <a:avLst/>
          </a:prstGeom>
        </p:spPr>
        <p:txBody>
          <a:bodyPr/>
          <a:lstStyle>
            <a:lvl1pPr indent="-317500">
              <a:buSzPts val="1400"/>
              <a:defRPr sz="1400"/>
            </a:lvl1pPr>
            <a:lvl2pPr marL="965200" indent="-355600">
              <a:buSzPts val="1400"/>
              <a:defRPr sz="1400"/>
            </a:lvl2pPr>
            <a:lvl3pPr marL="1422400" indent="-355600">
              <a:buSzPts val="1400"/>
              <a:defRPr sz="1400"/>
            </a:lvl3pPr>
            <a:lvl4pPr marL="1879600" indent="-355600">
              <a:buSzPts val="1400"/>
              <a:defRPr sz="1400"/>
            </a:lvl4pPr>
            <a:lvl5pPr marL="2336800" indent="-355600">
              <a:buSzPts val="1400"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Google Shape;23;p5"/>
          <p:cNvSpPr txBox="1"/>
          <p:nvPr>
            <p:ph type="body" sz="half" idx="21"/>
          </p:nvPr>
        </p:nvSpPr>
        <p:spPr>
          <a:xfrm>
            <a:off x="4832399" y="1152475"/>
            <a:ext cx="3999902" cy="3416400"/>
          </a:xfrm>
          <a:prstGeom prst="rect">
            <a:avLst/>
          </a:prstGeom>
        </p:spPr>
        <p:txBody>
          <a:bodyPr/>
          <a:lstStyle/>
          <a:p>
            <a:pPr indent="-317500">
              <a:buSzPts val="1400"/>
              <a:defRPr sz="1400"/>
            </a:pP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Text"/>
          <p:cNvSpPr txBox="1"/>
          <p:nvPr>
            <p:ph type="title"/>
          </p:nvPr>
        </p:nvSpPr>
        <p:spPr>
          <a:xfrm>
            <a:off x="311699" y="555600"/>
            <a:ext cx="2808001" cy="7557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/>
            <a:r>
              <a:t>Title Text</a:t>
            </a:r>
          </a:p>
        </p:txBody>
      </p:sp>
      <p:sp>
        <p:nvSpPr>
          <p:cNvPr id="56" name="Body Level One…"/>
          <p:cNvSpPr txBox="1"/>
          <p:nvPr>
            <p:ph type="body" sz="quarter" idx="1"/>
          </p:nvPr>
        </p:nvSpPr>
        <p:spPr>
          <a:xfrm>
            <a:off x="311699" y="1389599"/>
            <a:ext cx="2808001" cy="3179401"/>
          </a:xfrm>
          <a:prstGeom prst="rect">
            <a:avLst/>
          </a:prstGeom>
        </p:spPr>
        <p:txBody>
          <a:bodyPr/>
          <a:lstStyle>
            <a:lvl1pPr indent="-304800">
              <a:buSzPts val="1200"/>
              <a:defRPr sz="1200"/>
            </a:lvl1pPr>
            <a:lvl2pPr marL="914400" indent="-304800">
              <a:buSzPts val="1200"/>
              <a:defRPr sz="1200"/>
            </a:lvl2pPr>
            <a:lvl3pPr marL="1371600" indent="-304800">
              <a:buSzPts val="1200"/>
              <a:defRPr sz="1200"/>
            </a:lvl3pPr>
            <a:lvl4pPr marL="1828800" indent="-304800">
              <a:buSzPts val="1200"/>
              <a:defRPr sz="1200"/>
            </a:lvl4pPr>
            <a:lvl5pPr marL="2286000" indent="-304800">
              <a:buSzPts val="1200"/>
              <a:defRPr sz="1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AIN_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le Text"/>
          <p:cNvSpPr txBox="1"/>
          <p:nvPr>
            <p:ph type="title"/>
          </p:nvPr>
        </p:nvSpPr>
        <p:spPr>
          <a:xfrm>
            <a:off x="490250" y="450149"/>
            <a:ext cx="6367801" cy="4090801"/>
          </a:xfrm>
          <a:prstGeom prst="rect">
            <a:avLst/>
          </a:prstGeom>
        </p:spPr>
        <p:txBody>
          <a:bodyPr anchor="ctr"/>
          <a:lstStyle>
            <a:lvl1pPr>
              <a:defRPr sz="4800"/>
            </a:lvl1pPr>
          </a:lstStyle>
          <a:p>
            <a:pPr/>
            <a:r>
              <a:t>Title Text</a:t>
            </a:r>
          </a:p>
        </p:txBody>
      </p:sp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_TITLE_AND_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36;p9"/>
          <p:cNvSpPr/>
          <p:nvPr/>
        </p:nvSpPr>
        <p:spPr>
          <a:xfrm>
            <a:off x="4572000" y="-125"/>
            <a:ext cx="4572000" cy="5143501"/>
          </a:xfrm>
          <a:prstGeom prst="rect">
            <a:avLst/>
          </a:prstGeom>
          <a:solidFill>
            <a:srgbClr val="EEEEEE"/>
          </a:solidFill>
          <a:ln w="12700">
            <a:miter lim="400000"/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265500" y="1233175"/>
            <a:ext cx="4045200" cy="1482301"/>
          </a:xfrm>
          <a:prstGeom prst="rect">
            <a:avLst/>
          </a:prstGeom>
        </p:spPr>
        <p:txBody>
          <a:bodyPr anchor="b"/>
          <a:lstStyle>
            <a:lvl1pPr algn="ctr">
              <a:defRPr sz="4200"/>
            </a:lvl1pPr>
          </a:lstStyle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quarter" idx="1"/>
          </p:nvPr>
        </p:nvSpPr>
        <p:spPr>
          <a:xfrm>
            <a:off x="265500" y="2803075"/>
            <a:ext cx="4045200" cy="1235101"/>
          </a:xfrm>
          <a:prstGeom prst="rect">
            <a:avLst/>
          </a:prstGeom>
        </p:spPr>
        <p:txBody>
          <a:bodyPr/>
          <a:lstStyle>
            <a:lvl1pPr marL="342900" indent="-228600" algn="ctr">
              <a:lnSpc>
                <a:spcPct val="100000"/>
              </a:lnSpc>
              <a:buClrTx/>
              <a:buSzTx/>
              <a:buFontTx/>
              <a:buNone/>
              <a:defRPr sz="2100"/>
            </a:lvl1pPr>
            <a:lvl2pPr marL="342900" indent="254000" algn="ctr">
              <a:lnSpc>
                <a:spcPct val="100000"/>
              </a:lnSpc>
              <a:buClrTx/>
              <a:buSzTx/>
              <a:buFontTx/>
              <a:buNone/>
              <a:defRPr sz="2100"/>
            </a:lvl2pPr>
            <a:lvl3pPr marL="342900" indent="711200" algn="ctr">
              <a:lnSpc>
                <a:spcPct val="100000"/>
              </a:lnSpc>
              <a:buClrTx/>
              <a:buSzTx/>
              <a:buFontTx/>
              <a:buNone/>
              <a:defRPr sz="2100"/>
            </a:lvl3pPr>
            <a:lvl4pPr marL="342900" indent="1168400" algn="ctr">
              <a:lnSpc>
                <a:spcPct val="100000"/>
              </a:lnSpc>
              <a:buClrTx/>
              <a:buSzTx/>
              <a:buFontTx/>
              <a:buNone/>
              <a:defRPr sz="2100"/>
            </a:lvl4pPr>
            <a:lvl5pPr marL="342900" indent="1625600" algn="ctr">
              <a:lnSpc>
                <a:spcPct val="100000"/>
              </a:lnSpc>
              <a:buClrTx/>
              <a:buSzTx/>
              <a:buFontTx/>
              <a:buNone/>
              <a:defRPr sz="21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Google Shape;39;p9"/>
          <p:cNvSpPr txBox="1"/>
          <p:nvPr>
            <p:ph type="body" sz="half" idx="21"/>
          </p:nvPr>
        </p:nvSpPr>
        <p:spPr>
          <a:xfrm>
            <a:off x="4939500" y="724074"/>
            <a:ext cx="3837000" cy="3695102"/>
          </a:xfrm>
          <a:prstGeom prst="rect">
            <a:avLst/>
          </a:prstGeom>
        </p:spPr>
        <p:txBody>
          <a:bodyPr anchor="ctr"/>
          <a:lstStyle/>
          <a:p>
            <a:pPr/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APTION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Body Level One…"/>
          <p:cNvSpPr txBox="1"/>
          <p:nvPr>
            <p:ph type="body" sz="quarter" idx="1"/>
          </p:nvPr>
        </p:nvSpPr>
        <p:spPr>
          <a:xfrm>
            <a:off x="311699" y="4230575"/>
            <a:ext cx="5998802" cy="605101"/>
          </a:xfrm>
          <a:prstGeom prst="rect">
            <a:avLst/>
          </a:prstGeom>
        </p:spPr>
        <p:txBody>
          <a:bodyPr anchor="ctr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</a:lvl1pPr>
            <a:lvl2pPr>
              <a:lnSpc>
                <a:spcPct val="100000"/>
              </a:lnSpc>
              <a:buClrTx/>
              <a:buFontTx/>
            </a:lvl2pPr>
            <a:lvl3pPr>
              <a:lnSpc>
                <a:spcPct val="100000"/>
              </a:lnSpc>
              <a:buClrTx/>
              <a:buFontTx/>
            </a:lvl3pPr>
            <a:lvl4pPr>
              <a:lnSpc>
                <a:spcPct val="100000"/>
              </a:lnSpc>
              <a:buClrTx/>
              <a:buFontTx/>
            </a:lvl4pPr>
            <a:lvl5pPr>
              <a:lnSpc>
                <a:spcPct val="100000"/>
              </a:lnSpc>
              <a:buClrTx/>
              <a:buFontTx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xx%"/>
          <p:cNvSpPr txBox="1"/>
          <p:nvPr>
            <p:ph type="title" hasCustomPrompt="1"/>
          </p:nvPr>
        </p:nvSpPr>
        <p:spPr>
          <a:xfrm>
            <a:off x="311699" y="1106125"/>
            <a:ext cx="8520602" cy="1963500"/>
          </a:xfrm>
          <a:prstGeom prst="rect">
            <a:avLst/>
          </a:prstGeom>
        </p:spPr>
        <p:txBody>
          <a:bodyPr anchor="b"/>
          <a:lstStyle>
            <a:lvl1pPr algn="ctr">
              <a:defRPr sz="12000"/>
            </a:lvl1pPr>
          </a:lstStyle>
          <a:p>
            <a:pPr/>
            <a:r>
              <a:t>xx%</a:t>
            </a:r>
          </a:p>
        </p:txBody>
      </p:sp>
      <p:sp>
        <p:nvSpPr>
          <p:cNvPr id="92" name="Body Level One…"/>
          <p:cNvSpPr txBox="1"/>
          <p:nvPr>
            <p:ph type="body" sz="half" idx="1"/>
          </p:nvPr>
        </p:nvSpPr>
        <p:spPr>
          <a:xfrm>
            <a:off x="311699" y="3152225"/>
            <a:ext cx="8520602" cy="1300800"/>
          </a:xfrm>
          <a:prstGeom prst="rect">
            <a:avLst/>
          </a:prstGeom>
        </p:spPr>
        <p:txBody>
          <a:bodyPr/>
          <a:lstStyle>
            <a:lvl1pPr algn="ctr"/>
            <a:lvl2pPr algn="ctr"/>
            <a:lvl3pPr algn="ctr"/>
            <a:lvl4pPr algn="ctr"/>
            <a:lvl5pPr algn="ctr"/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Body Level One…"/>
          <p:cNvSpPr txBox="1"/>
          <p:nvPr>
            <p:ph type="body" sz="half" idx="1"/>
          </p:nvPr>
        </p:nvSpPr>
        <p:spPr>
          <a:xfrm>
            <a:off x="457200" y="1720517"/>
            <a:ext cx="4038600" cy="2874001"/>
          </a:xfrm>
          <a:prstGeom prst="rect">
            <a:avLst/>
          </a:prstGeom>
        </p:spPr>
        <p:txBody>
          <a:bodyPr lIns="34275" tIns="34275" rIns="34275" bIns="34275"/>
          <a:lstStyle>
            <a:lvl1pPr indent="-336550">
              <a:spcBef>
                <a:spcPts val="300"/>
              </a:spcBef>
              <a:buClr>
                <a:srgbClr val="500000"/>
              </a:buClr>
              <a:buSzPts val="1700"/>
              <a:defRPr b="1" sz="1700"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895350" indent="-323850">
              <a:spcBef>
                <a:spcPts val="300"/>
              </a:spcBef>
              <a:buClr>
                <a:srgbClr val="500000"/>
              </a:buClr>
              <a:buSzPts val="1700"/>
              <a:defRPr b="1" sz="1700"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1414780" indent="-367030">
              <a:spcBef>
                <a:spcPts val="300"/>
              </a:spcBef>
              <a:buClr>
                <a:srgbClr val="500000"/>
              </a:buClr>
              <a:buSzPts val="1700"/>
              <a:defRPr b="1" sz="1700"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1896835" indent="-385535">
              <a:spcBef>
                <a:spcPts val="300"/>
              </a:spcBef>
              <a:buClr>
                <a:srgbClr val="500000"/>
              </a:buClr>
              <a:buSzPts val="1700"/>
              <a:defRPr b="1" sz="1700"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2354035" indent="-385535">
              <a:spcBef>
                <a:spcPts val="300"/>
              </a:spcBef>
              <a:buClr>
                <a:srgbClr val="500000"/>
              </a:buClr>
              <a:buSzPts val="1700"/>
              <a:defRPr b="1" sz="1700"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8" name="Google Shape;52;p13"/>
          <p:cNvSpPr txBox="1"/>
          <p:nvPr>
            <p:ph type="body" sz="half" idx="21"/>
          </p:nvPr>
        </p:nvSpPr>
        <p:spPr>
          <a:xfrm>
            <a:off x="4648200" y="1720517"/>
            <a:ext cx="4038600" cy="2874001"/>
          </a:xfrm>
          <a:prstGeom prst="rect">
            <a:avLst/>
          </a:prstGeom>
        </p:spPr>
        <p:txBody>
          <a:bodyPr lIns="34275" tIns="34275" rIns="34275" bIns="34275"/>
          <a:lstStyle/>
          <a:p>
            <a:pPr indent="-336550">
              <a:spcBef>
                <a:spcPts val="300"/>
              </a:spcBef>
              <a:buClr>
                <a:srgbClr val="500000"/>
              </a:buClr>
              <a:buSzPts val="1700"/>
              <a:defRPr b="1" sz="1700">
                <a:latin typeface="Open Sans ExtraBold"/>
                <a:ea typeface="Open Sans ExtraBold"/>
                <a:cs typeface="Open Sans ExtraBold"/>
                <a:sym typeface="Open Sans ExtraBold"/>
              </a:defRPr>
            </a:pPr>
          </a:p>
        </p:txBody>
      </p:sp>
      <p:sp>
        <p:nvSpPr>
          <p:cNvPr id="109" name="Title Text"/>
          <p:cNvSpPr txBox="1"/>
          <p:nvPr>
            <p:ph type="title"/>
          </p:nvPr>
        </p:nvSpPr>
        <p:spPr>
          <a:xfrm>
            <a:off x="457200" y="961738"/>
            <a:ext cx="8229600" cy="670201"/>
          </a:xfrm>
          <a:prstGeom prst="rect">
            <a:avLst/>
          </a:prstGeom>
        </p:spPr>
        <p:txBody>
          <a:bodyPr lIns="34275" tIns="34275" rIns="34275" bIns="34275" anchor="ctr"/>
          <a:lstStyle>
            <a:lvl1pPr algn="ctr"/>
          </a:lstStyle>
          <a:p>
            <a:pPr/>
            <a:r>
              <a:t>Title Text</a:t>
            </a:r>
          </a:p>
        </p:txBody>
      </p:sp>
      <p:sp>
        <p:nvSpPr>
          <p:cNvPr id="110" name="Slide Number"/>
          <p:cNvSpPr txBox="1"/>
          <p:nvPr>
            <p:ph type="sldNum" sz="quarter" idx="2"/>
          </p:nvPr>
        </p:nvSpPr>
        <p:spPr>
          <a:xfrm>
            <a:off x="8464287" y="4802167"/>
            <a:ext cx="222514" cy="204096"/>
          </a:xfrm>
          <a:prstGeom prst="rect">
            <a:avLst/>
          </a:prstGeom>
        </p:spPr>
        <p:txBody>
          <a:bodyPr lIns="34275" tIns="34275" rIns="34275" bIns="34275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311699" y="1152475"/>
            <a:ext cx="8520602" cy="341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684345" y="4700819"/>
            <a:ext cx="336814" cy="318396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normAutofit fontScale="100000" lnSpcReduction="0"/>
          </a:bodyPr>
          <a:lstStyle>
            <a:lvl1pPr algn="r">
              <a:defRPr sz="1000">
                <a:solidFill>
                  <a:schemeClr val="accent2">
                    <a:lumOff val="21764"/>
                  </a:schemeClr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b="0" baseline="0" cap="none" i="0" spc="0" strike="noStrike" sz="1800" u="none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b="0" baseline="0" cap="none" i="0" spc="0" strike="noStrike" sz="1800" u="none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b="0" baseline="0" cap="none" i="0" spc="0" strike="noStrike" sz="1800" u="none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b="0" baseline="0" cap="none" i="0" spc="0" strike="noStrike" sz="1800" u="none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b="0" baseline="0" cap="none" i="0" spc="0" strike="noStrike" sz="1800" u="none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b="0" baseline="0" cap="none" i="0" spc="0" strike="noStrike" sz="1800" u="none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b="0" baseline="0" cap="none" i="0" spc="0" strike="noStrike" sz="1800" u="none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b="0" baseline="0" cap="none" i="0" spc="0" strike="noStrike" sz="1800" u="none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b="0" baseline="0" cap="none" i="0" spc="0" strike="noStrike" sz="1800" u="none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2;p14"/>
          <p:cNvSpPr txBox="1"/>
          <p:nvPr>
            <p:ph type="ctrTitle"/>
          </p:nvPr>
        </p:nvSpPr>
        <p:spPr>
          <a:xfrm>
            <a:off x="685800" y="1592814"/>
            <a:ext cx="7772400" cy="1282201"/>
          </a:xfrm>
          <a:prstGeom prst="rect">
            <a:avLst/>
          </a:prstGeom>
        </p:spPr>
        <p:txBody>
          <a:bodyPr lIns="34275" tIns="34275" rIns="34275" bIns="34275" anchor="ctr"/>
          <a:lstStyle>
            <a:lvl1pPr>
              <a:defRPr sz="2500"/>
            </a:lvl1pPr>
          </a:lstStyle>
          <a:p>
            <a:pPr/>
            <a:r>
              <a:t>Trends and Trajectories for Explainable, Accountable and Intelligible Systems: An HCI Research Agenda</a:t>
            </a:r>
          </a:p>
        </p:txBody>
      </p:sp>
      <p:sp>
        <p:nvSpPr>
          <p:cNvPr id="120" name="Google Shape;63;p14"/>
          <p:cNvSpPr txBox="1"/>
          <p:nvPr>
            <p:ph type="subTitle" sz="quarter" idx="1"/>
          </p:nvPr>
        </p:nvSpPr>
        <p:spPr>
          <a:xfrm>
            <a:off x="1371600" y="2875009"/>
            <a:ext cx="6400800" cy="892420"/>
          </a:xfrm>
          <a:prstGeom prst="rect">
            <a:avLst/>
          </a:prstGeom>
        </p:spPr>
        <p:txBody>
          <a:bodyPr lIns="34275" tIns="34275" rIns="34275" bIns="34275"/>
          <a:lstStyle/>
          <a:p>
            <a:pPr marL="0" indent="0">
              <a:defRPr sz="1800"/>
            </a:pPr>
            <a:r>
              <a:t>A Abdul, J. Vermeulen, D. Wang, B. Lim, and M. Kankanhalli</a:t>
            </a:r>
          </a:p>
          <a:p>
            <a:pPr marL="0" indent="0"/>
            <a:endParaRPr sz="1800"/>
          </a:p>
          <a:p>
            <a:pPr marL="0" indent="0">
              <a:defRPr b="1" sz="1800"/>
            </a:pPr>
            <a:r>
              <a:t>Discussant - Shubham Chorage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8;p15"/>
          <p:cNvSpPr txBox="1"/>
          <p:nvPr>
            <p:ph type="body" idx="1"/>
          </p:nvPr>
        </p:nvSpPr>
        <p:spPr>
          <a:xfrm>
            <a:off x="425849" y="997774"/>
            <a:ext cx="8292302" cy="3522602"/>
          </a:xfrm>
          <a:prstGeom prst="rect">
            <a:avLst/>
          </a:prstGeom>
        </p:spPr>
        <p:txBody>
          <a:bodyPr/>
          <a:lstStyle/>
          <a:p>
            <a:pPr marL="0" indent="0" defTabSz="777240">
              <a:lnSpc>
                <a:spcPct val="100000"/>
              </a:lnSpc>
              <a:spcBef>
                <a:spcPts val="1000"/>
              </a:spcBef>
              <a:buSzTx/>
              <a:buNone/>
              <a:defRPr sz="102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Growing Importance of Explainable AI and Algorithmic Transparency</a:t>
            </a:r>
          </a:p>
          <a:p>
            <a:pPr marL="388620" indent="-245046" defTabSz="777240">
              <a:lnSpc>
                <a:spcPct val="100000"/>
              </a:lnSpc>
              <a:spcBef>
                <a:spcPts val="1000"/>
              </a:spcBef>
              <a:buClr>
                <a:srgbClr val="000000"/>
              </a:buClr>
              <a:buSzPts val="900"/>
              <a:buFont typeface="Helvetica"/>
              <a:defRPr b="0" sz="935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As AI and machine learning systems become more prevalent and influential in society, there is an increasing need for these systems to be explainable and transparent.</a:t>
            </a:r>
          </a:p>
          <a:p>
            <a:pPr marL="388620" indent="-245046" defTabSz="77724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900"/>
              <a:buFont typeface="Helvetica"/>
              <a:defRPr b="0" sz="935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This paper provides a comprehensive overview of research on explainable systems across multiple domains, which is highly relevant as explainable AI is a major focus area today.</a:t>
            </a:r>
            <a:endParaRPr sz="765">
              <a:latin typeface="Open Sans"/>
              <a:ea typeface="Open Sans"/>
              <a:cs typeface="Open Sans"/>
              <a:sym typeface="Open Sans"/>
            </a:endParaRPr>
          </a:p>
          <a:p>
            <a:pPr marL="0" indent="0" defTabSz="777240">
              <a:lnSpc>
                <a:spcPct val="100000"/>
              </a:lnSpc>
              <a:spcBef>
                <a:spcPts val="1000"/>
              </a:spcBef>
              <a:buSzTx/>
              <a:buNone/>
              <a:defRPr sz="102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Interdisciplinary Landscape</a:t>
            </a:r>
          </a:p>
          <a:p>
            <a:pPr marL="388620" indent="-245046" defTabSz="777240">
              <a:lnSpc>
                <a:spcPct val="100000"/>
              </a:lnSpc>
              <a:spcBef>
                <a:spcPts val="1000"/>
              </a:spcBef>
              <a:buClr>
                <a:srgbClr val="000000"/>
              </a:buClr>
              <a:buSzPts val="900"/>
              <a:buFont typeface="Helvetica"/>
              <a:defRPr b="0" sz="935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The paper maps out the research landscape across diverse fields like HCI, machine learning and cognitive psychology and provides crucial insights for explainable AI.</a:t>
            </a:r>
          </a:p>
          <a:p>
            <a:pPr marL="0" indent="0" defTabSz="777240">
              <a:lnSpc>
                <a:spcPct val="100000"/>
              </a:lnSpc>
              <a:spcBef>
                <a:spcPts val="1000"/>
              </a:spcBef>
              <a:buSzTx/>
              <a:buNone/>
              <a:defRPr sz="102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HCI Perspective on Explainable Systems</a:t>
            </a:r>
          </a:p>
          <a:p>
            <a:pPr marL="388620" indent="-245046" defTabSz="777240">
              <a:lnSpc>
                <a:spcPct val="100000"/>
              </a:lnSpc>
              <a:spcBef>
                <a:spcPts val="1000"/>
              </a:spcBef>
              <a:buClr>
                <a:srgbClr val="000000"/>
              </a:buClr>
              <a:buSzPts val="900"/>
              <a:buFont typeface="Helvetica"/>
              <a:defRPr b="0" sz="935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The paper argues for HCI researchers to take the lead in developing explainable systems that are usable and effective for end-users.</a:t>
            </a:r>
          </a:p>
          <a:p>
            <a:pPr marL="388620" indent="-245046" defTabSz="77724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900"/>
              <a:buFont typeface="Helvetica"/>
              <a:defRPr b="0" sz="935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This human-centered approach to explainable AI is increasingly recognized as critical today.</a:t>
            </a:r>
            <a:endParaRPr sz="765">
              <a:latin typeface="Open Sans"/>
              <a:ea typeface="Open Sans"/>
              <a:cs typeface="Open Sans"/>
              <a:sym typeface="Open Sans"/>
            </a:endParaRPr>
          </a:p>
          <a:p>
            <a:pPr marL="0" indent="0" defTabSz="777240">
              <a:lnSpc>
                <a:spcPct val="100000"/>
              </a:lnSpc>
              <a:spcBef>
                <a:spcPts val="1000"/>
              </a:spcBef>
              <a:buSzTx/>
              <a:buNone/>
              <a:defRPr sz="102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Data-Driven Analysis at Scale</a:t>
            </a:r>
          </a:p>
          <a:p>
            <a:pPr marL="388620" indent="-245046" defTabSz="777240">
              <a:lnSpc>
                <a:spcPct val="100000"/>
              </a:lnSpc>
              <a:spcBef>
                <a:spcPts val="1000"/>
              </a:spcBef>
              <a:buClr>
                <a:srgbClr val="000000"/>
              </a:buClr>
              <a:buSzPts val="900"/>
              <a:buFont typeface="Helvetica"/>
              <a:defRPr b="0" sz="935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The paper analyzes over 12,000 papers using computational techniques like topic modeling.</a:t>
            </a:r>
          </a:p>
          <a:p>
            <a:pPr marL="388620" indent="-245046" defTabSz="77724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900"/>
              <a:buFont typeface="Helvetica"/>
              <a:defRPr b="0" sz="935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This large-scale, data-driven approach to literature analysis is highly relevant for understanding broad research trends today.</a:t>
            </a:r>
          </a:p>
          <a:p>
            <a:pPr marL="0" indent="0" defTabSz="777240">
              <a:lnSpc>
                <a:spcPct val="100000"/>
              </a:lnSpc>
              <a:spcBef>
                <a:spcPts val="1000"/>
              </a:spcBef>
              <a:buSzTx/>
              <a:buNone/>
              <a:defRPr sz="102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Agenda for Future Research</a:t>
            </a:r>
          </a:p>
          <a:p>
            <a:pPr marL="388620" indent="-245046" defTabSz="777240">
              <a:lnSpc>
                <a:spcPct val="100000"/>
              </a:lnSpc>
              <a:spcBef>
                <a:spcPts val="1000"/>
              </a:spcBef>
              <a:buClr>
                <a:srgbClr val="000000"/>
              </a:buClr>
              <a:buSzPts val="900"/>
              <a:buFont typeface="Helvetica"/>
              <a:defRPr b="0" sz="935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The paper proposes several implications and directions for future HCI research on explainable systems.</a:t>
            </a:r>
          </a:p>
          <a:p>
            <a:pPr marL="388620" indent="-245046" defTabSz="77724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900"/>
              <a:buFont typeface="Helvetica"/>
              <a:defRPr b="0" sz="935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This helps shape the research agenda in this rapidly evolving field.</a:t>
            </a:r>
          </a:p>
        </p:txBody>
      </p:sp>
      <p:sp>
        <p:nvSpPr>
          <p:cNvPr id="123" name="Google Shape;69;p15"/>
          <p:cNvSpPr txBox="1"/>
          <p:nvPr>
            <p:ph type="title"/>
          </p:nvPr>
        </p:nvSpPr>
        <p:spPr>
          <a:xfrm>
            <a:off x="457200" y="198513"/>
            <a:ext cx="8229600" cy="670202"/>
          </a:xfrm>
          <a:prstGeom prst="rect">
            <a:avLst/>
          </a:prstGeom>
        </p:spPr>
        <p:txBody>
          <a:bodyPr/>
          <a:lstStyle/>
          <a:p>
            <a:pPr/>
            <a:r>
              <a:t>Relevance to Today's Research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86;p18"/>
          <p:cNvSpPr txBox="1"/>
          <p:nvPr>
            <p:ph type="body" idx="1"/>
          </p:nvPr>
        </p:nvSpPr>
        <p:spPr>
          <a:xfrm>
            <a:off x="457199" y="1097324"/>
            <a:ext cx="8292302" cy="3522602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SzTx/>
              <a:buNone/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Bounded Rationality</a:t>
            </a:r>
          </a:p>
          <a:p>
            <a:pPr indent="-298450">
              <a:lnSpc>
                <a:spcPct val="120000"/>
              </a:lnSpc>
              <a:spcBef>
                <a:spcPts val="1200"/>
              </a:spcBef>
              <a:buClr>
                <a:srgbClr val="000000"/>
              </a:buClr>
              <a:buSzPts val="1100"/>
              <a:defRPr b="0" sz="11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Simon agrees with the research on the need for AI systems to be understandable, also stressing that AI should be explicitly designed to accommodate the cognitive limits of users.</a:t>
            </a:r>
          </a:p>
          <a:p>
            <a:pPr indent="-298450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SzPts val="1100"/>
              <a:defRPr b="0" sz="11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AI systems must not just function well, but be designed for human comprehension.</a:t>
            </a:r>
          </a:p>
          <a:p>
            <a:pPr indent="-298450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SzPts val="1100"/>
              <a:defRPr b="0" sz="11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b="1"/>
              <a:t>Implication for AI</a:t>
            </a:r>
            <a:r>
              <a:t>: Explainable AI (XAI) must present information that users can easily understand.</a:t>
            </a:r>
            <a:endParaRPr sz="1200"/>
          </a:p>
          <a:p>
            <a:pPr marL="0" indent="0">
              <a:lnSpc>
                <a:spcPct val="120000"/>
              </a:lnSpc>
              <a:spcBef>
                <a:spcPts val="1200"/>
              </a:spcBef>
              <a:buSzTx/>
              <a:buNone/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Complexity and Simplicity</a:t>
            </a:r>
            <a:endParaRPr b="0" sz="1100"/>
          </a:p>
          <a:p>
            <a:pPr indent="-298450">
              <a:lnSpc>
                <a:spcPct val="120000"/>
              </a:lnSpc>
              <a:spcBef>
                <a:spcPts val="1200"/>
              </a:spcBef>
              <a:buClr>
                <a:srgbClr val="000000"/>
              </a:buClr>
              <a:buSzPts val="1100"/>
              <a:defRPr b="0" sz="11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While the paper supports simplification, Simon raises concerns about the risk of oversimplifying AI systems.</a:t>
            </a:r>
          </a:p>
          <a:p>
            <a:pPr indent="-298450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SzPts val="1100"/>
              <a:defRPr b="0" sz="11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He might question whether simplifying AI explanations compromises understanding of its inner workings.</a:t>
            </a:r>
          </a:p>
          <a:p>
            <a:pPr indent="-298450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SzPts val="1100"/>
              <a:defRPr b="0" sz="11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b="1"/>
              <a:t>Relevance to AI</a:t>
            </a:r>
            <a:r>
              <a:t>: Explanations should simplify AI decisions without losing essential details.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SzTx/>
              <a:buNone/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Design and Artificial Systems</a:t>
            </a:r>
            <a:endParaRPr b="0" sz="1100"/>
          </a:p>
          <a:p>
            <a:pPr indent="-298450">
              <a:lnSpc>
                <a:spcPct val="120000"/>
              </a:lnSpc>
              <a:spcBef>
                <a:spcPts val="1200"/>
              </a:spcBef>
              <a:buClr>
                <a:srgbClr val="000000"/>
              </a:buClr>
              <a:buSzPts val="1100"/>
              <a:defRPr b="0" sz="11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Simon agrees that AI must be transparent and user-centered.</a:t>
            </a:r>
          </a:p>
          <a:p>
            <a:pPr indent="-298450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SzPts val="1100"/>
              <a:defRPr b="0" sz="11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However, Simon would stress that AI must adapt to different user environments to remain functional and understandable.</a:t>
            </a:r>
          </a:p>
          <a:p>
            <a:pPr indent="-298450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SzPts val="1100"/>
              <a:defRPr b="0" sz="11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b="1"/>
              <a:t>Application to AI</a:t>
            </a:r>
            <a:r>
              <a:t>: XAI should be transparent and tailored to human needs.</a:t>
            </a:r>
          </a:p>
        </p:txBody>
      </p:sp>
      <p:sp>
        <p:nvSpPr>
          <p:cNvPr id="126" name="Google Shape;87;p18"/>
          <p:cNvSpPr txBox="1"/>
          <p:nvPr>
            <p:ph type="title"/>
          </p:nvPr>
        </p:nvSpPr>
        <p:spPr>
          <a:xfrm>
            <a:off x="457200" y="198513"/>
            <a:ext cx="8229600" cy="670202"/>
          </a:xfrm>
          <a:prstGeom prst="rect">
            <a:avLst/>
          </a:prstGeom>
        </p:spPr>
        <p:txBody>
          <a:bodyPr/>
          <a:lstStyle/>
          <a:p>
            <a:pPr/>
            <a:r>
              <a:t>Herbert Simon's perspective on this research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92;p19"/>
          <p:cNvSpPr txBox="1"/>
          <p:nvPr>
            <p:ph type="body" idx="1"/>
          </p:nvPr>
        </p:nvSpPr>
        <p:spPr>
          <a:xfrm>
            <a:off x="457199" y="1097324"/>
            <a:ext cx="8292302" cy="3522602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SzTx/>
              <a:buNone/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Synthesis and Explanation</a:t>
            </a:r>
            <a:endParaRPr b="0" sz="1100"/>
          </a:p>
          <a:p>
            <a:pPr indent="-298450">
              <a:lnSpc>
                <a:spcPct val="120000"/>
              </a:lnSpc>
              <a:spcBef>
                <a:spcPts val="1200"/>
              </a:spcBef>
              <a:buClr>
                <a:srgbClr val="000000"/>
              </a:buClr>
              <a:buSzPts val="1100"/>
              <a:defRPr b="0" sz="11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Simon agree that AI should make its internal processes visible to users.</a:t>
            </a:r>
          </a:p>
          <a:p>
            <a:pPr indent="-298450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SzPts val="1100"/>
              <a:defRPr b="0" sz="11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Simon would see XAI as an example of creating systems that clarify decision processes while functioning within user contexts.</a:t>
            </a:r>
          </a:p>
          <a:p>
            <a:pPr indent="-298450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SzPts val="1100"/>
              <a:defRPr b="0" sz="11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b="1"/>
              <a:t>Insight for XAI</a:t>
            </a:r>
            <a:r>
              <a:t>: AI must make its internal logic visible to users.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SzTx/>
              <a:buNone/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Conclusion</a:t>
            </a:r>
            <a:endParaRPr b="0" sz="1100"/>
          </a:p>
          <a:p>
            <a:pPr indent="-298450">
              <a:lnSpc>
                <a:spcPct val="120000"/>
              </a:lnSpc>
              <a:spcBef>
                <a:spcPts val="1200"/>
              </a:spcBef>
              <a:buClr>
                <a:srgbClr val="000000"/>
              </a:buClr>
              <a:buSzPts val="1100"/>
              <a:defRPr b="0" sz="11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The paper aligns with key principles of goal-oriented design and intelligibility, reflecting Simon’s broader philosophy.</a:t>
            </a:r>
          </a:p>
          <a:p>
            <a:pPr indent="-298450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SzPts val="1100"/>
              <a:defRPr b="0" sz="11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Future developments can incorporate adaptive and functional designs, enhancing explainable AI’s user-centric approach.</a:t>
            </a:r>
          </a:p>
        </p:txBody>
      </p:sp>
      <p:sp>
        <p:nvSpPr>
          <p:cNvPr id="129" name="Google Shape;93;p19"/>
          <p:cNvSpPr txBox="1"/>
          <p:nvPr>
            <p:ph type="title"/>
          </p:nvPr>
        </p:nvSpPr>
        <p:spPr>
          <a:xfrm>
            <a:off x="457200" y="198513"/>
            <a:ext cx="8229600" cy="670202"/>
          </a:xfrm>
          <a:prstGeom prst="rect">
            <a:avLst/>
          </a:prstGeom>
        </p:spPr>
        <p:txBody>
          <a:bodyPr/>
          <a:lstStyle/>
          <a:p>
            <a:pPr/>
            <a:r>
              <a:t>Herbert Simon's perspective on this research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74;p16"/>
          <p:cNvSpPr txBox="1"/>
          <p:nvPr>
            <p:ph type="body" idx="1"/>
          </p:nvPr>
        </p:nvSpPr>
        <p:spPr>
          <a:xfrm>
            <a:off x="457199" y="1097324"/>
            <a:ext cx="8292302" cy="3522602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SzTx/>
              <a:buNone/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Machine Agency: Human vs. Machine</a:t>
            </a:r>
          </a:p>
          <a:p>
            <a:pPr indent="-298450">
              <a:lnSpc>
                <a:spcPct val="120000"/>
              </a:lnSpc>
              <a:spcBef>
                <a:spcPts val="1200"/>
              </a:spcBef>
              <a:buClr>
                <a:srgbClr val="000000"/>
              </a:buClr>
              <a:buSzPts val="1100"/>
              <a:defRPr b="0" sz="11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The paper suggests AI systems can be made fully intelligible, but Suchman would stress that machines cannot truly replicate the adaptive, situated nature of human behavior.</a:t>
            </a:r>
          </a:p>
          <a:p>
            <a:pPr indent="-298450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SzPts val="1100"/>
              <a:defRPr b="0" sz="11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b="1"/>
              <a:t>Implication</a:t>
            </a:r>
            <a:r>
              <a:t>: AI systems should not aim to mimic human agency but should support human actions.</a:t>
            </a:r>
          </a:p>
          <a:p>
            <a:pPr indent="-298450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SzPts val="1100"/>
              <a:defRPr b="0" sz="11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AI systems have limited access to the context of human interaction, and contextual understanding is crucial.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SzTx/>
              <a:buNone/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Limitations of Transparency</a:t>
            </a:r>
          </a:p>
          <a:p>
            <a:pPr indent="-298450">
              <a:lnSpc>
                <a:spcPct val="120000"/>
              </a:lnSpc>
              <a:spcBef>
                <a:spcPts val="1200"/>
              </a:spcBef>
              <a:buClr>
                <a:srgbClr val="000000"/>
              </a:buClr>
              <a:buSzPts val="1100"/>
              <a:defRPr b="0" sz="11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Transparency in AI fails to capture the dynamic and situated nature of human actions. </a:t>
            </a:r>
          </a:p>
          <a:p>
            <a:pPr indent="-298450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SzPts val="1100"/>
              <a:defRPr b="0" sz="11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Suchman would critique the paper for focusing on transparency without adequately addressing the dynamic, evolving contexts in which AI operates.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SzTx/>
              <a:buNone/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Context-Aware AI Design</a:t>
            </a:r>
          </a:p>
          <a:p>
            <a:pPr indent="-298450">
              <a:lnSpc>
                <a:spcPct val="120000"/>
              </a:lnSpc>
              <a:spcBef>
                <a:spcPts val="1200"/>
              </a:spcBef>
              <a:buClr>
                <a:srgbClr val="000000"/>
              </a:buClr>
              <a:buSzPts val="1100"/>
              <a:defRPr b="0" sz="11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Suchman critiques the research stressing that AI systems design should recognize and adapt to the </a:t>
            </a:r>
            <a:r>
              <a:rPr b="1"/>
              <a:t>situated actions</a:t>
            </a:r>
            <a:r>
              <a:t> of users. </a:t>
            </a:r>
          </a:p>
          <a:p>
            <a:pPr indent="-298450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SzPts val="1100"/>
              <a:defRPr b="0" sz="11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AI must align with human needs in specific contexts, acknowledging that interactions are not static but evolve over time.</a:t>
            </a:r>
          </a:p>
        </p:txBody>
      </p:sp>
      <p:sp>
        <p:nvSpPr>
          <p:cNvPr id="132" name="Google Shape;75;p16"/>
          <p:cNvSpPr txBox="1"/>
          <p:nvPr>
            <p:ph type="title"/>
          </p:nvPr>
        </p:nvSpPr>
        <p:spPr>
          <a:xfrm>
            <a:off x="457200" y="198513"/>
            <a:ext cx="8229600" cy="670202"/>
          </a:xfrm>
          <a:prstGeom prst="rect">
            <a:avLst/>
          </a:prstGeom>
        </p:spPr>
        <p:txBody>
          <a:bodyPr/>
          <a:lstStyle/>
          <a:p>
            <a:pPr/>
            <a:r>
              <a:t>Lucy Suchman’s perspective on this research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80;p17"/>
          <p:cNvSpPr txBox="1"/>
          <p:nvPr>
            <p:ph type="body" idx="1"/>
          </p:nvPr>
        </p:nvSpPr>
        <p:spPr>
          <a:xfrm>
            <a:off x="457199" y="1097324"/>
            <a:ext cx="8292302" cy="3522602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SzTx/>
              <a:buNone/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Shifting to Complementarity</a:t>
            </a:r>
          </a:p>
          <a:p>
            <a:pPr marL="484331" indent="-325581">
              <a:lnSpc>
                <a:spcPct val="120000"/>
              </a:lnSpc>
              <a:spcBef>
                <a:spcPts val="1200"/>
              </a:spcBef>
              <a:buClr>
                <a:srgbClr val="000000"/>
              </a:buClr>
              <a:buSzPts val="1200"/>
              <a:defRPr b="0" sz="11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1200"/>
              <a:t>The research aims towards making </a:t>
            </a:r>
            <a:r>
              <a:t>AI capable of imitating human behavior.</a:t>
            </a:r>
          </a:p>
          <a:p>
            <a:pPr indent="-298450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SzPts val="1100"/>
              <a:defRPr b="0" sz="11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Rather than trying to make machines more human-like, Suchman would suggest designing AI systems that </a:t>
            </a:r>
            <a:r>
              <a:rPr b="1"/>
              <a:t>complement</a:t>
            </a:r>
            <a:r>
              <a:t> human actions by supporting users within their specific contexts.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SzTx/>
              <a:buNone/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Conclusion</a:t>
            </a:r>
          </a:p>
          <a:p>
            <a:pPr indent="-298450">
              <a:lnSpc>
                <a:spcPct val="120000"/>
              </a:lnSpc>
              <a:spcBef>
                <a:spcPts val="1200"/>
              </a:spcBef>
              <a:buClr>
                <a:srgbClr val="000000"/>
              </a:buClr>
              <a:buSzPts val="1100"/>
              <a:defRPr b="0" sz="11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AI systems should not aim to fully replicate human intelligence but rather support and complement human actions. </a:t>
            </a:r>
          </a:p>
          <a:p>
            <a:pPr indent="-298450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SzPts val="1100"/>
              <a:defRPr b="0" sz="11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Suchman would encourage expanding the definition of explainability to include how systems respond to the real-time.</a:t>
            </a:r>
          </a:p>
        </p:txBody>
      </p:sp>
      <p:sp>
        <p:nvSpPr>
          <p:cNvPr id="135" name="Google Shape;81;p17"/>
          <p:cNvSpPr txBox="1"/>
          <p:nvPr>
            <p:ph type="title"/>
          </p:nvPr>
        </p:nvSpPr>
        <p:spPr>
          <a:xfrm>
            <a:off x="457200" y="198513"/>
            <a:ext cx="8229600" cy="670202"/>
          </a:xfrm>
          <a:prstGeom prst="rect">
            <a:avLst/>
          </a:prstGeom>
        </p:spPr>
        <p:txBody>
          <a:bodyPr/>
          <a:lstStyle/>
          <a:p>
            <a:pPr/>
            <a:r>
              <a:t>Lucy Suchman’s perspective on this research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98;p20"/>
          <p:cNvSpPr txBox="1"/>
          <p:nvPr>
            <p:ph type="body" idx="1"/>
          </p:nvPr>
        </p:nvSpPr>
        <p:spPr>
          <a:xfrm>
            <a:off x="533399" y="1097324"/>
            <a:ext cx="8292302" cy="3522602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SzTx/>
              <a:buNone/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Bounded Rationality</a:t>
            </a:r>
            <a:endParaRPr b="0" sz="1100"/>
          </a:p>
          <a:p>
            <a:pPr indent="-298450">
              <a:lnSpc>
                <a:spcPct val="120000"/>
              </a:lnSpc>
              <a:spcBef>
                <a:spcPts val="1200"/>
              </a:spcBef>
              <a:buClr>
                <a:srgbClr val="000000"/>
              </a:buClr>
              <a:buSzPts val="1100"/>
              <a:defRPr b="0" sz="11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Systems must be designed to accommodate cognitive limits.</a:t>
            </a:r>
          </a:p>
          <a:p>
            <a:pPr indent="-298450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SzPts val="1100"/>
              <a:defRPr b="0" sz="11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b="1"/>
              <a:t>Application</a:t>
            </a:r>
            <a:r>
              <a:t>: The Adaptive Task Manager will break down tasks into smaller steps, adjust reminders based on user focus patterns, and avoid overwhelming users.</a:t>
            </a:r>
            <a:endParaRPr sz="1200"/>
          </a:p>
          <a:p>
            <a:pPr marL="0" indent="0">
              <a:lnSpc>
                <a:spcPct val="120000"/>
              </a:lnSpc>
              <a:spcBef>
                <a:spcPts val="1200"/>
              </a:spcBef>
              <a:buSzTx/>
              <a:buNone/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Complexity vs Simplicity Balance</a:t>
            </a:r>
          </a:p>
          <a:p>
            <a:pPr indent="-298450">
              <a:lnSpc>
                <a:spcPct val="120000"/>
              </a:lnSpc>
              <a:spcBef>
                <a:spcPts val="1200"/>
              </a:spcBef>
              <a:buClr>
                <a:srgbClr val="000000"/>
              </a:buClr>
              <a:buSzPts val="1100"/>
              <a:defRPr b="0" sz="11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Balance between simplifying complex systems while retaining necessary functions.</a:t>
            </a:r>
          </a:p>
          <a:p>
            <a:pPr indent="-298450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SzPts val="1100"/>
              <a:defRPr b="0" sz="11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b="1"/>
              <a:t>Application</a:t>
            </a:r>
            <a:r>
              <a:t>: Implementing features like </a:t>
            </a:r>
            <a:r>
              <a:rPr b="1"/>
              <a:t>Focus Mode</a:t>
            </a:r>
            <a:r>
              <a:t> and a </a:t>
            </a:r>
            <a:r>
              <a:rPr b="1"/>
              <a:t>Visual Dashboard</a:t>
            </a:r>
            <a:r>
              <a:t> to simplify task management while adapting to user needs.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SzTx/>
              <a:buNone/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Adaptation to User Needs</a:t>
            </a:r>
          </a:p>
          <a:p>
            <a:pPr indent="-298450">
              <a:lnSpc>
                <a:spcPct val="120000"/>
              </a:lnSpc>
              <a:spcBef>
                <a:spcPts val="1200"/>
              </a:spcBef>
              <a:buClr>
                <a:srgbClr val="000000"/>
              </a:buClr>
              <a:buSzPts val="1100"/>
              <a:defRPr b="0" sz="11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AI systems should be designed to fit user environments and goals.</a:t>
            </a:r>
          </a:p>
          <a:p>
            <a:pPr indent="-298450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SzPts val="1100"/>
              <a:defRPr b="0" sz="11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b="1"/>
              <a:t>Application</a:t>
            </a:r>
            <a:r>
              <a:t>: Dynamic task adjustment in the Adaptive Task Manager will modify task difficulty and focus intervals based on user performance, ensuring a personalized experience.</a:t>
            </a:r>
          </a:p>
        </p:txBody>
      </p:sp>
      <p:sp>
        <p:nvSpPr>
          <p:cNvPr id="138" name="Google Shape;99;p20"/>
          <p:cNvSpPr txBox="1"/>
          <p:nvPr>
            <p:ph type="title"/>
          </p:nvPr>
        </p:nvSpPr>
        <p:spPr>
          <a:xfrm>
            <a:off x="242099" y="198513"/>
            <a:ext cx="8659802" cy="670202"/>
          </a:xfrm>
          <a:prstGeom prst="rect">
            <a:avLst/>
          </a:prstGeom>
        </p:spPr>
        <p:txBody>
          <a:bodyPr/>
          <a:lstStyle>
            <a:lvl1pPr defTabSz="685800">
              <a:defRPr sz="2100"/>
            </a:lvl1pPr>
          </a:lstStyle>
          <a:p>
            <a:pPr/>
            <a:r>
              <a:t>Learning from Explainable AI to Adaptive Task Manager for ADHD Users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04;p21"/>
          <p:cNvSpPr txBox="1"/>
          <p:nvPr>
            <p:ph type="body" idx="1"/>
          </p:nvPr>
        </p:nvSpPr>
        <p:spPr>
          <a:xfrm>
            <a:off x="533399" y="1097324"/>
            <a:ext cx="8292302" cy="3522602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SzTx/>
              <a:buNone/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Enhanced Personalization</a:t>
            </a:r>
            <a:endParaRPr b="0" sz="1100"/>
          </a:p>
          <a:p>
            <a:pPr indent="-298450">
              <a:lnSpc>
                <a:spcPct val="120000"/>
              </a:lnSpc>
              <a:spcBef>
                <a:spcPts val="1200"/>
              </a:spcBef>
              <a:buClr>
                <a:srgbClr val="000000"/>
              </a:buClr>
              <a:buSzPts val="1100"/>
              <a:defRPr b="0" sz="11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Use machine learning to improve task breakdown and reminders based on real-time user data.</a:t>
            </a:r>
            <a:endParaRPr sz="1200"/>
          </a:p>
          <a:p>
            <a:pPr marL="0" indent="0">
              <a:lnSpc>
                <a:spcPct val="120000"/>
              </a:lnSpc>
              <a:spcBef>
                <a:spcPts val="1200"/>
              </a:spcBef>
              <a:buSzTx/>
              <a:buNone/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Transparency &amp; Feedback</a:t>
            </a:r>
            <a:endParaRPr b="0" sz="1100"/>
          </a:p>
          <a:p>
            <a:pPr indent="-298450">
              <a:lnSpc>
                <a:spcPct val="120000"/>
              </a:lnSpc>
              <a:spcBef>
                <a:spcPts val="1200"/>
              </a:spcBef>
              <a:buClr>
                <a:srgbClr val="000000"/>
              </a:buClr>
              <a:buSzPts val="1100"/>
              <a:defRPr b="0" sz="11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Provide clear, real-time feedback through the Visual Dashboard, showing users their progress and explaining adjustments in task management.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SzTx/>
              <a:buNone/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Real-time Adaptivity</a:t>
            </a:r>
            <a:endParaRPr b="0" sz="1100"/>
          </a:p>
          <a:p>
            <a:pPr indent="-298450">
              <a:lnSpc>
                <a:spcPct val="120000"/>
              </a:lnSpc>
              <a:spcBef>
                <a:spcPts val="1200"/>
              </a:spcBef>
              <a:buClr>
                <a:srgbClr val="000000"/>
              </a:buClr>
              <a:buSzPts val="1100"/>
              <a:defRPr b="0" sz="11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I</a:t>
            </a:r>
            <a:r>
              <a:t>mprove adaptivity by continuously learning from user data, further customizing task lists and focus modes dynamically.</a:t>
            </a:r>
          </a:p>
        </p:txBody>
      </p:sp>
      <p:sp>
        <p:nvSpPr>
          <p:cNvPr id="141" name="Google Shape;105;p21"/>
          <p:cNvSpPr txBox="1"/>
          <p:nvPr>
            <p:ph type="title"/>
          </p:nvPr>
        </p:nvSpPr>
        <p:spPr>
          <a:xfrm>
            <a:off x="564749" y="244882"/>
            <a:ext cx="8229601" cy="670201"/>
          </a:xfrm>
          <a:prstGeom prst="rect">
            <a:avLst/>
          </a:prstGeom>
        </p:spPr>
        <p:txBody>
          <a:bodyPr/>
          <a:lstStyle>
            <a:lvl1pPr defTabSz="658368">
              <a:defRPr sz="2016"/>
            </a:lvl1pPr>
          </a:lstStyle>
          <a:p>
            <a:pPr/>
            <a:r>
              <a:t>Opportunities for Development based on Learnings from Explainable AI</a:t>
            </a:r>
          </a:p>
        </p:txBody>
      </p:sp>
      <p:sp>
        <p:nvSpPr>
          <p:cNvPr id="142" name="Slide Number"/>
          <p:cNvSpPr txBox="1"/>
          <p:nvPr>
            <p:ph type="sldNum" sz="quarter" idx="4294967295"/>
          </p:nvPr>
        </p:nvSpPr>
        <p:spPr>
          <a:xfrm>
            <a:off x="8534918" y="4802167"/>
            <a:ext cx="151882" cy="2040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4275" tIns="34275" rIns="34275" bIns="34275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