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5143500" cy="9144000"/>
  <p:embeddedFontLst>
    <p:embeddedFont>
      <p:font typeface="Open Sans"/>
      <p:bold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iLLFlYiYc2unfSfUG28S1V0SDj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2.xml"/><Relationship Id="rId18" Type="http://schemas.openxmlformats.org/officeDocument/2006/relationships/font" Target="fonts/Open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18dfdee530_4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g318dfdee530_4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g318dfdee530_4_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183eeb853a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g3183eeb853a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g3183eeb853a_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183eeb853a_2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3183eeb853a_2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g3183eeb853a_2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6a8075b76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16a8075b76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16a8075b76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8dfdee530_5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18dfdee530_5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18dfdee530_5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18dfdee530_4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18dfdee530_4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18dfdee530_4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8dfdee530_4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318dfdee530_4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18dfdee530_4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18dfdee530_4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18dfdee530_4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18dfdee530_4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12xtjR1cNDY1QMELrPkfT42wXWGPOfpQS/view?usp=drive_link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2xtjR1cNDY1QMELrPkfT42wXWGPOfpQS/view" TargetMode="External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1047150" y="1472875"/>
            <a:ext cx="7049700" cy="13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Open Sans"/>
              <a:buNone/>
            </a:pP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SNOOZE</a:t>
            </a:r>
            <a:endParaRPr b="1" sz="2399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Open Sans"/>
              <a:buNone/>
            </a:pP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mart</a:t>
            </a: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otification</a:t>
            </a: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and</a:t>
            </a: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ptimised</a:t>
            </a: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rganization</a:t>
            </a: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with</a:t>
            </a: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Z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ero</a:t>
            </a:r>
            <a:r>
              <a:rPr b="1"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</a:t>
            </a:r>
            <a:r>
              <a:rPr i="0" lang="en-US" sz="2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ffort</a:t>
            </a:r>
            <a:endParaRPr b="0" i="0" sz="23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464700" y="3035550"/>
            <a:ext cx="371400" cy="3714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1874976" y="3035541"/>
            <a:ext cx="371400" cy="3714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2285246" y="3035541"/>
            <a:ext cx="371400" cy="3714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 rot="1944837">
            <a:off x="410015" y="-900334"/>
            <a:ext cx="1543004" cy="154300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 rot="-3102327">
            <a:off x="7575630" y="4156383"/>
            <a:ext cx="1778590" cy="181874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6695452" y="547775"/>
            <a:ext cx="2448600" cy="46020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6422946" y="547068"/>
            <a:ext cx="465772" cy="465773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0" y="4361550"/>
            <a:ext cx="2082300" cy="4599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1786938" y="4358831"/>
            <a:ext cx="465772" cy="465773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2433863" y="4218125"/>
            <a:ext cx="45735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Open Sans"/>
              <a:buNone/>
            </a:pPr>
            <a:r>
              <a:rPr b="1" lang="en-US" sz="1199">
                <a:latin typeface="Open Sans"/>
                <a:ea typeface="Open Sans"/>
                <a:cs typeface="Open Sans"/>
                <a:sym typeface="Open Sans"/>
              </a:rPr>
              <a:t>Kathan Vyas, Prachi Surbhi, Ashwin Raja, Shreyas Kasetty, Austin McCormick</a:t>
            </a:r>
            <a:endParaRPr b="0" i="0" sz="11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318dfdee530_4_58"/>
          <p:cNvSpPr/>
          <p:nvPr/>
        </p:nvSpPr>
        <p:spPr>
          <a:xfrm>
            <a:off x="3024113" y="939900"/>
            <a:ext cx="5238900" cy="3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SNOOZE (Smart Notification and Optimized Organization with Zero Effort) is an AI-powered office assistant designed for efficient email and task management.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</a:rPr>
              <a:t>Core Functionalities</a:t>
            </a:r>
            <a:r>
              <a:rPr lang="en-US" sz="1200">
                <a:solidFill>
                  <a:schemeClr val="dk1"/>
                </a:solidFill>
              </a:rPr>
              <a:t>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 sz="1200">
                <a:solidFill>
                  <a:schemeClr val="dk1"/>
                </a:solidFill>
              </a:rPr>
              <a:t>Email Summarization</a:t>
            </a:r>
            <a:r>
              <a:rPr lang="en-US" sz="1200">
                <a:solidFill>
                  <a:schemeClr val="dk1"/>
                </a:solidFill>
              </a:rPr>
              <a:t>: Extracts and prioritizes key information from emails.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 sz="1200">
                <a:solidFill>
                  <a:schemeClr val="dk1"/>
                </a:solidFill>
              </a:rPr>
              <a:t>To-Do List Automation</a:t>
            </a:r>
            <a:r>
              <a:rPr lang="en-US" sz="1200">
                <a:solidFill>
                  <a:schemeClr val="dk1"/>
                </a:solidFill>
              </a:rPr>
              <a:t>: Converts email content into actionable tasks.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 sz="1200">
                <a:solidFill>
                  <a:schemeClr val="dk1"/>
                </a:solidFill>
              </a:rPr>
              <a:t>AI-Assisted Scheduling</a:t>
            </a:r>
            <a:r>
              <a:rPr lang="en-US" sz="1200">
                <a:solidFill>
                  <a:schemeClr val="dk1"/>
                </a:solidFill>
              </a:rPr>
              <a:t>: Proposes and schedules meetings based on availability.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 sz="1200">
                <a:solidFill>
                  <a:schemeClr val="dk1"/>
                </a:solidFill>
              </a:rPr>
              <a:t>Smart Replies</a:t>
            </a:r>
            <a:r>
              <a:rPr lang="en-US" sz="1200">
                <a:solidFill>
                  <a:schemeClr val="dk1"/>
                </a:solidFill>
              </a:rPr>
              <a:t>: Generates professional responses using contextual understanding.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g318dfdee530_4_58"/>
          <p:cNvSpPr/>
          <p:nvPr/>
        </p:nvSpPr>
        <p:spPr>
          <a:xfrm>
            <a:off x="714375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g318dfdee530_4_58"/>
          <p:cNvSpPr/>
          <p:nvPr/>
        </p:nvSpPr>
        <p:spPr>
          <a:xfrm>
            <a:off x="7477125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g318dfdee530_4_58"/>
          <p:cNvSpPr/>
          <p:nvPr/>
        </p:nvSpPr>
        <p:spPr>
          <a:xfrm>
            <a:off x="781050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g318dfdee530_4_58"/>
          <p:cNvSpPr/>
          <p:nvPr/>
        </p:nvSpPr>
        <p:spPr>
          <a:xfrm>
            <a:off x="8572500" y="4033647"/>
            <a:ext cx="3714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18dfdee530_4_58"/>
          <p:cNvSpPr/>
          <p:nvPr/>
        </p:nvSpPr>
        <p:spPr>
          <a:xfrm>
            <a:off x="8572500" y="3842290"/>
            <a:ext cx="368700" cy="3687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g318dfdee530_4_58"/>
          <p:cNvSpPr/>
          <p:nvPr/>
        </p:nvSpPr>
        <p:spPr>
          <a:xfrm rot="1993122">
            <a:off x="8740904" y="915757"/>
            <a:ext cx="1142860" cy="114286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g318dfdee530_4_58"/>
          <p:cNvSpPr/>
          <p:nvPr/>
        </p:nvSpPr>
        <p:spPr>
          <a:xfrm rot="1637483">
            <a:off x="1103083" y="4700471"/>
            <a:ext cx="1143036" cy="114303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g318dfdee530_4_58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What is SNOOZE?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g318dfdee530_4_58"/>
          <p:cNvPicPr preferRelativeResize="0"/>
          <p:nvPr/>
        </p:nvPicPr>
        <p:blipFill rotWithShape="1">
          <a:blip r:embed="rId3">
            <a:alphaModFix/>
          </a:blip>
          <a:srcRect b="0" l="298" r="298" t="0"/>
          <a:stretch/>
        </p:blipFill>
        <p:spPr>
          <a:xfrm>
            <a:off x="186025" y="1720725"/>
            <a:ext cx="2716577" cy="153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i="0" lang="en-US" sz="2426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Target Users and Use Cases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 rot="1174800">
            <a:off x="5923961" y="-1184562"/>
            <a:ext cx="1588770" cy="158877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580575" y="624500"/>
            <a:ext cx="46053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372" u="sng">
                <a:latin typeface="Open Sans"/>
                <a:ea typeface="Open Sans"/>
                <a:cs typeface="Open Sans"/>
                <a:sym typeface="Open Sans"/>
              </a:rPr>
              <a:t>Users</a:t>
            </a:r>
            <a:endParaRPr sz="1372" u="sng">
              <a:latin typeface="Open Sans"/>
              <a:ea typeface="Open Sans"/>
              <a:cs typeface="Open Sans"/>
              <a:sym typeface="Open Sans"/>
            </a:endParaRPr>
          </a:p>
          <a:p>
            <a:pPr indent="-315722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72"/>
              <a:buFont typeface="Open Sans"/>
              <a:buChar char="●"/>
            </a:pPr>
            <a:r>
              <a:rPr b="0" i="0" lang="en-US" sz="137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Managers managing multiple priorities.</a:t>
            </a:r>
            <a:endParaRPr b="0" i="0" sz="137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72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72"/>
              <a:buFont typeface="Open Sans"/>
              <a:buChar char="●"/>
            </a:pPr>
            <a:r>
              <a:rPr lang="en-US" sz="1372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Students and professors overwhelmed with tasks.</a:t>
            </a:r>
            <a:endParaRPr sz="137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572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72"/>
              <a:buFont typeface="Open Sans"/>
              <a:buChar char="●"/>
            </a:pPr>
            <a:r>
              <a:rPr lang="en-US" sz="1372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Users needing task automation and productivity tools.</a:t>
            </a:r>
            <a:endParaRPr sz="1372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372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Use Cases</a:t>
            </a:r>
            <a:endParaRPr sz="1372" u="sng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72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72"/>
              <a:buFont typeface="Open Sans"/>
              <a:buChar char="●"/>
            </a:pPr>
            <a:r>
              <a:rPr lang="en-US" sz="1372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Scheduling meetings efficiently.</a:t>
            </a:r>
            <a:endParaRPr sz="1372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72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72"/>
              <a:buFont typeface="Open Sans"/>
              <a:buChar char="●"/>
            </a:pPr>
            <a:r>
              <a:rPr lang="en-US" sz="1372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Generate and send emails with AI assistance.</a:t>
            </a:r>
            <a:endParaRPr sz="1372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72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72"/>
              <a:buFont typeface="Open Sans"/>
              <a:buChar char="●"/>
            </a:pPr>
            <a:r>
              <a:rPr lang="en-US" sz="1372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Summarize and filter emails for decision-making.</a:t>
            </a:r>
            <a:endParaRPr sz="1372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72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72"/>
              <a:buFont typeface="Open Sans"/>
              <a:buChar char="●"/>
            </a:pPr>
            <a:r>
              <a:rPr lang="en-US" sz="1372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Create to-do lists.</a:t>
            </a:r>
            <a:endParaRPr sz="1372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" name="Google Shape;50;p2"/>
          <p:cNvSpPr/>
          <p:nvPr/>
        </p:nvSpPr>
        <p:spPr>
          <a:xfrm rot="1504800">
            <a:off x="-321135" y="4259018"/>
            <a:ext cx="11430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 rot="-10284600">
            <a:off x="8210965" y="4330437"/>
            <a:ext cx="1428750" cy="142875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" name="Google Shape;52;p2"/>
          <p:cNvPicPr preferRelativeResize="0"/>
          <p:nvPr/>
        </p:nvPicPr>
        <p:blipFill rotWithShape="1">
          <a:blip r:embed="rId3">
            <a:alphaModFix/>
          </a:blip>
          <a:srcRect b="0" l="10713" r="4862" t="0"/>
          <a:stretch/>
        </p:blipFill>
        <p:spPr>
          <a:xfrm>
            <a:off x="5337825" y="1023475"/>
            <a:ext cx="3084175" cy="2434948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83eeb853a_2_0"/>
          <p:cNvSpPr/>
          <p:nvPr/>
        </p:nvSpPr>
        <p:spPr>
          <a:xfrm>
            <a:off x="3095625" y="1143000"/>
            <a:ext cx="5238900" cy="3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None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Focus on intuitive UI and seamless integration with platforms like Gmail and Outlook.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None/>
            </a:pPr>
            <a:r>
              <a:t/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●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Simple ChatBot interface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○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All functionality on one page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○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Low overhead required by user, LLM infers which tool to use through prompt context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○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Additional Windows such as Calendar dynamically appear on left-hand window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●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Works alongside the user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○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Asks user for confirmation before performing actions to avoid mistakes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○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Flexible: User can ask for modifications/updates to task before confirmation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7"/>
              <a:buFont typeface="Open Sans"/>
              <a:buNone/>
            </a:pPr>
            <a:r>
              <a:t/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g3183eeb853a_2_0"/>
          <p:cNvSpPr/>
          <p:nvPr/>
        </p:nvSpPr>
        <p:spPr>
          <a:xfrm>
            <a:off x="3095625" y="475125"/>
            <a:ext cx="5238900" cy="9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9"/>
              <a:buFont typeface="Open Sans"/>
              <a:buNone/>
            </a:pPr>
            <a:r>
              <a:rPr b="1" i="0" lang="en-US" sz="148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User-Centric Design</a:t>
            </a:r>
            <a:endParaRPr b="0" i="0" sz="148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g3183eeb853a_2_0"/>
          <p:cNvSpPr/>
          <p:nvPr/>
        </p:nvSpPr>
        <p:spPr>
          <a:xfrm>
            <a:off x="714375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g3183eeb853a_2_0"/>
          <p:cNvSpPr/>
          <p:nvPr/>
        </p:nvSpPr>
        <p:spPr>
          <a:xfrm>
            <a:off x="7477125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g3183eeb853a_2_0"/>
          <p:cNvSpPr/>
          <p:nvPr/>
        </p:nvSpPr>
        <p:spPr>
          <a:xfrm>
            <a:off x="781050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3183eeb853a_2_0"/>
          <p:cNvSpPr/>
          <p:nvPr/>
        </p:nvSpPr>
        <p:spPr>
          <a:xfrm>
            <a:off x="8572500" y="4033647"/>
            <a:ext cx="3714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3183eeb853a_2_0"/>
          <p:cNvSpPr/>
          <p:nvPr/>
        </p:nvSpPr>
        <p:spPr>
          <a:xfrm>
            <a:off x="8572500" y="3842290"/>
            <a:ext cx="368700" cy="3687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3183eeb853a_2_0"/>
          <p:cNvSpPr/>
          <p:nvPr/>
        </p:nvSpPr>
        <p:spPr>
          <a:xfrm rot="1993122">
            <a:off x="8740904" y="915757"/>
            <a:ext cx="1142860" cy="114286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183eeb853a_2_0"/>
          <p:cNvSpPr/>
          <p:nvPr/>
        </p:nvSpPr>
        <p:spPr>
          <a:xfrm rot="1637483">
            <a:off x="1103083" y="4700471"/>
            <a:ext cx="1143036" cy="114303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7" name="Google Shape;67;g3183eeb853a_2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125" y="1333500"/>
            <a:ext cx="2476500" cy="2476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" name="Google Shape;68;g3183eeb853a_2_0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Approach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183eeb853a_2_19"/>
          <p:cNvSpPr/>
          <p:nvPr/>
        </p:nvSpPr>
        <p:spPr>
          <a:xfrm>
            <a:off x="3095625" y="546450"/>
            <a:ext cx="5238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9"/>
              <a:buFont typeface="Open Sans"/>
              <a:buNone/>
            </a:pPr>
            <a:r>
              <a:rPr b="1" lang="en-US" sz="1489">
                <a:latin typeface="Open Sans"/>
                <a:ea typeface="Open Sans"/>
                <a:cs typeface="Open Sans"/>
                <a:sym typeface="Open Sans"/>
              </a:rPr>
              <a:t>Related Systems/</a:t>
            </a:r>
            <a:r>
              <a:rPr b="1" i="0" lang="en-US" sz="148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Tools</a:t>
            </a:r>
            <a:endParaRPr b="0" i="0" sz="148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3183eeb853a_2_19"/>
          <p:cNvSpPr/>
          <p:nvPr/>
        </p:nvSpPr>
        <p:spPr>
          <a:xfrm>
            <a:off x="3095625" y="1182375"/>
            <a:ext cx="5238900" cy="362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7"/>
              <a:buFont typeface="Open Sans"/>
              <a:buNone/>
            </a:pPr>
            <a:r>
              <a:rPr b="0" i="0" lang="en-US" sz="136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Superhuman AI</a:t>
            </a:r>
            <a:endParaRPr b="0" i="0" sz="136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Email Summarization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Automated Reply Generation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1" marL="9144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○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Fetches recipient information online for context specific responses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$25/month subscription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7"/>
              <a:buFont typeface="Open Sans"/>
              <a:buNone/>
            </a:pPr>
            <a:r>
              <a:rPr b="0" i="0" lang="en-US" sz="136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Microsoft Copilot Pro</a:t>
            </a:r>
            <a:endParaRPr b="0" i="0" sz="136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Email management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Drafting Assistance, </a:t>
            </a: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Automated Reply Generation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●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Microsoft 365 and Outlook integration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7"/>
              <a:buFont typeface="Open Sans"/>
              <a:buChar char="●"/>
            </a:pPr>
            <a:r>
              <a:rPr lang="en-US" sz="136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Required Microsoft 365 Pro license</a:t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7"/>
              <a:buFont typeface="Open Sans"/>
              <a:buNone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The LookOut Project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Organize and Prioritize emails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Schedule meetings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Outdated, Not commercially released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g3183eeb853a_2_19"/>
          <p:cNvSpPr/>
          <p:nvPr/>
        </p:nvSpPr>
        <p:spPr>
          <a:xfrm>
            <a:off x="714375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3183eeb853a_2_19"/>
          <p:cNvSpPr/>
          <p:nvPr/>
        </p:nvSpPr>
        <p:spPr>
          <a:xfrm>
            <a:off x="7477125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3183eeb853a_2_19"/>
          <p:cNvSpPr/>
          <p:nvPr/>
        </p:nvSpPr>
        <p:spPr>
          <a:xfrm>
            <a:off x="781050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3183eeb853a_2_19"/>
          <p:cNvSpPr/>
          <p:nvPr/>
        </p:nvSpPr>
        <p:spPr>
          <a:xfrm>
            <a:off x="8572500" y="4033647"/>
            <a:ext cx="3714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3183eeb853a_2_19"/>
          <p:cNvSpPr/>
          <p:nvPr/>
        </p:nvSpPr>
        <p:spPr>
          <a:xfrm>
            <a:off x="8572500" y="3842290"/>
            <a:ext cx="368700" cy="3687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3183eeb853a_2_19"/>
          <p:cNvSpPr/>
          <p:nvPr/>
        </p:nvSpPr>
        <p:spPr>
          <a:xfrm rot="1993122">
            <a:off x="8740904" y="915757"/>
            <a:ext cx="1142860" cy="114286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183eeb853a_2_19"/>
          <p:cNvSpPr/>
          <p:nvPr/>
        </p:nvSpPr>
        <p:spPr>
          <a:xfrm rot="1637483">
            <a:off x="1103083" y="4700471"/>
            <a:ext cx="1143036" cy="114303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g3183eeb853a_2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125" y="1333500"/>
            <a:ext cx="2476499" cy="247649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g3183eeb853a_2_19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Approach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/>
          <p:nvPr/>
        </p:nvSpPr>
        <p:spPr>
          <a:xfrm>
            <a:off x="3095625" y="595500"/>
            <a:ext cx="52389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9"/>
              <a:buFont typeface="Open Sans"/>
              <a:buNone/>
            </a:pPr>
            <a:r>
              <a:rPr b="1" i="0" lang="en-US" sz="148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Our Methodology</a:t>
            </a:r>
            <a:endParaRPr b="0" i="0" sz="148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3095625" y="866400"/>
            <a:ext cx="5238900" cy="350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7"/>
              <a:buFont typeface="Open Sans"/>
              <a:buNone/>
            </a:pPr>
            <a:r>
              <a:rPr b="0" i="0" lang="en-US" sz="136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SNOOZE utilizes Natural Language Processing for efficient email summarization</a:t>
            </a: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b="0" i="0" lang="en-US" sz="136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scheduling, email/reply creation, and </a:t>
            </a: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to-do list assistance in a clean chat interface</a:t>
            </a:r>
            <a:r>
              <a:rPr b="0" i="0" lang="en-US" sz="136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36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Frontend: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Streamlit used for UI and connection to backend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Web Application Interface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Backend: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LangGraph nodes of separate tools`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  <a:p>
            <a:pPr indent="-315404" lvl="0" marL="457200" marR="0" rtl="0" algn="l">
              <a:spcBef>
                <a:spcPts val="0"/>
              </a:spcBef>
              <a:spcAft>
                <a:spcPts val="0"/>
              </a:spcAft>
              <a:buSzPts val="1367"/>
              <a:buFont typeface="Open Sans"/>
              <a:buChar char="●"/>
            </a:pPr>
            <a:r>
              <a:rPr lang="en-US" sz="1367">
                <a:latin typeface="Open Sans"/>
                <a:ea typeface="Open Sans"/>
                <a:cs typeface="Open Sans"/>
                <a:sym typeface="Open Sans"/>
              </a:rPr>
              <a:t>API Integration: GMail, OpenAI</a:t>
            </a:r>
            <a:endParaRPr sz="136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7491875" y="463952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"/>
          <p:cNvSpPr/>
          <p:nvPr/>
        </p:nvSpPr>
        <p:spPr>
          <a:xfrm>
            <a:off x="7825250" y="463952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"/>
          <p:cNvSpPr/>
          <p:nvPr/>
        </p:nvSpPr>
        <p:spPr>
          <a:xfrm>
            <a:off x="8158625" y="463952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"/>
          <p:cNvSpPr/>
          <p:nvPr/>
        </p:nvSpPr>
        <p:spPr>
          <a:xfrm>
            <a:off x="8685650" y="4210897"/>
            <a:ext cx="3714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"/>
          <p:cNvSpPr/>
          <p:nvPr/>
        </p:nvSpPr>
        <p:spPr>
          <a:xfrm>
            <a:off x="8687038" y="4003890"/>
            <a:ext cx="368700" cy="3687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"/>
          <p:cNvSpPr/>
          <p:nvPr/>
        </p:nvSpPr>
        <p:spPr>
          <a:xfrm rot="1993122">
            <a:off x="8711654" y="315232"/>
            <a:ext cx="1142860" cy="114286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/>
          <p:nvPr/>
        </p:nvSpPr>
        <p:spPr>
          <a:xfrm rot="1637483">
            <a:off x="276308" y="4571021"/>
            <a:ext cx="1143036" cy="114303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12982" t="0"/>
          <a:stretch/>
        </p:blipFill>
        <p:spPr>
          <a:xfrm>
            <a:off x="238125" y="1333500"/>
            <a:ext cx="2700151" cy="27001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p3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Approach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16a8075b76_0_13"/>
          <p:cNvSpPr/>
          <p:nvPr/>
        </p:nvSpPr>
        <p:spPr>
          <a:xfrm>
            <a:off x="0" y="1177950"/>
            <a:ext cx="4018800" cy="2100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16a8075b76_0_13"/>
          <p:cNvSpPr/>
          <p:nvPr/>
        </p:nvSpPr>
        <p:spPr>
          <a:xfrm>
            <a:off x="648653" y="408670"/>
            <a:ext cx="257100" cy="2571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16a8075b76_0_13"/>
          <p:cNvSpPr/>
          <p:nvPr/>
        </p:nvSpPr>
        <p:spPr>
          <a:xfrm>
            <a:off x="938022" y="408670"/>
            <a:ext cx="257100" cy="2571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16a8075b76_0_13"/>
          <p:cNvSpPr/>
          <p:nvPr/>
        </p:nvSpPr>
        <p:spPr>
          <a:xfrm>
            <a:off x="1228725" y="408670"/>
            <a:ext cx="257100" cy="2571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16a8075b76_0_13"/>
          <p:cNvSpPr/>
          <p:nvPr/>
        </p:nvSpPr>
        <p:spPr>
          <a:xfrm>
            <a:off x="262500" y="1704600"/>
            <a:ext cx="3493800" cy="104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44"/>
              <a:buFont typeface="Open Sans"/>
              <a:buNone/>
            </a:pPr>
            <a:r>
              <a:rPr b="1" lang="en-US" sz="6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16a8075b76_0_13"/>
          <p:cNvSpPr/>
          <p:nvPr/>
        </p:nvSpPr>
        <p:spPr>
          <a:xfrm>
            <a:off x="10081070" y="287274"/>
            <a:ext cx="500100" cy="5001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316a8075b76_0_13"/>
          <p:cNvSpPr/>
          <p:nvPr/>
        </p:nvSpPr>
        <p:spPr>
          <a:xfrm>
            <a:off x="7702058" y="285845"/>
            <a:ext cx="2620200" cy="5028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16a8075b76_0_13"/>
          <p:cNvSpPr/>
          <p:nvPr/>
        </p:nvSpPr>
        <p:spPr>
          <a:xfrm>
            <a:off x="7416117" y="287703"/>
            <a:ext cx="500100" cy="5001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16a8075b76_0_13"/>
          <p:cNvSpPr/>
          <p:nvPr/>
        </p:nvSpPr>
        <p:spPr>
          <a:xfrm rot="5396851">
            <a:off x="-533077" y="5178460"/>
            <a:ext cx="2620201" cy="5028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316a8075b76_0_13"/>
          <p:cNvSpPr/>
          <p:nvPr/>
        </p:nvSpPr>
        <p:spPr>
          <a:xfrm rot="5397938">
            <a:off x="525179" y="3833867"/>
            <a:ext cx="500100" cy="5001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16a8075b76_0_13"/>
          <p:cNvSpPr/>
          <p:nvPr/>
        </p:nvSpPr>
        <p:spPr>
          <a:xfrm>
            <a:off x="3314700" y="3619500"/>
            <a:ext cx="22860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16a8075b76_0_13"/>
          <p:cNvSpPr/>
          <p:nvPr/>
        </p:nvSpPr>
        <p:spPr>
          <a:xfrm>
            <a:off x="3314700" y="3588900"/>
            <a:ext cx="22860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Open Sans"/>
              <a:buNone/>
            </a:pPr>
            <a:r>
              <a:rPr lang="en-US" sz="132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link to video</a:t>
            </a:r>
            <a:endParaRPr b="0" i="0" sz="13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16a8075b76_0_13"/>
          <p:cNvSpPr/>
          <p:nvPr/>
        </p:nvSpPr>
        <p:spPr>
          <a:xfrm>
            <a:off x="8843963" y="3512439"/>
            <a:ext cx="399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318dfdee530_5_1" title="demo video v2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725" y="1213156"/>
            <a:ext cx="2476500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"/>
          <p:cNvSpPr/>
          <p:nvPr/>
        </p:nvSpPr>
        <p:spPr>
          <a:xfrm rot="996510">
            <a:off x="2311746" y="-930912"/>
            <a:ext cx="1142985" cy="114298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"/>
          <p:cNvSpPr/>
          <p:nvPr/>
        </p:nvSpPr>
        <p:spPr>
          <a:xfrm rot="860400">
            <a:off x="-203263" y="4674928"/>
            <a:ext cx="11430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"/>
          <p:cNvSpPr/>
          <p:nvPr/>
        </p:nvSpPr>
        <p:spPr>
          <a:xfrm rot="2163600">
            <a:off x="7349676" y="4744397"/>
            <a:ext cx="1608773" cy="160877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"/>
          <p:cNvSpPr/>
          <p:nvPr/>
        </p:nvSpPr>
        <p:spPr>
          <a:xfrm>
            <a:off x="4524375" y="428625"/>
            <a:ext cx="4286250" cy="2143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"/>
          <p:cNvSpPr/>
          <p:nvPr/>
        </p:nvSpPr>
        <p:spPr>
          <a:xfrm>
            <a:off x="4643438" y="509588"/>
            <a:ext cx="4048125" cy="2583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34"/>
              <a:buFont typeface="Open Sans"/>
              <a:buNone/>
            </a:pPr>
            <a:r>
              <a:rPr b="1" i="0" lang="en-US" sz="163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How to measure success?</a:t>
            </a:r>
            <a:endParaRPr b="0" i="0" sz="163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4643438" y="928687"/>
            <a:ext cx="40482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33"/>
              <a:buFont typeface="Open Sans"/>
              <a:buNone/>
            </a:pPr>
            <a:r>
              <a:rPr b="0" i="0" lang="en-US" sz="163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Evaluate based on user productivity improvements, feedback, and efficiency of email summarization.</a:t>
            </a:r>
            <a:endParaRPr b="0" i="0" sz="16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3048000" y="2786063"/>
            <a:ext cx="4286250" cy="2143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"/>
          <p:cNvSpPr/>
          <p:nvPr/>
        </p:nvSpPr>
        <p:spPr>
          <a:xfrm>
            <a:off x="3167063" y="2945321"/>
            <a:ext cx="4048125" cy="2583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3"/>
              <a:buFont typeface="Open Sans"/>
              <a:buNone/>
            </a:pPr>
            <a:r>
              <a:rPr b="1" i="0" lang="en-US" sz="175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What metrics matter?</a:t>
            </a:r>
            <a:endParaRPr b="0" i="0" sz="175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3167063" y="3357467"/>
            <a:ext cx="4048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33"/>
              <a:buFont typeface="Open Sans"/>
              <a:buNone/>
            </a:pPr>
            <a:r>
              <a:rPr b="0" i="0" lang="en-US" sz="163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Focus on user retention, reduced time spent on email management, and system reliability.</a:t>
            </a:r>
            <a:endParaRPr b="0" i="0" sz="16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Evaluation Plan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8dfdee530_4_0"/>
          <p:cNvSpPr/>
          <p:nvPr/>
        </p:nvSpPr>
        <p:spPr>
          <a:xfrm>
            <a:off x="3095625" y="546450"/>
            <a:ext cx="5238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9"/>
              <a:buFont typeface="Open Sans"/>
              <a:buNone/>
            </a:pPr>
            <a:r>
              <a:t/>
            </a:r>
            <a:endParaRPr b="0" i="0" sz="148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18dfdee530_4_0"/>
          <p:cNvSpPr/>
          <p:nvPr/>
        </p:nvSpPr>
        <p:spPr>
          <a:xfrm>
            <a:off x="714375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18dfdee530_4_0"/>
          <p:cNvSpPr/>
          <p:nvPr/>
        </p:nvSpPr>
        <p:spPr>
          <a:xfrm>
            <a:off x="7477125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18dfdee530_4_0"/>
          <p:cNvSpPr/>
          <p:nvPr/>
        </p:nvSpPr>
        <p:spPr>
          <a:xfrm>
            <a:off x="781050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18dfdee530_4_0"/>
          <p:cNvSpPr/>
          <p:nvPr/>
        </p:nvSpPr>
        <p:spPr>
          <a:xfrm>
            <a:off x="8572500" y="4033647"/>
            <a:ext cx="3714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18dfdee530_4_0"/>
          <p:cNvSpPr/>
          <p:nvPr/>
        </p:nvSpPr>
        <p:spPr>
          <a:xfrm>
            <a:off x="8572500" y="3842290"/>
            <a:ext cx="368700" cy="3687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18dfdee530_4_0"/>
          <p:cNvSpPr/>
          <p:nvPr/>
        </p:nvSpPr>
        <p:spPr>
          <a:xfrm rot="1993122">
            <a:off x="8740904" y="915757"/>
            <a:ext cx="1142860" cy="114286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18dfdee530_4_0"/>
          <p:cNvSpPr/>
          <p:nvPr/>
        </p:nvSpPr>
        <p:spPr>
          <a:xfrm rot="1637483">
            <a:off x="1103083" y="4700471"/>
            <a:ext cx="1143036" cy="114303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g318dfdee530_4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125" y="1333500"/>
            <a:ext cx="2476499" cy="247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18dfdee530_4_0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Evaluation Plan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18dfdee530_4_0"/>
          <p:cNvSpPr txBox="1"/>
          <p:nvPr/>
        </p:nvSpPr>
        <p:spPr>
          <a:xfrm>
            <a:off x="2793275" y="847625"/>
            <a:ext cx="5727900" cy="3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Approach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Conduct controlled </a:t>
            </a:r>
            <a:r>
              <a:rPr b="1" lang="en-US">
                <a:solidFill>
                  <a:schemeClr val="dk1"/>
                </a:solidFill>
              </a:rPr>
              <a:t>experimental studies</a:t>
            </a:r>
            <a:r>
              <a:rPr lang="en-US">
                <a:solidFill>
                  <a:schemeClr val="dk1"/>
                </a:solidFill>
              </a:rPr>
              <a:t> to assess SNOOZE's performance in specific tasks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Deploy a beta version of SNOOZE in real-world environments with actual users for </a:t>
            </a:r>
            <a:r>
              <a:rPr b="1" lang="en-US">
                <a:solidFill>
                  <a:schemeClr val="dk1"/>
                </a:solidFill>
              </a:rPr>
              <a:t>field studies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Participant Selection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Target group includes managers, students, and professors managing high email volumes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Participants will be recruited from professional networks, universities, and social groups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18dfdee530_4_18"/>
          <p:cNvSpPr/>
          <p:nvPr/>
        </p:nvSpPr>
        <p:spPr>
          <a:xfrm>
            <a:off x="3095625" y="546450"/>
            <a:ext cx="5238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9"/>
              <a:buFont typeface="Open Sans"/>
              <a:buNone/>
            </a:pPr>
            <a:r>
              <a:t/>
            </a:r>
            <a:endParaRPr b="0" i="0" sz="148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18dfdee530_4_18"/>
          <p:cNvSpPr/>
          <p:nvPr/>
        </p:nvSpPr>
        <p:spPr>
          <a:xfrm>
            <a:off x="714375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18dfdee530_4_18"/>
          <p:cNvSpPr/>
          <p:nvPr/>
        </p:nvSpPr>
        <p:spPr>
          <a:xfrm>
            <a:off x="7477125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318dfdee530_4_18"/>
          <p:cNvSpPr/>
          <p:nvPr/>
        </p:nvSpPr>
        <p:spPr>
          <a:xfrm>
            <a:off x="781050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18dfdee530_4_18"/>
          <p:cNvSpPr/>
          <p:nvPr/>
        </p:nvSpPr>
        <p:spPr>
          <a:xfrm>
            <a:off x="8572500" y="4033647"/>
            <a:ext cx="3714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18dfdee530_4_18"/>
          <p:cNvSpPr/>
          <p:nvPr/>
        </p:nvSpPr>
        <p:spPr>
          <a:xfrm>
            <a:off x="8572500" y="3842290"/>
            <a:ext cx="368700" cy="3687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18dfdee530_4_18"/>
          <p:cNvSpPr/>
          <p:nvPr/>
        </p:nvSpPr>
        <p:spPr>
          <a:xfrm rot="1993122">
            <a:off x="8740904" y="915757"/>
            <a:ext cx="1142860" cy="114286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18dfdee530_4_18"/>
          <p:cNvSpPr/>
          <p:nvPr/>
        </p:nvSpPr>
        <p:spPr>
          <a:xfrm rot="1637483">
            <a:off x="1103083" y="4700471"/>
            <a:ext cx="1143036" cy="114303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g318dfdee530_4_18"/>
          <p:cNvPicPr preferRelativeResize="0"/>
          <p:nvPr/>
        </p:nvPicPr>
        <p:blipFill rotWithShape="1">
          <a:blip r:embed="rId3">
            <a:alphaModFix/>
          </a:blip>
          <a:srcRect b="0" l="11455" r="11455" t="0"/>
          <a:stretch/>
        </p:blipFill>
        <p:spPr>
          <a:xfrm>
            <a:off x="238125" y="1333500"/>
            <a:ext cx="2476500" cy="247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18dfdee530_4_18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Evaluation Plan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18dfdee530_4_18"/>
          <p:cNvSpPr txBox="1"/>
          <p:nvPr/>
        </p:nvSpPr>
        <p:spPr>
          <a:xfrm>
            <a:off x="2793275" y="847625"/>
            <a:ext cx="5727900" cy="3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Data Collection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Log user interactions, task completion times, and system responses for quantitative insights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Gather user feedback through interviews and surveys for qualitative insights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Key Metrics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-US">
                <a:solidFill>
                  <a:schemeClr val="dk1"/>
                </a:solidFill>
              </a:rPr>
              <a:t>Efficiency</a:t>
            </a:r>
            <a:r>
              <a:rPr lang="en-US">
                <a:solidFill>
                  <a:schemeClr val="dk1"/>
                </a:solidFill>
              </a:rPr>
              <a:t>: Time saved in managing emails and tasks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-US">
                <a:solidFill>
                  <a:schemeClr val="dk1"/>
                </a:solidFill>
              </a:rPr>
              <a:t>Engagement</a:t>
            </a:r>
            <a:r>
              <a:rPr lang="en-US">
                <a:solidFill>
                  <a:schemeClr val="dk1"/>
                </a:solidFill>
              </a:rPr>
              <a:t>: User satisfaction and usability ratings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-US">
                <a:solidFill>
                  <a:schemeClr val="dk1"/>
                </a:solidFill>
              </a:rPr>
              <a:t>Reliability</a:t>
            </a:r>
            <a:r>
              <a:rPr lang="en-US">
                <a:solidFill>
                  <a:schemeClr val="dk1"/>
                </a:solidFill>
              </a:rPr>
              <a:t>: Accuracy of email summaries and task prioritization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-US">
                <a:solidFill>
                  <a:schemeClr val="dk1"/>
                </a:solidFill>
              </a:rPr>
              <a:t>Learnability</a:t>
            </a:r>
            <a:r>
              <a:rPr lang="en-US">
                <a:solidFill>
                  <a:schemeClr val="dk1"/>
                </a:solidFill>
              </a:rPr>
              <a:t>: Ease of adapting to and mastering SNOOZE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18dfdee530_4_34"/>
          <p:cNvSpPr/>
          <p:nvPr/>
        </p:nvSpPr>
        <p:spPr>
          <a:xfrm>
            <a:off x="3095625" y="546450"/>
            <a:ext cx="5238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9"/>
              <a:buFont typeface="Open Sans"/>
              <a:buNone/>
            </a:pPr>
            <a:r>
              <a:t/>
            </a:r>
            <a:endParaRPr b="0" i="0" sz="148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18dfdee530_4_34"/>
          <p:cNvSpPr/>
          <p:nvPr/>
        </p:nvSpPr>
        <p:spPr>
          <a:xfrm>
            <a:off x="714375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18dfdee530_4_34"/>
          <p:cNvSpPr/>
          <p:nvPr/>
        </p:nvSpPr>
        <p:spPr>
          <a:xfrm>
            <a:off x="7477125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18dfdee530_4_34"/>
          <p:cNvSpPr/>
          <p:nvPr/>
        </p:nvSpPr>
        <p:spPr>
          <a:xfrm>
            <a:off x="7810500" y="4524375"/>
            <a:ext cx="285900" cy="28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18dfdee530_4_34"/>
          <p:cNvSpPr/>
          <p:nvPr/>
        </p:nvSpPr>
        <p:spPr>
          <a:xfrm>
            <a:off x="8572500" y="4033647"/>
            <a:ext cx="371400" cy="1143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18dfdee530_4_34"/>
          <p:cNvSpPr/>
          <p:nvPr/>
        </p:nvSpPr>
        <p:spPr>
          <a:xfrm>
            <a:off x="8572500" y="3842290"/>
            <a:ext cx="368700" cy="368700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18dfdee530_4_34"/>
          <p:cNvSpPr/>
          <p:nvPr/>
        </p:nvSpPr>
        <p:spPr>
          <a:xfrm rot="1993122">
            <a:off x="8740904" y="915757"/>
            <a:ext cx="1142860" cy="1142860"/>
          </a:xfrm>
          <a:prstGeom prst="rect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18dfdee530_4_34"/>
          <p:cNvSpPr/>
          <p:nvPr/>
        </p:nvSpPr>
        <p:spPr>
          <a:xfrm rot="1637483">
            <a:off x="1103083" y="4700471"/>
            <a:ext cx="1143036" cy="114303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g318dfdee530_4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125" y="1333500"/>
            <a:ext cx="2476501" cy="2476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318dfdee530_4_34"/>
          <p:cNvSpPr/>
          <p:nvPr/>
        </p:nvSpPr>
        <p:spPr>
          <a:xfrm>
            <a:off x="428625" y="238125"/>
            <a:ext cx="49092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6"/>
              <a:buFont typeface="Open Sans"/>
              <a:buNone/>
            </a:pPr>
            <a:r>
              <a:rPr b="1" lang="en-US" sz="2426">
                <a:latin typeface="Open Sans"/>
                <a:ea typeface="Open Sans"/>
                <a:cs typeface="Open Sans"/>
                <a:sym typeface="Open Sans"/>
              </a:rPr>
              <a:t>Challenges and Mitigation</a:t>
            </a:r>
            <a:endParaRPr b="0" i="0" sz="24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18dfdee530_4_34"/>
          <p:cNvSpPr txBox="1"/>
          <p:nvPr/>
        </p:nvSpPr>
        <p:spPr>
          <a:xfrm>
            <a:off x="2793275" y="847625"/>
            <a:ext cx="5727900" cy="3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Challenges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Adapting to diverse workflows and tech proficiency levels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Addressing concerns about data privacy and security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Mitigation Strategies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Provide user-customizable features and real-time support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Secure API integration to protect sensitive information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Clearly communicate privacy policies to build user trust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/>
          <p:nvPr/>
        </p:nvSpPr>
        <p:spPr>
          <a:xfrm>
            <a:off x="4542850" y="1094825"/>
            <a:ext cx="4032000" cy="32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0397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7"/>
              <a:buFont typeface="Open Sans"/>
              <a:buChar char="●"/>
            </a:pPr>
            <a:r>
              <a:rPr lang="en-US" sz="118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Advanced NLP for nuanced summarization</a:t>
            </a:r>
            <a:endParaRPr sz="118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397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7"/>
              <a:buFont typeface="Open Sans"/>
              <a:buChar char="●"/>
            </a:pPr>
            <a:r>
              <a:rPr lang="en-US" sz="118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with Outlook</a:t>
            </a:r>
            <a:endParaRPr sz="118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397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7"/>
              <a:buFont typeface="Open Sans"/>
              <a:buChar char="●"/>
            </a:pPr>
            <a:r>
              <a:rPr lang="en-US" sz="118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with communication services such as GroupMe, Slack, …</a:t>
            </a:r>
            <a:endParaRPr sz="118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397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7"/>
              <a:buFont typeface="Open Sans"/>
              <a:buChar char="●"/>
            </a:pPr>
            <a:r>
              <a:rPr lang="en-US" sz="118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AI-drive prioritization/ranking of tasks</a:t>
            </a:r>
            <a:endParaRPr sz="118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397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7"/>
              <a:buFont typeface="Open Sans"/>
              <a:buChar char="●"/>
            </a:pPr>
            <a:r>
              <a:rPr lang="en-US" sz="118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Refined calendar widget</a:t>
            </a:r>
            <a:endParaRPr sz="118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397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7"/>
              <a:buFont typeface="Open Sans"/>
              <a:buChar char="●"/>
            </a:pPr>
            <a:r>
              <a:rPr lang="en-US" sz="118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Desktop/Mobile App in addition to Web App</a:t>
            </a:r>
            <a:endParaRPr sz="118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" name="Google Shape;195;p5"/>
          <p:cNvSpPr/>
          <p:nvPr/>
        </p:nvSpPr>
        <p:spPr>
          <a:xfrm>
            <a:off x="0" y="1560288"/>
            <a:ext cx="3478500" cy="1495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5"/>
          <p:cNvSpPr/>
          <p:nvPr/>
        </p:nvSpPr>
        <p:spPr>
          <a:xfrm>
            <a:off x="648653" y="408670"/>
            <a:ext cx="257175" cy="25717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5"/>
          <p:cNvSpPr/>
          <p:nvPr/>
        </p:nvSpPr>
        <p:spPr>
          <a:xfrm>
            <a:off x="938022" y="408670"/>
            <a:ext cx="257175" cy="257175"/>
          </a:xfrm>
          <a:prstGeom prst="ellipse">
            <a:avLst/>
          </a:prstGeom>
          <a:solidFill>
            <a:srgbClr val="787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5"/>
          <p:cNvSpPr/>
          <p:nvPr/>
        </p:nvSpPr>
        <p:spPr>
          <a:xfrm>
            <a:off x="1228725" y="408670"/>
            <a:ext cx="257175" cy="25717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5"/>
          <p:cNvSpPr/>
          <p:nvPr/>
        </p:nvSpPr>
        <p:spPr>
          <a:xfrm>
            <a:off x="739125" y="2069763"/>
            <a:ext cx="20001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44"/>
              <a:buFont typeface="Open Sans"/>
              <a:buNone/>
            </a:pPr>
            <a:r>
              <a:rPr b="1" i="0" lang="en-US" sz="2744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Future Directions</a:t>
            </a:r>
            <a:endParaRPr b="0" i="0" sz="274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0081070" y="287274"/>
            <a:ext cx="500063" cy="500063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5"/>
          <p:cNvSpPr/>
          <p:nvPr/>
        </p:nvSpPr>
        <p:spPr>
          <a:xfrm>
            <a:off x="4825426" y="1164750"/>
            <a:ext cx="4901100" cy="5028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"/>
          <p:cNvSpPr/>
          <p:nvPr/>
        </p:nvSpPr>
        <p:spPr>
          <a:xfrm>
            <a:off x="4573642" y="1166103"/>
            <a:ext cx="500100" cy="5001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5"/>
          <p:cNvSpPr/>
          <p:nvPr/>
        </p:nvSpPr>
        <p:spPr>
          <a:xfrm rot="5397000">
            <a:off x="-533257" y="5178533"/>
            <a:ext cx="2620328" cy="50292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5"/>
          <p:cNvSpPr/>
          <p:nvPr/>
        </p:nvSpPr>
        <p:spPr>
          <a:xfrm rot="5397000">
            <a:off x="525284" y="3833935"/>
            <a:ext cx="500063" cy="500063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5"/>
          <p:cNvSpPr/>
          <p:nvPr/>
        </p:nvSpPr>
        <p:spPr>
          <a:xfrm>
            <a:off x="1195200" y="3141313"/>
            <a:ext cx="2286000" cy="41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5"/>
          <p:cNvSpPr/>
          <p:nvPr/>
        </p:nvSpPr>
        <p:spPr>
          <a:xfrm>
            <a:off x="1195200" y="3114613"/>
            <a:ext cx="22860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Open Sans"/>
              <a:buNone/>
            </a:pPr>
            <a:r>
              <a:rPr b="0" i="0" lang="en-US" sz="132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Potential Enhancements</a:t>
            </a:r>
            <a:endParaRPr b="0" i="0" sz="13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5"/>
          <p:cNvSpPr/>
          <p:nvPr/>
        </p:nvSpPr>
        <p:spPr>
          <a:xfrm>
            <a:off x="5208402" y="1177950"/>
            <a:ext cx="2700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2"/>
              <a:buFont typeface="Open Sans"/>
              <a:buNone/>
            </a:pPr>
            <a:r>
              <a:rPr b="0" i="0" lang="en-US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if we had more time?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"/>
          <p:cNvSpPr/>
          <p:nvPr/>
        </p:nvSpPr>
        <p:spPr>
          <a:xfrm>
            <a:off x="8843963" y="3512439"/>
            <a:ext cx="40005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2024-11-19T00:46:54Z</dcterms:created>
  <dc:creator>PptxGenJS</dc:creator>
</cp:coreProperties>
</file>