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90" r:id="rId4"/>
    <p:sldId id="283" r:id="rId5"/>
    <p:sldId id="291" r:id="rId6"/>
    <p:sldId id="260" r:id="rId7"/>
    <p:sldId id="311" r:id="rId8"/>
    <p:sldId id="312" r:id="rId9"/>
    <p:sldId id="313" r:id="rId10"/>
    <p:sldId id="264" r:id="rId11"/>
    <p:sldId id="268" r:id="rId12"/>
    <p:sldId id="31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27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887AF3-F50F-465B-9D4E-57894EB52628}" type="datetimeFigureOut">
              <a:rPr lang="en-US" smtClean="0"/>
              <a:pPr/>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887AF3-F50F-465B-9D4E-57894EB52628}" type="datetimeFigureOut">
              <a:rPr lang="en-US" smtClean="0"/>
              <a:pPr/>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887AF3-F50F-465B-9D4E-57894EB52628}" type="datetimeFigureOut">
              <a:rPr lang="en-US" smtClean="0"/>
              <a:pPr/>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887AF3-F50F-465B-9D4E-57894EB52628}" type="datetimeFigureOut">
              <a:rPr lang="en-US" smtClean="0"/>
              <a:pPr/>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887AF3-F50F-465B-9D4E-57894EB52628}" type="datetimeFigureOut">
              <a:rPr lang="en-US" smtClean="0"/>
              <a:pPr/>
              <a:t>10/4/2024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887AF3-F50F-465B-9D4E-57894EB52628}" type="datetimeFigureOut">
              <a:rPr lang="en-US" smtClean="0"/>
              <a:pPr/>
              <a:t>10/4/2024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887AF3-F50F-465B-9D4E-57894EB52628}" type="datetimeFigureOut">
              <a:rPr lang="en-US" smtClean="0"/>
              <a:pPr/>
              <a:t>10/4/2024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887AF3-F50F-465B-9D4E-57894EB52628}" type="datetimeFigureOut">
              <a:rPr lang="en-US" smtClean="0"/>
              <a:pPr/>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887AF3-F50F-465B-9D4E-57894EB52628}" type="datetimeFigureOut">
              <a:rPr lang="en-US" smtClean="0"/>
              <a:pPr/>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887AF3-F50F-465B-9D4E-57894EB52628}" type="datetimeFigureOut">
              <a:rPr lang="en-US" smtClean="0"/>
              <a:pPr/>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887AF3-F50F-465B-9D4E-57894EB52628}" type="datetimeFigureOut">
              <a:rPr lang="en-US" smtClean="0"/>
              <a:pPr/>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FCBF0-9D39-4FF8-B727-854A711A30A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00802-1B5D-4127-A76B-FF64ABFD349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885B58-35AF-411D-A28E-D370BF6A61A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A52CD8-AE4F-4925-9387-865FD0246D6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7AB1B3C-65C4-4EDC-A75A-D085D91B9D8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2702F5A-43E0-47CB-8C61-915AC9C86D89}"/>
              </a:ext>
            </a:extLst>
          </p:cNvPr>
          <p:cNvSpPr>
            <a:spLocks noGrp="1"/>
          </p:cNvSpPr>
          <p:nvPr>
            <p:ph type="sldNum" sz="quarter" idx="12"/>
          </p:nvPr>
        </p:nvSpPr>
        <p:spPr/>
        <p:txBody>
          <a:bodyPr/>
          <a:lstStyle>
            <a:lvl1pPr>
              <a:defRPr/>
            </a:lvl1pPr>
          </a:lstStyle>
          <a:p>
            <a:fld id="{A0047567-F612-4784-91E0-DD613ABECE23}" type="slidenum">
              <a:rPr lang="en-US" altLang="en-US"/>
              <a:pPr/>
              <a:t>‹#›</a:t>
            </a:fld>
            <a:endParaRPr lang="en-US" altLang="en-US"/>
          </a:p>
        </p:txBody>
      </p:sp>
    </p:spTree>
    <p:extLst>
      <p:ext uri="{BB962C8B-B14F-4D97-AF65-F5344CB8AC3E}">
        <p14:creationId xmlns:p14="http://schemas.microsoft.com/office/powerpoint/2010/main" val="3242045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BE48F-2ED7-45F2-93A7-EE092D7840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C7F8E6-B738-4A05-94D6-B7FC7F2767C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0EA93-6C90-4EB7-8422-52D746C7CAB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5FB74B0-4636-47DB-B88F-F68114ECCCA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AF24152-3B6A-49E0-87FE-40E496CA577E}"/>
              </a:ext>
            </a:extLst>
          </p:cNvPr>
          <p:cNvSpPr>
            <a:spLocks noGrp="1"/>
          </p:cNvSpPr>
          <p:nvPr>
            <p:ph type="sldNum" sz="quarter" idx="12"/>
          </p:nvPr>
        </p:nvSpPr>
        <p:spPr/>
        <p:txBody>
          <a:bodyPr/>
          <a:lstStyle>
            <a:lvl1pPr>
              <a:defRPr/>
            </a:lvl1pPr>
          </a:lstStyle>
          <a:p>
            <a:fld id="{091E70E7-C7AF-45FD-95B4-E67E6035FB46}" type="slidenum">
              <a:rPr lang="en-US" altLang="en-US"/>
              <a:pPr/>
              <a:t>‹#›</a:t>
            </a:fld>
            <a:endParaRPr lang="en-US" altLang="en-US"/>
          </a:p>
        </p:txBody>
      </p:sp>
    </p:spTree>
    <p:extLst>
      <p:ext uri="{BB962C8B-B14F-4D97-AF65-F5344CB8AC3E}">
        <p14:creationId xmlns:p14="http://schemas.microsoft.com/office/powerpoint/2010/main" val="3386483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21D46-CBC9-4E03-A535-C3C2A62D689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054812-B3F3-4A75-8C4C-77A8DF9963D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E6EC41A7-7F34-4A13-949B-01AF3B4F78E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2EA360D-0B5C-44ED-8AAF-E7E176FC058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B5FE056-C54B-4BD3-A1C0-BAE86AB937F0}"/>
              </a:ext>
            </a:extLst>
          </p:cNvPr>
          <p:cNvSpPr>
            <a:spLocks noGrp="1"/>
          </p:cNvSpPr>
          <p:nvPr>
            <p:ph type="sldNum" sz="quarter" idx="12"/>
          </p:nvPr>
        </p:nvSpPr>
        <p:spPr/>
        <p:txBody>
          <a:bodyPr/>
          <a:lstStyle>
            <a:lvl1pPr>
              <a:defRPr/>
            </a:lvl1pPr>
          </a:lstStyle>
          <a:p>
            <a:fld id="{7CD65654-64AB-4DDD-A521-7207216FDAF7}" type="slidenum">
              <a:rPr lang="en-US" altLang="en-US"/>
              <a:pPr/>
              <a:t>‹#›</a:t>
            </a:fld>
            <a:endParaRPr lang="en-US" altLang="en-US"/>
          </a:p>
        </p:txBody>
      </p:sp>
    </p:spTree>
    <p:extLst>
      <p:ext uri="{BB962C8B-B14F-4D97-AF65-F5344CB8AC3E}">
        <p14:creationId xmlns:p14="http://schemas.microsoft.com/office/powerpoint/2010/main" val="2553213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0DE39-FC41-43B8-8C77-AF748E89D3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490B38-4A58-4AE6-A3CE-44AC0EB83377}"/>
              </a:ext>
            </a:extLst>
          </p:cNvPr>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CE2735-4BC4-43E4-ADE8-27E2C1B0F32D}"/>
              </a:ext>
            </a:extLst>
          </p:cNvPr>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94C28D-9475-42F6-A50E-F7B2E306D43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A11DDFF-8625-4E87-900A-C35BC9E49BC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2AB6ACA-902E-4770-8BD3-1D9969E9EBDD}"/>
              </a:ext>
            </a:extLst>
          </p:cNvPr>
          <p:cNvSpPr>
            <a:spLocks noGrp="1"/>
          </p:cNvSpPr>
          <p:nvPr>
            <p:ph type="sldNum" sz="quarter" idx="12"/>
          </p:nvPr>
        </p:nvSpPr>
        <p:spPr/>
        <p:txBody>
          <a:bodyPr/>
          <a:lstStyle>
            <a:lvl1pPr>
              <a:defRPr/>
            </a:lvl1pPr>
          </a:lstStyle>
          <a:p>
            <a:fld id="{F2F857EB-45D6-45B9-9E63-99D4BFAA2337}" type="slidenum">
              <a:rPr lang="en-US" altLang="en-US"/>
              <a:pPr/>
              <a:t>‹#›</a:t>
            </a:fld>
            <a:endParaRPr lang="en-US" altLang="en-US"/>
          </a:p>
        </p:txBody>
      </p:sp>
    </p:spTree>
    <p:extLst>
      <p:ext uri="{BB962C8B-B14F-4D97-AF65-F5344CB8AC3E}">
        <p14:creationId xmlns:p14="http://schemas.microsoft.com/office/powerpoint/2010/main" val="658153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568C3-5EF3-441D-8231-CC6FF2B1C09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24E83F-C2BD-474F-98F1-F6A49531481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162457A-C780-475C-AEA1-ACB148529359}"/>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241C82-C255-44FC-8E77-2E11D7AC3D6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5A3AB61-EAD8-40D3-8EDC-EB17B9F629DF}"/>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CB605F-3796-47D8-B741-75D270CA164A}"/>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E095D8F-9465-45FA-B1B6-FBF803D0DB5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4A5AAC40-0DC5-43B5-AE8B-2878A1330C0B}"/>
              </a:ext>
            </a:extLst>
          </p:cNvPr>
          <p:cNvSpPr>
            <a:spLocks noGrp="1"/>
          </p:cNvSpPr>
          <p:nvPr>
            <p:ph type="sldNum" sz="quarter" idx="12"/>
          </p:nvPr>
        </p:nvSpPr>
        <p:spPr/>
        <p:txBody>
          <a:bodyPr/>
          <a:lstStyle>
            <a:lvl1pPr>
              <a:defRPr/>
            </a:lvl1pPr>
          </a:lstStyle>
          <a:p>
            <a:fld id="{7D0312B7-5E8B-499C-AA1A-FC2A296DEAA7}" type="slidenum">
              <a:rPr lang="en-US" altLang="en-US"/>
              <a:pPr/>
              <a:t>‹#›</a:t>
            </a:fld>
            <a:endParaRPr lang="en-US" altLang="en-US"/>
          </a:p>
        </p:txBody>
      </p:sp>
    </p:spTree>
    <p:extLst>
      <p:ext uri="{BB962C8B-B14F-4D97-AF65-F5344CB8AC3E}">
        <p14:creationId xmlns:p14="http://schemas.microsoft.com/office/powerpoint/2010/main" val="767483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11108-7F23-417C-BE64-EF6B180D6D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F1BD3F-0217-43F6-B96F-89FD046D2C1A}"/>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C5534C97-F07E-48BE-9B52-F06463DB8D8F}"/>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A01BB4D-5F78-453C-BC90-4D97F136EEF6}"/>
              </a:ext>
            </a:extLst>
          </p:cNvPr>
          <p:cNvSpPr>
            <a:spLocks noGrp="1"/>
          </p:cNvSpPr>
          <p:nvPr>
            <p:ph type="sldNum" sz="quarter" idx="12"/>
          </p:nvPr>
        </p:nvSpPr>
        <p:spPr/>
        <p:txBody>
          <a:bodyPr/>
          <a:lstStyle>
            <a:lvl1pPr>
              <a:defRPr/>
            </a:lvl1pPr>
          </a:lstStyle>
          <a:p>
            <a:fld id="{0846D93C-5817-44A9-83E6-A92DD857C7A1}" type="slidenum">
              <a:rPr lang="en-US" altLang="en-US"/>
              <a:pPr/>
              <a:t>‹#›</a:t>
            </a:fld>
            <a:endParaRPr lang="en-US" altLang="en-US"/>
          </a:p>
        </p:txBody>
      </p:sp>
    </p:spTree>
    <p:extLst>
      <p:ext uri="{BB962C8B-B14F-4D97-AF65-F5344CB8AC3E}">
        <p14:creationId xmlns:p14="http://schemas.microsoft.com/office/powerpoint/2010/main" val="3058765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4AA8E3-2924-4B1B-9EED-528EE01DF2E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3D6DECE7-C1DF-4E7E-AC7D-0EC88331BE52}"/>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E096B591-A86C-4680-814E-5D9799998A9E}"/>
              </a:ext>
            </a:extLst>
          </p:cNvPr>
          <p:cNvSpPr>
            <a:spLocks noGrp="1"/>
          </p:cNvSpPr>
          <p:nvPr>
            <p:ph type="sldNum" sz="quarter" idx="12"/>
          </p:nvPr>
        </p:nvSpPr>
        <p:spPr/>
        <p:txBody>
          <a:bodyPr/>
          <a:lstStyle>
            <a:lvl1pPr>
              <a:defRPr/>
            </a:lvl1pPr>
          </a:lstStyle>
          <a:p>
            <a:fld id="{261032BE-2789-44B6-9D70-703B91CBC49D}" type="slidenum">
              <a:rPr lang="en-US" altLang="en-US"/>
              <a:pPr/>
              <a:t>‹#›</a:t>
            </a:fld>
            <a:endParaRPr lang="en-US" altLang="en-US"/>
          </a:p>
        </p:txBody>
      </p:sp>
    </p:spTree>
    <p:extLst>
      <p:ext uri="{BB962C8B-B14F-4D97-AF65-F5344CB8AC3E}">
        <p14:creationId xmlns:p14="http://schemas.microsoft.com/office/powerpoint/2010/main" val="3942566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F5A82-A5A3-4A05-9FA0-F4019598248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42086F-8D97-4A2E-A3D7-1AECAE4101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798C23-C17E-49CE-AB5B-58EFF95AEC0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1AD5F98-6696-463D-9029-7510AB960DD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F8E1055-52E7-42AA-B12E-20CE14B5767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BBFE4A7-C2E5-41F0-8AA6-FDD1774A65DE}"/>
              </a:ext>
            </a:extLst>
          </p:cNvPr>
          <p:cNvSpPr>
            <a:spLocks noGrp="1"/>
          </p:cNvSpPr>
          <p:nvPr>
            <p:ph type="sldNum" sz="quarter" idx="12"/>
          </p:nvPr>
        </p:nvSpPr>
        <p:spPr/>
        <p:txBody>
          <a:bodyPr/>
          <a:lstStyle>
            <a:lvl1pPr>
              <a:defRPr/>
            </a:lvl1pPr>
          </a:lstStyle>
          <a:p>
            <a:fld id="{EBF0F273-7DBC-4250-B9C1-2155A8F86AB3}" type="slidenum">
              <a:rPr lang="en-US" altLang="en-US"/>
              <a:pPr/>
              <a:t>‹#›</a:t>
            </a:fld>
            <a:endParaRPr lang="en-US" altLang="en-US"/>
          </a:p>
        </p:txBody>
      </p:sp>
    </p:spTree>
    <p:extLst>
      <p:ext uri="{BB962C8B-B14F-4D97-AF65-F5344CB8AC3E}">
        <p14:creationId xmlns:p14="http://schemas.microsoft.com/office/powerpoint/2010/main" val="46795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21B9-12FE-4BF7-B7EB-0620CB4ABCC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C2FE25-DCEF-4EDE-8441-43247C676F5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981AAD-6BB8-4486-8D8D-D4297345C23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1CB99DF-577E-4613-A086-2A12D4038EC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4276DF1-7DC7-4207-A125-305B1549003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3C2EB4C-B582-4453-BB88-211426390D4B}"/>
              </a:ext>
            </a:extLst>
          </p:cNvPr>
          <p:cNvSpPr>
            <a:spLocks noGrp="1"/>
          </p:cNvSpPr>
          <p:nvPr>
            <p:ph type="sldNum" sz="quarter" idx="12"/>
          </p:nvPr>
        </p:nvSpPr>
        <p:spPr/>
        <p:txBody>
          <a:bodyPr/>
          <a:lstStyle>
            <a:lvl1pPr>
              <a:defRPr/>
            </a:lvl1pPr>
          </a:lstStyle>
          <a:p>
            <a:fld id="{356F21A3-FEF0-4A19-A719-B0AD67925C7C}" type="slidenum">
              <a:rPr lang="en-US" altLang="en-US"/>
              <a:pPr/>
              <a:t>‹#›</a:t>
            </a:fld>
            <a:endParaRPr lang="en-US" altLang="en-US"/>
          </a:p>
        </p:txBody>
      </p:sp>
    </p:spTree>
    <p:extLst>
      <p:ext uri="{BB962C8B-B14F-4D97-AF65-F5344CB8AC3E}">
        <p14:creationId xmlns:p14="http://schemas.microsoft.com/office/powerpoint/2010/main" val="1587360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1ABB9-AA2D-4739-825B-D26D8B25D5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D74587-A1B1-41A7-AD65-957C12301D5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64A6EE-C451-46A8-A92B-D71B8B5C777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126BE78-163B-46FD-BDED-3EA0CCC530B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D86434C-57BE-4F01-BA22-69B72626E349}"/>
              </a:ext>
            </a:extLst>
          </p:cNvPr>
          <p:cNvSpPr>
            <a:spLocks noGrp="1"/>
          </p:cNvSpPr>
          <p:nvPr>
            <p:ph type="sldNum" sz="quarter" idx="12"/>
          </p:nvPr>
        </p:nvSpPr>
        <p:spPr/>
        <p:txBody>
          <a:bodyPr/>
          <a:lstStyle>
            <a:lvl1pPr>
              <a:defRPr/>
            </a:lvl1pPr>
          </a:lstStyle>
          <a:p>
            <a:fld id="{975767C6-D934-42A8-B4A5-8FF60B21A491}" type="slidenum">
              <a:rPr lang="en-US" altLang="en-US"/>
              <a:pPr/>
              <a:t>‹#›</a:t>
            </a:fld>
            <a:endParaRPr lang="en-US" altLang="en-US"/>
          </a:p>
        </p:txBody>
      </p:sp>
    </p:spTree>
    <p:extLst>
      <p:ext uri="{BB962C8B-B14F-4D97-AF65-F5344CB8AC3E}">
        <p14:creationId xmlns:p14="http://schemas.microsoft.com/office/powerpoint/2010/main" val="3683555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90DB00-920D-452A-8F63-D63ECD94C23E}"/>
              </a:ext>
            </a:extLst>
          </p:cNvPr>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4ECA54-C554-4BE1-90D2-0621C7CE3EE4}"/>
              </a:ext>
            </a:extLst>
          </p:cNvPr>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E9D19-2218-4E28-BE69-4CE82CE501D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733837-BF98-4A13-A8C9-FB5C02E98A3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7174E05-A04B-4ECF-B6D8-8AD655373831}"/>
              </a:ext>
            </a:extLst>
          </p:cNvPr>
          <p:cNvSpPr>
            <a:spLocks noGrp="1"/>
          </p:cNvSpPr>
          <p:nvPr>
            <p:ph type="sldNum" sz="quarter" idx="12"/>
          </p:nvPr>
        </p:nvSpPr>
        <p:spPr/>
        <p:txBody>
          <a:bodyPr/>
          <a:lstStyle>
            <a:lvl1pPr>
              <a:defRPr/>
            </a:lvl1pPr>
          </a:lstStyle>
          <a:p>
            <a:fld id="{857ACBD7-4637-4A0B-8BA1-F14D6D941B14}" type="slidenum">
              <a:rPr lang="en-US" altLang="en-US"/>
              <a:pPr/>
              <a:t>‹#›</a:t>
            </a:fld>
            <a:endParaRPr lang="en-US" altLang="en-US"/>
          </a:p>
        </p:txBody>
      </p:sp>
    </p:spTree>
    <p:extLst>
      <p:ext uri="{BB962C8B-B14F-4D97-AF65-F5344CB8AC3E}">
        <p14:creationId xmlns:p14="http://schemas.microsoft.com/office/powerpoint/2010/main" val="1749087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8629-FCEE-40F3-8EBC-E26639775FFD}"/>
              </a:ext>
            </a:extLst>
          </p:cNvPr>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10DB32-6B37-484C-BA90-D1994D2629B9}"/>
              </a:ext>
            </a:extLst>
          </p:cNvPr>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3F7F86-5761-480C-90C7-0CD78F92A234}"/>
              </a:ext>
            </a:extLst>
          </p:cNvPr>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2C6D8B-1465-4291-8EE5-848C038B26F4}"/>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43887-F25D-4993-9093-916E79A65D09}"/>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E97C07E-854B-4153-A841-FB12CFAE3451}"/>
              </a:ext>
            </a:extLst>
          </p:cNvPr>
          <p:cNvSpPr>
            <a:spLocks noGrp="1"/>
          </p:cNvSpPr>
          <p:nvPr>
            <p:ph type="sldNum" sz="quarter" idx="12"/>
          </p:nvPr>
        </p:nvSpPr>
        <p:spPr>
          <a:xfrm>
            <a:off x="6553200" y="6245225"/>
            <a:ext cx="2133600" cy="476250"/>
          </a:xfrm>
        </p:spPr>
        <p:txBody>
          <a:bodyPr/>
          <a:lstStyle>
            <a:lvl1pPr>
              <a:defRPr/>
            </a:lvl1pPr>
          </a:lstStyle>
          <a:p>
            <a:fld id="{E6D2FFE5-CD60-4F4B-8C7A-DD8622049F23}" type="slidenum">
              <a:rPr lang="en-US" altLang="en-US"/>
              <a:pPr/>
              <a:t>‹#›</a:t>
            </a:fld>
            <a:endParaRPr lang="en-US" altLang="en-US"/>
          </a:p>
        </p:txBody>
      </p:sp>
    </p:spTree>
    <p:extLst>
      <p:ext uri="{BB962C8B-B14F-4D97-AF65-F5344CB8AC3E}">
        <p14:creationId xmlns:p14="http://schemas.microsoft.com/office/powerpoint/2010/main" val="24851323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74DCE-C876-49BB-B8A0-BA04436BDBAD}"/>
              </a:ext>
            </a:extLst>
          </p:cNvPr>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33156E31-8B86-4173-9DAD-26F482956F49}"/>
              </a:ext>
            </a:extLst>
          </p:cNvPr>
          <p:cNvSpPr>
            <a:spLocks noGrp="1"/>
          </p:cNvSpPr>
          <p:nvPr>
            <p:ph type="tbl" idx="1"/>
          </p:nvPr>
        </p:nvSpPr>
        <p:spPr>
          <a:xfrm>
            <a:off x="457200" y="1600200"/>
            <a:ext cx="8229600" cy="4525963"/>
          </a:xfrm>
        </p:spPr>
        <p:txBody>
          <a:bodyPr/>
          <a:lstStyle/>
          <a:p>
            <a:endParaRPr lang="en-US"/>
          </a:p>
        </p:txBody>
      </p:sp>
      <p:sp>
        <p:nvSpPr>
          <p:cNvPr id="4" name="Date Placeholder 3">
            <a:extLst>
              <a:ext uri="{FF2B5EF4-FFF2-40B4-BE49-F238E27FC236}">
                <a16:creationId xmlns:a16="http://schemas.microsoft.com/office/drawing/2014/main" id="{8CD70293-7480-4B5B-8B04-6859409D3257}"/>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91E419C-5F2F-4C7C-BBEB-2174E27E3A3D}"/>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42B918D-D57C-4938-BB7E-6B530BF7293A}"/>
              </a:ext>
            </a:extLst>
          </p:cNvPr>
          <p:cNvSpPr>
            <a:spLocks noGrp="1"/>
          </p:cNvSpPr>
          <p:nvPr>
            <p:ph type="sldNum" sz="quarter" idx="12"/>
          </p:nvPr>
        </p:nvSpPr>
        <p:spPr>
          <a:xfrm>
            <a:off x="6553200" y="6245225"/>
            <a:ext cx="2133600" cy="476250"/>
          </a:xfrm>
        </p:spPr>
        <p:txBody>
          <a:bodyPr/>
          <a:lstStyle>
            <a:lvl1pPr>
              <a:defRPr/>
            </a:lvl1pPr>
          </a:lstStyle>
          <a:p>
            <a:fld id="{22182B72-D4E0-4C2A-A2AD-A74FB24C1547}" type="slidenum">
              <a:rPr lang="en-US" altLang="en-US"/>
              <a:pPr/>
              <a:t>‹#›</a:t>
            </a:fld>
            <a:endParaRPr lang="en-US" altLang="en-US"/>
          </a:p>
        </p:txBody>
      </p:sp>
    </p:spTree>
    <p:extLst>
      <p:ext uri="{BB962C8B-B14F-4D97-AF65-F5344CB8AC3E}">
        <p14:creationId xmlns:p14="http://schemas.microsoft.com/office/powerpoint/2010/main" val="35631665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A7074D-4A9D-49C5-87FC-25205C6D5CD5}"/>
              </a:ext>
            </a:extLst>
          </p:cNvPr>
          <p:cNvSpPr>
            <a:spLocks noGrp="1"/>
          </p:cNvSpPr>
          <p:nvPr>
            <p:ph/>
          </p:nvPr>
        </p:nvSpPr>
        <p:spPr>
          <a:xfrm>
            <a:off x="457200" y="274638"/>
            <a:ext cx="8229600" cy="5851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51EF87AB-4D53-4760-9D4B-A6E29CECA5C4}"/>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453D7DC5-2B38-4FCB-A8B5-F8E504B9098A}"/>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8CBB3617-F203-4FB0-AF41-263117C5814B}"/>
              </a:ext>
            </a:extLst>
          </p:cNvPr>
          <p:cNvSpPr>
            <a:spLocks noGrp="1"/>
          </p:cNvSpPr>
          <p:nvPr>
            <p:ph type="sldNum" sz="quarter" idx="12"/>
          </p:nvPr>
        </p:nvSpPr>
        <p:spPr>
          <a:xfrm>
            <a:off x="6553200" y="6245225"/>
            <a:ext cx="2133600" cy="476250"/>
          </a:xfrm>
        </p:spPr>
        <p:txBody>
          <a:bodyPr/>
          <a:lstStyle>
            <a:lvl1pPr>
              <a:defRPr/>
            </a:lvl1pPr>
          </a:lstStyle>
          <a:p>
            <a:fld id="{90F9F707-F2BA-45BB-8FFE-8CD7D09A9078}" type="slidenum">
              <a:rPr lang="en-US" altLang="en-US"/>
              <a:pPr/>
              <a:t>‹#›</a:t>
            </a:fld>
            <a:endParaRPr lang="en-US" altLang="en-US"/>
          </a:p>
        </p:txBody>
      </p:sp>
    </p:spTree>
    <p:extLst>
      <p:ext uri="{BB962C8B-B14F-4D97-AF65-F5344CB8AC3E}">
        <p14:creationId xmlns:p14="http://schemas.microsoft.com/office/powerpoint/2010/main" val="3966690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887AF3-F50F-465B-9D4E-57894EB52628}" type="datetimeFigureOut">
              <a:rPr lang="en-US" smtClean="0"/>
              <a:pPr/>
              <a:t>10/4/2024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FCBF0-9D39-4FF8-B727-854A711A30A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9D48584-4A69-4D31-BBC8-6C1024FA8C1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AEE5984-6B11-4948-B4ED-C11D2168980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1DA7C31-28DC-4009-95D6-F784B50C226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4271BB22-79FB-4796-B9D5-595B840AE511}"/>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FF587085-0CA7-41BC-AD5D-D4DDE3C635F3}"/>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C7EDE5C-AFD0-4566-9464-CE243BBE5B3B}" type="slidenum">
              <a:rPr lang="en-US" altLang="en-US"/>
              <a:pPr/>
              <a:t>‹#›</a:t>
            </a:fld>
            <a:endParaRPr lang="en-US" altLang="en-US"/>
          </a:p>
        </p:txBody>
      </p:sp>
    </p:spTree>
    <p:extLst>
      <p:ext uri="{BB962C8B-B14F-4D97-AF65-F5344CB8AC3E}">
        <p14:creationId xmlns:p14="http://schemas.microsoft.com/office/powerpoint/2010/main" val="3808136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fontAlgn="base">
        <a:spcBef>
          <a:spcPct val="0"/>
        </a:spcBef>
        <a:spcAft>
          <a:spcPct val="0"/>
        </a:spcAft>
        <a:defRPr sz="4400" kern="1200">
          <a:solidFill>
            <a:srgbClr val="FFFF00"/>
          </a:solidFill>
          <a:latin typeface="+mj-lt"/>
          <a:ea typeface="+mj-ea"/>
          <a:cs typeface="+mj-cs"/>
        </a:defRPr>
      </a:lvl1pPr>
      <a:lvl2pPr algn="ctr" rtl="0" fontAlgn="base">
        <a:spcBef>
          <a:spcPct val="0"/>
        </a:spcBef>
        <a:spcAft>
          <a:spcPct val="0"/>
        </a:spcAft>
        <a:defRPr sz="4400">
          <a:solidFill>
            <a:srgbClr val="FFFF00"/>
          </a:solidFill>
          <a:latin typeface="Arial" panose="020B0604020202020204" pitchFamily="34" charset="0"/>
        </a:defRPr>
      </a:lvl2pPr>
      <a:lvl3pPr algn="ctr" rtl="0" fontAlgn="base">
        <a:spcBef>
          <a:spcPct val="0"/>
        </a:spcBef>
        <a:spcAft>
          <a:spcPct val="0"/>
        </a:spcAft>
        <a:defRPr sz="4400">
          <a:solidFill>
            <a:srgbClr val="FFFF00"/>
          </a:solidFill>
          <a:latin typeface="Arial" panose="020B0604020202020204" pitchFamily="34" charset="0"/>
        </a:defRPr>
      </a:lvl3pPr>
      <a:lvl4pPr algn="ctr" rtl="0" fontAlgn="base">
        <a:spcBef>
          <a:spcPct val="0"/>
        </a:spcBef>
        <a:spcAft>
          <a:spcPct val="0"/>
        </a:spcAft>
        <a:defRPr sz="4400">
          <a:solidFill>
            <a:srgbClr val="FFFF00"/>
          </a:solidFill>
          <a:latin typeface="Arial" panose="020B0604020202020204" pitchFamily="34" charset="0"/>
        </a:defRPr>
      </a:lvl4pPr>
      <a:lvl5pPr algn="ctr" rtl="0" fontAlgn="base">
        <a:spcBef>
          <a:spcPct val="0"/>
        </a:spcBef>
        <a:spcAft>
          <a:spcPct val="0"/>
        </a:spcAft>
        <a:defRPr sz="4400">
          <a:solidFill>
            <a:srgbClr val="FFFF00"/>
          </a:solidFill>
          <a:latin typeface="Arial" panose="020B0604020202020204" pitchFamily="34" charset="0"/>
        </a:defRPr>
      </a:lvl5pPr>
      <a:lvl6pPr marL="457200" algn="ctr" rtl="0" fontAlgn="base">
        <a:spcBef>
          <a:spcPct val="0"/>
        </a:spcBef>
        <a:spcAft>
          <a:spcPct val="0"/>
        </a:spcAft>
        <a:defRPr sz="4400">
          <a:solidFill>
            <a:srgbClr val="FFFF00"/>
          </a:solidFill>
          <a:latin typeface="Arial" panose="020B0604020202020204" pitchFamily="34" charset="0"/>
        </a:defRPr>
      </a:lvl6pPr>
      <a:lvl7pPr marL="914400" algn="ctr" rtl="0" fontAlgn="base">
        <a:spcBef>
          <a:spcPct val="0"/>
        </a:spcBef>
        <a:spcAft>
          <a:spcPct val="0"/>
        </a:spcAft>
        <a:defRPr sz="4400">
          <a:solidFill>
            <a:srgbClr val="FFFF00"/>
          </a:solidFill>
          <a:latin typeface="Arial" panose="020B0604020202020204" pitchFamily="34" charset="0"/>
        </a:defRPr>
      </a:lvl7pPr>
      <a:lvl8pPr marL="1371600" algn="ctr" rtl="0" fontAlgn="base">
        <a:spcBef>
          <a:spcPct val="0"/>
        </a:spcBef>
        <a:spcAft>
          <a:spcPct val="0"/>
        </a:spcAft>
        <a:defRPr sz="4400">
          <a:solidFill>
            <a:srgbClr val="FFFF00"/>
          </a:solidFill>
          <a:latin typeface="Arial" panose="020B0604020202020204" pitchFamily="34" charset="0"/>
        </a:defRPr>
      </a:lvl8pPr>
      <a:lvl9pPr marL="1828800" algn="ctr" rtl="0" fontAlgn="base">
        <a:spcBef>
          <a:spcPct val="0"/>
        </a:spcBef>
        <a:spcAft>
          <a:spcPct val="0"/>
        </a:spcAft>
        <a:defRPr sz="4400">
          <a:solidFill>
            <a:srgbClr val="FFFF00"/>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bg1"/>
          </a:solidFill>
          <a:latin typeface="+mn-lt"/>
          <a:ea typeface="+mn-ea"/>
          <a:cs typeface="+mn-cs"/>
        </a:defRPr>
      </a:lvl1pPr>
      <a:lvl2pPr marL="742950" indent="-285750" algn="l" rtl="0" fontAlgn="base">
        <a:spcBef>
          <a:spcPct val="20000"/>
        </a:spcBef>
        <a:spcAft>
          <a:spcPct val="0"/>
        </a:spcAft>
        <a:buChar char="–"/>
        <a:defRPr sz="2800" kern="1200">
          <a:solidFill>
            <a:schemeClr val="bg1"/>
          </a:solidFill>
          <a:latin typeface="+mn-lt"/>
          <a:ea typeface="+mn-ea"/>
          <a:cs typeface="+mn-cs"/>
        </a:defRPr>
      </a:lvl2pPr>
      <a:lvl3pPr marL="1143000" indent="-228600" algn="l" rtl="0" fontAlgn="base">
        <a:spcBef>
          <a:spcPct val="20000"/>
        </a:spcBef>
        <a:spcAft>
          <a:spcPct val="0"/>
        </a:spcAft>
        <a:buChar char="•"/>
        <a:defRPr sz="2400" kern="1200">
          <a:solidFill>
            <a:schemeClr val="bg1"/>
          </a:solidFill>
          <a:latin typeface="+mn-lt"/>
          <a:ea typeface="+mn-ea"/>
          <a:cs typeface="+mn-cs"/>
        </a:defRPr>
      </a:lvl3pPr>
      <a:lvl4pPr marL="1600200" indent="-228600" algn="l" rtl="0" fontAlgn="base">
        <a:spcBef>
          <a:spcPct val="20000"/>
        </a:spcBef>
        <a:spcAft>
          <a:spcPct val="0"/>
        </a:spcAft>
        <a:buChar char="–"/>
        <a:defRPr sz="2000" kern="1200">
          <a:solidFill>
            <a:schemeClr val="bg1"/>
          </a:solidFill>
          <a:latin typeface="+mn-lt"/>
          <a:ea typeface="+mn-ea"/>
          <a:cs typeface="+mn-cs"/>
        </a:defRPr>
      </a:lvl4pPr>
      <a:lvl5pPr marL="2057400" indent="-228600" algn="l" rtl="0" fontAlgn="base">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dirty="0"/>
              <a:t>Which Semantic Web?</a:t>
            </a:r>
          </a:p>
        </p:txBody>
      </p:sp>
      <p:sp>
        <p:nvSpPr>
          <p:cNvPr id="5" name="Content Placeholder 4"/>
          <p:cNvSpPr>
            <a:spLocks noGrp="1"/>
          </p:cNvSpPr>
          <p:nvPr>
            <p:ph idx="1"/>
          </p:nvPr>
        </p:nvSpPr>
        <p:spPr>
          <a:xfrm>
            <a:off x="457200" y="1371600"/>
            <a:ext cx="8153400" cy="5181600"/>
          </a:xfrm>
        </p:spPr>
        <p:txBody>
          <a:bodyPr>
            <a:normAutofit lnSpcReduction="10000"/>
          </a:bodyPr>
          <a:lstStyle/>
          <a:p>
            <a:r>
              <a:rPr lang="en-US" sz="2800" dirty="0"/>
              <a:t>The semantic web: a vision in the late 90s early 00s about web content including </a:t>
            </a:r>
            <a:r>
              <a:rPr lang="en-US" sz="2800" dirty="0">
                <a:solidFill>
                  <a:srgbClr val="FFFF00"/>
                </a:solidFill>
              </a:rPr>
              <a:t>structure</a:t>
            </a:r>
            <a:r>
              <a:rPr lang="en-US" sz="2800" dirty="0"/>
              <a:t> to allow automated reasoning</a:t>
            </a:r>
            <a:endParaRPr lang="en-US" sz="2400" dirty="0"/>
          </a:p>
          <a:p>
            <a:r>
              <a:rPr lang="en-US" sz="2800" dirty="0"/>
              <a:t>Motivations: </a:t>
            </a:r>
          </a:p>
          <a:p>
            <a:pPr lvl="1"/>
            <a:r>
              <a:rPr lang="en-US" sz="2400" dirty="0"/>
              <a:t>Perception that the web was too unstructured and unruly</a:t>
            </a:r>
          </a:p>
          <a:p>
            <a:pPr lvl="1"/>
            <a:r>
              <a:rPr lang="en-US" sz="2400" dirty="0"/>
              <a:t>The web was an underused resource of human knowledge </a:t>
            </a:r>
          </a:p>
          <a:p>
            <a:r>
              <a:rPr lang="en-US" sz="2800" dirty="0"/>
              <a:t>Visions included agents locating, interpreting, and making decisions based on web content</a:t>
            </a:r>
          </a:p>
          <a:p>
            <a:r>
              <a:rPr lang="en-US" sz="2800" dirty="0"/>
              <a:t>Back then, a central question was how would this structure be generated </a:t>
            </a:r>
          </a:p>
          <a:p>
            <a:pPr lvl="1"/>
            <a:r>
              <a:rPr lang="en-US" sz="2400" dirty="0"/>
              <a:t>Today, generating structures that capture aspects of web content are expected from LLMs and similar techniques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down)">
                                      <p:cBhvr>
                                        <p:cTn id="15" dur="500"/>
                                        <p:tgtEl>
                                          <p:spTgt spid="5">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wipe(down)">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down)">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wipe(down)">
                                      <p:cBhvr>
                                        <p:cTn id="28" dur="500"/>
                                        <p:tgtEl>
                                          <p:spTgt spid="5">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down)">
                                      <p:cBhvr>
                                        <p:cTn id="3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Connection between Hypertext and Knowledge Representation</a:t>
            </a:r>
          </a:p>
        </p:txBody>
      </p:sp>
      <p:sp>
        <p:nvSpPr>
          <p:cNvPr id="3" name="Content Placeholder 2"/>
          <p:cNvSpPr>
            <a:spLocks noGrp="1"/>
          </p:cNvSpPr>
          <p:nvPr>
            <p:ph idx="1"/>
          </p:nvPr>
        </p:nvSpPr>
        <p:spPr>
          <a:xfrm>
            <a:off x="457200" y="1447800"/>
            <a:ext cx="8229600" cy="5334000"/>
          </a:xfrm>
        </p:spPr>
        <p:txBody>
          <a:bodyPr>
            <a:normAutofit fontScale="92500"/>
          </a:bodyPr>
          <a:lstStyle/>
          <a:p>
            <a:r>
              <a:rPr lang="en-US" dirty="0"/>
              <a:t>Hypertext systems represent content as a graph</a:t>
            </a:r>
          </a:p>
          <a:p>
            <a:pPr lvl="1"/>
            <a:r>
              <a:rPr lang="en-US" dirty="0"/>
              <a:t>Nodes are traditionally text, images, audio, video, etc.</a:t>
            </a:r>
          </a:p>
          <a:p>
            <a:pPr lvl="1"/>
            <a:r>
              <a:rPr lang="en-US" dirty="0"/>
              <a:t>Links are navigational options for users</a:t>
            </a:r>
          </a:p>
          <a:p>
            <a:r>
              <a:rPr lang="en-US" dirty="0"/>
              <a:t>Late 80s and early 90s hypertext </a:t>
            </a:r>
            <a:br>
              <a:rPr lang="en-US" dirty="0"/>
            </a:br>
            <a:r>
              <a:rPr lang="en-US" dirty="0"/>
              <a:t>systems expanded this</a:t>
            </a:r>
          </a:p>
          <a:p>
            <a:pPr lvl="1"/>
            <a:r>
              <a:rPr lang="en-US" dirty="0"/>
              <a:t>Nodes included attribute/value tuples</a:t>
            </a:r>
          </a:p>
          <a:p>
            <a:pPr lvl="1"/>
            <a:r>
              <a:rPr lang="en-US" dirty="0"/>
              <a:t>Links represented alternative types of relations between nodes</a:t>
            </a:r>
          </a:p>
          <a:p>
            <a:r>
              <a:rPr lang="en-US" dirty="0"/>
              <a:t>Hypertext authoring and knowledge engineering became part of a spectrum of options</a:t>
            </a:r>
          </a:p>
          <a:p>
            <a:pPr lvl="1"/>
            <a:endParaRPr lang="en-US" dirty="0"/>
          </a:p>
          <a:p>
            <a:pPr lvl="1"/>
            <a:endParaRPr lang="en-US"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935" t="33564" r="22384" b="7991"/>
          <a:stretch/>
        </p:blipFill>
        <p:spPr bwMode="auto">
          <a:xfrm>
            <a:off x="6934200" y="2590800"/>
            <a:ext cx="1981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5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33375" y="314325"/>
            <a:ext cx="8505825" cy="1143000"/>
          </a:xfrm>
        </p:spPr>
        <p:txBody>
          <a:bodyPr>
            <a:normAutofit/>
          </a:bodyPr>
          <a:lstStyle/>
          <a:p>
            <a:pPr eaLnBrk="1" hangingPunct="1"/>
            <a:r>
              <a:rPr lang="en-US" altLang="en-US" sz="3600" dirty="0"/>
              <a:t>Hybrid Authoring for Human and Computer</a:t>
            </a:r>
          </a:p>
        </p:txBody>
      </p:sp>
      <p:sp>
        <p:nvSpPr>
          <p:cNvPr id="11267" name="Content Placeholder 2"/>
          <p:cNvSpPr>
            <a:spLocks noGrp="1"/>
          </p:cNvSpPr>
          <p:nvPr>
            <p:ph idx="1"/>
          </p:nvPr>
        </p:nvSpPr>
        <p:spPr>
          <a:xfrm>
            <a:off x="333375" y="1600200"/>
            <a:ext cx="8505825" cy="3995738"/>
          </a:xfrm>
        </p:spPr>
        <p:txBody>
          <a:bodyPr/>
          <a:lstStyle/>
          <a:p>
            <a:pPr marL="0" eaLnBrk="1" hangingPunct="1"/>
            <a:r>
              <a:rPr lang="en-US" altLang="en-US" sz="2400" dirty="0"/>
              <a:t>Some hypertext systems enabled visual organization of elements on hypertext nodes and included semantic structure for elements.</a:t>
            </a:r>
          </a:p>
        </p:txBody>
      </p:sp>
      <p:pic>
        <p:nvPicPr>
          <p:cNvPr id="1126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l="6923" t="15173" r="8784" b="4736"/>
          <a:stretch>
            <a:fillRect/>
          </a:stretch>
        </p:blipFill>
        <p:spPr bwMode="auto">
          <a:xfrm>
            <a:off x="139700" y="2636715"/>
            <a:ext cx="2535237" cy="2954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39700" y="5770563"/>
            <a:ext cx="2514600" cy="738187"/>
          </a:xfrm>
          <a:prstGeom prst="rect">
            <a:avLst/>
          </a:prstGeom>
          <a:noFill/>
        </p:spPr>
        <p:txBody>
          <a:bodyPr>
            <a:spAutoFit/>
          </a:bodyPr>
          <a:lstStyle/>
          <a:p>
            <a:pPr>
              <a:defRPr/>
            </a:pPr>
            <a:r>
              <a:rPr lang="en-US" dirty="0">
                <a:solidFill>
                  <a:schemeClr val="tx2"/>
                </a:solidFill>
                <a:latin typeface="+mn-lt"/>
              </a:rPr>
              <a:t>KMS</a:t>
            </a:r>
          </a:p>
          <a:p>
            <a:pPr>
              <a:defRPr/>
            </a:pPr>
            <a:r>
              <a:rPr lang="en-US" sz="1800" dirty="0" err="1">
                <a:solidFill>
                  <a:schemeClr val="tx2"/>
                </a:solidFill>
                <a:latin typeface="+mn-lt"/>
              </a:rPr>
              <a:t>Akscyn</a:t>
            </a:r>
            <a:r>
              <a:rPr lang="en-US" sz="1800" dirty="0">
                <a:solidFill>
                  <a:schemeClr val="tx2"/>
                </a:solidFill>
                <a:latin typeface="+mn-lt"/>
              </a:rPr>
              <a:t> et al. (1987)</a:t>
            </a:r>
          </a:p>
        </p:txBody>
      </p:sp>
      <p:sp>
        <p:nvSpPr>
          <p:cNvPr id="9" name="TextBox 8"/>
          <p:cNvSpPr txBox="1"/>
          <p:nvPr/>
        </p:nvSpPr>
        <p:spPr>
          <a:xfrm>
            <a:off x="2806700" y="6119813"/>
            <a:ext cx="3505200" cy="738187"/>
          </a:xfrm>
          <a:prstGeom prst="rect">
            <a:avLst/>
          </a:prstGeom>
          <a:noFill/>
        </p:spPr>
        <p:txBody>
          <a:bodyPr>
            <a:spAutoFit/>
          </a:bodyPr>
          <a:lstStyle/>
          <a:p>
            <a:pPr>
              <a:defRPr/>
            </a:pPr>
            <a:r>
              <a:rPr lang="en-US" dirty="0">
                <a:solidFill>
                  <a:schemeClr val="tx2"/>
                </a:solidFill>
                <a:latin typeface="+mn-lt"/>
              </a:rPr>
              <a:t>VNS</a:t>
            </a:r>
          </a:p>
          <a:p>
            <a:pPr>
              <a:defRPr/>
            </a:pPr>
            <a:r>
              <a:rPr lang="en-US" sz="1800" dirty="0">
                <a:solidFill>
                  <a:schemeClr val="tx2"/>
                </a:solidFill>
                <a:latin typeface="+mn-lt"/>
              </a:rPr>
              <a:t>Shipman, Cheney, </a:t>
            </a:r>
            <a:r>
              <a:rPr lang="en-US" sz="1800" dirty="0" err="1">
                <a:solidFill>
                  <a:schemeClr val="tx2"/>
                </a:solidFill>
                <a:latin typeface="+mn-lt"/>
              </a:rPr>
              <a:t>Gorry</a:t>
            </a:r>
            <a:r>
              <a:rPr lang="en-US" sz="1800" dirty="0">
                <a:solidFill>
                  <a:schemeClr val="tx2"/>
                </a:solidFill>
                <a:latin typeface="+mn-lt"/>
              </a:rPr>
              <a:t> (1989)</a:t>
            </a:r>
          </a:p>
        </p:txBody>
      </p:sp>
      <p:pic>
        <p:nvPicPr>
          <p:cNvPr id="112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895600"/>
            <a:ext cx="34417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3308350"/>
            <a:ext cx="3962400" cy="278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010400" y="5608638"/>
            <a:ext cx="1981200" cy="738187"/>
          </a:xfrm>
          <a:prstGeom prst="rect">
            <a:avLst/>
          </a:prstGeom>
          <a:noFill/>
        </p:spPr>
        <p:txBody>
          <a:bodyPr>
            <a:spAutoFit/>
          </a:bodyPr>
          <a:lstStyle/>
          <a:p>
            <a:pPr>
              <a:defRPr/>
            </a:pPr>
            <a:r>
              <a:rPr lang="en-US" dirty="0">
                <a:solidFill>
                  <a:schemeClr val="tx2"/>
                </a:solidFill>
                <a:latin typeface="+mn-lt"/>
              </a:rPr>
              <a:t>HOS</a:t>
            </a:r>
          </a:p>
          <a:p>
            <a:pPr>
              <a:defRPr/>
            </a:pPr>
            <a:r>
              <a:rPr lang="en-US" sz="1800" dirty="0">
                <a:solidFill>
                  <a:schemeClr val="tx2"/>
                </a:solidFill>
                <a:latin typeface="+mn-lt"/>
              </a:rPr>
              <a:t>Shipman (1993)</a:t>
            </a:r>
          </a:p>
        </p:txBody>
      </p:sp>
    </p:spTree>
    <p:extLst>
      <p:ext uri="{BB962C8B-B14F-4D97-AF65-F5344CB8AC3E}">
        <p14:creationId xmlns:p14="http://schemas.microsoft.com/office/powerpoint/2010/main" val="229324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Suggestions and </a:t>
            </a:r>
            <a:br>
              <a:rPr lang="en-US" dirty="0"/>
            </a:br>
            <a:r>
              <a:rPr lang="en-US" dirty="0"/>
              <a:t>Incremental Formalization</a:t>
            </a:r>
          </a:p>
        </p:txBody>
      </p:sp>
      <p:pic>
        <p:nvPicPr>
          <p:cNvPr id="1026" name="Picture 2" descr="W:\slides\gifs\import-messag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15182"/>
            <a:ext cx="6096000" cy="432841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W:\slides\gifs\im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104540"/>
            <a:ext cx="4362450" cy="3524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990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5" name="Rectangle 23">
            <a:extLst>
              <a:ext uri="{FF2B5EF4-FFF2-40B4-BE49-F238E27FC236}">
                <a16:creationId xmlns:a16="http://schemas.microsoft.com/office/drawing/2014/main" id="{DD1F8471-248B-4154-89D8-5FE9D51A7B76}"/>
              </a:ext>
            </a:extLst>
          </p:cNvPr>
          <p:cNvSpPr>
            <a:spLocks noGrp="1" noChangeArrowheads="1"/>
          </p:cNvSpPr>
          <p:nvPr>
            <p:ph type="title"/>
          </p:nvPr>
        </p:nvSpPr>
        <p:spPr/>
        <p:txBody>
          <a:bodyPr/>
          <a:lstStyle/>
          <a:p>
            <a:r>
              <a:rPr lang="en-US" altLang="en-US" sz="4000" dirty="0"/>
              <a:t>Framework for Perspectives on the Semantic Web</a:t>
            </a:r>
          </a:p>
        </p:txBody>
      </p:sp>
      <p:graphicFrame>
        <p:nvGraphicFramePr>
          <p:cNvPr id="8293" name="Group 101">
            <a:extLst>
              <a:ext uri="{FF2B5EF4-FFF2-40B4-BE49-F238E27FC236}">
                <a16:creationId xmlns:a16="http://schemas.microsoft.com/office/drawing/2014/main" id="{0A134D4F-2836-4C2D-A53D-933A52BA1098}"/>
              </a:ext>
            </a:extLst>
          </p:cNvPr>
          <p:cNvGraphicFramePr>
            <a:graphicFrameLocks noGrp="1"/>
          </p:cNvGraphicFramePr>
          <p:nvPr>
            <p:ph idx="1"/>
            <p:extLst>
              <p:ext uri="{D42A27DB-BD31-4B8C-83A1-F6EECF244321}">
                <p14:modId xmlns:p14="http://schemas.microsoft.com/office/powerpoint/2010/main" val="118897148"/>
              </p:ext>
            </p:extLst>
          </p:nvPr>
        </p:nvGraphicFramePr>
        <p:xfrm>
          <a:off x="1463042" y="2244427"/>
          <a:ext cx="7233918" cy="2937173"/>
        </p:xfrm>
        <a:graphic>
          <a:graphicData uri="http://schemas.openxmlformats.org/drawingml/2006/table">
            <a:tbl>
              <a:tblPr/>
              <a:tblGrid>
                <a:gridCol w="1834906">
                  <a:extLst>
                    <a:ext uri="{9D8B030D-6E8A-4147-A177-3AD203B41FA5}">
                      <a16:colId xmlns:a16="http://schemas.microsoft.com/office/drawing/2014/main" val="3333669168"/>
                    </a:ext>
                  </a:extLst>
                </a:gridCol>
                <a:gridCol w="218061">
                  <a:extLst>
                    <a:ext uri="{9D8B030D-6E8A-4147-A177-3AD203B41FA5}">
                      <a16:colId xmlns:a16="http://schemas.microsoft.com/office/drawing/2014/main" val="2426020019"/>
                    </a:ext>
                  </a:extLst>
                </a:gridCol>
                <a:gridCol w="2363439">
                  <a:extLst>
                    <a:ext uri="{9D8B030D-6E8A-4147-A177-3AD203B41FA5}">
                      <a16:colId xmlns:a16="http://schemas.microsoft.com/office/drawing/2014/main" val="724080225"/>
                    </a:ext>
                  </a:extLst>
                </a:gridCol>
                <a:gridCol w="218061">
                  <a:extLst>
                    <a:ext uri="{9D8B030D-6E8A-4147-A177-3AD203B41FA5}">
                      <a16:colId xmlns:a16="http://schemas.microsoft.com/office/drawing/2014/main" val="2658158518"/>
                    </a:ext>
                  </a:extLst>
                </a:gridCol>
                <a:gridCol w="2599451">
                  <a:extLst>
                    <a:ext uri="{9D8B030D-6E8A-4147-A177-3AD203B41FA5}">
                      <a16:colId xmlns:a16="http://schemas.microsoft.com/office/drawing/2014/main" val="3934764783"/>
                    </a:ext>
                  </a:extLst>
                </a:gridCol>
              </a:tblGrid>
              <a:tr h="669925">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rial" panose="020B0604020202020204" pitchFamily="34" charset="0"/>
                      </a:endParaRPr>
                    </a:p>
                  </a:txBody>
                  <a:tcPr horzOverflow="overflow">
                    <a:lnL cap="flat">
                      <a:noFill/>
                    </a:lnL>
                    <a:lnR w="1270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bg1"/>
                        </a:solidFill>
                        <a:effectLst/>
                        <a:latin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bg1"/>
                          </a:solidFill>
                          <a:effectLst/>
                          <a:latin typeface="Arial" panose="020B0604020202020204" pitchFamily="34" charset="0"/>
                        </a:rPr>
                        <a:t>particular</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1" i="0" u="none" strike="noStrike" cap="none" normalizeH="0" baseline="0">
                        <a:ln>
                          <a:noFill/>
                        </a:ln>
                        <a:solidFill>
                          <a:schemeClr val="bg1"/>
                        </a:solidFill>
                        <a:effectLst/>
                        <a:latin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bg1"/>
                          </a:solidFill>
                          <a:effectLst/>
                          <a:latin typeface="Arial" panose="020B0604020202020204" pitchFamily="34" charset="0"/>
                        </a:rPr>
                        <a:t>universal</a:t>
                      </a: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32518268"/>
                  </a:ext>
                </a:extLst>
              </a:tr>
              <a:tr h="1158875">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bg1"/>
                          </a:solidFill>
                          <a:effectLst/>
                          <a:latin typeface="Arial" panose="020B0604020202020204" pitchFamily="34" charset="0"/>
                        </a:rPr>
                        <a:t>human</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1" i="0" u="none" strike="noStrike" cap="none" normalizeH="0" baseline="0">
                        <a:ln>
                          <a:noFill/>
                        </a:ln>
                        <a:solidFill>
                          <a:schemeClr val="bg1"/>
                        </a:solidFill>
                        <a:effectLst/>
                        <a:latin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bg1"/>
                          </a:solidFill>
                          <a:effectLst/>
                          <a:latin typeface="Arial" panose="020B0604020202020204" pitchFamily="34" charset="0"/>
                        </a:rPr>
                        <a:t>much of then current Web use</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bg1"/>
                        </a:solidFill>
                        <a:effectLst/>
                        <a:latin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bg1"/>
                          </a:solidFill>
                          <a:effectLst/>
                          <a:latin typeface="Arial" panose="020B0604020202020204" pitchFamily="34" charset="0"/>
                        </a:rPr>
                        <a:t>Library of Alexandria/ taming the Web perspective</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56629711"/>
                  </a:ext>
                </a:extLst>
              </a:tr>
              <a:tr h="1108373">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bg1"/>
                          </a:solidFill>
                          <a:effectLst/>
                          <a:latin typeface="Arial" panose="020B0604020202020204" pitchFamily="34" charset="0"/>
                        </a:rPr>
                        <a:t>machine</a:t>
                      </a:r>
                    </a:p>
                  </a:txBody>
                  <a:tcPr horzOverflow="overflow">
                    <a:lnL cap="flat">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1" i="0" u="none" strike="noStrike" cap="none" normalizeH="0" baseline="0">
                        <a:ln>
                          <a:noFill/>
                        </a:ln>
                        <a:solidFill>
                          <a:schemeClr val="bg1"/>
                        </a:solidFill>
                        <a:effectLst/>
                        <a:latin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bg1"/>
                          </a:solidFill>
                          <a:effectLst/>
                          <a:latin typeface="Arial" panose="020B0604020202020204" pitchFamily="34" charset="0"/>
                        </a:rPr>
                        <a:t>federated knowledge base perspective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bg1"/>
                        </a:solidFill>
                        <a:effectLst/>
                        <a:latin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lvl1pPr>
                        <a:spcBef>
                          <a:spcPct val="20000"/>
                        </a:spcBef>
                        <a:defRPr sz="2800">
                          <a:solidFill>
                            <a:schemeClr val="bg1"/>
                          </a:solidFill>
                          <a:latin typeface="Arial" panose="020B0604020202020204" pitchFamily="34" charset="0"/>
                        </a:defRPr>
                      </a:lvl1pPr>
                      <a:lvl2pPr>
                        <a:spcBef>
                          <a:spcPct val="20000"/>
                        </a:spcBef>
                        <a:defRPr sz="2400">
                          <a:solidFill>
                            <a:schemeClr val="bg1"/>
                          </a:solidFill>
                          <a:latin typeface="Arial" panose="020B0604020202020204" pitchFamily="34" charset="0"/>
                        </a:defRPr>
                      </a:lvl2pPr>
                      <a:lvl3pPr>
                        <a:spcBef>
                          <a:spcPct val="20000"/>
                        </a:spcBef>
                        <a:defRPr sz="2000">
                          <a:solidFill>
                            <a:schemeClr val="bg1"/>
                          </a:solidFill>
                          <a:latin typeface="Arial" panose="020B0604020202020204" pitchFamily="34" charset="0"/>
                        </a:defRPr>
                      </a:lvl3pPr>
                      <a:lvl4pPr>
                        <a:spcBef>
                          <a:spcPct val="20000"/>
                        </a:spcBef>
                        <a:defRPr>
                          <a:solidFill>
                            <a:schemeClr val="bg1"/>
                          </a:solidFill>
                          <a:latin typeface="Arial" panose="020B0604020202020204" pitchFamily="34" charset="0"/>
                        </a:defRPr>
                      </a:lvl4pPr>
                      <a:lvl5pPr>
                        <a:spcBef>
                          <a:spcPct val="20000"/>
                        </a:spcBef>
                        <a:defRPr>
                          <a:solidFill>
                            <a:schemeClr val="bg1"/>
                          </a:solidFill>
                          <a:latin typeface="Arial" panose="020B0604020202020204" pitchFamily="34" charset="0"/>
                        </a:defRPr>
                      </a:lvl5pPr>
                      <a:lvl6pPr fontAlgn="base">
                        <a:spcBef>
                          <a:spcPct val="20000"/>
                        </a:spcBef>
                        <a:spcAft>
                          <a:spcPct val="0"/>
                        </a:spcAft>
                        <a:defRPr>
                          <a:solidFill>
                            <a:schemeClr val="bg1"/>
                          </a:solidFill>
                          <a:latin typeface="Arial" panose="020B0604020202020204" pitchFamily="34" charset="0"/>
                        </a:defRPr>
                      </a:lvl6pPr>
                      <a:lvl7pPr fontAlgn="base">
                        <a:spcBef>
                          <a:spcPct val="20000"/>
                        </a:spcBef>
                        <a:spcAft>
                          <a:spcPct val="0"/>
                        </a:spcAft>
                        <a:defRPr>
                          <a:solidFill>
                            <a:schemeClr val="bg1"/>
                          </a:solidFill>
                          <a:latin typeface="Arial" panose="020B0604020202020204" pitchFamily="34" charset="0"/>
                        </a:defRPr>
                      </a:lvl7pPr>
                      <a:lvl8pPr fontAlgn="base">
                        <a:spcBef>
                          <a:spcPct val="20000"/>
                        </a:spcBef>
                        <a:spcAft>
                          <a:spcPct val="0"/>
                        </a:spcAft>
                        <a:defRPr>
                          <a:solidFill>
                            <a:schemeClr val="bg1"/>
                          </a:solidFill>
                          <a:latin typeface="Arial" panose="020B0604020202020204" pitchFamily="34" charset="0"/>
                        </a:defRPr>
                      </a:lvl8pPr>
                      <a:lvl9pPr fontAlgn="base">
                        <a:spcBef>
                          <a:spcPct val="20000"/>
                        </a:spcBef>
                        <a:spcAft>
                          <a:spcPct val="0"/>
                        </a:spcAft>
                        <a:defRPr>
                          <a:solidFill>
                            <a:schemeClr val="bg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bg1"/>
                          </a:solidFill>
                          <a:effectLst/>
                          <a:latin typeface="Arial" panose="020B0604020202020204" pitchFamily="34" charset="0"/>
                        </a:rPr>
                        <a:t>Knowledge Navigator perspective</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2087294740"/>
                  </a:ext>
                </a:extLst>
              </a:tr>
            </a:tbl>
          </a:graphicData>
        </a:graphic>
      </p:graphicFrame>
      <p:sp>
        <p:nvSpPr>
          <p:cNvPr id="8225" name="Text Box 33">
            <a:extLst>
              <a:ext uri="{FF2B5EF4-FFF2-40B4-BE49-F238E27FC236}">
                <a16:creationId xmlns:a16="http://schemas.microsoft.com/office/drawing/2014/main" id="{DB924C6C-DD3E-4ECF-82C0-507A598DCACF}"/>
              </a:ext>
            </a:extLst>
          </p:cNvPr>
          <p:cNvSpPr txBox="1">
            <a:spLocks noChangeArrowheads="1"/>
          </p:cNvSpPr>
          <p:nvPr/>
        </p:nvSpPr>
        <p:spPr bwMode="auto">
          <a:xfrm>
            <a:off x="266067" y="3482180"/>
            <a:ext cx="11969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1" u="none" strike="noStrike" kern="1200" cap="none" spc="0" normalizeH="0" baseline="0" noProof="0" dirty="0">
                <a:ln>
                  <a:noFill/>
                </a:ln>
                <a:solidFill>
                  <a:srgbClr val="FFFFFF"/>
                </a:solidFill>
                <a:effectLst/>
                <a:uLnTx/>
                <a:uFillTx/>
                <a:latin typeface="Arial" panose="020B0604020202020204" pitchFamily="34" charset="0"/>
                <a:ea typeface="+mn-ea"/>
                <a:cs typeface="+mn-cs"/>
              </a:rPr>
              <a:t>who?</a:t>
            </a:r>
          </a:p>
        </p:txBody>
      </p:sp>
      <p:sp>
        <p:nvSpPr>
          <p:cNvPr id="8226" name="Text Box 34">
            <a:extLst>
              <a:ext uri="{FF2B5EF4-FFF2-40B4-BE49-F238E27FC236}">
                <a16:creationId xmlns:a16="http://schemas.microsoft.com/office/drawing/2014/main" id="{F6E74288-2756-441B-AB9B-C2838D2F7D40}"/>
              </a:ext>
            </a:extLst>
          </p:cNvPr>
          <p:cNvSpPr txBox="1">
            <a:spLocks noChangeArrowheads="1"/>
          </p:cNvSpPr>
          <p:nvPr/>
        </p:nvSpPr>
        <p:spPr bwMode="auto">
          <a:xfrm>
            <a:off x="5393055" y="1600200"/>
            <a:ext cx="1143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1" u="none" strike="noStrike" kern="1200" cap="none" spc="0" normalizeH="0" baseline="0" noProof="0">
                <a:ln>
                  <a:noFill/>
                </a:ln>
                <a:solidFill>
                  <a:srgbClr val="FFFFFF"/>
                </a:solidFill>
                <a:effectLst/>
                <a:uLnTx/>
                <a:uFillTx/>
                <a:latin typeface="Arial" panose="020B0604020202020204" pitchFamily="34" charset="0"/>
                <a:ea typeface="+mn-ea"/>
                <a:cs typeface="+mn-cs"/>
              </a:rPr>
              <a:t>what?</a:t>
            </a:r>
          </a:p>
        </p:txBody>
      </p:sp>
      <p:sp>
        <p:nvSpPr>
          <p:cNvPr id="2" name="TextBox 1">
            <a:extLst>
              <a:ext uri="{FF2B5EF4-FFF2-40B4-BE49-F238E27FC236}">
                <a16:creationId xmlns:a16="http://schemas.microsoft.com/office/drawing/2014/main" id="{3365D62A-544A-4AF3-AC81-40B72B82F2A4}"/>
              </a:ext>
            </a:extLst>
          </p:cNvPr>
          <p:cNvSpPr txBox="1"/>
          <p:nvPr/>
        </p:nvSpPr>
        <p:spPr>
          <a:xfrm>
            <a:off x="864554" y="5496023"/>
            <a:ext cx="7802136" cy="923330"/>
          </a:xfrm>
          <a:prstGeom prst="rect">
            <a:avLst/>
          </a:prstGeom>
          <a:noFill/>
        </p:spPr>
        <p:txBody>
          <a:bodyPr wrap="none" rtlCol="0">
            <a:spAutoFit/>
          </a:bodyPr>
          <a:lstStyle/>
          <a:p>
            <a:r>
              <a:rPr lang="en-US" dirty="0">
                <a:solidFill>
                  <a:schemeClr val="bg1"/>
                </a:solidFill>
              </a:rPr>
              <a:t>Continued relevance: </a:t>
            </a:r>
          </a:p>
          <a:p>
            <a:pPr marL="742950" lvl="1" indent="-285750">
              <a:buFont typeface="Arial" panose="020B0604020202020204" pitchFamily="34" charset="0"/>
              <a:buChar char="•"/>
            </a:pPr>
            <a:r>
              <a:rPr lang="en-US" dirty="0">
                <a:solidFill>
                  <a:schemeClr val="bg1"/>
                </a:solidFill>
              </a:rPr>
              <a:t>	applications can focus on domain/task or aim for generality</a:t>
            </a:r>
          </a:p>
          <a:p>
            <a:pPr marL="742950" lvl="1" indent="-285750">
              <a:buFont typeface="Arial" panose="020B0604020202020204" pitchFamily="34" charset="0"/>
              <a:buChar char="•"/>
            </a:pPr>
            <a:r>
              <a:rPr lang="en-US" dirty="0">
                <a:solidFill>
                  <a:schemeClr val="bg1"/>
                </a:solidFill>
              </a:rPr>
              <a:t>	applications can automate interpretation or deliver content to user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C959E040-3734-4DB5-A6D7-3C72260EC4C7}"/>
              </a:ext>
            </a:extLst>
          </p:cNvPr>
          <p:cNvSpPr>
            <a:spLocks noGrp="1" noChangeArrowheads="1"/>
          </p:cNvSpPr>
          <p:nvPr>
            <p:ph type="title"/>
          </p:nvPr>
        </p:nvSpPr>
        <p:spPr/>
        <p:txBody>
          <a:bodyPr/>
          <a:lstStyle/>
          <a:p>
            <a:r>
              <a:rPr lang="en-US" altLang="en-US" sz="4000"/>
              <a:t>Library of Alexandria/</a:t>
            </a:r>
            <a:br>
              <a:rPr lang="en-US" altLang="en-US" sz="4000"/>
            </a:br>
            <a:r>
              <a:rPr lang="en-US" altLang="en-US" sz="4000"/>
              <a:t>Taming the Web perspective</a:t>
            </a:r>
          </a:p>
        </p:txBody>
      </p:sp>
      <p:sp>
        <p:nvSpPr>
          <p:cNvPr id="10243" name="Rectangle 3">
            <a:extLst>
              <a:ext uri="{FF2B5EF4-FFF2-40B4-BE49-F238E27FC236}">
                <a16:creationId xmlns:a16="http://schemas.microsoft.com/office/drawing/2014/main" id="{739DFF12-3920-4DC7-AB65-4ABAE2D2D552}"/>
              </a:ext>
            </a:extLst>
          </p:cNvPr>
          <p:cNvSpPr>
            <a:spLocks noGrp="1" noChangeArrowheads="1"/>
          </p:cNvSpPr>
          <p:nvPr>
            <p:ph type="body" sz="half" idx="1"/>
          </p:nvPr>
        </p:nvSpPr>
        <p:spPr>
          <a:xfrm>
            <a:off x="228600" y="1859121"/>
            <a:ext cx="4038600" cy="4525963"/>
          </a:xfrm>
        </p:spPr>
        <p:txBody>
          <a:bodyPr/>
          <a:lstStyle/>
          <a:p>
            <a:pPr marL="0" indent="0">
              <a:lnSpc>
                <a:spcPct val="90000"/>
              </a:lnSpc>
              <a:buFontTx/>
              <a:buNone/>
            </a:pPr>
            <a:r>
              <a:rPr lang="en-US" altLang="en-US" sz="2000" dirty="0"/>
              <a:t>“The Semantic Web is an extension of the current Web in which information is given well-defined meaning, better enabling computers and people to work in cooperation. It is based on the idea of having data on the Web defined and linked such that it can be used for more effective discovery, automation, integration, and reuse across various applications.”</a:t>
            </a:r>
          </a:p>
          <a:p>
            <a:pPr marL="0" indent="0">
              <a:lnSpc>
                <a:spcPct val="90000"/>
              </a:lnSpc>
              <a:buFontTx/>
              <a:buNone/>
            </a:pPr>
            <a:endParaRPr lang="en-US" altLang="en-US" sz="2000" dirty="0"/>
          </a:p>
          <a:p>
            <a:pPr marL="0" indent="0">
              <a:lnSpc>
                <a:spcPct val="90000"/>
              </a:lnSpc>
              <a:buFontTx/>
              <a:buNone/>
            </a:pPr>
            <a:r>
              <a:rPr lang="en-US" altLang="en-US" sz="2000" dirty="0"/>
              <a:t>The Semantic Web fulfills the vision of a universal library...</a:t>
            </a:r>
          </a:p>
        </p:txBody>
      </p:sp>
      <p:pic>
        <p:nvPicPr>
          <p:cNvPr id="2" name="Picture 1">
            <a:extLst>
              <a:ext uri="{FF2B5EF4-FFF2-40B4-BE49-F238E27FC236}">
                <a16:creationId xmlns:a16="http://schemas.microsoft.com/office/drawing/2014/main" id="{B9E942D9-231B-4C59-9BB4-7F7D1CB6E2FD}"/>
              </a:ext>
            </a:extLst>
          </p:cNvPr>
          <p:cNvPicPr>
            <a:picLocks noChangeAspect="1"/>
          </p:cNvPicPr>
          <p:nvPr/>
        </p:nvPicPr>
        <p:blipFill>
          <a:blip r:embed="rId2"/>
          <a:stretch>
            <a:fillRect/>
          </a:stretch>
        </p:blipFill>
        <p:spPr>
          <a:xfrm>
            <a:off x="4709160" y="1859121"/>
            <a:ext cx="4008120" cy="40081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F3B094C3-9526-4D8E-8D7D-524A49D9745D}"/>
              </a:ext>
            </a:extLst>
          </p:cNvPr>
          <p:cNvSpPr>
            <a:spLocks noGrp="1" noChangeArrowheads="1"/>
          </p:cNvSpPr>
          <p:nvPr>
            <p:ph type="title"/>
          </p:nvPr>
        </p:nvSpPr>
        <p:spPr>
          <a:xfrm>
            <a:off x="228600" y="274638"/>
            <a:ext cx="8458200" cy="1143000"/>
          </a:xfrm>
        </p:spPr>
        <p:txBody>
          <a:bodyPr/>
          <a:lstStyle/>
          <a:p>
            <a:r>
              <a:rPr lang="en-US" altLang="en-US" sz="3600"/>
              <a:t>Federated Knowledge Base perspective</a:t>
            </a:r>
          </a:p>
        </p:txBody>
      </p:sp>
      <p:sp>
        <p:nvSpPr>
          <p:cNvPr id="12291" name="Rectangle 3">
            <a:extLst>
              <a:ext uri="{FF2B5EF4-FFF2-40B4-BE49-F238E27FC236}">
                <a16:creationId xmlns:a16="http://schemas.microsoft.com/office/drawing/2014/main" id="{D23C4F0D-DDB5-488A-BD48-D9F113DFA84D}"/>
              </a:ext>
            </a:extLst>
          </p:cNvPr>
          <p:cNvSpPr>
            <a:spLocks noGrp="1" noChangeArrowheads="1"/>
          </p:cNvSpPr>
          <p:nvPr>
            <p:ph type="body" sz="half" idx="1"/>
          </p:nvPr>
        </p:nvSpPr>
        <p:spPr>
          <a:xfrm>
            <a:off x="228600" y="1600200"/>
            <a:ext cx="4648200" cy="4525963"/>
          </a:xfrm>
        </p:spPr>
        <p:txBody>
          <a:bodyPr/>
          <a:lstStyle/>
          <a:p>
            <a:pPr>
              <a:lnSpc>
                <a:spcPct val="80000"/>
              </a:lnSpc>
            </a:pPr>
            <a:r>
              <a:rPr lang="en-US" altLang="en-US" sz="2000" dirty="0"/>
              <a:t>“Indeed, one of the driving forces for the Semantic web, has always been the expression, on the Web, of the vast amount of relational database information in a way that can be processed by machines.”</a:t>
            </a:r>
            <a:br>
              <a:rPr lang="en-US" altLang="en-US" sz="2000" dirty="0"/>
            </a:br>
            <a:endParaRPr lang="en-US" altLang="en-US" sz="2000" dirty="0"/>
          </a:p>
          <a:p>
            <a:pPr>
              <a:lnSpc>
                <a:spcPct val="80000"/>
              </a:lnSpc>
            </a:pPr>
            <a:r>
              <a:rPr lang="en-US" altLang="en-US" sz="2000" dirty="0"/>
              <a:t>“… a large majority of the information we want to express is along the lines of ‘a hex-head bolt is a type of machine bolt,’ …”</a:t>
            </a:r>
            <a:br>
              <a:rPr lang="en-US" altLang="en-US" sz="2000" dirty="0"/>
            </a:br>
            <a:endParaRPr lang="en-US" altLang="en-US" sz="2000" dirty="0"/>
          </a:p>
          <a:p>
            <a:pPr>
              <a:lnSpc>
                <a:spcPct val="80000"/>
              </a:lnSpc>
            </a:pPr>
            <a:r>
              <a:rPr lang="en-US" altLang="en-US" sz="2000" dirty="0"/>
              <a:t>“The Semantic Web will provide an infrastructure that enables not just web pages, but databases, services, programs, sensors, personal devices, and even household appliances to both consume and produce data on the web.” </a:t>
            </a:r>
          </a:p>
        </p:txBody>
      </p:sp>
      <p:pic>
        <p:nvPicPr>
          <p:cNvPr id="12293" name="Picture 5" descr="ch2_09_microwave_oven">
            <a:extLst>
              <a:ext uri="{FF2B5EF4-FFF2-40B4-BE49-F238E27FC236}">
                <a16:creationId xmlns:a16="http://schemas.microsoft.com/office/drawing/2014/main" id="{A3C518A0-644A-4D48-B446-35C25A66051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85258" y="4038600"/>
            <a:ext cx="3753941" cy="2009775"/>
          </a:xfrm>
          <a:noFill/>
          <a:ln>
            <a:solidFill>
              <a:schemeClr val="bg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5" name="AutoShape 7">
            <a:extLst>
              <a:ext uri="{FF2B5EF4-FFF2-40B4-BE49-F238E27FC236}">
                <a16:creationId xmlns:a16="http://schemas.microsoft.com/office/drawing/2014/main" id="{FD921144-4931-49F2-800C-5D31F09515D4}"/>
              </a:ext>
            </a:extLst>
          </p:cNvPr>
          <p:cNvSpPr>
            <a:spLocks noChangeArrowheads="1"/>
          </p:cNvSpPr>
          <p:nvPr/>
        </p:nvSpPr>
        <p:spPr bwMode="auto">
          <a:xfrm>
            <a:off x="6019800" y="1905000"/>
            <a:ext cx="2667000" cy="1828800"/>
          </a:xfrm>
          <a:prstGeom prst="cloudCallout">
            <a:avLst>
              <a:gd name="adj1" fmla="val -40894"/>
              <a:gd name="adj2" fmla="val 77431"/>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296" name="Text Box 8">
            <a:extLst>
              <a:ext uri="{FF2B5EF4-FFF2-40B4-BE49-F238E27FC236}">
                <a16:creationId xmlns:a16="http://schemas.microsoft.com/office/drawing/2014/main" id="{83A88419-7807-4477-9B4C-A7E756374CE2}"/>
              </a:ext>
            </a:extLst>
          </p:cNvPr>
          <p:cNvSpPr txBox="1">
            <a:spLocks noChangeArrowheads="1"/>
          </p:cNvSpPr>
          <p:nvPr/>
        </p:nvSpPr>
        <p:spPr bwMode="auto">
          <a:xfrm>
            <a:off x="6537325" y="2322513"/>
            <a:ext cx="16700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Burrito: type of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bean product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Weight: 10oz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4576C0BD-5505-44B2-90CF-7B8607E65D45}"/>
              </a:ext>
            </a:extLst>
          </p:cNvPr>
          <p:cNvSpPr>
            <a:spLocks noGrp="1" noChangeArrowheads="1"/>
          </p:cNvSpPr>
          <p:nvPr>
            <p:ph type="title"/>
          </p:nvPr>
        </p:nvSpPr>
        <p:spPr/>
        <p:txBody>
          <a:bodyPr/>
          <a:lstStyle/>
          <a:p>
            <a:r>
              <a:rPr lang="en-US" altLang="en-US" sz="4000"/>
              <a:t>Knowledge Navigator Perspective</a:t>
            </a:r>
          </a:p>
        </p:txBody>
      </p:sp>
      <p:sp>
        <p:nvSpPr>
          <p:cNvPr id="14339" name="Rectangle 3">
            <a:extLst>
              <a:ext uri="{FF2B5EF4-FFF2-40B4-BE49-F238E27FC236}">
                <a16:creationId xmlns:a16="http://schemas.microsoft.com/office/drawing/2014/main" id="{C81FD74D-95EF-4615-BBC6-11FF9D6EB4A6}"/>
              </a:ext>
            </a:extLst>
          </p:cNvPr>
          <p:cNvSpPr>
            <a:spLocks noGrp="1" noChangeArrowheads="1"/>
          </p:cNvSpPr>
          <p:nvPr>
            <p:ph type="body" idx="1"/>
          </p:nvPr>
        </p:nvSpPr>
        <p:spPr>
          <a:xfrm>
            <a:off x="228600" y="1432878"/>
            <a:ext cx="4038600" cy="4525963"/>
          </a:xfrm>
        </p:spPr>
        <p:txBody>
          <a:bodyPr/>
          <a:lstStyle/>
          <a:p>
            <a:pPr>
              <a:lnSpc>
                <a:spcPct val="80000"/>
              </a:lnSpc>
            </a:pPr>
            <a:r>
              <a:rPr lang="en-US" altLang="en-US" sz="2400" dirty="0"/>
              <a:t>“The Semantic Web will bring structure to the meaningful content of Web pages, creating an environment where software agents roaming from page to page can readily carry out sophisticated tasks for users.” </a:t>
            </a:r>
          </a:p>
          <a:p>
            <a:pPr>
              <a:lnSpc>
                <a:spcPct val="80000"/>
              </a:lnSpc>
            </a:pPr>
            <a:endParaRPr lang="en-US" altLang="en-US" sz="2400" dirty="0"/>
          </a:p>
          <a:p>
            <a:pPr>
              <a:lnSpc>
                <a:spcPct val="80000"/>
              </a:lnSpc>
            </a:pPr>
            <a:r>
              <a:rPr lang="en-US" altLang="en-US" sz="2400" dirty="0"/>
              <a:t>“Software agents can use this information to search, filter and prepare information in new and exciting ways to assist the web user.” </a:t>
            </a:r>
          </a:p>
        </p:txBody>
      </p:sp>
      <p:pic>
        <p:nvPicPr>
          <p:cNvPr id="2" name="Picture 1">
            <a:extLst>
              <a:ext uri="{FF2B5EF4-FFF2-40B4-BE49-F238E27FC236}">
                <a16:creationId xmlns:a16="http://schemas.microsoft.com/office/drawing/2014/main" id="{36D3C1CF-49A5-4A7C-A581-7B484472D20F}"/>
              </a:ext>
            </a:extLst>
          </p:cNvPr>
          <p:cNvPicPr>
            <a:picLocks noChangeAspect="1"/>
          </p:cNvPicPr>
          <p:nvPr/>
        </p:nvPicPr>
        <p:blipFill rotWithShape="1">
          <a:blip r:embed="rId2"/>
          <a:srcRect l="7200" r="6400"/>
          <a:stretch/>
        </p:blipFill>
        <p:spPr>
          <a:xfrm>
            <a:off x="4626543" y="2286000"/>
            <a:ext cx="4288857" cy="326628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784072AF-8908-4C41-A8C2-F6934F1BFE18}"/>
              </a:ext>
            </a:extLst>
          </p:cNvPr>
          <p:cNvSpPr>
            <a:spLocks noGrp="1" noChangeArrowheads="1"/>
          </p:cNvSpPr>
          <p:nvPr>
            <p:ph type="title"/>
          </p:nvPr>
        </p:nvSpPr>
        <p:spPr>
          <a:xfrm>
            <a:off x="457200" y="274638"/>
            <a:ext cx="8229600" cy="944562"/>
          </a:xfrm>
        </p:spPr>
        <p:txBody>
          <a:bodyPr/>
          <a:lstStyle/>
          <a:p>
            <a:r>
              <a:rPr lang="en-US" altLang="en-US" dirty="0"/>
              <a:t>3 Problems</a:t>
            </a:r>
          </a:p>
        </p:txBody>
      </p:sp>
      <p:sp>
        <p:nvSpPr>
          <p:cNvPr id="15363" name="Rectangle 3">
            <a:extLst>
              <a:ext uri="{FF2B5EF4-FFF2-40B4-BE49-F238E27FC236}">
                <a16:creationId xmlns:a16="http://schemas.microsoft.com/office/drawing/2014/main" id="{28A98605-0C6B-4E8B-9572-C9526A384E2E}"/>
              </a:ext>
            </a:extLst>
          </p:cNvPr>
          <p:cNvSpPr>
            <a:spLocks noGrp="1" noChangeArrowheads="1"/>
          </p:cNvSpPr>
          <p:nvPr>
            <p:ph type="body" idx="1"/>
          </p:nvPr>
        </p:nvSpPr>
        <p:spPr>
          <a:xfrm>
            <a:off x="457200" y="1295400"/>
            <a:ext cx="4267200" cy="5181600"/>
          </a:xfrm>
        </p:spPr>
        <p:txBody>
          <a:bodyPr/>
          <a:lstStyle/>
          <a:p>
            <a:pPr>
              <a:lnSpc>
                <a:spcPct val="80000"/>
              </a:lnSpc>
            </a:pPr>
            <a:r>
              <a:rPr lang="en-US" altLang="en-US" sz="2400" dirty="0"/>
              <a:t>Additional overhead</a:t>
            </a:r>
          </a:p>
          <a:p>
            <a:pPr lvl="1">
              <a:lnSpc>
                <a:spcPct val="80000"/>
              </a:lnSpc>
            </a:pPr>
            <a:r>
              <a:rPr lang="en-US" altLang="en-US" sz="2000" dirty="0"/>
              <a:t>e.g. someone will have to learn the syntax and semantics of a formal language to put our microwave on the Web</a:t>
            </a:r>
            <a:br>
              <a:rPr lang="en-US" altLang="en-US" sz="2000" dirty="0"/>
            </a:br>
            <a:endParaRPr lang="en-US" altLang="en-US" sz="2000" dirty="0"/>
          </a:p>
          <a:p>
            <a:pPr>
              <a:lnSpc>
                <a:spcPct val="80000"/>
              </a:lnSpc>
            </a:pPr>
            <a:r>
              <a:rPr lang="en-US" altLang="en-US" sz="2400" dirty="0"/>
              <a:t>Tacit and evolving knowledge</a:t>
            </a:r>
          </a:p>
          <a:p>
            <a:pPr lvl="1">
              <a:lnSpc>
                <a:spcPct val="80000"/>
              </a:lnSpc>
            </a:pPr>
            <a:r>
              <a:rPr lang="en-US" altLang="en-US" sz="2000" dirty="0"/>
              <a:t>e.g. a microwave is a type-of oven. Or is it?</a:t>
            </a:r>
            <a:br>
              <a:rPr lang="en-US" altLang="en-US" sz="2000" dirty="0"/>
            </a:br>
            <a:endParaRPr lang="en-US" altLang="en-US" sz="2000" dirty="0"/>
          </a:p>
          <a:p>
            <a:pPr>
              <a:lnSpc>
                <a:spcPct val="80000"/>
              </a:lnSpc>
            </a:pPr>
            <a:r>
              <a:rPr lang="en-US" altLang="en-US" sz="2400" dirty="0"/>
              <a:t>The situated nature of knowledge</a:t>
            </a:r>
          </a:p>
          <a:p>
            <a:pPr lvl="1">
              <a:lnSpc>
                <a:spcPct val="80000"/>
              </a:lnSpc>
            </a:pPr>
            <a:r>
              <a:rPr lang="en-US" altLang="en-US" sz="2000" dirty="0"/>
              <a:t>Different uses have different representational needs</a:t>
            </a:r>
          </a:p>
          <a:p>
            <a:pPr lvl="1">
              <a:lnSpc>
                <a:spcPct val="80000"/>
              </a:lnSpc>
            </a:pPr>
            <a:r>
              <a:rPr lang="en-US" altLang="en-US" sz="2000" dirty="0"/>
              <a:t>E.g. Suggestion for use to heat food vs. placement in kitchen </a:t>
            </a:r>
          </a:p>
        </p:txBody>
      </p:sp>
      <p:pic>
        <p:nvPicPr>
          <p:cNvPr id="15364" name="Picture 4" descr="ch2_09_microwave_oven">
            <a:extLst>
              <a:ext uri="{FF2B5EF4-FFF2-40B4-BE49-F238E27FC236}">
                <a16:creationId xmlns:a16="http://schemas.microsoft.com/office/drawing/2014/main" id="{2B1B5CBC-9676-4746-BDE7-EA3387CD6A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886200"/>
            <a:ext cx="4038600" cy="21621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5365" name="AutoShape 5">
            <a:extLst>
              <a:ext uri="{FF2B5EF4-FFF2-40B4-BE49-F238E27FC236}">
                <a16:creationId xmlns:a16="http://schemas.microsoft.com/office/drawing/2014/main" id="{3E2D9AA8-2414-4F90-B3A2-1E86EE54CCA2}"/>
              </a:ext>
            </a:extLst>
          </p:cNvPr>
          <p:cNvSpPr>
            <a:spLocks noChangeArrowheads="1"/>
          </p:cNvSpPr>
          <p:nvPr/>
        </p:nvSpPr>
        <p:spPr bwMode="auto">
          <a:xfrm>
            <a:off x="5715000" y="1676400"/>
            <a:ext cx="2667000" cy="1828800"/>
          </a:xfrm>
          <a:prstGeom prst="cloudCallout">
            <a:avLst>
              <a:gd name="adj1" fmla="val -40894"/>
              <a:gd name="adj2" fmla="val 77431"/>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ltLang="en-US"/>
          </a:p>
        </p:txBody>
      </p:sp>
      <p:sp>
        <p:nvSpPr>
          <p:cNvPr id="15366" name="Text Box 6">
            <a:extLst>
              <a:ext uri="{FF2B5EF4-FFF2-40B4-BE49-F238E27FC236}">
                <a16:creationId xmlns:a16="http://schemas.microsoft.com/office/drawing/2014/main" id="{0115A1AF-4E2A-4C74-923E-135C329D2128}"/>
              </a:ext>
            </a:extLst>
          </p:cNvPr>
          <p:cNvSpPr txBox="1">
            <a:spLocks noChangeArrowheads="1"/>
          </p:cNvSpPr>
          <p:nvPr/>
        </p:nvSpPr>
        <p:spPr bwMode="auto">
          <a:xfrm>
            <a:off x="6096000" y="2170113"/>
            <a:ext cx="2190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I’m a type-of oven.</a:t>
            </a:r>
          </a:p>
          <a:p>
            <a:r>
              <a:rPr lang="en-US" altLang="en-US" b="1"/>
              <a:t>Or am 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36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508A2EC-4C9A-4A33-B602-64808DB38003}"/>
              </a:ext>
            </a:extLst>
          </p:cNvPr>
          <p:cNvSpPr>
            <a:spLocks noGrp="1" noChangeArrowheads="1"/>
          </p:cNvSpPr>
          <p:nvPr>
            <p:ph type="title"/>
          </p:nvPr>
        </p:nvSpPr>
        <p:spPr/>
        <p:txBody>
          <a:bodyPr/>
          <a:lstStyle/>
          <a:p>
            <a:r>
              <a:rPr lang="en-US" altLang="en-US" sz="4000" dirty="0"/>
              <a:t>Linchpin questions for </a:t>
            </a:r>
            <a:br>
              <a:rPr lang="en-US" altLang="en-US" sz="4000" dirty="0"/>
            </a:br>
            <a:r>
              <a:rPr lang="en-US" altLang="en-US" sz="4000" dirty="0"/>
              <a:t>Semantic Web applications</a:t>
            </a:r>
          </a:p>
        </p:txBody>
      </p:sp>
      <p:sp>
        <p:nvSpPr>
          <p:cNvPr id="22531" name="Rectangle 3">
            <a:extLst>
              <a:ext uri="{FF2B5EF4-FFF2-40B4-BE49-F238E27FC236}">
                <a16:creationId xmlns:a16="http://schemas.microsoft.com/office/drawing/2014/main" id="{45AEDC4A-5C75-43C6-BA06-5950FAD8EADF}"/>
              </a:ext>
            </a:extLst>
          </p:cNvPr>
          <p:cNvSpPr>
            <a:spLocks noGrp="1" noChangeArrowheads="1"/>
          </p:cNvSpPr>
          <p:nvPr>
            <p:ph type="body" idx="1"/>
          </p:nvPr>
        </p:nvSpPr>
        <p:spPr>
          <a:xfrm>
            <a:off x="457200" y="1981200"/>
            <a:ext cx="8229600" cy="4602162"/>
          </a:xfrm>
        </p:spPr>
        <p:txBody>
          <a:bodyPr/>
          <a:lstStyle/>
          <a:p>
            <a:pPr>
              <a:lnSpc>
                <a:spcPct val="80000"/>
              </a:lnSpc>
            </a:pPr>
            <a:r>
              <a:rPr lang="en-US" altLang="en-US" sz="2400" i="1" dirty="0"/>
              <a:t>knowledge stability</a:t>
            </a:r>
            <a:r>
              <a:rPr lang="en-US" altLang="en-US" sz="2400" dirty="0"/>
              <a:t>: how well are the domain and the practices surrounding it understood?</a:t>
            </a:r>
            <a:br>
              <a:rPr lang="en-US" altLang="en-US" sz="2400" dirty="0"/>
            </a:br>
            <a:endParaRPr lang="en-US" altLang="en-US" sz="2400" dirty="0"/>
          </a:p>
          <a:p>
            <a:pPr>
              <a:lnSpc>
                <a:spcPct val="80000"/>
              </a:lnSpc>
            </a:pPr>
            <a:r>
              <a:rPr lang="en-US" altLang="en-US" sz="2400" i="1" dirty="0"/>
              <a:t>competing conceptual approaches</a:t>
            </a:r>
            <a:r>
              <a:rPr lang="en-US" altLang="en-US" sz="2400" dirty="0"/>
              <a:t>: is the knowledge intrinsic or extrinsic? Can a heuristic approach suffice?</a:t>
            </a:r>
            <a:br>
              <a:rPr lang="en-US" altLang="en-US" sz="2400" dirty="0"/>
            </a:br>
            <a:endParaRPr lang="en-US" altLang="en-US" sz="2400" dirty="0"/>
          </a:p>
          <a:p>
            <a:pPr>
              <a:lnSpc>
                <a:spcPct val="80000"/>
              </a:lnSpc>
            </a:pPr>
            <a:r>
              <a:rPr lang="en-US" altLang="en-US" sz="2400" i="1" dirty="0"/>
              <a:t>cost/benefit</a:t>
            </a:r>
            <a:r>
              <a:rPr lang="en-US" altLang="en-US" sz="2400" dirty="0"/>
              <a:t>: who will represent the knowledge and who will benefit? Are there competing interests?</a:t>
            </a:r>
            <a:br>
              <a:rPr lang="en-US" altLang="en-US" sz="2400" dirty="0"/>
            </a:br>
            <a:endParaRPr lang="en-US" altLang="en-US" sz="2400" dirty="0"/>
          </a:p>
          <a:p>
            <a:pPr>
              <a:lnSpc>
                <a:spcPct val="80000"/>
              </a:lnSpc>
            </a:pPr>
            <a:r>
              <a:rPr lang="en-US" altLang="en-US" sz="2400" i="1" dirty="0"/>
              <a:t>negotiation among information resource stakeholders</a:t>
            </a:r>
            <a:r>
              <a:rPr lang="en-US" altLang="en-US" sz="2400" dirty="0"/>
              <a:t>: what is the role of negotiation, facilitation, or intervention in representing the knowledge within a socio-technical framework?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7E3D-CAFD-410B-9122-207A5D15446F}"/>
              </a:ext>
            </a:extLst>
          </p:cNvPr>
          <p:cNvSpPr>
            <a:spLocks noGrp="1"/>
          </p:cNvSpPr>
          <p:nvPr>
            <p:ph type="title"/>
          </p:nvPr>
        </p:nvSpPr>
        <p:spPr/>
        <p:txBody>
          <a:bodyPr/>
          <a:lstStyle/>
          <a:p>
            <a:r>
              <a:rPr lang="en-US" sz="4000" dirty="0"/>
              <a:t>Recent Webs of Human Knowledge</a:t>
            </a:r>
          </a:p>
        </p:txBody>
      </p:sp>
      <p:sp>
        <p:nvSpPr>
          <p:cNvPr id="3" name="Content Placeholder 2">
            <a:extLst>
              <a:ext uri="{FF2B5EF4-FFF2-40B4-BE49-F238E27FC236}">
                <a16:creationId xmlns:a16="http://schemas.microsoft.com/office/drawing/2014/main" id="{523B6D34-5620-4202-875D-49B92EF465E9}"/>
              </a:ext>
            </a:extLst>
          </p:cNvPr>
          <p:cNvSpPr>
            <a:spLocks noGrp="1"/>
          </p:cNvSpPr>
          <p:nvPr>
            <p:ph idx="1"/>
          </p:nvPr>
        </p:nvSpPr>
        <p:spPr>
          <a:xfrm>
            <a:off x="457200" y="1417638"/>
            <a:ext cx="8229600" cy="5059362"/>
          </a:xfrm>
        </p:spPr>
        <p:txBody>
          <a:bodyPr/>
          <a:lstStyle/>
          <a:p>
            <a:r>
              <a:rPr lang="en-US" sz="2800" dirty="0"/>
              <a:t>Freebase, an “open, shared database of the world's knowledge”</a:t>
            </a:r>
          </a:p>
          <a:p>
            <a:pPr lvl="1"/>
            <a:r>
              <a:rPr lang="en-US" sz="2400" dirty="0" err="1"/>
              <a:t>Metaweb</a:t>
            </a:r>
            <a:r>
              <a:rPr lang="en-US" sz="2400" dirty="0"/>
              <a:t> acquired by Google in 2010, Freebase shut down in 2016 with some data becoming part of </a:t>
            </a:r>
            <a:r>
              <a:rPr lang="en-US" sz="2400" dirty="0" err="1"/>
              <a:t>Wikidata</a:t>
            </a:r>
            <a:endParaRPr lang="en-US" sz="2400" dirty="0"/>
          </a:p>
          <a:p>
            <a:r>
              <a:rPr lang="en-US" sz="2800" dirty="0" err="1"/>
              <a:t>Wikidata</a:t>
            </a:r>
            <a:r>
              <a:rPr lang="en-US" sz="2800" dirty="0"/>
              <a:t>, “a collaboratively edited multilingual knowledge graph hosted by the Wikimedia Foundation (launched 2012) </a:t>
            </a:r>
          </a:p>
          <a:p>
            <a:pPr lvl="1"/>
            <a:r>
              <a:rPr lang="en-US" sz="2400" dirty="0"/>
              <a:t>As of mid-2024, </a:t>
            </a:r>
            <a:r>
              <a:rPr lang="en-US" sz="2400" dirty="0" err="1"/>
              <a:t>Wikidata</a:t>
            </a:r>
            <a:r>
              <a:rPr lang="en-US" sz="2400" dirty="0"/>
              <a:t> had 1.57 billion item statements (semantic triple) </a:t>
            </a:r>
          </a:p>
          <a:p>
            <a:r>
              <a:rPr lang="en-US" sz="2800" dirty="0"/>
              <a:t>Knowledge graphs used by cloud services</a:t>
            </a:r>
          </a:p>
          <a:p>
            <a:pPr lvl="1"/>
            <a:r>
              <a:rPr lang="en-US" sz="2400" dirty="0"/>
              <a:t>Automated or semi-automated generation</a:t>
            </a:r>
          </a:p>
        </p:txBody>
      </p:sp>
    </p:spTree>
    <p:extLst>
      <p:ext uri="{BB962C8B-B14F-4D97-AF65-F5344CB8AC3E}">
        <p14:creationId xmlns:p14="http://schemas.microsoft.com/office/powerpoint/2010/main" val="191476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Template>
  <TotalTime>439</TotalTime>
  <Words>793</Words>
  <Application>Microsoft Office PowerPoint</Application>
  <PresentationFormat>On-screen Show (4:3)</PresentationFormat>
  <Paragraphs>76</Paragraphs>
  <Slides>11</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11</vt:i4>
      </vt:variant>
    </vt:vector>
  </HeadingPairs>
  <TitlesOfParts>
    <vt:vector size="15" baseType="lpstr">
      <vt:lpstr>Arial</vt:lpstr>
      <vt:lpstr>Calibri</vt:lpstr>
      <vt:lpstr>Office Theme</vt:lpstr>
      <vt:lpstr>Default Design</vt:lpstr>
      <vt:lpstr>Which Semantic Web?</vt:lpstr>
      <vt:lpstr>The Connection between Hypertext and Knowledge Representation</vt:lpstr>
      <vt:lpstr>Hybrid Authoring for Human and Computer</vt:lpstr>
      <vt:lpstr>Suggestions and  Incremental Formalization</vt:lpstr>
      <vt:lpstr>Framework for Perspectives on the Semantic Web</vt:lpstr>
      <vt:lpstr>Library of Alexandria/ Taming the Web perspective</vt:lpstr>
      <vt:lpstr>Federated Knowledge Base perspective</vt:lpstr>
      <vt:lpstr>Knowledge Navigator Perspective</vt:lpstr>
      <vt:lpstr>3 Problems</vt:lpstr>
      <vt:lpstr>Linchpin questions for  Semantic Web applications</vt:lpstr>
      <vt:lpstr>Recent Webs of Human Knowledge</vt:lpstr>
    </vt:vector>
  </TitlesOfParts>
  <Company>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Pencil and Paper</dc:title>
  <dc:creator>shipman</dc:creator>
  <cp:lastModifiedBy>Shipman III, Frank M</cp:lastModifiedBy>
  <cp:revision>57</cp:revision>
  <dcterms:created xsi:type="dcterms:W3CDTF">2012-02-21T17:53:54Z</dcterms:created>
  <dcterms:modified xsi:type="dcterms:W3CDTF">2024-10-04T14:56:22Z</dcterms:modified>
</cp:coreProperties>
</file>