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7" r:id="rId3"/>
    <p:sldId id="268" r:id="rId4"/>
    <p:sldId id="258" r:id="rId5"/>
    <p:sldId id="257" r:id="rId6"/>
    <p:sldId id="261" r:id="rId7"/>
    <p:sldId id="262" r:id="rId8"/>
    <p:sldId id="269" r:id="rId9"/>
    <p:sldId id="263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7" y="12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Number</a:t>
            </a:r>
            <a:r>
              <a:rPr lang="en-US" baseline="0"/>
              <a:t> of Papers Published in Given Year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'reading-list'!$K$2</c:f>
              <c:strCache>
                <c:ptCount val="1"/>
                <c:pt idx="0">
                  <c:v>Number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'reading-list'!$J$3:$J$29</c:f>
              <c:numCache>
                <c:formatCode>General</c:formatCode>
                <c:ptCount val="27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  <c:pt idx="24">
                  <c:v>2021</c:v>
                </c:pt>
                <c:pt idx="25">
                  <c:v>2022</c:v>
                </c:pt>
                <c:pt idx="26">
                  <c:v>2023</c:v>
                </c:pt>
              </c:numCache>
            </c:numRef>
          </c:cat>
          <c:val>
            <c:numRef>
              <c:f>'reading-list'!$K$3:$K$29</c:f>
              <c:numCache>
                <c:formatCode>General</c:formatCode>
                <c:ptCount val="2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3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2</c:v>
                </c:pt>
                <c:pt idx="18">
                  <c:v>3</c:v>
                </c:pt>
                <c:pt idx="19">
                  <c:v>1</c:v>
                </c:pt>
                <c:pt idx="20">
                  <c:v>0</c:v>
                </c:pt>
                <c:pt idx="21">
                  <c:v>2</c:v>
                </c:pt>
                <c:pt idx="22">
                  <c:v>4</c:v>
                </c:pt>
                <c:pt idx="23">
                  <c:v>2</c:v>
                </c:pt>
                <c:pt idx="24">
                  <c:v>4</c:v>
                </c:pt>
                <c:pt idx="25">
                  <c:v>0</c:v>
                </c:pt>
                <c:pt idx="2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3C-407C-A0C2-C464259050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68812128"/>
        <c:axId val="38404304"/>
      </c:barChart>
      <c:catAx>
        <c:axId val="68812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04304"/>
        <c:crosses val="autoZero"/>
        <c:auto val="1"/>
        <c:lblAlgn val="ctr"/>
        <c:lblOffset val="100"/>
        <c:noMultiLvlLbl val="0"/>
      </c:catAx>
      <c:valAx>
        <c:axId val="38404304"/>
        <c:scaling>
          <c:orientation val="minMax"/>
          <c:max val="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81212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0D54-1BA2-4A03-8184-13D3E64BB267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9284-F788-44FD-8523-29FDC1AC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95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0D54-1BA2-4A03-8184-13D3E64BB267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9284-F788-44FD-8523-29FDC1AC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25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0D54-1BA2-4A03-8184-13D3E64BB267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9284-F788-44FD-8523-29FDC1AC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027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0D54-1BA2-4A03-8184-13D3E64BB267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9284-F788-44FD-8523-29FDC1AC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160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0D54-1BA2-4A03-8184-13D3E64BB267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9284-F788-44FD-8523-29FDC1AC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880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0D54-1BA2-4A03-8184-13D3E64BB267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9284-F788-44FD-8523-29FDC1AC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164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0D54-1BA2-4A03-8184-13D3E64BB267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9284-F788-44FD-8523-29FDC1AC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030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0D54-1BA2-4A03-8184-13D3E64BB267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9284-F788-44FD-8523-29FDC1AC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785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0D54-1BA2-4A03-8184-13D3E64BB267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9284-F788-44FD-8523-29FDC1AC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531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0D54-1BA2-4A03-8184-13D3E64BB267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9284-F788-44FD-8523-29FDC1AC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631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0D54-1BA2-4A03-8184-13D3E64BB267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9284-F788-44FD-8523-29FDC1AC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72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90D54-1BA2-4A03-8184-13D3E64BB267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119284-F788-44FD-8523-29FDC1AC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14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Intelligent User Interfaces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 Quick Review</a:t>
            </a:r>
          </a:p>
        </p:txBody>
      </p:sp>
    </p:spTree>
    <p:extLst>
      <p:ext uri="{BB962C8B-B14F-4D97-AF65-F5344CB8AC3E}">
        <p14:creationId xmlns:p14="http://schemas.microsoft.com/office/powerpoint/2010/main" val="537579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1AED4-0AF4-41A2-A972-592A1DB0D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Project Presentations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69DE7-EE71-4C56-9BDA-2B4B6A666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1"/>
            <a:ext cx="8229600" cy="475456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What to include (plan for 10-12 minutes)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Project name and team members (&lt;1 minute)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Who are users and what are they doing (1 minute)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Your approach to helping them &amp; related systems/work (2 minutes)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The demo (e.g. design) of your system (3-4 minutes)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How you would evaluate your system (3 minutes)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What would you do if you had more time (1 minute)</a:t>
            </a:r>
          </a:p>
          <a:p>
            <a:pPr marL="914400" lvl="1" indent="-514350">
              <a:buFont typeface="+mj-lt"/>
              <a:buAutoNum type="arabicPeriod"/>
            </a:pPr>
            <a:endParaRPr lang="en-US" dirty="0"/>
          </a:p>
          <a:p>
            <a:r>
              <a:rPr lang="en-US" dirty="0"/>
              <a:t>These should also be in your written report</a:t>
            </a:r>
          </a:p>
        </p:txBody>
      </p:sp>
    </p:spTree>
    <p:extLst>
      <p:ext uri="{BB962C8B-B14F-4D97-AF65-F5344CB8AC3E}">
        <p14:creationId xmlns:p14="http://schemas.microsoft.com/office/powerpoint/2010/main" val="370289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203E2C3-5892-408B-B13C-EEE54BAF10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we have seen …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3FA678D-1265-4FC4-87A6-FF6DA7EF7A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726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interactioncultureclass.files.wordpress.com/2012/01/hutchinhollannorma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5614" y="1888498"/>
            <a:ext cx="8745171" cy="4852713"/>
          </a:xfrm>
          <a:prstGeom prst="rect">
            <a:avLst/>
          </a:prstGeo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FB05DF3-0C61-54B7-B82D-ED0D2D151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62000"/>
            <a:ext cx="8229600" cy="7620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Models for Thinking about </a:t>
            </a:r>
            <a:br>
              <a:rPr lang="en-US" sz="4000" dirty="0"/>
            </a:br>
            <a:r>
              <a:rPr lang="en-US" sz="4000" dirty="0"/>
              <a:t>Computer-Human Interaction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A66025-4117-853B-2AF7-D330C10831C4}"/>
              </a:ext>
            </a:extLst>
          </p:cNvPr>
          <p:cNvSpPr txBox="1"/>
          <p:nvPr/>
        </p:nvSpPr>
        <p:spPr>
          <a:xfrm>
            <a:off x="4571999" y="1888498"/>
            <a:ext cx="434760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Some methods to support execution: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0000"/>
                </a:solidFill>
              </a:rPr>
              <a:t>Prediction of user goals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0000"/>
                </a:solidFill>
              </a:rPr>
              <a:t>Mapping goals to likely actions/plans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0000"/>
                </a:solidFill>
              </a:rPr>
              <a:t>Aiding location of specific UI components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0000"/>
                </a:solidFill>
              </a:rPr>
              <a:t>Context-sensitive help/training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3944D7-8E10-9832-1DCB-800A1912F6A8}"/>
              </a:ext>
            </a:extLst>
          </p:cNvPr>
          <p:cNvSpPr txBox="1"/>
          <p:nvPr/>
        </p:nvSpPr>
        <p:spPr>
          <a:xfrm>
            <a:off x="381000" y="4847272"/>
            <a:ext cx="456971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Some methods to support evaluation: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0000"/>
                </a:solidFill>
              </a:rPr>
              <a:t>Personalizing/contextualizing output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0000"/>
                </a:solidFill>
              </a:rPr>
              <a:t>Awareness support in large/complex results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0000"/>
                </a:solidFill>
              </a:rPr>
              <a:t>Generating explanations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0000"/>
                </a:solidFill>
              </a:rPr>
              <a:t>Context-sensitive help/training</a:t>
            </a:r>
          </a:p>
        </p:txBody>
      </p:sp>
    </p:spTree>
    <p:extLst>
      <p:ext uri="{BB962C8B-B14F-4D97-AF65-F5344CB8AC3E}">
        <p14:creationId xmlns:p14="http://schemas.microsoft.com/office/powerpoint/2010/main" val="2231248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is the “Intelligence”?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477962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Intelligent interfaces: in the user discourse machine</a:t>
            </a:r>
          </a:p>
          <a:p>
            <a:r>
              <a:rPr lang="en-US" sz="2800" dirty="0"/>
              <a:t>Interfaces to intelligent systems: in the task machine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sz="2800" dirty="0"/>
          </a:p>
          <a:p>
            <a:r>
              <a:rPr lang="en-US" sz="2800" dirty="0"/>
              <a:t>Need to put intelligence in both, or bridge the two components</a:t>
            </a:r>
          </a:p>
          <a:p>
            <a:r>
              <a:rPr lang="en-US" sz="2800" b="1" dirty="0"/>
              <a:t>Cooperative problem solving systems</a:t>
            </a:r>
            <a:r>
              <a:rPr lang="en-US" sz="2800" dirty="0"/>
              <a:t> integrate interaction mechanisms with domain knowledge</a:t>
            </a:r>
          </a:p>
          <a:p>
            <a:pPr lvl="1"/>
            <a:r>
              <a:rPr lang="en-US" sz="2400" dirty="0"/>
              <a:t>Vision of software as assistant – volunteering suggestions and completions but leaving user in control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52911" t="42456" r="9386" b="40561"/>
          <a:stretch>
            <a:fillRect/>
          </a:stretch>
        </p:blipFill>
        <p:spPr bwMode="auto">
          <a:xfrm>
            <a:off x="838200" y="2532507"/>
            <a:ext cx="7620000" cy="1792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45016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Herb Simon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334000"/>
          </a:xfrm>
        </p:spPr>
        <p:txBody>
          <a:bodyPr>
            <a:normAutofit fontScale="85000" lnSpcReduction="20000"/>
          </a:bodyPr>
          <a:lstStyle/>
          <a:p>
            <a:pPr marL="342900" lvl="2" indent="-342900"/>
            <a:r>
              <a:rPr lang="en-US" sz="4000" dirty="0"/>
              <a:t>Bounded rationality</a:t>
            </a:r>
          </a:p>
          <a:p>
            <a:pPr marL="342900" lvl="2" indent="-342900"/>
            <a:r>
              <a:rPr lang="en-US" sz="4000" dirty="0"/>
              <a:t>Hierarchy and markets</a:t>
            </a:r>
          </a:p>
          <a:p>
            <a:pPr marL="342900" lvl="2" indent="-342900"/>
            <a:r>
              <a:rPr lang="en-US" sz="4000" dirty="0"/>
              <a:t>Perceived complexity</a:t>
            </a:r>
          </a:p>
          <a:p>
            <a:pPr marL="342900" lvl="2" indent="-342900"/>
            <a:r>
              <a:rPr lang="en-US" sz="4000" dirty="0"/>
              <a:t>Satisficing</a:t>
            </a:r>
          </a:p>
          <a:p>
            <a:pPr marL="342900" lvl="2" indent="-342900"/>
            <a:r>
              <a:rPr lang="en-US" sz="4000" dirty="0"/>
              <a:t>“a physical symbol system of the sort I have just described has the necessary and sufficient means for general intelligent action.”</a:t>
            </a:r>
          </a:p>
          <a:p>
            <a:pPr marL="342900" lvl="2" indent="-342900"/>
            <a:r>
              <a:rPr lang="en-US" sz="4000" dirty="0"/>
              <a:t>Relevance today: </a:t>
            </a:r>
          </a:p>
          <a:p>
            <a:pPr marL="800100" lvl="3" indent="-342900"/>
            <a:r>
              <a:rPr lang="en-US" sz="3600" dirty="0"/>
              <a:t>Goal of AI is to support user in the context of bounded rationality and satisficing behavior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295400"/>
            <a:ext cx="3136486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3075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Lucy </a:t>
            </a:r>
            <a:r>
              <a:rPr lang="en-US" dirty="0" err="1"/>
              <a:t>Suchman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Plans and Situated action</a:t>
            </a:r>
          </a:p>
          <a:p>
            <a:pPr lvl="1"/>
            <a:r>
              <a:rPr lang="en-US" dirty="0"/>
              <a:t>Plans as resource for action, not</a:t>
            </a:r>
            <a:br>
              <a:rPr lang="en-US" dirty="0"/>
            </a:br>
            <a:r>
              <a:rPr lang="en-US" dirty="0"/>
              <a:t>prerequisite for action</a:t>
            </a:r>
          </a:p>
          <a:p>
            <a:r>
              <a:rPr lang="en-US" dirty="0"/>
              <a:t>Communication as action</a:t>
            </a:r>
          </a:p>
          <a:p>
            <a:r>
              <a:rPr lang="en-US" dirty="0"/>
              <a:t>Difficulty of enumerating</a:t>
            </a:r>
          </a:p>
          <a:p>
            <a:pPr lvl="1"/>
            <a:r>
              <a:rPr lang="en-US" dirty="0"/>
              <a:t>Knowledge needed for interpretation</a:t>
            </a:r>
          </a:p>
          <a:p>
            <a:pPr lvl="1"/>
            <a:r>
              <a:rPr lang="en-US" dirty="0"/>
              <a:t>Concepts communicated</a:t>
            </a:r>
          </a:p>
          <a:p>
            <a:r>
              <a:rPr lang="en-US" dirty="0"/>
              <a:t>Shared understanding &amp; mutual intelligibility</a:t>
            </a:r>
          </a:p>
          <a:p>
            <a:r>
              <a:rPr lang="en-US" dirty="0"/>
              <a:t>Importance of locating and remedying trouble</a:t>
            </a:r>
          </a:p>
          <a:p>
            <a:r>
              <a:rPr lang="en-US" dirty="0"/>
              <a:t>Relevance today:</a:t>
            </a:r>
          </a:p>
          <a:p>
            <a:pPr lvl="1"/>
            <a:r>
              <a:rPr lang="en-US" dirty="0"/>
              <a:t>Awareness of the complexity of human-human interaction and the difficulty of achieving the same in human-computer interaction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441372"/>
            <a:ext cx="2425390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5410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24EAF-E68C-FCF4-E0E9-A6DE3B2D1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Lots of Papers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141D2-A74D-5503-FD79-B6DEDB6C6B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Early and recent papers on IUI projects</a:t>
            </a:r>
          </a:p>
          <a:p>
            <a:r>
              <a:rPr lang="en-US" dirty="0"/>
              <a:t>Cover a range of techniques and domains</a:t>
            </a:r>
          </a:p>
          <a:p>
            <a:r>
              <a:rPr lang="en-US" dirty="0"/>
              <a:t>Lots of examples of evaluating the effects of the novel techniques being explored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74F470C-C314-E992-D067-28728DFCF1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4273991"/>
              </p:ext>
            </p:extLst>
          </p:nvPr>
        </p:nvGraphicFramePr>
        <p:xfrm>
          <a:off x="126023" y="4133539"/>
          <a:ext cx="8891954" cy="1992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96835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Systems and Techniques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/>
          </a:bodyPr>
          <a:lstStyle/>
          <a:p>
            <a:r>
              <a:rPr lang="en-US" sz="3000" dirty="0"/>
              <a:t>Examples of how to assign tasks to human/computer and how to bridge gulfs of execution/evaluation</a:t>
            </a:r>
          </a:p>
          <a:p>
            <a:pPr lvl="1"/>
            <a:r>
              <a:rPr lang="en-US" dirty="0"/>
              <a:t>Mixed-initiative interfaces</a:t>
            </a:r>
          </a:p>
          <a:p>
            <a:pPr lvl="2"/>
            <a:r>
              <a:rPr lang="en-US" dirty="0"/>
              <a:t>Models for when to interrupt/recommend</a:t>
            </a:r>
          </a:p>
          <a:p>
            <a:pPr lvl="1"/>
            <a:r>
              <a:rPr lang="en-US" dirty="0"/>
              <a:t>User modeling</a:t>
            </a:r>
          </a:p>
          <a:p>
            <a:pPr lvl="2"/>
            <a:r>
              <a:rPr lang="en-US" dirty="0"/>
              <a:t>Implicit vs. explicit feedback</a:t>
            </a:r>
          </a:p>
          <a:p>
            <a:pPr lvl="1"/>
            <a:r>
              <a:rPr lang="en-US" dirty="0"/>
              <a:t>Helping users express their knowledge</a:t>
            </a:r>
          </a:p>
          <a:p>
            <a:pPr lvl="2"/>
            <a:r>
              <a:rPr lang="en-US" dirty="0"/>
              <a:t>Incremental formalization and visual/spatial expression</a:t>
            </a:r>
          </a:p>
          <a:p>
            <a:pPr lvl="2"/>
            <a:r>
              <a:rPr lang="en-US" dirty="0"/>
              <a:t>Supporting procedural expression (e.g. PBD)</a:t>
            </a:r>
          </a:p>
          <a:p>
            <a:pPr lvl="1"/>
            <a:r>
              <a:rPr lang="en-US" dirty="0"/>
              <a:t>Presentation generation</a:t>
            </a:r>
          </a:p>
          <a:p>
            <a:pPr lvl="2"/>
            <a:r>
              <a:rPr lang="en-US" dirty="0"/>
              <a:t>Generating language, effects, agent-based dialog</a:t>
            </a:r>
          </a:p>
        </p:txBody>
      </p:sp>
    </p:spTree>
    <p:extLst>
      <p:ext uri="{BB962C8B-B14F-4D97-AF65-F5344CB8AC3E}">
        <p14:creationId xmlns:p14="http://schemas.microsoft.com/office/powerpoint/2010/main" val="858215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DAD8D-07B2-4946-95BC-5EB0ABCA4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Domains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934949-A931-480B-ABE8-A91B8479D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Data analysis, data science, machine learning</a:t>
            </a:r>
          </a:p>
          <a:p>
            <a:pPr lvl="1"/>
            <a:r>
              <a:rPr lang="en-US" dirty="0"/>
              <a:t>System components/features that help users </a:t>
            </a:r>
            <a:r>
              <a:rPr lang="en-US" dirty="0">
                <a:solidFill>
                  <a:srgbClr val="C00000"/>
                </a:solidFill>
              </a:rPr>
              <a:t>comprehend</a:t>
            </a:r>
            <a:r>
              <a:rPr lang="en-US" dirty="0"/>
              <a:t> data and its algorithmic analysis</a:t>
            </a:r>
          </a:p>
          <a:p>
            <a:pPr lvl="1"/>
            <a:r>
              <a:rPr lang="en-US" dirty="0"/>
              <a:t>Tools to aid human analysts aggregate, interpret, and make decisions based on data/ML</a:t>
            </a:r>
          </a:p>
          <a:p>
            <a:r>
              <a:rPr lang="en-US" dirty="0"/>
              <a:t>Media analysis</a:t>
            </a:r>
          </a:p>
          <a:p>
            <a:pPr lvl="1"/>
            <a:r>
              <a:rPr lang="en-US" dirty="0"/>
              <a:t>Applications based on aggregated/deep analysis of media content</a:t>
            </a:r>
          </a:p>
          <a:p>
            <a:r>
              <a:rPr lang="en-US" dirty="0"/>
              <a:t>Education/Training/Life-long Learning</a:t>
            </a:r>
          </a:p>
          <a:p>
            <a:pPr lvl="1"/>
            <a:r>
              <a:rPr lang="en-US" dirty="0"/>
              <a:t>Personalization via systems modeling user’s domain knowledge and users’ knowledge of system</a:t>
            </a:r>
          </a:p>
        </p:txBody>
      </p:sp>
    </p:spTree>
    <p:extLst>
      <p:ext uri="{BB962C8B-B14F-4D97-AF65-F5344CB8AC3E}">
        <p14:creationId xmlns:p14="http://schemas.microsoft.com/office/powerpoint/2010/main" val="2055274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D5F48-D46C-4B16-9850-B5BB9EEC5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only one thing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613D99-0EFE-4641-B379-DFE93B53FF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525963"/>
          </a:xfrm>
        </p:spPr>
        <p:txBody>
          <a:bodyPr/>
          <a:lstStyle/>
          <a:p>
            <a:r>
              <a:rPr lang="en-US" dirty="0"/>
              <a:t>Remember </a:t>
            </a:r>
          </a:p>
          <a:p>
            <a:pPr lvl="1"/>
            <a:r>
              <a:rPr lang="en-US" dirty="0"/>
              <a:t>As software designers we need to consider the cooperative system that includes both software and human components</a:t>
            </a:r>
          </a:p>
          <a:p>
            <a:pPr lvl="2"/>
            <a:r>
              <a:rPr lang="en-US" dirty="0"/>
              <a:t>What to automate</a:t>
            </a:r>
          </a:p>
          <a:p>
            <a:pPr lvl="2"/>
            <a:r>
              <a:rPr lang="en-US" dirty="0"/>
              <a:t>What to communicate</a:t>
            </a:r>
          </a:p>
          <a:p>
            <a:pPr lvl="2"/>
            <a:r>
              <a:rPr lang="en-US" dirty="0"/>
              <a:t>What to support</a:t>
            </a:r>
          </a:p>
          <a:p>
            <a:pPr lvl="2"/>
            <a:endParaRPr lang="en-US" dirty="0"/>
          </a:p>
          <a:p>
            <a:pPr marL="914400" lvl="2" indent="0">
              <a:buNone/>
            </a:pPr>
            <a:r>
              <a:rPr lang="en-US" dirty="0"/>
              <a:t>These will drive the decisions of what to model and how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71AB5E9-BBA0-AADA-04C6-251A61D8A76B}"/>
              </a:ext>
            </a:extLst>
          </p:cNvPr>
          <p:cNvGrpSpPr/>
          <p:nvPr/>
        </p:nvGrpSpPr>
        <p:grpSpPr>
          <a:xfrm>
            <a:off x="5334000" y="3124200"/>
            <a:ext cx="3502517" cy="1907380"/>
            <a:chOff x="5074445" y="3121821"/>
            <a:chExt cx="3502517" cy="190738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13772E3-9C1F-CC76-6B02-9E295B3FE5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53200" y="3121821"/>
              <a:ext cx="2023762" cy="171688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091FED6-61C7-5D0E-A261-6A23A1C9A4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74445" y="3464721"/>
              <a:ext cx="1564480" cy="1564480"/>
            </a:xfrm>
            <a:prstGeom prst="rect">
              <a:avLst/>
            </a:prstGeom>
          </p:spPr>
        </p:pic>
        <p:sp>
          <p:nvSpPr>
            <p:cNvPr id="6" name="Arrow: Curved Down 5">
              <a:extLst>
                <a:ext uri="{FF2B5EF4-FFF2-40B4-BE49-F238E27FC236}">
                  <a16:creationId xmlns:a16="http://schemas.microsoft.com/office/drawing/2014/main" id="{659449C2-9ECB-1165-B15E-5965012E5750}"/>
                </a:ext>
              </a:extLst>
            </p:cNvPr>
            <p:cNvSpPr/>
            <p:nvPr/>
          </p:nvSpPr>
          <p:spPr>
            <a:xfrm>
              <a:off x="6400800" y="3429000"/>
              <a:ext cx="990600" cy="381000"/>
            </a:xfrm>
            <a:prstGeom prst="curved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" name="Arrow: Curved Down 6">
              <a:extLst>
                <a:ext uri="{FF2B5EF4-FFF2-40B4-BE49-F238E27FC236}">
                  <a16:creationId xmlns:a16="http://schemas.microsoft.com/office/drawing/2014/main" id="{1BA1C1D3-FE75-3BF7-BF91-6514C5B833BE}"/>
                </a:ext>
              </a:extLst>
            </p:cNvPr>
            <p:cNvSpPr/>
            <p:nvPr/>
          </p:nvSpPr>
          <p:spPr>
            <a:xfrm rot="10800000">
              <a:off x="6400800" y="4648201"/>
              <a:ext cx="990600" cy="381000"/>
            </a:xfrm>
            <a:prstGeom prst="curved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89846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555</Words>
  <Application>Microsoft Office PowerPoint</Application>
  <PresentationFormat>On-screen Show (4:3)</PresentationFormat>
  <Paragraphs>85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Intelligent User Interfaces</vt:lpstr>
      <vt:lpstr>Project Presentations</vt:lpstr>
      <vt:lpstr>What we have seen …</vt:lpstr>
      <vt:lpstr>Models for Thinking about  Computer-Human Interaction </vt:lpstr>
      <vt:lpstr>Where is the “Intelligence”?</vt:lpstr>
      <vt:lpstr>Herb Simon</vt:lpstr>
      <vt:lpstr>Lucy Suchman</vt:lpstr>
      <vt:lpstr>Lots of Papers</vt:lpstr>
      <vt:lpstr>Systems and Techniques </vt:lpstr>
      <vt:lpstr>Application Domains</vt:lpstr>
      <vt:lpstr>If only one thing …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shipman</dc:creator>
  <cp:lastModifiedBy>Frank Shipman</cp:lastModifiedBy>
  <cp:revision>11</cp:revision>
  <dcterms:created xsi:type="dcterms:W3CDTF">2015-12-01T17:11:52Z</dcterms:created>
  <dcterms:modified xsi:type="dcterms:W3CDTF">2024-11-17T20:04:23Z</dcterms:modified>
</cp:coreProperties>
</file>