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8" r:id="rId2"/>
    <p:sldId id="257" r:id="rId3"/>
    <p:sldId id="258" r:id="rId4"/>
    <p:sldId id="259" r:id="rId5"/>
    <p:sldId id="260" r:id="rId6"/>
    <p:sldId id="460" r:id="rId7"/>
    <p:sldId id="264" r:id="rId8"/>
    <p:sldId id="265" r:id="rId9"/>
    <p:sldId id="262" r:id="rId10"/>
    <p:sldId id="266" r:id="rId11"/>
    <p:sldId id="267" r:id="rId12"/>
    <p:sldId id="270" r:id="rId13"/>
    <p:sldId id="272" r:id="rId14"/>
    <p:sldId id="271" r:id="rId15"/>
    <p:sldId id="273" r:id="rId16"/>
    <p:sldId id="269" r:id="rId17"/>
    <p:sldId id="263" r:id="rId18"/>
    <p:sldId id="459" r:id="rId19"/>
    <p:sldId id="26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8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D30BC-C6B8-4797-B92E-7D0B4D7648A3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71282-6711-4753-A7FE-445F46D03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32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254A8E9A-70D6-4221-B55E-6EA4DC8A37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750B9E3-36EB-4B57-94FB-08866F472746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6C16C776-A231-4B30-AD45-9EDD78BA37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64E8E5C-AD94-464D-9E64-5CBCCCA63B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77766FF4-2C4E-4F67-A020-F26303D93A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4508BA-C720-4434-933A-35EE32FE0607}" type="slidenum">
              <a:rPr lang="en-US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AA225986-41A5-460B-A9DA-48DA49338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55D8F41F-FFC6-41E0-B3F8-F989D75911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50D4FE55-C998-4ABC-9EC8-EA3C780137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159F3A-0D25-4D94-8A86-F7F57D408766}" type="slidenum">
              <a:rPr lang="en-US" altLang="en-US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C07351A9-7653-478A-BD03-CC52F42D99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8E828E9E-D095-4003-B37B-333575A1CC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3697E350-D481-426C-B9DD-15509DC31C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AA04CD1-274C-4E71-89DC-43C7A04022A1}" type="slidenum">
              <a:rPr lang="en-US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86D8BC60-6820-46FD-B90E-2A18B1A12E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7652A8F3-F943-4D7A-A97A-4771DC183D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32CE7CB6-6AD9-4EFD-A2B7-22D10F09D8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BCBBFB3-B608-4ADB-B7F4-174A6D7C589B}" type="slidenum">
              <a:rPr lang="en-US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DA04549B-D4A0-4B60-B08E-8B3734D36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E49F495D-2195-41B5-A126-A13CB1F05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D4E64A3D-CA2D-40E6-96F0-8ECEFCAFEE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A65BEC-EBFC-4083-8C61-BC4C2CF9DB56}" type="slidenum">
              <a:rPr lang="en-US" altLang="en-US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27FFE24C-EF78-4F05-893B-CCE12E5644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F13BB347-9268-485D-A556-B8C7EB5E2B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926D5314-3C14-45AC-978F-DEBCE08583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DD5CF1E-3118-4131-B2DE-9DAD25FAB18F}" type="slidenum">
              <a:rPr lang="en-US" altLang="en-US"/>
              <a:pPr eaLnBrk="1" hangingPunct="1"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B9E1A401-265A-4407-9922-0CFA495B8D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E4428160-A7D1-4DB4-9D91-B5C58C5B5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6B845DC3-FE52-4A83-8123-9C8C327B66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612D8D8-97FF-4990-804F-4084D1C5C12C}" type="slidenum">
              <a:rPr lang="en-US" altLang="en-US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F76B2633-52C3-4AEB-9522-E694F0B344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7D55C5B0-3FCA-461A-8E5D-FD666B0128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69AB15CF-007F-4906-9CB8-D80636B9AA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36FBD0F-42A2-4957-BA54-082239CBC145}" type="slidenum">
              <a:rPr lang="en-US" altLang="en-US"/>
              <a:pPr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20362C28-EB59-405F-A915-15D5AC85AE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63AF08AD-1BB9-4132-8946-985C8EC5BA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1E76D4C2-1803-4C6F-9C0D-8D08EC3076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6BD05D4-0F30-4D6A-B197-BE0B0F606888}" type="slidenum">
              <a:rPr lang="en-US" altLang="en-US"/>
              <a:pPr eaLnBrk="1" hangingPunct="1"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C1F9BA8B-AA8D-424E-B19B-8D2B060AA1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8DCBD7EB-B709-4CBF-810D-C13FA38390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BF033E23-E8EB-49A3-8219-FF964EC612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09BA2E-A573-4FD0-8016-356A18C9F0ED}" type="slidenum">
              <a:rPr lang="en-US" altLang="en-US"/>
              <a:pPr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5604BE55-DDD9-4F5D-BB60-22D5A3736F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A9F034DA-2269-4D7A-89BC-2F045D45B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2751DD36-88A9-4DCD-BC07-9BDED1668C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6BAEB03-26CB-4F9F-A6D2-3750579A109F}" type="slidenum">
              <a:rPr lang="en-US" altLang="en-US"/>
              <a:pPr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C37ABB3A-BF34-49B1-BFDF-34E18C399E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49C46AE8-36A7-4917-9C76-D50F64072B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4772-D413-416B-801F-1E20905A8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ED8CC7-10E4-4A52-B618-EDCF9341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19C32-64E9-40B7-A37E-241ADB29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8144E-B9CB-4523-9578-B2A14829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559F1-EF10-4975-A62F-D04D9AF69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3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D83E-F171-4AF5-809D-AE0A96A51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0C82-8836-40BD-9606-C129169F0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E6857-5B1C-489F-8FEF-A31BF2319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4B63A-3B2D-4A12-A3A5-69132EDEA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AE8BA-EC92-4495-932B-C69E119BD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1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2ABAD-26DE-451B-8DA3-3F136F344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6B67F-AF40-4CF3-80BC-B1CCCB2C3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95171-19D6-47FF-80B7-4D2D6203D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32188-6C77-4841-9D51-17F883DE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F873E-1E58-4108-BC8E-E2B4846F1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9FC3A-A6E9-422C-944F-247E369B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25B22-26AA-4EF8-983F-A76947A7BE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CD765-B74F-4D30-948E-4B528E34C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2E1EB-7302-4ECF-B483-FC55449F9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29ED4-7972-46A1-83F2-84EFFD96C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D276A-D293-44BE-A999-2C80C415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75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BA4C-1FFD-408E-83E9-1591590B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1CE71-AA44-4839-A15C-CA4AA37C5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25943-DF6F-43E4-B404-30AFFF145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565AEF-37AA-4FDE-B603-731CDDC24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6FDBCE-E60B-4F25-AAC3-B14ECB520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972A47-0827-427E-8FBC-00A272969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10B3A7-6212-489D-88CC-BE4811467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7CC180-1022-4F6A-98A8-067B92383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40B38-1C1C-4EED-92DB-BB689BF9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558F4-1F6B-4AAA-B652-A2D0734AE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5E8819-14FE-42E3-B439-5A8EB01EE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DB7A2-B380-4551-ADBE-7119F70A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6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7C5B7-E2E8-4427-9AB1-E4E1280F5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D48ADE-5BC3-45FD-93D0-E7BE0F30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2EE58-5BAD-4BFB-A24C-A9C31CBC3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0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E5C2-8D6B-452C-8028-5B1C8C73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17566-7409-42C7-81F5-F73F401A9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284E7-A051-4D8F-ADCA-943E722AE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62690-BF77-42E0-9FC3-6C267F10A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2C339-A6A7-4202-8B13-183BF3B7E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36B63-2EFD-4C78-9EC8-960F9502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4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D74AB-DBCC-4481-8CD3-D84DA49D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5BE740-C03B-4600-9859-E29D27B1A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3AEBC-A5B4-4E64-8731-0BC4BBA71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34678-8622-4E2A-95B8-92C8E11A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9A2D4-330F-48B5-B23E-AD9A1C9DB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7DB3F-D118-4D52-8C2C-3EBB7AC3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5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9EDBB-398E-452B-8EC0-28A87ABD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A7A1B-3923-4423-8562-2F22ECE69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48B88-9D87-45F2-9FE3-9E128447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CE232-D3BE-4D79-8CF0-424DADF82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7989B-844B-4A2F-9268-77DA9B23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9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FEE5E-B5F8-4E99-A966-6C04D8F7A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308E3-9430-4928-AB44-3592298FC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8B2C2-6D3C-4873-8702-384FC286E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146AB-4C68-4EFE-AA05-B3AEFE897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91E3-7E81-4845-BCBF-8ABC7BCB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3387A8-0DC2-4993-8537-EC22A7A03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E0ABA-329B-47E9-A212-40255610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B846C-B67D-4A8A-9F19-A40E71E2E7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01FE6-3AD0-4314-9EFF-18804DAE870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7A960-5525-4026-A3F7-4BEBE9447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47B2F-73A3-4116-B672-638515929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4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108BE6F-E4FE-4236-84FA-D50E3A27176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23581" y="1943100"/>
            <a:ext cx="7772400" cy="3251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Writing a Science or Engineering Paper: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It is still a story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BE1CC04-6A92-46BA-9EE0-43C3373B67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5400" dirty="0"/>
              <a:t>Scientific Writing as Storytelling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FE6EACD-6E79-48B3-BE47-D92F51B3E9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What is the goal of science / engineering?</a:t>
            </a:r>
          </a:p>
          <a:p>
            <a:pPr lvl="1" eaLnBrk="1" hangingPunct="1"/>
            <a:r>
              <a:rPr lang="en-US" altLang="en-US" sz="3600" dirty="0"/>
              <a:t>To answer questions of what, where, when, how, and who.</a:t>
            </a:r>
          </a:p>
          <a:p>
            <a:pPr lvl="1" eaLnBrk="1" hangingPunct="1"/>
            <a:r>
              <a:rPr lang="en-US" altLang="en-US" sz="3600" dirty="0"/>
              <a:t>To convey these answers to others.</a:t>
            </a:r>
          </a:p>
          <a:p>
            <a:pPr eaLnBrk="1" hangingPunct="1">
              <a:spcBef>
                <a:spcPct val="40000"/>
              </a:spcBef>
            </a:pPr>
            <a:r>
              <a:rPr lang="en-US" altLang="en-US" sz="4000" dirty="0"/>
              <a:t>But how do we convince others of our results?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6DAFD95-A40D-491B-B44A-09B0FE9B06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5400" dirty="0"/>
              <a:t>Convincing Results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E371BAC-B9CE-42AF-9A14-266B2F1B59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Different fields use different (primary) methods for generating and evaluating the validity of results.</a:t>
            </a:r>
          </a:p>
          <a:p>
            <a:pPr lvl="1" eaLnBrk="1" hangingPunct="1"/>
            <a:r>
              <a:rPr lang="en-US" altLang="en-US" sz="3600" dirty="0"/>
              <a:t>Proofs in mathematics</a:t>
            </a:r>
          </a:p>
          <a:p>
            <a:pPr lvl="1" eaLnBrk="1" hangingPunct="1"/>
            <a:r>
              <a:rPr lang="en-US" altLang="en-US" sz="3600" dirty="0"/>
              <a:t>Statistics in psychology</a:t>
            </a:r>
          </a:p>
          <a:p>
            <a:pPr lvl="1" eaLnBrk="1" hangingPunct="1"/>
            <a:r>
              <a:rPr lang="en-US" altLang="en-US" sz="3600" dirty="0"/>
              <a:t>Grounded observation in anthropology</a:t>
            </a:r>
          </a:p>
          <a:p>
            <a:pPr lvl="1" eaLnBrk="1" hangingPunct="1"/>
            <a:r>
              <a:rPr lang="en-US" altLang="en-US" sz="3600" dirty="0"/>
              <a:t>Precise argument in the humanities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F06D7DB-9B9A-438D-B75F-A31EFB8C61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But it all comes down to …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B40F2F4-49C5-44F7-B61A-F0D1F3D364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40000"/>
              </a:spcBef>
            </a:pPr>
            <a:r>
              <a:rPr lang="en-US" altLang="en-US" sz="3600" dirty="0"/>
              <a:t>Why do we care about the proof?</a:t>
            </a:r>
          </a:p>
          <a:p>
            <a:pPr eaLnBrk="1" hangingPunct="1">
              <a:spcBef>
                <a:spcPct val="40000"/>
              </a:spcBef>
            </a:pPr>
            <a:r>
              <a:rPr lang="en-US" altLang="en-US" sz="3600" dirty="0"/>
              <a:t>Why do we believe the interpretation of the statistics or observations?</a:t>
            </a:r>
          </a:p>
          <a:p>
            <a:pPr eaLnBrk="1" hangingPunct="1">
              <a:spcBef>
                <a:spcPct val="40000"/>
              </a:spcBef>
            </a:pPr>
            <a:r>
              <a:rPr lang="en-US" altLang="en-US" sz="3600" dirty="0"/>
              <a:t>Why do we believe the humanities argument?</a:t>
            </a:r>
            <a:endParaRPr lang="en-US" altLang="en-US" sz="5400" dirty="0">
              <a:solidFill>
                <a:schemeClr val="tx2"/>
              </a:solidFill>
            </a:endParaRP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BBF68F7A-4053-4EE2-9531-0DB7EE9A9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126" y="5354638"/>
            <a:ext cx="2949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4400">
                <a:solidFill>
                  <a:schemeClr val="tx2"/>
                </a:solidFill>
              </a:rPr>
              <a:t>Storytelling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2E2558C-93E8-4425-9781-69278F07E9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Not a Derogatory Term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F76D392-95D7-43D4-B256-03C97FA5C9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dirty="0"/>
              <a:t>Storytelling frequently is used as a derogatory term indicating the presentation of untruths.</a:t>
            </a:r>
          </a:p>
          <a:p>
            <a:pPr eaLnBrk="1" hangingPunct="1">
              <a:spcBef>
                <a:spcPct val="40000"/>
              </a:spcBef>
            </a:pPr>
            <a:r>
              <a:rPr lang="en-US" altLang="en-US" sz="3600" dirty="0">
                <a:solidFill>
                  <a:srgbClr val="C00000"/>
                </a:solidFill>
              </a:rPr>
              <a:t>But in the end it is the story that you tell about the proof, the statistics, the observations, or the argument that will make your results convincing.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4FD5315-4F2C-4B9B-BB31-90A62F3B2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Telling a Good Scientific Story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48496E4-B123-4B13-92F2-79BA976C50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Have a protagonist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a user trying to accomplish something, something your audience cares about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in some cases the protagonist is implicit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Examples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the person using the network or computer to make decisions (scheduling deliveries, deciding on investments)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the person performing a task with computer support (landing a broken airplane, teaching a class, etc.)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353B20A-26BE-43A8-951C-A778F1D45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Telling a Good Scientific Story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A05165E-CD1D-4799-8A50-0C5F3501E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Have a villain</a:t>
            </a:r>
          </a:p>
          <a:p>
            <a:pPr lvl="1" eaLnBrk="1" hangingPunct="1"/>
            <a:r>
              <a:rPr lang="en-US" altLang="en-US" sz="2800" dirty="0"/>
              <a:t>the problem that threatens to keep the protagonist from accomplishing their goals</a:t>
            </a:r>
          </a:p>
          <a:p>
            <a:pPr lvl="1" eaLnBrk="1" hangingPunct="1"/>
            <a:r>
              <a:rPr lang="en-US" altLang="en-US" sz="2800" dirty="0"/>
              <a:t>the problem should be real in order to keep your reader’s attention</a:t>
            </a:r>
          </a:p>
          <a:p>
            <a:pPr eaLnBrk="1" hangingPunct="1"/>
            <a:r>
              <a:rPr lang="en-US" altLang="en-US" sz="3200" dirty="0"/>
              <a:t>Examples</a:t>
            </a:r>
          </a:p>
          <a:p>
            <a:pPr lvl="1" eaLnBrk="1" hangingPunct="1"/>
            <a:r>
              <a:rPr lang="en-US" altLang="en-US" sz="2800" dirty="0"/>
              <a:t>an insurmountable amount of information</a:t>
            </a:r>
          </a:p>
          <a:p>
            <a:pPr lvl="1" eaLnBrk="1" hangingPunct="1"/>
            <a:r>
              <a:rPr lang="en-US" altLang="en-US" sz="2800" dirty="0"/>
              <a:t>an unpredictable communication channel</a:t>
            </a:r>
          </a:p>
          <a:p>
            <a:pPr lvl="1" eaLnBrk="1" hangingPunct="1"/>
            <a:r>
              <a:rPr lang="en-US" altLang="en-US" sz="2800" dirty="0"/>
              <a:t>a limited amount of human attention,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0FC6CB8-41AA-49F2-B0F3-742FEAD35C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Telling a Good Scientific Story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79BCFA4-0BC8-4454-A226-EC05571AB1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Have a plot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an approach for the protagonist to win out over the villain (solving the problem)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this is the hypothesis and contribution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it can be very focused or very big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Examples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an algorithm for dealing with more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a new flight-control system for pilots 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82DC319-C4FD-4A87-AEB0-69C99ECAAF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Telling a Good Scientific Story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1D2207E-9954-4FE6-8ABD-00B7E6CDC7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Have a full and rich backdrop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stories must happen in “believable” settings – consistency is a must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stories are rarely simple, there are other stories that interact with the main one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Examples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Related work and prior results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Details of the setting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Interactions with other systems and solutions that the protagonist may be using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41C17EA-D58C-4620-8D4B-321C752D77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Telling a Good Scientific Story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521F3A28-7A9F-46D7-A0DD-590CB59252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Have a strong finale</a:t>
            </a:r>
          </a:p>
          <a:p>
            <a:pPr lvl="1" eaLnBrk="1" hangingPunct="1"/>
            <a:r>
              <a:rPr lang="en-US" altLang="en-US" sz="2800" dirty="0"/>
              <a:t>have an answer about the outcome of the story (is the protagonist’s problem solved?)</a:t>
            </a:r>
          </a:p>
          <a:p>
            <a:pPr lvl="1" eaLnBrk="1" hangingPunct="1"/>
            <a:r>
              <a:rPr lang="en-US" altLang="en-US" sz="2800" dirty="0"/>
              <a:t>good stories do not always have happy endings</a:t>
            </a:r>
          </a:p>
          <a:p>
            <a:pPr eaLnBrk="1" hangingPunct="1"/>
            <a:r>
              <a:rPr lang="en-US" altLang="en-US" sz="3200" dirty="0"/>
              <a:t>Examples</a:t>
            </a:r>
          </a:p>
          <a:p>
            <a:pPr lvl="1" eaLnBrk="1" hangingPunct="1"/>
            <a:r>
              <a:rPr lang="en-US" altLang="en-US" sz="2800" dirty="0"/>
              <a:t>The algorithm locates (or not) information that lets the decision be made</a:t>
            </a:r>
          </a:p>
          <a:p>
            <a:pPr lvl="1" eaLnBrk="1" hangingPunct="1"/>
            <a:r>
              <a:rPr lang="en-US" altLang="en-US" sz="2800" dirty="0"/>
              <a:t>The system makes (or not) the person’s task more efficient, more accurate, or more satisfying.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BE09DF1-FD32-4FEC-A493-ECA8928AC8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The (Idealized) Outline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B6FD076-1C8D-4804-9323-90C5FCCAA2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Introduction and Problem Statement</a:t>
            </a:r>
          </a:p>
          <a:p>
            <a:pPr lvl="1" eaLnBrk="1" hangingPunct="1"/>
            <a:r>
              <a:rPr lang="en-US" altLang="en-US" sz="2800" dirty="0"/>
              <a:t>The protagonist and antagonist</a:t>
            </a:r>
          </a:p>
          <a:p>
            <a:pPr eaLnBrk="1" hangingPunct="1"/>
            <a:r>
              <a:rPr lang="en-US" altLang="en-US" sz="3200" dirty="0"/>
              <a:t>Approach</a:t>
            </a:r>
          </a:p>
          <a:p>
            <a:pPr lvl="1" eaLnBrk="1" hangingPunct="1"/>
            <a:r>
              <a:rPr lang="en-US" altLang="en-US" sz="2800" dirty="0"/>
              <a:t>The plot</a:t>
            </a:r>
          </a:p>
          <a:p>
            <a:pPr eaLnBrk="1" hangingPunct="1"/>
            <a:r>
              <a:rPr lang="en-US" altLang="en-US" sz="3200" dirty="0"/>
              <a:t>Related and prior work, design and implementation</a:t>
            </a:r>
          </a:p>
          <a:p>
            <a:pPr lvl="1" eaLnBrk="1" hangingPunct="1"/>
            <a:r>
              <a:rPr lang="en-US" altLang="en-US" sz="2800" dirty="0"/>
              <a:t>The setting</a:t>
            </a:r>
          </a:p>
          <a:p>
            <a:pPr eaLnBrk="1" hangingPunct="1"/>
            <a:r>
              <a:rPr lang="en-US" altLang="en-US" sz="3200" dirty="0"/>
              <a:t>Evaluation results and interpretation</a:t>
            </a:r>
          </a:p>
          <a:p>
            <a:pPr lvl="1" eaLnBrk="1" hangingPunct="1"/>
            <a:r>
              <a:rPr lang="en-US" altLang="en-US" sz="2800" dirty="0"/>
              <a:t>The finale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55D2FC76-75F4-431C-8893-29A038830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Common Mistakes: The Activity Report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F08319C2-F37D-4901-920D-AD9BD8B0F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Describes what was done but not why, what was learned, and does not differentiate between what is important and what is not</a:t>
            </a:r>
          </a:p>
          <a:p>
            <a:r>
              <a:rPr lang="en-US" altLang="en-US" sz="3200" dirty="0"/>
              <a:t>Examples:</a:t>
            </a:r>
          </a:p>
          <a:p>
            <a:pPr lvl="1"/>
            <a:r>
              <a:rPr lang="en-US" altLang="en-US" sz="2800" dirty="0"/>
              <a:t>Going into detail about the libraries used when they play no role in the results</a:t>
            </a:r>
          </a:p>
          <a:p>
            <a:pPr lvl="1"/>
            <a:r>
              <a:rPr lang="en-US" altLang="en-US" sz="2800" dirty="0"/>
              <a:t>Describing early versions in the iterative design process when not providing insight</a:t>
            </a:r>
          </a:p>
          <a:p>
            <a:pPr lvl="2"/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E1FC32D3-8B13-4E0B-B2A4-12E2FDEF4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Common Mistakes: The Vision Statement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3EE936D7-63A5-4297-B368-0E7D6889B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Spends most of the time describing the goals of a project but lacks related work, instantiation details, and interpretation of results</a:t>
            </a:r>
          </a:p>
          <a:p>
            <a:r>
              <a:rPr lang="en-US" altLang="en-US" sz="3600" dirty="0"/>
              <a:t>Example:</a:t>
            </a:r>
          </a:p>
          <a:p>
            <a:pPr lvl="1"/>
            <a:r>
              <a:rPr lang="en-US" altLang="en-US" sz="3200" dirty="0"/>
              <a:t>Presentations that start with high-level problems that are only partially related to the work done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0D997804-2A55-4A2B-9EEB-9227B8881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Common Mistakes: The Data Dump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64FF64AE-B6E5-49EA-9856-1A069E7D2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Presents lots of results but leaves out which are important, what they mean, and the context of the data gathering</a:t>
            </a:r>
          </a:p>
          <a:p>
            <a:r>
              <a:rPr lang="en-US" altLang="en-US" sz="3600" dirty="0"/>
              <a:t>Example:</a:t>
            </a:r>
          </a:p>
          <a:p>
            <a:pPr lvl="1"/>
            <a:r>
              <a:rPr lang="en-US" altLang="en-US" sz="3200" dirty="0"/>
              <a:t>When presenting statistical data, showing that the result is significant (e.g. p&lt;.05 or whatever level of confidence is desired) but not relating this result back to the main problem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332675F8-151E-4FD7-B8C9-BE2A56824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Common Mistakes: The Sales Pitch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8BA4D0D3-C7F1-40EF-BD62-E046E1DA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Presents the work done as close to perfect, claiming to have achieved all goals set out in the vision</a:t>
            </a:r>
          </a:p>
          <a:p>
            <a:r>
              <a:rPr lang="en-US" altLang="en-US" sz="3600" dirty="0"/>
              <a:t>Examples:</a:t>
            </a:r>
          </a:p>
          <a:p>
            <a:pPr lvl="1"/>
            <a:r>
              <a:rPr lang="en-US" altLang="en-US" sz="3200" dirty="0"/>
              <a:t>Being overly critical of related work</a:t>
            </a:r>
          </a:p>
          <a:p>
            <a:pPr lvl="1"/>
            <a:r>
              <a:rPr lang="en-US" altLang="en-US" sz="3200" dirty="0"/>
              <a:t>Selective presentation of data/results</a:t>
            </a:r>
          </a:p>
          <a:p>
            <a:pPr lvl="1"/>
            <a:r>
              <a:rPr lang="en-US" altLang="en-US" sz="3200" dirty="0"/>
              <a:t>Interpretation that focuses exclusively on the positive</a:t>
            </a:r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DF8C7AAE-41F8-474F-8B2D-D6C9A965F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Finale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C16D6C25-762F-409B-8A0D-184AA1E66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dirty="0"/>
              <a:t>When writing research papers, don’t just describe what you did</a:t>
            </a:r>
          </a:p>
          <a:p>
            <a:pPr eaLnBrk="1" hangingPunct="1"/>
            <a:r>
              <a:rPr lang="en-US" altLang="en-US" sz="3600" dirty="0"/>
              <a:t>Describe why you did it</a:t>
            </a:r>
          </a:p>
          <a:p>
            <a:pPr eaLnBrk="1" hangingPunct="1"/>
            <a:r>
              <a:rPr lang="en-US" altLang="en-US" sz="3600" dirty="0"/>
              <a:t>Describe how it compared to other options</a:t>
            </a:r>
          </a:p>
          <a:p>
            <a:pPr eaLnBrk="1" hangingPunct="1"/>
            <a:r>
              <a:rPr lang="en-US" altLang="en-US" sz="3600" dirty="0"/>
              <a:t>Describe lessons learned grounded in what did and did not work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0F9FECD-8972-4814-A839-A30A46D46E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Postscript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D1BDD02-C3DC-4AE0-9AC2-1A4BBC42BB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825624"/>
            <a:ext cx="10515600" cy="4803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Computer science is a field that answers a variety of questions: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What can be computed using what resources?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What problems can be solved by people using computers?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How do people make use of new software?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To answer these questions, methods are borrowed from a number of disciplines.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altLang="en-US" sz="3200" dirty="0"/>
              <a:t>It needs people that can author and recognize good stories regardless of the particular methodology.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EF99D-252E-4C38-9661-89299760D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for Final Written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C2F49-F4DE-4CD8-B02A-B439A8F90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0768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is expected</a:t>
            </a:r>
          </a:p>
          <a:p>
            <a:pPr lvl="1"/>
            <a:r>
              <a:rPr lang="en-US" dirty="0"/>
              <a:t>A complete coherent story about your project</a:t>
            </a:r>
          </a:p>
          <a:p>
            <a:r>
              <a:rPr lang="en-US" dirty="0"/>
              <a:t>Scientific writing is storytelling</a:t>
            </a:r>
          </a:p>
          <a:p>
            <a:pPr lvl="1"/>
            <a:r>
              <a:rPr lang="en-US" dirty="0"/>
              <a:t>Storytelling is not a negative, it helps communicate your activity to others</a:t>
            </a:r>
          </a:p>
          <a:p>
            <a:pPr lvl="1"/>
            <a:r>
              <a:rPr lang="en-US" dirty="0"/>
              <a:t>Stories have protagonists, antagonists, plots, context, and a finale</a:t>
            </a:r>
          </a:p>
          <a:p>
            <a:pPr lvl="1"/>
            <a:r>
              <a:rPr lang="en-US" dirty="0"/>
              <a:t>Many times for projects like yours these map to</a:t>
            </a:r>
          </a:p>
          <a:p>
            <a:pPr lvl="2"/>
            <a:r>
              <a:rPr lang="en-US" dirty="0"/>
              <a:t>Users are protagonists</a:t>
            </a:r>
          </a:p>
          <a:p>
            <a:pPr lvl="2"/>
            <a:r>
              <a:rPr lang="en-US" dirty="0"/>
              <a:t>Challenges to antagonists (too much data, not knowing what exists, etc.)</a:t>
            </a:r>
          </a:p>
          <a:p>
            <a:pPr lvl="2"/>
            <a:r>
              <a:rPr lang="en-US" dirty="0"/>
              <a:t>Plots to your design approach</a:t>
            </a:r>
          </a:p>
          <a:p>
            <a:pPr lvl="2"/>
            <a:r>
              <a:rPr lang="en-US" dirty="0"/>
              <a:t>Context to related work</a:t>
            </a:r>
          </a:p>
          <a:p>
            <a:pPr lvl="2"/>
            <a:r>
              <a:rPr lang="en-US" dirty="0"/>
              <a:t>Evaluation results as finale</a:t>
            </a:r>
          </a:p>
          <a:p>
            <a:r>
              <a:rPr lang="en-US" dirty="0"/>
              <a:t>Today’s activity</a:t>
            </a:r>
          </a:p>
          <a:p>
            <a:pPr lvl="1"/>
            <a:r>
              <a:rPr lang="en-US" dirty="0"/>
              <a:t>Discussing what needs to be added to and revised from your Phase 3 report</a:t>
            </a:r>
          </a:p>
        </p:txBody>
      </p:sp>
    </p:spTree>
    <p:extLst>
      <p:ext uri="{BB962C8B-B14F-4D97-AF65-F5344CB8AC3E}">
        <p14:creationId xmlns:p14="http://schemas.microsoft.com/office/powerpoint/2010/main" val="1035528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Thinking about the whole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977" y="1768475"/>
            <a:ext cx="10346575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Introduction/Problem Statement</a:t>
            </a:r>
          </a:p>
          <a:p>
            <a:pPr lvl="1"/>
            <a:r>
              <a:rPr lang="en-US" dirty="0"/>
              <a:t>Who is being helped to do what?</a:t>
            </a:r>
          </a:p>
          <a:p>
            <a:pPr lvl="1"/>
            <a:r>
              <a:rPr lang="en-US" dirty="0"/>
              <a:t>What are the users’ needs and challenges?</a:t>
            </a:r>
          </a:p>
          <a:p>
            <a:r>
              <a:rPr lang="en-US" dirty="0"/>
              <a:t>Related Work</a:t>
            </a:r>
          </a:p>
          <a:p>
            <a:pPr lvl="1"/>
            <a:r>
              <a:rPr lang="en-US" dirty="0"/>
              <a:t>What techniques have been used to help before?</a:t>
            </a:r>
          </a:p>
          <a:p>
            <a:r>
              <a:rPr lang="en-US" dirty="0"/>
              <a:t>Approach</a:t>
            </a:r>
          </a:p>
          <a:p>
            <a:pPr lvl="1"/>
            <a:r>
              <a:rPr lang="en-US" dirty="0"/>
              <a:t>What is your design/technique and how does it compare?</a:t>
            </a:r>
          </a:p>
          <a:p>
            <a:r>
              <a:rPr lang="en-US" dirty="0"/>
              <a:t>Implementation</a:t>
            </a:r>
          </a:p>
          <a:p>
            <a:pPr lvl="1"/>
            <a:r>
              <a:rPr lang="en-US" dirty="0"/>
              <a:t>What does the prototype look like?</a:t>
            </a:r>
          </a:p>
          <a:p>
            <a:pPr lvl="1"/>
            <a:r>
              <a:rPr lang="en-US" dirty="0"/>
              <a:t>What does it do?</a:t>
            </a:r>
          </a:p>
          <a:p>
            <a:r>
              <a:rPr lang="en-US"/>
              <a:t>Evaluation Plan</a:t>
            </a:r>
            <a:endParaRPr lang="en-US" dirty="0"/>
          </a:p>
          <a:p>
            <a:r>
              <a:rPr lang="en-US" dirty="0"/>
              <a:t>Conclusions/Future Work</a:t>
            </a:r>
          </a:p>
        </p:txBody>
      </p:sp>
    </p:spTree>
    <p:extLst>
      <p:ext uri="{BB962C8B-B14F-4D97-AF65-F5344CB8AC3E}">
        <p14:creationId xmlns:p14="http://schemas.microsoft.com/office/powerpoint/2010/main" val="1145850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16282</TotalTime>
  <Words>1014</Words>
  <Application>Microsoft Office PowerPoint</Application>
  <PresentationFormat>Widescreen</PresentationFormat>
  <Paragraphs>137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Writing a Science or Engineering Paper:  It is still a story</vt:lpstr>
      <vt:lpstr>Scientific Writing as Storytelling</vt:lpstr>
      <vt:lpstr>Convincing Results</vt:lpstr>
      <vt:lpstr>But it all comes down to …</vt:lpstr>
      <vt:lpstr>Not a Derogatory Term</vt:lpstr>
      <vt:lpstr>Telling a Good Scientific Story</vt:lpstr>
      <vt:lpstr>Telling a Good Scientific Story</vt:lpstr>
      <vt:lpstr>Telling a Good Scientific Story</vt:lpstr>
      <vt:lpstr>Telling a Good Scientific Story</vt:lpstr>
      <vt:lpstr>Telling a Good Scientific Story</vt:lpstr>
      <vt:lpstr>The (Idealized) Outline</vt:lpstr>
      <vt:lpstr>Common Mistakes: The Activity Report</vt:lpstr>
      <vt:lpstr>Common Mistakes: The Vision Statement</vt:lpstr>
      <vt:lpstr>Common Mistakes: The Data Dump</vt:lpstr>
      <vt:lpstr>Common Mistakes: The Sales Pitch</vt:lpstr>
      <vt:lpstr>Finale</vt:lpstr>
      <vt:lpstr>Postscript</vt:lpstr>
      <vt:lpstr>Preparing for Final Written Report</vt:lpstr>
      <vt:lpstr>Thinking about the whole story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 CSCE 447/679, VIST 476, VIZA 676</dc:title>
  <dc:creator>Shipman III, Frank M</dc:creator>
  <cp:lastModifiedBy>Shipman III, Frank M</cp:lastModifiedBy>
  <cp:revision>254</cp:revision>
  <dcterms:created xsi:type="dcterms:W3CDTF">2021-08-16T17:28:43Z</dcterms:created>
  <dcterms:modified xsi:type="dcterms:W3CDTF">2024-11-11T16:07:50Z</dcterms:modified>
</cp:coreProperties>
</file>