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313" r:id="rId2"/>
    <p:sldId id="386" r:id="rId3"/>
    <p:sldId id="387" r:id="rId4"/>
    <p:sldId id="388" r:id="rId5"/>
    <p:sldId id="389" r:id="rId6"/>
    <p:sldId id="390" r:id="rId7"/>
    <p:sldId id="391" r:id="rId8"/>
    <p:sldId id="392" r:id="rId9"/>
    <p:sldId id="393" r:id="rId10"/>
    <p:sldId id="394" r:id="rId11"/>
    <p:sldId id="395" r:id="rId12"/>
    <p:sldId id="396" r:id="rId13"/>
    <p:sldId id="397" r:id="rId14"/>
    <p:sldId id="398" r:id="rId15"/>
    <p:sldId id="399" r:id="rId16"/>
    <p:sldId id="400" r:id="rId17"/>
    <p:sldId id="401" r:id="rId18"/>
    <p:sldId id="256" r:id="rId19"/>
    <p:sldId id="257" r:id="rId20"/>
    <p:sldId id="258" r:id="rId21"/>
    <p:sldId id="259" r:id="rId22"/>
    <p:sldId id="260" r:id="rId23"/>
    <p:sldId id="402" r:id="rId24"/>
    <p:sldId id="403" r:id="rId25"/>
    <p:sldId id="404" r:id="rId26"/>
    <p:sldId id="405" r:id="rId27"/>
    <p:sldId id="406" r:id="rId28"/>
    <p:sldId id="407" r:id="rId29"/>
    <p:sldId id="408" r:id="rId30"/>
    <p:sldId id="409" r:id="rId31"/>
    <p:sldId id="261" r:id="rId32"/>
    <p:sldId id="262" r:id="rId33"/>
    <p:sldId id="263" r:id="rId34"/>
    <p:sldId id="264" r:id="rId35"/>
    <p:sldId id="410" r:id="rId36"/>
    <p:sldId id="411" r:id="rId37"/>
    <p:sldId id="412" r:id="rId38"/>
    <p:sldId id="413" r:id="rId39"/>
    <p:sldId id="414" r:id="rId40"/>
    <p:sldId id="415" r:id="rId41"/>
    <p:sldId id="416" r:id="rId42"/>
    <p:sldId id="417" r:id="rId43"/>
    <p:sldId id="418" r:id="rId44"/>
    <p:sldId id="419" r:id="rId45"/>
    <p:sldId id="420" r:id="rId46"/>
    <p:sldId id="421" r:id="rId47"/>
    <p:sldId id="422" r:id="rId48"/>
    <p:sldId id="423" r:id="rId49"/>
    <p:sldId id="269" r:id="rId50"/>
    <p:sldId id="424" r:id="rId51"/>
    <p:sldId id="425" r:id="rId52"/>
    <p:sldId id="426" r:id="rId53"/>
    <p:sldId id="427" r:id="rId54"/>
    <p:sldId id="428" r:id="rId55"/>
    <p:sldId id="429" r:id="rId56"/>
    <p:sldId id="430" r:id="rId57"/>
    <p:sldId id="431" r:id="rId58"/>
    <p:sldId id="432" r:id="rId59"/>
    <p:sldId id="433" r:id="rId60"/>
    <p:sldId id="434" r:id="rId61"/>
    <p:sldId id="435" r:id="rId62"/>
    <p:sldId id="436" r:id="rId63"/>
    <p:sldId id="437" r:id="rId64"/>
    <p:sldId id="438" r:id="rId65"/>
    <p:sldId id="439" r:id="rId66"/>
    <p:sldId id="440" r:id="rId67"/>
    <p:sldId id="441" r:id="rId68"/>
    <p:sldId id="442" r:id="rId69"/>
    <p:sldId id="443" r:id="rId70"/>
    <p:sldId id="444" r:id="rId71"/>
    <p:sldId id="445" r:id="rId72"/>
    <p:sldId id="446" r:id="rId73"/>
    <p:sldId id="447" r:id="rId74"/>
    <p:sldId id="448" r:id="rId75"/>
    <p:sldId id="449" r:id="rId76"/>
    <p:sldId id="450" r:id="rId77"/>
    <p:sldId id="451" r:id="rId78"/>
    <p:sldId id="452" r:id="rId79"/>
    <p:sldId id="453" r:id="rId80"/>
    <p:sldId id="454" r:id="rId81"/>
    <p:sldId id="455" r:id="rId82"/>
    <p:sldId id="456" r:id="rId83"/>
    <p:sldId id="457" r:id="rId84"/>
    <p:sldId id="458" r:id="rId85"/>
    <p:sldId id="459" r:id="rId86"/>
    <p:sldId id="460" r:id="rId87"/>
    <p:sldId id="461" r:id="rId88"/>
    <p:sldId id="462" r:id="rId89"/>
    <p:sldId id="463" r:id="rId90"/>
    <p:sldId id="464" r:id="rId91"/>
    <p:sldId id="465" r:id="rId92"/>
    <p:sldId id="466" r:id="rId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4"/>
    <p:restoredTop sz="93632"/>
  </p:normalViewPr>
  <p:slideViewPr>
    <p:cSldViewPr snapToGrid="0">
      <p:cViewPr varScale="1">
        <p:scale>
          <a:sx n="150" d="100"/>
          <a:sy n="150" d="100"/>
        </p:scale>
        <p:origin x="115" y="2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CA4953-A2BD-4B69-B186-58EF5BE20340}" type="datetimeFigureOut">
              <a:rPr lang="en-US" smtClean="0"/>
              <a:t>10/29/2024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DC936B-3A64-46B8-AD4C-01CC8FF969B0}" type="slidenum">
              <a:rPr lang="en-US" smtClean="0"/>
              <a:t>‹#›</a:t>
            </a:fld>
            <a:endParaRPr lang="en-US"/>
          </a:p>
        </p:txBody>
      </p:sp>
    </p:spTree>
    <p:extLst>
      <p:ext uri="{BB962C8B-B14F-4D97-AF65-F5344CB8AC3E}">
        <p14:creationId xmlns:p14="http://schemas.microsoft.com/office/powerpoint/2010/main" val="987343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0f278fa04f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0f278fa04f_2_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0f278fa04f_2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g30f278fa04f_2_8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0f278fa04f_2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g30f278fa04f_2_8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019e281c05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019e281c05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019e281c05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019e281c05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019e281c05_1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019e281c05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019e281c05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019e281c05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019e281c05_1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019e281c05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0f278fa04f_2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g30f278fa04f_2_9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0f278fa04f_2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g30f278fa04f_2_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 name="Google Shape;88;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ff1fae2f4d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g2ff1fae2f4d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017d7bb1af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017d7bb1a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ff1fae2f4d_2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ff1fae2f4d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fed353293a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5" name="Google Shape;115;g2fed353293a_0_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2ff1fae2f4d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1" name="Google Shape;121;g2ff1fae2f4d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fed353293a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7" name="Google Shape;127;g2fed353293a_0_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019ae4c86b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g3019ae4c86b_0_3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019ae4c86b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g3019ae4c86b_0_3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019ae4c86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g3019ae4c86b_0_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019ae4c86b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g3019ae4c86b_0_2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019ae4c86b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019ae4c86b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0193eec2c1_4_0: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0193eec2c1_4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0193eec2c1_2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g30193eec2c1_2_8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0193eec2c1_2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g30193eec2c1_2_8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0193eec2c1_2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30193eec2c1_2_9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0193eed5e8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g30193eed5e8_7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0193eed5e8_7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g30193eed5e8_7_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0193eed5e8_7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g30193eed5e8_7_13: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019f6e3db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g3019f6e3dbf_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019f6e3db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g3019f6e3dbf_0_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019f6e3dbf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g3019f6e3dbf_0_14: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0193eed5e8_8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g30193eed5e8_8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0193eed5e8_8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g30193eed5e8_8_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0193eed5e8_8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g30193eed5e8_8_13: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0193eec2c1_2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g30193eec2c1_2_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019554ac0a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019554ac0a_2_7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019554ac0a_2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g3019554ac0a_2_8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0fa11ea2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g30fa11ea2fd_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0fa11ea2f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g30fa11ea2fd_0_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0fa11ea2f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g30fa11ea2fd_0_1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019554ac0a_2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g3019554ac0a_2_9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019554ac0a_2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g3019554ac0a_2_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4:notes"/>
          <p:cNvSpPr>
            <a:spLocks noGrp="1" noRot="1" noChangeAspect="1"/>
          </p:cNvSpPr>
          <p:nvPr>
            <p:ph type="sldImg" idx="2"/>
          </p:nvPr>
        </p:nvSpPr>
        <p:spPr>
          <a:xfrm>
            <a:off x="1714753" y="685800"/>
            <a:ext cx="3429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01794b3524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g301794b3524_0_4:notes"/>
          <p:cNvSpPr>
            <a:spLocks noGrp="1" noRot="1" noChangeAspect="1"/>
          </p:cNvSpPr>
          <p:nvPr>
            <p:ph type="sldImg" idx="2"/>
          </p:nvPr>
        </p:nvSpPr>
        <p:spPr>
          <a:xfrm>
            <a:off x="1714753" y="685800"/>
            <a:ext cx="3429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1794b352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g301794b3524_0_10:notes"/>
          <p:cNvSpPr>
            <a:spLocks noGrp="1" noRot="1" noChangeAspect="1"/>
          </p:cNvSpPr>
          <p:nvPr>
            <p:ph type="sldImg" idx="2"/>
          </p:nvPr>
        </p:nvSpPr>
        <p:spPr>
          <a:xfrm>
            <a:off x="1714753" y="685800"/>
            <a:ext cx="3429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01794b3524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01794b3524_0_17:notes"/>
          <p:cNvSpPr>
            <a:spLocks noGrp="1" noRot="1" noChangeAspect="1"/>
          </p:cNvSpPr>
          <p:nvPr>
            <p:ph type="sldImg" idx="2"/>
          </p:nvPr>
        </p:nvSpPr>
        <p:spPr>
          <a:xfrm>
            <a:off x="1714753" y="685800"/>
            <a:ext cx="3429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018b44b12d_0_0:notes"/>
          <p:cNvSpPr>
            <a:spLocks noGrp="1" noRot="1" noChangeAspect="1"/>
          </p:cNvSpPr>
          <p:nvPr>
            <p:ph type="sldImg" idx="2"/>
          </p:nvPr>
        </p:nvSpPr>
        <p:spPr>
          <a:xfrm>
            <a:off x="1714753" y="685800"/>
            <a:ext cx="3429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018b44b12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015f79859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g3015f79859c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019f1e16d5_12_0:notes"/>
          <p:cNvSpPr>
            <a:spLocks noGrp="1" noRot="1" noChangeAspect="1"/>
          </p:cNvSpPr>
          <p:nvPr>
            <p:ph type="sldImg" idx="2"/>
          </p:nvPr>
        </p:nvSpPr>
        <p:spPr>
          <a:xfrm>
            <a:off x="11433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019f1e16d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019f1e16d5_15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019f1e16d5_15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f8b91123b2_1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2f8b91123b2_1_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019d05b24c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g3019d05b24c_3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019d05b24c_3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g3019d05b24c_3_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019d05b24c_7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g3019d05b24c_7_18: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019d05b24c_7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g3019d05b24c_7_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019d05b24c_3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g3019d05b24c_3_1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019d05b24c_3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g3019d05b24c_3_1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2F727EB-AF47-4F10-AA00-02A04568DBB2}" type="datetimeFigureOut">
              <a:rPr lang="en-US" smtClean="0"/>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2EFA73-FD18-4B6D-80BE-2E5D29D72933}" type="slidenum">
              <a:rPr lang="en-US" smtClean="0"/>
              <a:t>‹#›</a:t>
            </a:fld>
            <a:endParaRPr lang="en-US"/>
          </a:p>
        </p:txBody>
      </p:sp>
    </p:spTree>
    <p:extLst>
      <p:ext uri="{BB962C8B-B14F-4D97-AF65-F5344CB8AC3E}">
        <p14:creationId xmlns:p14="http://schemas.microsoft.com/office/powerpoint/2010/main" val="2893423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F727EB-AF47-4F10-AA00-02A04568DBB2}" type="datetimeFigureOut">
              <a:rPr lang="en-US" smtClean="0"/>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2EFA73-FD18-4B6D-80BE-2E5D29D72933}" type="slidenum">
              <a:rPr lang="en-US" smtClean="0"/>
              <a:t>‹#›</a:t>
            </a:fld>
            <a:endParaRPr lang="en-US"/>
          </a:p>
        </p:txBody>
      </p:sp>
    </p:spTree>
    <p:extLst>
      <p:ext uri="{BB962C8B-B14F-4D97-AF65-F5344CB8AC3E}">
        <p14:creationId xmlns:p14="http://schemas.microsoft.com/office/powerpoint/2010/main" val="1128930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F727EB-AF47-4F10-AA00-02A04568DBB2}" type="datetimeFigureOut">
              <a:rPr lang="en-US" smtClean="0"/>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2EFA73-FD18-4B6D-80BE-2E5D29D72933}" type="slidenum">
              <a:rPr lang="en-US" smtClean="0"/>
              <a:t>‹#›</a:t>
            </a:fld>
            <a:endParaRPr lang="en-US"/>
          </a:p>
        </p:txBody>
      </p:sp>
    </p:spTree>
    <p:extLst>
      <p:ext uri="{BB962C8B-B14F-4D97-AF65-F5344CB8AC3E}">
        <p14:creationId xmlns:p14="http://schemas.microsoft.com/office/powerpoint/2010/main" val="1579561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2F727EB-AF47-4F10-AA00-02A04568DBB2}" type="datetimeFigureOut">
              <a:rPr lang="en-US" smtClean="0"/>
              <a:t>10/29/2024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2EFA73-FD18-4B6D-80BE-2E5D29D72933}" type="slidenum">
              <a:rPr lang="en-US" smtClean="0"/>
              <a:t>‹#›</a:t>
            </a:fld>
            <a:endParaRPr lang="en-US"/>
          </a:p>
        </p:txBody>
      </p:sp>
    </p:spTree>
    <p:extLst>
      <p:ext uri="{BB962C8B-B14F-4D97-AF65-F5344CB8AC3E}">
        <p14:creationId xmlns:p14="http://schemas.microsoft.com/office/powerpoint/2010/main" val="100590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2F727EB-AF47-4F10-AA00-02A04568DBB2}" type="datetimeFigureOut">
              <a:rPr lang="en-US" smtClean="0"/>
              <a:t>10/29/2024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2EFA73-FD18-4B6D-80BE-2E5D29D72933}" type="slidenum">
              <a:rPr lang="en-US" smtClean="0"/>
              <a:t>‹#›</a:t>
            </a:fld>
            <a:endParaRPr lang="en-US"/>
          </a:p>
        </p:txBody>
      </p:sp>
    </p:spTree>
    <p:extLst>
      <p:ext uri="{BB962C8B-B14F-4D97-AF65-F5344CB8AC3E}">
        <p14:creationId xmlns:p14="http://schemas.microsoft.com/office/powerpoint/2010/main" val="1786255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F727EB-AF47-4F10-AA00-02A04568DBB2}" type="datetimeFigureOut">
              <a:rPr lang="en-US" smtClean="0"/>
              <a:t>10/29/2024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2EFA73-FD18-4B6D-80BE-2E5D29D72933}" type="slidenum">
              <a:rPr lang="en-US" smtClean="0"/>
              <a:t>‹#›</a:t>
            </a:fld>
            <a:endParaRPr lang="en-US"/>
          </a:p>
        </p:txBody>
      </p:sp>
    </p:spTree>
    <p:extLst>
      <p:ext uri="{BB962C8B-B14F-4D97-AF65-F5344CB8AC3E}">
        <p14:creationId xmlns:p14="http://schemas.microsoft.com/office/powerpoint/2010/main" val="382986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F727EB-AF47-4F10-AA00-02A04568DBB2}" type="datetimeFigureOut">
              <a:rPr lang="en-US" smtClean="0"/>
              <a:t>10/29/2024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2EFA73-FD18-4B6D-80BE-2E5D29D72933}" type="slidenum">
              <a:rPr lang="en-US" smtClean="0"/>
              <a:t>‹#›</a:t>
            </a:fld>
            <a:endParaRPr lang="en-US"/>
          </a:p>
        </p:txBody>
      </p:sp>
    </p:spTree>
    <p:extLst>
      <p:ext uri="{BB962C8B-B14F-4D97-AF65-F5344CB8AC3E}">
        <p14:creationId xmlns:p14="http://schemas.microsoft.com/office/powerpoint/2010/main" val="3808847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F727EB-AF47-4F10-AA00-02A04568DBB2}" type="datetimeFigureOut">
              <a:rPr lang="en-US" smtClean="0"/>
              <a:t>10/29/2024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2EFA73-FD18-4B6D-80BE-2E5D29D72933}" type="slidenum">
              <a:rPr lang="en-US" smtClean="0"/>
              <a:t>‹#›</a:t>
            </a:fld>
            <a:endParaRPr lang="en-US"/>
          </a:p>
        </p:txBody>
      </p:sp>
    </p:spTree>
    <p:extLst>
      <p:ext uri="{BB962C8B-B14F-4D97-AF65-F5344CB8AC3E}">
        <p14:creationId xmlns:p14="http://schemas.microsoft.com/office/powerpoint/2010/main" val="3133543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F727EB-AF47-4F10-AA00-02A04568DBB2}" type="datetimeFigureOut">
              <a:rPr lang="en-US" smtClean="0"/>
              <a:t>10/29/2024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2EFA73-FD18-4B6D-80BE-2E5D29D72933}" type="slidenum">
              <a:rPr lang="en-US" smtClean="0"/>
              <a:t>‹#›</a:t>
            </a:fld>
            <a:endParaRPr lang="en-US"/>
          </a:p>
        </p:txBody>
      </p:sp>
    </p:spTree>
    <p:extLst>
      <p:ext uri="{BB962C8B-B14F-4D97-AF65-F5344CB8AC3E}">
        <p14:creationId xmlns:p14="http://schemas.microsoft.com/office/powerpoint/2010/main" val="1867106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F727EB-AF47-4F10-AA00-02A04568DBB2}" type="datetimeFigureOut">
              <a:rPr lang="en-US" smtClean="0"/>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2EFA73-FD18-4B6D-80BE-2E5D29D72933}" type="slidenum">
              <a:rPr lang="en-US" smtClean="0"/>
              <a:t>‹#›</a:t>
            </a:fld>
            <a:endParaRPr lang="en-US"/>
          </a:p>
        </p:txBody>
      </p:sp>
    </p:spTree>
    <p:extLst>
      <p:ext uri="{BB962C8B-B14F-4D97-AF65-F5344CB8AC3E}">
        <p14:creationId xmlns:p14="http://schemas.microsoft.com/office/powerpoint/2010/main" val="2042252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F727EB-AF47-4F10-AA00-02A04568DBB2}" type="datetimeFigureOut">
              <a:rPr lang="en-US" smtClean="0"/>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2EFA73-FD18-4B6D-80BE-2E5D29D72933}" type="slidenum">
              <a:rPr lang="en-US" smtClean="0"/>
              <a:t>‹#›</a:t>
            </a:fld>
            <a:endParaRPr lang="en-US"/>
          </a:p>
        </p:txBody>
      </p:sp>
    </p:spTree>
    <p:extLst>
      <p:ext uri="{BB962C8B-B14F-4D97-AF65-F5344CB8AC3E}">
        <p14:creationId xmlns:p14="http://schemas.microsoft.com/office/powerpoint/2010/main" val="2448622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02905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F727EB-AF47-4F10-AA00-02A04568DBB2}" type="datetimeFigureOut">
              <a:rPr lang="en-US" smtClean="0"/>
              <a:t>10/29/2024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2EFA73-FD18-4B6D-80BE-2E5D29D72933}" type="slidenum">
              <a:rPr lang="en-US" smtClean="0"/>
              <a:t>‹#›</a:t>
            </a:fld>
            <a:endParaRPr lang="en-US"/>
          </a:p>
        </p:txBody>
      </p:sp>
    </p:spTree>
    <p:extLst>
      <p:ext uri="{BB962C8B-B14F-4D97-AF65-F5344CB8AC3E}">
        <p14:creationId xmlns:p14="http://schemas.microsoft.com/office/powerpoint/2010/main" val="3441071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www.overleaf.com/latex/templates/simple-hipster-cv/cnpkkjdkyhhw"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8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8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C985F-16F7-0CC9-78CB-7C9912E7C9CB}"/>
              </a:ext>
            </a:extLst>
          </p:cNvPr>
          <p:cNvSpPr>
            <a:spLocks noGrp="1"/>
          </p:cNvSpPr>
          <p:nvPr>
            <p:ph type="title"/>
          </p:nvPr>
        </p:nvSpPr>
        <p:spPr/>
        <p:txBody>
          <a:bodyPr/>
          <a:lstStyle/>
          <a:p>
            <a:r>
              <a:rPr lang="en-US" dirty="0"/>
              <a:t>Order of Project Presentations</a:t>
            </a:r>
          </a:p>
        </p:txBody>
      </p:sp>
      <p:sp>
        <p:nvSpPr>
          <p:cNvPr id="3" name="Content Placeholder 2">
            <a:extLst>
              <a:ext uri="{FF2B5EF4-FFF2-40B4-BE49-F238E27FC236}">
                <a16:creationId xmlns:a16="http://schemas.microsoft.com/office/drawing/2014/main" id="{8968F6C2-4AC5-AD5F-FCC9-5BFCEF224F39}"/>
              </a:ext>
            </a:extLst>
          </p:cNvPr>
          <p:cNvSpPr>
            <a:spLocks noGrp="1"/>
          </p:cNvSpPr>
          <p:nvPr>
            <p:ph sz="half" idx="1"/>
          </p:nvPr>
        </p:nvSpPr>
        <p:spPr>
          <a:xfrm>
            <a:off x="810882" y="1600200"/>
            <a:ext cx="3761117" cy="4983162"/>
          </a:xfrm>
        </p:spPr>
        <p:txBody>
          <a:bodyPr>
            <a:normAutofit fontScale="92500" lnSpcReduction="10000"/>
          </a:bodyPr>
          <a:lstStyle/>
          <a:p>
            <a:r>
              <a:rPr lang="en-US" dirty="0" err="1"/>
              <a:t>CrashLanding</a:t>
            </a:r>
            <a:endParaRPr lang="en-US" dirty="0"/>
          </a:p>
          <a:p>
            <a:r>
              <a:rPr lang="en-US" dirty="0"/>
              <a:t>Game Rec</a:t>
            </a:r>
          </a:p>
          <a:p>
            <a:r>
              <a:rPr lang="en-US" dirty="0" err="1"/>
              <a:t>HelloPentagon</a:t>
            </a:r>
            <a:endParaRPr lang="en-US" dirty="0"/>
          </a:p>
          <a:p>
            <a:r>
              <a:rPr lang="en-US" dirty="0" err="1"/>
              <a:t>Intellicrew</a:t>
            </a:r>
            <a:endParaRPr lang="en-US" dirty="0"/>
          </a:p>
          <a:p>
            <a:r>
              <a:rPr lang="en-US" dirty="0" err="1"/>
              <a:t>Intellifish</a:t>
            </a:r>
            <a:endParaRPr lang="en-US" dirty="0"/>
          </a:p>
          <a:p>
            <a:r>
              <a:rPr lang="en-US" dirty="0"/>
              <a:t>Inventory Advisor</a:t>
            </a:r>
          </a:p>
          <a:p>
            <a:r>
              <a:rPr lang="en-US" dirty="0" err="1"/>
              <a:t>JobSeekers</a:t>
            </a:r>
            <a:endParaRPr lang="en-US" dirty="0"/>
          </a:p>
          <a:p>
            <a:r>
              <a:rPr lang="en-US" dirty="0"/>
              <a:t>SNOOZE</a:t>
            </a:r>
          </a:p>
          <a:p>
            <a:r>
              <a:rPr lang="en-US" dirty="0"/>
              <a:t>The Cashiers</a:t>
            </a:r>
          </a:p>
          <a:p>
            <a:r>
              <a:rPr lang="en-US" dirty="0"/>
              <a:t>The Doctor is (In)</a:t>
            </a:r>
          </a:p>
          <a:p>
            <a:r>
              <a:rPr lang="en-US" dirty="0" err="1"/>
              <a:t>CodeInsight</a:t>
            </a:r>
            <a:endParaRPr lang="en-US" dirty="0"/>
          </a:p>
        </p:txBody>
      </p:sp>
      <p:sp>
        <p:nvSpPr>
          <p:cNvPr id="4" name="Content Placeholder 3">
            <a:extLst>
              <a:ext uri="{FF2B5EF4-FFF2-40B4-BE49-F238E27FC236}">
                <a16:creationId xmlns:a16="http://schemas.microsoft.com/office/drawing/2014/main" id="{87B1E964-5320-1F4B-45C1-5AA866C49B7B}"/>
              </a:ext>
            </a:extLst>
          </p:cNvPr>
          <p:cNvSpPr>
            <a:spLocks noGrp="1"/>
          </p:cNvSpPr>
          <p:nvPr>
            <p:ph sz="half" idx="2"/>
          </p:nvPr>
        </p:nvSpPr>
        <p:spPr>
          <a:xfrm>
            <a:off x="4881113" y="1600200"/>
            <a:ext cx="3805687" cy="5024120"/>
          </a:xfrm>
        </p:spPr>
        <p:txBody>
          <a:bodyPr>
            <a:normAutofit fontScale="92500" lnSpcReduction="10000"/>
          </a:bodyPr>
          <a:lstStyle/>
          <a:p>
            <a:r>
              <a:rPr lang="en-US" dirty="0"/>
              <a:t>To keep us on time today</a:t>
            </a:r>
          </a:p>
          <a:p>
            <a:pPr lvl="1"/>
            <a:r>
              <a:rPr lang="en-US" dirty="0"/>
              <a:t>Be ready to quickly come up front</a:t>
            </a:r>
          </a:p>
          <a:p>
            <a:pPr lvl="1"/>
            <a:r>
              <a:rPr lang="en-US" b="1" dirty="0"/>
              <a:t>4 minutes is all you have</a:t>
            </a:r>
          </a:p>
          <a:p>
            <a:pPr lvl="1"/>
            <a:r>
              <a:rPr lang="en-US" dirty="0"/>
              <a:t>Avoid tangents</a:t>
            </a:r>
          </a:p>
          <a:p>
            <a:pPr lvl="1"/>
            <a:r>
              <a:rPr lang="en-US" dirty="0"/>
              <a:t>Avoid details of design or tools/infrastructure</a:t>
            </a:r>
          </a:p>
          <a:p>
            <a:r>
              <a:rPr lang="en-US" dirty="0"/>
              <a:t>Remember</a:t>
            </a:r>
          </a:p>
          <a:p>
            <a:pPr lvl="1"/>
            <a:r>
              <a:rPr lang="en-US" dirty="0"/>
              <a:t>Not everyone has to come up front</a:t>
            </a:r>
          </a:p>
          <a:p>
            <a:pPr lvl="1"/>
            <a:r>
              <a:rPr lang="en-US" dirty="0"/>
              <a:t>If we have time we will assign final presentation slots</a:t>
            </a:r>
          </a:p>
        </p:txBody>
      </p:sp>
    </p:spTree>
    <p:extLst>
      <p:ext uri="{BB962C8B-B14F-4D97-AF65-F5344CB8AC3E}">
        <p14:creationId xmlns:p14="http://schemas.microsoft.com/office/powerpoint/2010/main" val="2323733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err="1"/>
              <a:t>CrashLanding</a:t>
            </a:r>
            <a:r>
              <a:rPr lang="en-US"/>
              <a:t>: Intelligent assistant to facilitate information elicitation in qualitative interview</a:t>
            </a:r>
            <a:endParaRPr lang="ko-KR" altLang="en-US"/>
          </a:p>
        </p:txBody>
      </p:sp>
      <p:sp>
        <p:nvSpPr>
          <p:cNvPr id="3" name="Subtitle 2"/>
          <p:cNvSpPr>
            <a:spLocks noGrp="1"/>
          </p:cNvSpPr>
          <p:nvPr>
            <p:ph type="subTitle" idx="1"/>
          </p:nvPr>
        </p:nvSpPr>
        <p:spPr>
          <a:xfrm>
            <a:off x="1371600" y="4622800"/>
            <a:ext cx="6400800" cy="1955800"/>
          </a:xfrm>
        </p:spPr>
        <p:txBody>
          <a:bodyPr vert="horz" lIns="91440" tIns="45720" rIns="91440" bIns="45720" rtlCol="0" anchor="t">
            <a:normAutofit fontScale="92500" lnSpcReduction="10000"/>
          </a:bodyPr>
          <a:lstStyle/>
          <a:p>
            <a:r>
              <a:rPr lang="en-US" dirty="0" err="1">
                <a:solidFill>
                  <a:srgbClr val="888888"/>
                </a:solidFill>
              </a:rPr>
              <a:t>Jiwon</a:t>
            </a:r>
            <a:r>
              <a:rPr lang="en-US" dirty="0">
                <a:solidFill>
                  <a:srgbClr val="888888"/>
                </a:solidFill>
              </a:rPr>
              <a:t> Chun, </a:t>
            </a:r>
            <a:r>
              <a:rPr lang="en-US" dirty="0" err="1">
                <a:solidFill>
                  <a:srgbClr val="888888"/>
                </a:solidFill>
              </a:rPr>
              <a:t>Shuning</a:t>
            </a:r>
            <a:r>
              <a:rPr lang="en-US" dirty="0">
                <a:solidFill>
                  <a:srgbClr val="888888"/>
                </a:solidFill>
              </a:rPr>
              <a:t> Gu, </a:t>
            </a:r>
            <a:r>
              <a:rPr lang="en-US" dirty="0" err="1">
                <a:solidFill>
                  <a:srgbClr val="888888"/>
                </a:solidFill>
              </a:rPr>
              <a:t>Junru</a:t>
            </a:r>
            <a:r>
              <a:rPr lang="en-US" dirty="0">
                <a:solidFill>
                  <a:srgbClr val="888888"/>
                </a:solidFill>
              </a:rPr>
              <a:t> Liu, </a:t>
            </a:r>
            <a:endParaRPr lang="ko-KR" altLang="en-US" dirty="0"/>
          </a:p>
          <a:p>
            <a:r>
              <a:rPr lang="en-US" dirty="0">
                <a:solidFill>
                  <a:srgbClr val="888888"/>
                </a:solidFill>
              </a:rPr>
              <a:t>Yi Wen, </a:t>
            </a:r>
            <a:r>
              <a:rPr lang="en-US" dirty="0" err="1">
                <a:solidFill>
                  <a:srgbClr val="888888"/>
                </a:solidFill>
              </a:rPr>
              <a:t>Hangxiao</a:t>
            </a:r>
            <a:r>
              <a:rPr lang="en-US" dirty="0">
                <a:solidFill>
                  <a:srgbClr val="888888"/>
                </a:solidFill>
              </a:rPr>
              <a:t> Zhu</a:t>
            </a:r>
            <a:endParaRPr lang="en-US" dirty="0"/>
          </a:p>
          <a:p>
            <a:br>
              <a:rPr lang="en-US" dirty="0"/>
            </a:br>
            <a:endParaRPr lang="en-US" dirty="0"/>
          </a:p>
        </p:txBody>
      </p:sp>
    </p:spTree>
    <p:extLst>
      <p:ext uri="{BB962C8B-B14F-4D97-AF65-F5344CB8AC3E}">
        <p14:creationId xmlns:p14="http://schemas.microsoft.com/office/powerpoint/2010/main" val="2739683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a:t>What is Done: Tasks</a:t>
            </a:r>
          </a:p>
        </p:txBody>
      </p:sp>
      <p:sp>
        <p:nvSpPr>
          <p:cNvPr id="5" name="Content Placeholder 4"/>
          <p:cNvSpPr>
            <a:spLocks noGrp="1"/>
          </p:cNvSpPr>
          <p:nvPr>
            <p:ph idx="1"/>
          </p:nvPr>
        </p:nvSpPr>
        <p:spPr/>
        <p:txBody>
          <a:bodyPr vert="horz" lIns="91440" tIns="45720" rIns="91440" bIns="45720" rtlCol="0" anchor="t">
            <a:normAutofit/>
          </a:bodyPr>
          <a:lstStyle/>
          <a:p>
            <a:r>
              <a:rPr lang="en-US"/>
              <a:t>UI and workflow design</a:t>
            </a:r>
            <a:endParaRPr lang="en-US">
              <a:cs typeface="Calibri"/>
            </a:endParaRPr>
          </a:p>
          <a:p>
            <a:r>
              <a:rPr lang="en-US"/>
              <a:t>Front end development(question </a:t>
            </a:r>
            <a:r>
              <a:rPr lang="en-US" err="1"/>
              <a:t>editing&amp;grouping</a:t>
            </a:r>
            <a:r>
              <a:rPr lang="en-US"/>
              <a:t>, </a:t>
            </a:r>
            <a:r>
              <a:rPr lang="en-US" err="1"/>
              <a:t>minimap</a:t>
            </a:r>
            <a:r>
              <a:rPr lang="en-US"/>
              <a:t> to show the overview of questions and answers)</a:t>
            </a:r>
            <a:endParaRPr lang="en-US">
              <a:cs typeface="Calibri"/>
            </a:endParaRPr>
          </a:p>
          <a:p>
            <a:r>
              <a:rPr lang="en-US"/>
              <a:t>Back end development(real-time speech to text)</a:t>
            </a:r>
            <a:endParaRPr lang="en-US">
              <a:cs typeface="Calibri"/>
            </a:endParaRPr>
          </a:p>
        </p:txBody>
      </p:sp>
    </p:spTree>
    <p:extLst>
      <p:ext uri="{BB962C8B-B14F-4D97-AF65-F5344CB8AC3E}">
        <p14:creationId xmlns:p14="http://schemas.microsoft.com/office/powerpoint/2010/main" val="735079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76617-DD25-BC0B-71ED-5734E8F0DB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588F9A-B79E-A166-04DB-968987D0F865}"/>
              </a:ext>
            </a:extLst>
          </p:cNvPr>
          <p:cNvSpPr>
            <a:spLocks noGrp="1"/>
          </p:cNvSpPr>
          <p:nvPr>
            <p:ph type="title"/>
          </p:nvPr>
        </p:nvSpPr>
        <p:spPr/>
        <p:txBody>
          <a:bodyPr>
            <a:noAutofit/>
          </a:bodyPr>
          <a:lstStyle/>
          <a:p>
            <a:r>
              <a:rPr lang="en-US" sz="3600"/>
              <a:t>Current State</a:t>
            </a:r>
          </a:p>
        </p:txBody>
      </p:sp>
      <p:sp>
        <p:nvSpPr>
          <p:cNvPr id="3" name="Content Placeholder 2">
            <a:extLst>
              <a:ext uri="{FF2B5EF4-FFF2-40B4-BE49-F238E27FC236}">
                <a16:creationId xmlns:a16="http://schemas.microsoft.com/office/drawing/2014/main" id="{6B413513-3452-3D67-D730-751295F760F0}"/>
              </a:ext>
            </a:extLst>
          </p:cNvPr>
          <p:cNvSpPr>
            <a:spLocks noGrp="1"/>
          </p:cNvSpPr>
          <p:nvPr>
            <p:ph idx="1"/>
          </p:nvPr>
        </p:nvSpPr>
        <p:spPr>
          <a:xfrm>
            <a:off x="557842" y="1427672"/>
            <a:ext cx="8229600" cy="4525963"/>
          </a:xfrm>
        </p:spPr>
        <p:txBody>
          <a:bodyPr vert="horz" lIns="91440" tIns="45720" rIns="91440" bIns="45720" rtlCol="0" anchor="t">
            <a:normAutofit/>
          </a:bodyPr>
          <a:lstStyle/>
          <a:p>
            <a:r>
              <a:rPr lang="en-US"/>
              <a:t>Image(s) of current version of the system</a:t>
            </a:r>
            <a:endParaRPr lang="ja-JP" altLang="en-US">
              <a:ea typeface="ＭＳ Ｐゴシック"/>
              <a:cs typeface="Calibri"/>
            </a:endParaRPr>
          </a:p>
        </p:txBody>
      </p:sp>
      <p:pic>
        <p:nvPicPr>
          <p:cNvPr id="6" name="Picture 5" descr="A screenshot of a computer&#10;&#10;Description automatically generated">
            <a:extLst>
              <a:ext uri="{FF2B5EF4-FFF2-40B4-BE49-F238E27FC236}">
                <a16:creationId xmlns:a16="http://schemas.microsoft.com/office/drawing/2014/main" id="{652DE865-F080-FF92-E2B4-B812D2DA4D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209800"/>
            <a:ext cx="5131034" cy="3962400"/>
          </a:xfrm>
          <a:prstGeom prst="rect">
            <a:avLst/>
          </a:prstGeom>
        </p:spPr>
      </p:pic>
      <p:pic>
        <p:nvPicPr>
          <p:cNvPr id="7" name="Picture 6" descr="A screenshot of a computer screen&#10;&#10;Description automatically generated">
            <a:extLst>
              <a:ext uri="{FF2B5EF4-FFF2-40B4-BE49-F238E27FC236}">
                <a16:creationId xmlns:a16="http://schemas.microsoft.com/office/drawing/2014/main" id="{506A50FB-CE08-3F87-D071-20DB0C4FA3D9}"/>
              </a:ext>
            </a:extLst>
          </p:cNvPr>
          <p:cNvPicPr>
            <a:picLocks noChangeAspect="1"/>
          </p:cNvPicPr>
          <p:nvPr/>
        </p:nvPicPr>
        <p:blipFill>
          <a:blip r:embed="rId3">
            <a:extLst>
              <a:ext uri="{28A0092B-C50C-407E-A947-70E740481C1C}">
                <a14:useLocalDpi xmlns:a14="http://schemas.microsoft.com/office/drawing/2010/main" val="0"/>
              </a:ext>
            </a:extLst>
          </a:blip>
          <a:srcRect b="4182"/>
          <a:stretch/>
        </p:blipFill>
        <p:spPr>
          <a:xfrm>
            <a:off x="4762852" y="2171700"/>
            <a:ext cx="3918440" cy="4038600"/>
          </a:xfrm>
          <a:prstGeom prst="rect">
            <a:avLst/>
          </a:prstGeom>
        </p:spPr>
      </p:pic>
    </p:spTree>
    <p:extLst>
      <p:ext uri="{BB962C8B-B14F-4D97-AF65-F5344CB8AC3E}">
        <p14:creationId xmlns:p14="http://schemas.microsoft.com/office/powerpoint/2010/main" val="563622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a:t>Current State</a:t>
            </a:r>
          </a:p>
        </p:txBody>
      </p:sp>
      <p:sp>
        <p:nvSpPr>
          <p:cNvPr id="3" name="Content Placeholder 2"/>
          <p:cNvSpPr>
            <a:spLocks noGrp="1"/>
          </p:cNvSpPr>
          <p:nvPr>
            <p:ph idx="1"/>
          </p:nvPr>
        </p:nvSpPr>
        <p:spPr>
          <a:xfrm>
            <a:off x="557842" y="1427672"/>
            <a:ext cx="8229600" cy="4525963"/>
          </a:xfrm>
        </p:spPr>
        <p:txBody>
          <a:bodyPr vert="horz" lIns="91440" tIns="45720" rIns="91440" bIns="45720" rtlCol="0" anchor="t">
            <a:normAutofit/>
          </a:bodyPr>
          <a:lstStyle/>
          <a:p>
            <a:r>
              <a:rPr lang="en-US"/>
              <a:t>Image(s) of current version of the system</a:t>
            </a:r>
            <a:endParaRPr lang="ja-JP" altLang="en-US">
              <a:ea typeface="ＭＳ Ｐゴシック"/>
              <a:cs typeface="Calibri"/>
            </a:endParaRPr>
          </a:p>
        </p:txBody>
      </p:sp>
      <p:pic>
        <p:nvPicPr>
          <p:cNvPr id="11" name="Picture 10" descr="A screenshot of a computer screen&#10;&#10;Description automatically generated">
            <a:extLst>
              <a:ext uri="{FF2B5EF4-FFF2-40B4-BE49-F238E27FC236}">
                <a16:creationId xmlns:a16="http://schemas.microsoft.com/office/drawing/2014/main" id="{9B0DDCDD-FBB9-E102-809C-38C99CE87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169" y="2225561"/>
            <a:ext cx="4825042" cy="4326587"/>
          </a:xfrm>
          <a:prstGeom prst="rect">
            <a:avLst/>
          </a:prstGeom>
        </p:spPr>
      </p:pic>
      <p:pic>
        <p:nvPicPr>
          <p:cNvPr id="13" name="Picture 12" descr="A grid of dots on a white background&#10;&#10;Description automatically generated">
            <a:extLst>
              <a:ext uri="{FF2B5EF4-FFF2-40B4-BE49-F238E27FC236}">
                <a16:creationId xmlns:a16="http://schemas.microsoft.com/office/drawing/2014/main" id="{774A48B6-CEB0-92C7-0209-D6975A0E43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1" y="2254939"/>
            <a:ext cx="2520026" cy="4297209"/>
          </a:xfrm>
          <a:prstGeom prst="rect">
            <a:avLst/>
          </a:prstGeom>
        </p:spPr>
      </p:pic>
    </p:spTree>
    <p:extLst>
      <p:ext uri="{BB962C8B-B14F-4D97-AF65-F5344CB8AC3E}">
        <p14:creationId xmlns:p14="http://schemas.microsoft.com/office/powerpoint/2010/main" val="1125457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a:t>What is left to do</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2800"/>
              <a:t>Things that need to be done before final demo</a:t>
            </a:r>
            <a:endParaRPr lang="en-US" sz="2400"/>
          </a:p>
          <a:p>
            <a:pPr lvl="1">
              <a:buFont typeface="Courier New" panose="020B0604020202020204" pitchFamily="34" charset="0"/>
              <a:buChar char="o"/>
            </a:pPr>
            <a:r>
              <a:rPr lang="en-US" sz="2400">
                <a:cs typeface="Calibri"/>
              </a:rPr>
              <a:t>Modify the visual design of each UI element</a:t>
            </a:r>
          </a:p>
          <a:p>
            <a:pPr lvl="1">
              <a:buFont typeface="Courier New" panose="020B0604020202020204" pitchFamily="34" charset="0"/>
              <a:buChar char="o"/>
            </a:pPr>
            <a:r>
              <a:rPr lang="en-US" sz="2400"/>
              <a:t>Identify ongoing topic and map to interview script</a:t>
            </a:r>
            <a:endParaRPr lang="en-US" sz="2400">
              <a:cs typeface="Calibri"/>
            </a:endParaRPr>
          </a:p>
          <a:p>
            <a:pPr lvl="1">
              <a:buFont typeface="Courier New" panose="020B0604020202020204" pitchFamily="34" charset="0"/>
              <a:buChar char="o"/>
            </a:pPr>
            <a:r>
              <a:rPr lang="en-US" sz="2400"/>
              <a:t>Process user input during interview</a:t>
            </a:r>
            <a:endParaRPr lang="en-US" sz="2400">
              <a:cs typeface="Calibri"/>
            </a:endParaRPr>
          </a:p>
          <a:p>
            <a:pPr lvl="1">
              <a:buFont typeface="Courier New" panose="020B0604020202020204" pitchFamily="34" charset="0"/>
              <a:buChar char="o"/>
            </a:pPr>
            <a:r>
              <a:rPr lang="en-US" sz="2400">
                <a:cs typeface="Calibri"/>
              </a:rPr>
              <a:t>Analyze the transcribed content</a:t>
            </a:r>
            <a:endParaRPr lang="en-US"/>
          </a:p>
          <a:p>
            <a:pPr lvl="1">
              <a:buFont typeface="Courier New" panose="020B0604020202020204" pitchFamily="34" charset="0"/>
              <a:buChar char="o"/>
            </a:pPr>
            <a:r>
              <a:rPr lang="en-US" sz="2400">
                <a:cs typeface="Calibri"/>
              </a:rPr>
              <a:t>Generate context-aware follow-up question</a:t>
            </a:r>
          </a:p>
          <a:p>
            <a:pPr lvl="1">
              <a:buFont typeface="Courier New" panose="020B0604020202020204" pitchFamily="34" charset="0"/>
              <a:buChar char="o"/>
            </a:pPr>
            <a:endParaRPr lang="en-US" sz="2400">
              <a:cs typeface="Calibri"/>
            </a:endParaRPr>
          </a:p>
          <a:p>
            <a:pPr marL="457200" lvl="1" indent="0">
              <a:buNone/>
            </a:pPr>
            <a:endParaRPr lang="en-US" sz="2400">
              <a:cs typeface="Calibri"/>
            </a:endParaRPr>
          </a:p>
        </p:txBody>
      </p:sp>
    </p:spTree>
    <p:extLst>
      <p:ext uri="{BB962C8B-B14F-4D97-AF65-F5344CB8AC3E}">
        <p14:creationId xmlns:p14="http://schemas.microsoft.com/office/powerpoint/2010/main" val="2877117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a:t>Work Plan</a:t>
            </a:r>
          </a:p>
        </p:txBody>
      </p:sp>
      <p:sp>
        <p:nvSpPr>
          <p:cNvPr id="3" name="Content Placeholder 2"/>
          <p:cNvSpPr>
            <a:spLocks noGrp="1"/>
          </p:cNvSpPr>
          <p:nvPr>
            <p:ph idx="1"/>
          </p:nvPr>
        </p:nvSpPr>
        <p:spPr/>
        <p:txBody>
          <a:bodyPr vert="horz" lIns="91440" tIns="45720" rIns="91440" bIns="45720" rtlCol="0" anchor="t">
            <a:normAutofit/>
          </a:bodyPr>
          <a:lstStyle/>
          <a:p>
            <a:pPr marL="914400" lvl="1" indent="-457200"/>
            <a:r>
              <a:rPr lang="en-US" sz="2800">
                <a:ea typeface="+mn-lt"/>
                <a:cs typeface="+mn-lt"/>
              </a:rPr>
              <a:t>Jiwon Chun: </a:t>
            </a:r>
            <a:r>
              <a:rPr lang="en-US">
                <a:ea typeface="+mn-lt"/>
                <a:cs typeface="+mn-lt"/>
              </a:rPr>
              <a:t>Modify the visual design of each UI element</a:t>
            </a:r>
            <a:endParaRPr lang="zh-CN" altLang="en-US">
              <a:ea typeface="宋体"/>
              <a:cs typeface="+mn-lt"/>
            </a:endParaRPr>
          </a:p>
          <a:p>
            <a:pPr marL="914400" lvl="1" indent="-457200"/>
            <a:r>
              <a:rPr lang="en-US">
                <a:ea typeface="+mn-lt"/>
                <a:cs typeface="+mn-lt"/>
              </a:rPr>
              <a:t>Yi Wen: Process user input during interview</a:t>
            </a:r>
            <a:endParaRPr lang="zh-CN" altLang="en-US">
              <a:ea typeface="宋体"/>
              <a:cs typeface="+mn-lt"/>
            </a:endParaRPr>
          </a:p>
          <a:p>
            <a:pPr marL="914400" lvl="1" indent="-457200"/>
            <a:r>
              <a:rPr lang="en-US" sz="2800" err="1">
                <a:ea typeface="+mn-lt"/>
                <a:cs typeface="+mn-lt"/>
              </a:rPr>
              <a:t>Hangxiao</a:t>
            </a:r>
            <a:r>
              <a:rPr lang="en-US" sz="2800">
                <a:ea typeface="+mn-lt"/>
                <a:cs typeface="+mn-lt"/>
              </a:rPr>
              <a:t> Zhu: </a:t>
            </a:r>
            <a:r>
              <a:rPr lang="en-US">
                <a:ea typeface="+mn-lt"/>
                <a:cs typeface="+mn-lt"/>
              </a:rPr>
              <a:t>Analyze the transcribed content</a:t>
            </a:r>
          </a:p>
          <a:p>
            <a:pPr marL="914400" lvl="1" indent="-457200"/>
            <a:r>
              <a:rPr lang="en-US">
                <a:ea typeface="+mn-lt"/>
                <a:cs typeface="+mn-lt"/>
              </a:rPr>
              <a:t>Shuning Gu: </a:t>
            </a:r>
            <a:r>
              <a:rPr lang="en-US" sz="2800">
                <a:ea typeface="+mn-lt"/>
                <a:cs typeface="+mn-lt"/>
              </a:rPr>
              <a:t>Identify ongoing topic and map to interview script</a:t>
            </a:r>
            <a:endParaRPr lang="en-US" sz="2800">
              <a:cs typeface="Calibri"/>
            </a:endParaRPr>
          </a:p>
          <a:p>
            <a:pPr marL="914400" lvl="1" indent="-457200"/>
            <a:r>
              <a:rPr lang="en-US" sz="2800">
                <a:ea typeface="+mn-lt"/>
                <a:cs typeface="+mn-lt"/>
              </a:rPr>
              <a:t>Junru Liu: </a:t>
            </a:r>
            <a:r>
              <a:rPr lang="en-US">
                <a:ea typeface="+mn-lt"/>
                <a:cs typeface="+mn-lt"/>
              </a:rPr>
              <a:t>Generate context-aware follow-up question</a:t>
            </a:r>
          </a:p>
          <a:p>
            <a:pPr>
              <a:buChar char="–"/>
            </a:pPr>
            <a:endParaRPr lang="en-US" sz="2800">
              <a:ea typeface="+mn-lt"/>
              <a:cs typeface="+mn-lt"/>
            </a:endParaRPr>
          </a:p>
          <a:p>
            <a:pPr>
              <a:buChar char="–"/>
            </a:pPr>
            <a:endParaRPr lang="en-US" sz="2800">
              <a:cs typeface="Calibri"/>
            </a:endParaRPr>
          </a:p>
        </p:txBody>
      </p:sp>
      <p:sp>
        <p:nvSpPr>
          <p:cNvPr id="4" name="TextBox 3">
            <a:extLst>
              <a:ext uri="{FF2B5EF4-FFF2-40B4-BE49-F238E27FC236}">
                <a16:creationId xmlns:a16="http://schemas.microsoft.com/office/drawing/2014/main" id="{4C026DA3-E3EE-4809-5731-ED55503DB155}"/>
              </a:ext>
            </a:extLst>
          </p:cNvPr>
          <p:cNvSpPr txBox="1"/>
          <p:nvPr/>
        </p:nvSpPr>
        <p:spPr>
          <a:xfrm>
            <a:off x="5493600" y="6089126"/>
            <a:ext cx="1978042" cy="369332"/>
          </a:xfrm>
          <a:prstGeom prst="rect">
            <a:avLst/>
          </a:prstGeom>
          <a:noFill/>
        </p:spPr>
        <p:txBody>
          <a:bodyPr wrap="none" rtlCol="0">
            <a:spAutoFit/>
          </a:bodyPr>
          <a:lstStyle/>
          <a:p>
            <a:r>
              <a:rPr lang="en-US" dirty="0">
                <a:solidFill>
                  <a:srgbClr val="FF0000"/>
                </a:solidFill>
              </a:rPr>
              <a:t>Next up: Game Rec</a:t>
            </a:r>
          </a:p>
        </p:txBody>
      </p:sp>
    </p:spTree>
    <p:extLst>
      <p:ext uri="{BB962C8B-B14F-4D97-AF65-F5344CB8AC3E}">
        <p14:creationId xmlns:p14="http://schemas.microsoft.com/office/powerpoint/2010/main" val="443176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5"/>
          <p:cNvSpPr txBox="1">
            <a:spLocks noGrp="1"/>
          </p:cNvSpPr>
          <p:nvPr>
            <p:ph type="ctrTitle"/>
          </p:nvPr>
        </p:nvSpPr>
        <p:spPr>
          <a:xfrm>
            <a:off x="685800" y="2455070"/>
            <a:ext cx="7772400" cy="1102519"/>
          </a:xfrm>
          <a:prstGeom prst="rect">
            <a:avLst/>
          </a:prstGeom>
          <a:noFill/>
          <a:ln>
            <a:noFill/>
          </a:ln>
        </p:spPr>
        <p:txBody>
          <a:bodyPr spcFirstLastPara="1" vert="horz" wrap="square" lIns="91425" tIns="45700" rIns="91425" bIns="45700" rtlCol="0" anchor="ctr" anchorCtr="0">
            <a:normAutofit fontScale="90000"/>
          </a:bodyPr>
          <a:lstStyle/>
          <a:p>
            <a:pPr>
              <a:spcBef>
                <a:spcPts val="0"/>
              </a:spcBef>
              <a:buClr>
                <a:schemeClr val="dk1"/>
              </a:buClr>
              <a:buSzPct val="100000"/>
            </a:pPr>
            <a:r>
              <a:rPr lang="en"/>
              <a:t>GameRec: Game Recommendation</a:t>
            </a:r>
            <a:endParaRPr/>
          </a:p>
        </p:txBody>
      </p:sp>
      <p:sp>
        <p:nvSpPr>
          <p:cNvPr id="130" name="Google Shape;130;p25"/>
          <p:cNvSpPr txBox="1">
            <a:spLocks noGrp="1"/>
          </p:cNvSpPr>
          <p:nvPr>
            <p:ph type="subTitle" idx="1"/>
          </p:nvPr>
        </p:nvSpPr>
        <p:spPr>
          <a:xfrm>
            <a:off x="1371600" y="3771900"/>
            <a:ext cx="6400800" cy="1314450"/>
          </a:xfrm>
          <a:prstGeom prst="rect">
            <a:avLst/>
          </a:prstGeom>
          <a:noFill/>
          <a:ln>
            <a:noFill/>
          </a:ln>
        </p:spPr>
        <p:txBody>
          <a:bodyPr spcFirstLastPara="1" vert="horz" wrap="square" lIns="91425" tIns="45700" rIns="91425" bIns="45700" rtlCol="0" anchor="t" anchorCtr="0">
            <a:normAutofit/>
          </a:bodyPr>
          <a:lstStyle/>
          <a:p>
            <a:pPr>
              <a:spcBef>
                <a:spcPts val="0"/>
              </a:spcBef>
              <a:buClr>
                <a:srgbClr val="888888"/>
              </a:buClr>
              <a:buSzPts val="3200"/>
            </a:pPr>
            <a:r>
              <a:rPr lang="en"/>
              <a:t>Akash Jothi, Spencer Cho, Annie Ren, Kyne Sun, Erik Day, Esben Egholm</a:t>
            </a:r>
            <a:endParaRPr/>
          </a:p>
          <a:p>
            <a:pPr>
              <a:spcBef>
                <a:spcPts val="0"/>
              </a:spcBef>
              <a:buClr>
                <a:srgbClr val="888888"/>
              </a:buClr>
              <a:buSzPts val="3200"/>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6"/>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What is Done: Tasks</a:t>
            </a:r>
            <a:endParaRPr sz="3600"/>
          </a:p>
        </p:txBody>
      </p:sp>
      <p:sp>
        <p:nvSpPr>
          <p:cNvPr id="136" name="Google Shape;136;p26"/>
          <p:cNvSpPr txBox="1">
            <a:spLocks noGrp="1"/>
          </p:cNvSpPr>
          <p:nvPr>
            <p:ph type="body" idx="1"/>
          </p:nvPr>
        </p:nvSpPr>
        <p:spPr>
          <a:xfrm>
            <a:off x="457200" y="2057400"/>
            <a:ext cx="8229600" cy="3394472"/>
          </a:xfrm>
          <a:prstGeom prst="rect">
            <a:avLst/>
          </a:prstGeom>
          <a:noFill/>
          <a:ln>
            <a:noFill/>
          </a:ln>
        </p:spPr>
        <p:txBody>
          <a:bodyPr spcFirstLastPara="1" vert="horz" wrap="square" lIns="91425" tIns="45700" rIns="91425" bIns="45700" rtlCol="0" anchor="t" anchorCtr="0">
            <a:normAutofit/>
          </a:bodyPr>
          <a:lstStyle/>
          <a:p>
            <a:pPr>
              <a:spcBef>
                <a:spcPts val="0"/>
              </a:spcBef>
              <a:buSzPts val="1800"/>
            </a:pPr>
            <a:r>
              <a:rPr lang="en"/>
              <a:t>Basic frontend templates for all pages</a:t>
            </a:r>
            <a:endParaRPr/>
          </a:p>
          <a:p>
            <a:pPr>
              <a:spcBef>
                <a:spcPts val="0"/>
              </a:spcBef>
              <a:buSzPts val="1800"/>
            </a:pPr>
            <a:r>
              <a:rPr lang="en"/>
              <a:t>Initialized databases for users, reviews, and games</a:t>
            </a:r>
            <a:endParaRPr/>
          </a:p>
          <a:p>
            <a:pPr>
              <a:spcBef>
                <a:spcPts val="0"/>
              </a:spcBef>
              <a:buSzPts val="1800"/>
            </a:pPr>
            <a:r>
              <a:rPr lang="en"/>
              <a:t>Created initial APIs and frontend connections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7"/>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Current State</a:t>
            </a:r>
            <a:endParaRPr sz="3600"/>
          </a:p>
        </p:txBody>
      </p:sp>
      <p:sp>
        <p:nvSpPr>
          <p:cNvPr id="142" name="Google Shape;142;p27"/>
          <p:cNvSpPr txBox="1">
            <a:spLocks noGrp="1"/>
          </p:cNvSpPr>
          <p:nvPr>
            <p:ph type="body" idx="1"/>
          </p:nvPr>
        </p:nvSpPr>
        <p:spPr>
          <a:xfrm>
            <a:off x="457200" y="2057400"/>
            <a:ext cx="8229600" cy="3394472"/>
          </a:xfrm>
          <a:prstGeom prst="rect">
            <a:avLst/>
          </a:prstGeom>
          <a:noFill/>
          <a:ln>
            <a:noFill/>
          </a:ln>
        </p:spPr>
        <p:txBody>
          <a:bodyPr spcFirstLastPara="1" vert="horz" wrap="square" lIns="91425" tIns="45700" rIns="91425" bIns="45700" rtlCol="0" anchor="t" anchorCtr="0">
            <a:normAutofit/>
          </a:bodyPr>
          <a:lstStyle/>
          <a:p>
            <a:pPr>
              <a:spcBef>
                <a:spcPts val="0"/>
              </a:spcBef>
              <a:buClr>
                <a:schemeClr val="dk1"/>
              </a:buClr>
              <a:buSzPts val="3200"/>
            </a:pPr>
            <a:r>
              <a:rPr lang="en"/>
              <a:t>Image(s) of current version of the system</a:t>
            </a:r>
            <a:endParaRPr/>
          </a:p>
        </p:txBody>
      </p:sp>
      <p:pic>
        <p:nvPicPr>
          <p:cNvPr id="143" name="Google Shape;143;p27"/>
          <p:cNvPicPr preferRelativeResize="0"/>
          <p:nvPr/>
        </p:nvPicPr>
        <p:blipFill>
          <a:blip r:embed="rId3">
            <a:alphaModFix/>
          </a:blip>
          <a:stretch>
            <a:fillRect/>
          </a:stretch>
        </p:blipFill>
        <p:spPr>
          <a:xfrm>
            <a:off x="0" y="990451"/>
            <a:ext cx="9143998" cy="48770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457200" y="1063228"/>
            <a:ext cx="8229600" cy="857400"/>
          </a:xfrm>
          <a:prstGeom prst="rect">
            <a:avLst/>
          </a:prstGeom>
        </p:spPr>
        <p:txBody>
          <a:bodyPr spcFirstLastPara="1" vert="horz" wrap="square" lIns="91425" tIns="45700" rIns="91425" bIns="45700" rtlCol="0" anchor="ctr" anchorCtr="0">
            <a:normAutofit/>
          </a:bodyPr>
          <a:lstStyle/>
          <a:p>
            <a:pPr>
              <a:spcBef>
                <a:spcPts val="0"/>
              </a:spcBef>
            </a:pPr>
            <a:endParaRPr/>
          </a:p>
        </p:txBody>
      </p:sp>
      <p:sp>
        <p:nvSpPr>
          <p:cNvPr id="149" name="Google Shape;149;p28"/>
          <p:cNvSpPr txBox="1">
            <a:spLocks noGrp="1"/>
          </p:cNvSpPr>
          <p:nvPr>
            <p:ph type="body" idx="1"/>
          </p:nvPr>
        </p:nvSpPr>
        <p:spPr>
          <a:xfrm>
            <a:off x="457200" y="2057400"/>
            <a:ext cx="8229600" cy="3394500"/>
          </a:xfrm>
          <a:prstGeom prst="rect">
            <a:avLst/>
          </a:prstGeom>
        </p:spPr>
        <p:txBody>
          <a:bodyPr spcFirstLastPara="1" vert="horz" wrap="square" lIns="91425" tIns="45700" rIns="91425" bIns="45700" rtlCol="0" anchor="t" anchorCtr="0">
            <a:normAutofit/>
          </a:bodyPr>
          <a:lstStyle/>
          <a:p>
            <a:pPr marL="0" indent="0">
              <a:spcBef>
                <a:spcPts val="360"/>
              </a:spcBef>
              <a:buNone/>
            </a:pPr>
            <a:endParaRPr/>
          </a:p>
        </p:txBody>
      </p:sp>
      <p:pic>
        <p:nvPicPr>
          <p:cNvPr id="150" name="Google Shape;150;p28"/>
          <p:cNvPicPr preferRelativeResize="0"/>
          <p:nvPr/>
        </p:nvPicPr>
        <p:blipFill>
          <a:blip r:embed="rId3">
            <a:alphaModFix/>
          </a:blip>
          <a:stretch>
            <a:fillRect/>
          </a:stretch>
        </p:blipFill>
        <p:spPr>
          <a:xfrm>
            <a:off x="110614" y="1052864"/>
            <a:ext cx="8922777" cy="47522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9"/>
          <p:cNvSpPr txBox="1">
            <a:spLocks noGrp="1"/>
          </p:cNvSpPr>
          <p:nvPr>
            <p:ph type="title"/>
          </p:nvPr>
        </p:nvSpPr>
        <p:spPr>
          <a:xfrm>
            <a:off x="457200" y="1063228"/>
            <a:ext cx="8229600" cy="857400"/>
          </a:xfrm>
          <a:prstGeom prst="rect">
            <a:avLst/>
          </a:prstGeom>
        </p:spPr>
        <p:txBody>
          <a:bodyPr spcFirstLastPara="1" vert="horz" wrap="square" lIns="91425" tIns="45700" rIns="91425" bIns="45700" rtlCol="0" anchor="ctr" anchorCtr="0">
            <a:normAutofit/>
          </a:bodyPr>
          <a:lstStyle/>
          <a:p>
            <a:pPr>
              <a:spcBef>
                <a:spcPts val="0"/>
              </a:spcBef>
            </a:pPr>
            <a:endParaRPr/>
          </a:p>
        </p:txBody>
      </p:sp>
      <p:sp>
        <p:nvSpPr>
          <p:cNvPr id="156" name="Google Shape;156;p29"/>
          <p:cNvSpPr txBox="1">
            <a:spLocks noGrp="1"/>
          </p:cNvSpPr>
          <p:nvPr>
            <p:ph type="body" idx="1"/>
          </p:nvPr>
        </p:nvSpPr>
        <p:spPr>
          <a:xfrm>
            <a:off x="457200" y="2057400"/>
            <a:ext cx="8229600" cy="3394500"/>
          </a:xfrm>
          <a:prstGeom prst="rect">
            <a:avLst/>
          </a:prstGeom>
        </p:spPr>
        <p:txBody>
          <a:bodyPr spcFirstLastPara="1" vert="horz" wrap="square" lIns="91425" tIns="45700" rIns="91425" bIns="45700" rtlCol="0" anchor="t" anchorCtr="0">
            <a:normAutofit/>
          </a:bodyPr>
          <a:lstStyle/>
          <a:p>
            <a:pPr marL="0" indent="0">
              <a:spcBef>
                <a:spcPts val="360"/>
              </a:spcBef>
              <a:buNone/>
            </a:pPr>
            <a:endParaRPr/>
          </a:p>
        </p:txBody>
      </p:sp>
      <p:pic>
        <p:nvPicPr>
          <p:cNvPr id="157" name="Google Shape;157;p29"/>
          <p:cNvPicPr preferRelativeResize="0"/>
          <p:nvPr/>
        </p:nvPicPr>
        <p:blipFill>
          <a:blip r:embed="rId3">
            <a:alphaModFix/>
          </a:blip>
          <a:stretch>
            <a:fillRect/>
          </a:stretch>
        </p:blipFill>
        <p:spPr>
          <a:xfrm>
            <a:off x="55888" y="1034376"/>
            <a:ext cx="9032226" cy="47892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0"/>
          <p:cNvSpPr txBox="1">
            <a:spLocks noGrp="1"/>
          </p:cNvSpPr>
          <p:nvPr>
            <p:ph type="title"/>
          </p:nvPr>
        </p:nvSpPr>
        <p:spPr>
          <a:xfrm>
            <a:off x="457200" y="1063228"/>
            <a:ext cx="8229600" cy="857400"/>
          </a:xfrm>
          <a:prstGeom prst="rect">
            <a:avLst/>
          </a:prstGeom>
        </p:spPr>
        <p:txBody>
          <a:bodyPr spcFirstLastPara="1" vert="horz" wrap="square" lIns="91425" tIns="45700" rIns="91425" bIns="45700" rtlCol="0" anchor="ctr" anchorCtr="0">
            <a:normAutofit/>
          </a:bodyPr>
          <a:lstStyle/>
          <a:p>
            <a:pPr>
              <a:spcBef>
                <a:spcPts val="0"/>
              </a:spcBef>
            </a:pPr>
            <a:endParaRPr/>
          </a:p>
        </p:txBody>
      </p:sp>
      <p:sp>
        <p:nvSpPr>
          <p:cNvPr id="163" name="Google Shape;163;p30"/>
          <p:cNvSpPr txBox="1">
            <a:spLocks noGrp="1"/>
          </p:cNvSpPr>
          <p:nvPr>
            <p:ph type="body" idx="1"/>
          </p:nvPr>
        </p:nvSpPr>
        <p:spPr>
          <a:xfrm>
            <a:off x="457200" y="2057400"/>
            <a:ext cx="8229600" cy="3394500"/>
          </a:xfrm>
          <a:prstGeom prst="rect">
            <a:avLst/>
          </a:prstGeom>
        </p:spPr>
        <p:txBody>
          <a:bodyPr spcFirstLastPara="1" vert="horz" wrap="square" lIns="91425" tIns="45700" rIns="91425" bIns="45700" rtlCol="0" anchor="t" anchorCtr="0">
            <a:normAutofit/>
          </a:bodyPr>
          <a:lstStyle/>
          <a:p>
            <a:pPr marL="0" indent="0">
              <a:spcBef>
                <a:spcPts val="360"/>
              </a:spcBef>
              <a:buNone/>
            </a:pPr>
            <a:endParaRPr/>
          </a:p>
        </p:txBody>
      </p:sp>
      <p:pic>
        <p:nvPicPr>
          <p:cNvPr id="164" name="Google Shape;164;p30"/>
          <p:cNvPicPr preferRelativeResize="0"/>
          <p:nvPr/>
        </p:nvPicPr>
        <p:blipFill>
          <a:blip r:embed="rId3">
            <a:alphaModFix/>
          </a:blip>
          <a:stretch>
            <a:fillRect/>
          </a:stretch>
        </p:blipFill>
        <p:spPr>
          <a:xfrm>
            <a:off x="117450" y="1067025"/>
            <a:ext cx="8909100" cy="47239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1"/>
          <p:cNvSpPr txBox="1">
            <a:spLocks noGrp="1"/>
          </p:cNvSpPr>
          <p:nvPr>
            <p:ph type="title"/>
          </p:nvPr>
        </p:nvSpPr>
        <p:spPr>
          <a:xfrm>
            <a:off x="457200" y="1063228"/>
            <a:ext cx="8229600" cy="857400"/>
          </a:xfrm>
          <a:prstGeom prst="rect">
            <a:avLst/>
          </a:prstGeom>
        </p:spPr>
        <p:txBody>
          <a:bodyPr spcFirstLastPara="1" vert="horz" wrap="square" lIns="91425" tIns="45700" rIns="91425" bIns="45700" rtlCol="0" anchor="ctr" anchorCtr="0">
            <a:normAutofit/>
          </a:bodyPr>
          <a:lstStyle/>
          <a:p>
            <a:pPr>
              <a:spcBef>
                <a:spcPts val="0"/>
              </a:spcBef>
            </a:pPr>
            <a:endParaRPr/>
          </a:p>
        </p:txBody>
      </p:sp>
      <p:sp>
        <p:nvSpPr>
          <p:cNvPr id="170" name="Google Shape;170;p31"/>
          <p:cNvSpPr txBox="1">
            <a:spLocks noGrp="1"/>
          </p:cNvSpPr>
          <p:nvPr>
            <p:ph type="body" idx="1"/>
          </p:nvPr>
        </p:nvSpPr>
        <p:spPr>
          <a:xfrm>
            <a:off x="457200" y="2057400"/>
            <a:ext cx="8229600" cy="3394500"/>
          </a:xfrm>
          <a:prstGeom prst="rect">
            <a:avLst/>
          </a:prstGeom>
        </p:spPr>
        <p:txBody>
          <a:bodyPr spcFirstLastPara="1" vert="horz" wrap="square" lIns="91425" tIns="45700" rIns="91425" bIns="45700" rtlCol="0" anchor="t" anchorCtr="0">
            <a:normAutofit/>
          </a:bodyPr>
          <a:lstStyle/>
          <a:p>
            <a:pPr marL="0" indent="0">
              <a:spcBef>
                <a:spcPts val="360"/>
              </a:spcBef>
              <a:buNone/>
            </a:pPr>
            <a:endParaRPr/>
          </a:p>
        </p:txBody>
      </p:sp>
      <p:pic>
        <p:nvPicPr>
          <p:cNvPr id="171" name="Google Shape;171;p31"/>
          <p:cNvPicPr preferRelativeResize="0"/>
          <p:nvPr/>
        </p:nvPicPr>
        <p:blipFill>
          <a:blip r:embed="rId3">
            <a:alphaModFix/>
          </a:blip>
          <a:stretch>
            <a:fillRect/>
          </a:stretch>
        </p:blipFill>
        <p:spPr>
          <a:xfrm>
            <a:off x="81739" y="1052763"/>
            <a:ext cx="8980527" cy="47524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2"/>
          <p:cNvSpPr txBox="1">
            <a:spLocks noGrp="1"/>
          </p:cNvSpPr>
          <p:nvPr>
            <p:ph type="title"/>
          </p:nvPr>
        </p:nvSpPr>
        <p:spPr>
          <a:xfrm>
            <a:off x="457200" y="1063228"/>
            <a:ext cx="8229600" cy="857400"/>
          </a:xfrm>
          <a:prstGeom prst="rect">
            <a:avLst/>
          </a:prstGeom>
        </p:spPr>
        <p:txBody>
          <a:bodyPr spcFirstLastPara="1" vert="horz" wrap="square" lIns="91425" tIns="45700" rIns="91425" bIns="45700" rtlCol="0" anchor="ctr" anchorCtr="0">
            <a:normAutofit/>
          </a:bodyPr>
          <a:lstStyle/>
          <a:p>
            <a:pPr>
              <a:spcBef>
                <a:spcPts val="0"/>
              </a:spcBef>
            </a:pPr>
            <a:endParaRPr/>
          </a:p>
        </p:txBody>
      </p:sp>
      <p:sp>
        <p:nvSpPr>
          <p:cNvPr id="177" name="Google Shape;177;p32"/>
          <p:cNvSpPr txBox="1">
            <a:spLocks noGrp="1"/>
          </p:cNvSpPr>
          <p:nvPr>
            <p:ph type="body" idx="1"/>
          </p:nvPr>
        </p:nvSpPr>
        <p:spPr>
          <a:xfrm>
            <a:off x="457200" y="2057400"/>
            <a:ext cx="8229600" cy="3394500"/>
          </a:xfrm>
          <a:prstGeom prst="rect">
            <a:avLst/>
          </a:prstGeom>
        </p:spPr>
        <p:txBody>
          <a:bodyPr spcFirstLastPara="1" vert="horz" wrap="square" lIns="91425" tIns="45700" rIns="91425" bIns="45700" rtlCol="0" anchor="t" anchorCtr="0">
            <a:normAutofit/>
          </a:bodyPr>
          <a:lstStyle/>
          <a:p>
            <a:pPr marL="0" indent="0">
              <a:spcBef>
                <a:spcPts val="360"/>
              </a:spcBef>
              <a:buNone/>
            </a:pPr>
            <a:endParaRPr/>
          </a:p>
        </p:txBody>
      </p:sp>
      <p:pic>
        <p:nvPicPr>
          <p:cNvPr id="178" name="Google Shape;178;p32"/>
          <p:cNvPicPr preferRelativeResize="0"/>
          <p:nvPr/>
        </p:nvPicPr>
        <p:blipFill>
          <a:blip r:embed="rId3">
            <a:alphaModFix/>
          </a:blip>
          <a:stretch>
            <a:fillRect/>
          </a:stretch>
        </p:blipFill>
        <p:spPr>
          <a:xfrm>
            <a:off x="94664" y="1059601"/>
            <a:ext cx="8954677" cy="47387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3"/>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What is left to do</a:t>
            </a:r>
            <a:endParaRPr sz="3600"/>
          </a:p>
        </p:txBody>
      </p:sp>
      <p:sp>
        <p:nvSpPr>
          <p:cNvPr id="184" name="Google Shape;184;p33"/>
          <p:cNvSpPr txBox="1">
            <a:spLocks noGrp="1"/>
          </p:cNvSpPr>
          <p:nvPr>
            <p:ph type="body" idx="1"/>
          </p:nvPr>
        </p:nvSpPr>
        <p:spPr>
          <a:xfrm>
            <a:off x="457200" y="2057400"/>
            <a:ext cx="8229600" cy="3394472"/>
          </a:xfrm>
          <a:prstGeom prst="rect">
            <a:avLst/>
          </a:prstGeom>
          <a:noFill/>
          <a:ln>
            <a:noFill/>
          </a:ln>
        </p:spPr>
        <p:txBody>
          <a:bodyPr spcFirstLastPara="1" vert="horz" wrap="square" lIns="91425" tIns="45700" rIns="91425" bIns="45700" rtlCol="0" anchor="t" anchorCtr="0">
            <a:normAutofit/>
          </a:bodyPr>
          <a:lstStyle/>
          <a:p>
            <a:pPr>
              <a:spcBef>
                <a:spcPts val="0"/>
              </a:spcBef>
              <a:buClr>
                <a:schemeClr val="dk1"/>
              </a:buClr>
              <a:buSzPts val="2800"/>
            </a:pPr>
            <a:r>
              <a:rPr lang="en" sz="2800"/>
              <a:t>Refine frontend pages and implement all basic functionalities</a:t>
            </a:r>
            <a:endParaRPr sz="2800"/>
          </a:p>
          <a:p>
            <a:pPr>
              <a:spcBef>
                <a:spcPts val="0"/>
              </a:spcBef>
              <a:buSzPts val="2800"/>
            </a:pPr>
            <a:r>
              <a:rPr lang="en" sz="2800"/>
              <a:t>Implement recommendation algorithms and tags to use</a:t>
            </a:r>
            <a:endParaRPr sz="2800"/>
          </a:p>
          <a:p>
            <a:pPr>
              <a:spcBef>
                <a:spcPts val="0"/>
              </a:spcBef>
              <a:buSzPts val="2800"/>
            </a:pPr>
            <a:r>
              <a:rPr lang="en" sz="2800"/>
              <a:t>Implement chatbot functionality that utilizes recommendation algorithm</a:t>
            </a:r>
            <a:endParaRPr sz="2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4"/>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Work Plan</a:t>
            </a:r>
            <a:endParaRPr sz="3600"/>
          </a:p>
        </p:txBody>
      </p:sp>
      <p:sp>
        <p:nvSpPr>
          <p:cNvPr id="190" name="Google Shape;190;p34"/>
          <p:cNvSpPr txBox="1">
            <a:spLocks noGrp="1"/>
          </p:cNvSpPr>
          <p:nvPr>
            <p:ph type="body" idx="1"/>
          </p:nvPr>
        </p:nvSpPr>
        <p:spPr>
          <a:xfrm>
            <a:off x="457200" y="2057400"/>
            <a:ext cx="8229600" cy="3394500"/>
          </a:xfrm>
          <a:prstGeom prst="rect">
            <a:avLst/>
          </a:prstGeom>
          <a:noFill/>
          <a:ln>
            <a:noFill/>
          </a:ln>
        </p:spPr>
        <p:txBody>
          <a:bodyPr spcFirstLastPara="1" vert="horz" wrap="square" lIns="91425" tIns="45700" rIns="91425" bIns="45700" rtlCol="0" anchor="t" anchorCtr="0">
            <a:normAutofit lnSpcReduction="10000"/>
          </a:bodyPr>
          <a:lstStyle/>
          <a:p>
            <a:pPr indent="-406400">
              <a:spcBef>
                <a:spcPts val="560"/>
              </a:spcBef>
              <a:buSzPts val="2800"/>
            </a:pPr>
            <a:r>
              <a:rPr lang="en" sz="2800"/>
              <a:t>Akash: Refine recommendation and chatbot pages</a:t>
            </a:r>
            <a:endParaRPr sz="2800"/>
          </a:p>
          <a:p>
            <a:pPr indent="-406400">
              <a:spcBef>
                <a:spcPts val="560"/>
              </a:spcBef>
              <a:buSzPts val="2800"/>
            </a:pPr>
            <a:r>
              <a:rPr lang="en" sz="2800"/>
              <a:t>Esben: Build database and queries </a:t>
            </a:r>
            <a:endParaRPr sz="2800"/>
          </a:p>
          <a:p>
            <a:pPr indent="-406400">
              <a:spcBef>
                <a:spcPts val="560"/>
              </a:spcBef>
              <a:buSzPts val="2800"/>
            </a:pPr>
            <a:r>
              <a:rPr lang="en" sz="2800"/>
              <a:t>Annie: Refine home and search pages</a:t>
            </a:r>
            <a:endParaRPr sz="2800"/>
          </a:p>
          <a:p>
            <a:pPr indent="-406400">
              <a:spcBef>
                <a:spcPts val="560"/>
              </a:spcBef>
              <a:buSzPts val="2800"/>
            </a:pPr>
            <a:r>
              <a:rPr lang="en" sz="2800"/>
              <a:t>Spencer: Refine profile and review pages</a:t>
            </a:r>
            <a:endParaRPr sz="2800"/>
          </a:p>
          <a:p>
            <a:pPr indent="-406400">
              <a:spcBef>
                <a:spcPts val="560"/>
              </a:spcBef>
              <a:buSzPts val="2800"/>
            </a:pPr>
            <a:r>
              <a:rPr lang="en" sz="2800"/>
              <a:t>Kyne: User profiles, reviews</a:t>
            </a:r>
            <a:endParaRPr sz="2800"/>
          </a:p>
          <a:p>
            <a:pPr indent="-406400">
              <a:spcBef>
                <a:spcPts val="560"/>
              </a:spcBef>
              <a:buSzPts val="2800"/>
            </a:pPr>
            <a:r>
              <a:rPr lang="en" sz="2800"/>
              <a:t>Erik: Connect chatbot to frontend/recommendation algorithm</a:t>
            </a:r>
            <a:endParaRPr/>
          </a:p>
        </p:txBody>
      </p:sp>
      <p:sp>
        <p:nvSpPr>
          <p:cNvPr id="2" name="TextBox 1">
            <a:extLst>
              <a:ext uri="{FF2B5EF4-FFF2-40B4-BE49-F238E27FC236}">
                <a16:creationId xmlns:a16="http://schemas.microsoft.com/office/drawing/2014/main" id="{79D95393-B50B-8AA3-222D-6047CAE64213}"/>
              </a:ext>
            </a:extLst>
          </p:cNvPr>
          <p:cNvSpPr txBox="1"/>
          <p:nvPr/>
        </p:nvSpPr>
        <p:spPr>
          <a:xfrm>
            <a:off x="5493600" y="6089126"/>
            <a:ext cx="2406941" cy="369332"/>
          </a:xfrm>
          <a:prstGeom prst="rect">
            <a:avLst/>
          </a:prstGeom>
          <a:noFill/>
        </p:spPr>
        <p:txBody>
          <a:bodyPr wrap="none" rtlCol="0">
            <a:spAutoFit/>
          </a:bodyPr>
          <a:lstStyle/>
          <a:p>
            <a:r>
              <a:rPr lang="en-US" dirty="0">
                <a:solidFill>
                  <a:srgbClr val="FF0000"/>
                </a:solidFill>
              </a:rPr>
              <a:t>Next up: </a:t>
            </a:r>
            <a:r>
              <a:rPr lang="en-US" dirty="0" err="1">
                <a:solidFill>
                  <a:srgbClr val="FF0000"/>
                </a:solidFill>
              </a:rPr>
              <a:t>HelloPentagon</a:t>
            </a:r>
            <a:endParaRPr lang="en-US"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608850" y="1432850"/>
            <a:ext cx="7772400" cy="23973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b="1"/>
              <a:t>HelloPentagon</a:t>
            </a:r>
            <a:endParaRPr b="1"/>
          </a:p>
          <a:p>
            <a:pPr marL="0" lvl="0" indent="0" algn="ctr" rtl="0">
              <a:lnSpc>
                <a:spcPct val="100000"/>
              </a:lnSpc>
              <a:spcBef>
                <a:spcPts val="0"/>
              </a:spcBef>
              <a:spcAft>
                <a:spcPts val="0"/>
              </a:spcAft>
              <a:buClr>
                <a:schemeClr val="dk1"/>
              </a:buClr>
              <a:buSzPts val="4400"/>
              <a:buFont typeface="Calibri"/>
              <a:buNone/>
            </a:pPr>
            <a:endParaRPr sz="1854"/>
          </a:p>
          <a:p>
            <a:pPr marL="0" lvl="0" indent="0" algn="ctr" rtl="0">
              <a:lnSpc>
                <a:spcPct val="100000"/>
              </a:lnSpc>
              <a:spcBef>
                <a:spcPts val="0"/>
              </a:spcBef>
              <a:spcAft>
                <a:spcPts val="0"/>
              </a:spcAft>
              <a:buClr>
                <a:schemeClr val="dk1"/>
              </a:buClr>
              <a:buSzPts val="4400"/>
              <a:buFont typeface="Calibri"/>
              <a:buNone/>
            </a:pPr>
            <a:r>
              <a:rPr lang="en-US" sz="2500" i="1">
                <a:solidFill>
                  <a:srgbClr val="666666"/>
                </a:solidFill>
              </a:rPr>
              <a:t>An Interactive Interface for</a:t>
            </a:r>
            <a:endParaRPr sz="2500" i="1">
              <a:solidFill>
                <a:srgbClr val="666666"/>
              </a:solidFill>
            </a:endParaRPr>
          </a:p>
          <a:p>
            <a:pPr marL="0" lvl="0" indent="0" algn="ctr" rtl="0">
              <a:lnSpc>
                <a:spcPct val="100000"/>
              </a:lnSpc>
              <a:spcBef>
                <a:spcPts val="0"/>
              </a:spcBef>
              <a:spcAft>
                <a:spcPts val="0"/>
              </a:spcAft>
              <a:buClr>
                <a:schemeClr val="dk1"/>
              </a:buClr>
              <a:buSzPts val="4400"/>
              <a:buFont typeface="Calibri"/>
              <a:buNone/>
            </a:pPr>
            <a:r>
              <a:rPr lang="en-US" sz="2500" i="1">
                <a:solidFill>
                  <a:srgbClr val="666666"/>
                </a:solidFill>
              </a:rPr>
              <a:t>Malware Detection</a:t>
            </a:r>
            <a:endParaRPr sz="2500" i="1">
              <a:solidFill>
                <a:srgbClr val="666666"/>
              </a:solidFill>
            </a:endParaRPr>
          </a:p>
        </p:txBody>
      </p:sp>
      <p:sp>
        <p:nvSpPr>
          <p:cNvPr id="85" name="Google Shape;85;p1"/>
          <p:cNvSpPr txBox="1">
            <a:spLocks noGrp="1"/>
          </p:cNvSpPr>
          <p:nvPr>
            <p:ph type="subTitle" idx="1"/>
          </p:nvPr>
        </p:nvSpPr>
        <p:spPr>
          <a:xfrm>
            <a:off x="1371600" y="4088630"/>
            <a:ext cx="6400800" cy="2267100"/>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100000"/>
              </a:lnSpc>
              <a:spcBef>
                <a:spcPts val="0"/>
              </a:spcBef>
              <a:spcAft>
                <a:spcPts val="0"/>
              </a:spcAft>
              <a:buClr>
                <a:srgbClr val="888888"/>
              </a:buClr>
              <a:buSzPts val="3200"/>
              <a:buNone/>
            </a:pPr>
            <a:r>
              <a:rPr lang="en-US" dirty="0" err="1"/>
              <a:t>Arunesh</a:t>
            </a:r>
            <a:r>
              <a:rPr lang="en-US" dirty="0"/>
              <a:t> Mishra </a:t>
            </a:r>
            <a:endParaRPr dirty="0"/>
          </a:p>
          <a:p>
            <a:pPr marL="0" lvl="0" indent="0" algn="ctr" rtl="0">
              <a:lnSpc>
                <a:spcPct val="100000"/>
              </a:lnSpc>
              <a:spcBef>
                <a:spcPts val="0"/>
              </a:spcBef>
              <a:spcAft>
                <a:spcPts val="0"/>
              </a:spcAft>
              <a:buClr>
                <a:srgbClr val="888888"/>
              </a:buClr>
              <a:buSzPts val="3200"/>
              <a:buNone/>
            </a:pPr>
            <a:r>
              <a:rPr lang="en-US" dirty="0"/>
              <a:t>Steve Wang</a:t>
            </a:r>
            <a:endParaRPr dirty="0"/>
          </a:p>
          <a:p>
            <a:pPr marL="0" lvl="0" indent="0" algn="ctr" rtl="0">
              <a:lnSpc>
                <a:spcPct val="100000"/>
              </a:lnSpc>
              <a:spcBef>
                <a:spcPts val="0"/>
              </a:spcBef>
              <a:spcAft>
                <a:spcPts val="0"/>
              </a:spcAft>
              <a:buClr>
                <a:srgbClr val="888888"/>
              </a:buClr>
              <a:buSzPts val="3200"/>
              <a:buNone/>
            </a:pPr>
            <a:r>
              <a:rPr lang="en-US" dirty="0"/>
              <a:t>Johnny Le</a:t>
            </a:r>
            <a:endParaRPr dirty="0"/>
          </a:p>
          <a:p>
            <a:pPr marL="0" lvl="0" indent="0" algn="ctr" rtl="0">
              <a:lnSpc>
                <a:spcPct val="100000"/>
              </a:lnSpc>
              <a:spcBef>
                <a:spcPts val="0"/>
              </a:spcBef>
              <a:spcAft>
                <a:spcPts val="0"/>
              </a:spcAft>
              <a:buClr>
                <a:srgbClr val="888888"/>
              </a:buClr>
              <a:buSzPts val="3200"/>
              <a:buNone/>
            </a:pPr>
            <a:r>
              <a:rPr lang="en-US" dirty="0" err="1"/>
              <a:t>Yoojun</a:t>
            </a:r>
            <a:r>
              <a:rPr lang="en-US" dirty="0"/>
              <a:t> Kim</a:t>
            </a:r>
            <a:endParaRPr dirty="0"/>
          </a:p>
          <a:p>
            <a:pPr marL="0" lvl="0" indent="0" algn="ctr" rtl="0">
              <a:lnSpc>
                <a:spcPct val="100000"/>
              </a:lnSpc>
              <a:spcBef>
                <a:spcPts val="0"/>
              </a:spcBef>
              <a:spcAft>
                <a:spcPts val="0"/>
              </a:spcAft>
              <a:buClr>
                <a:srgbClr val="888888"/>
              </a:buClr>
              <a:buSzPts val="3200"/>
              <a:buNone/>
            </a:pPr>
            <a:r>
              <a:rPr lang="en-US" dirty="0" err="1"/>
              <a:t>Soumyajyoti</a:t>
            </a:r>
            <a:r>
              <a:rPr lang="en-US" dirty="0"/>
              <a:t> Dutta</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3"/>
          <p:cNvSpPr txBox="1">
            <a:spLocks noGrp="1"/>
          </p:cNvSpPr>
          <p:nvPr>
            <p:ph type="title"/>
          </p:nvPr>
        </p:nvSpPr>
        <p:spPr>
          <a:xfrm>
            <a:off x="457200" y="16598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600"/>
              <a:buFont typeface="Calibri"/>
              <a:buNone/>
            </a:pPr>
            <a:r>
              <a:rPr lang="en-US" sz="3600"/>
              <a:t>What is Done: Backend</a:t>
            </a:r>
            <a:endParaRPr/>
          </a:p>
        </p:txBody>
      </p:sp>
      <p:sp>
        <p:nvSpPr>
          <p:cNvPr id="91" name="Google Shape;91;p3"/>
          <p:cNvSpPr txBox="1">
            <a:spLocks noGrp="1"/>
          </p:cNvSpPr>
          <p:nvPr>
            <p:ph type="body" idx="1"/>
          </p:nvPr>
        </p:nvSpPr>
        <p:spPr>
          <a:xfrm>
            <a:off x="457200" y="1250050"/>
            <a:ext cx="8382300" cy="5272500"/>
          </a:xfrm>
          <a:prstGeom prst="rect">
            <a:avLst/>
          </a:prstGeom>
          <a:noFill/>
          <a:ln>
            <a:noFill/>
          </a:ln>
        </p:spPr>
        <p:txBody>
          <a:bodyPr spcFirstLastPara="1" wrap="square" lIns="91425" tIns="45700" rIns="91425" bIns="45700" anchor="t" anchorCtr="0">
            <a:normAutofit/>
          </a:bodyPr>
          <a:lstStyle/>
          <a:p>
            <a:pPr marL="457200" marR="0" lvl="0" indent="-400050" algn="l" rtl="0">
              <a:lnSpc>
                <a:spcPct val="100000"/>
              </a:lnSpc>
              <a:spcBef>
                <a:spcPts val="0"/>
              </a:spcBef>
              <a:spcAft>
                <a:spcPts val="0"/>
              </a:spcAft>
              <a:buSzPts val="2700"/>
              <a:buChar char="•"/>
            </a:pPr>
            <a:r>
              <a:rPr lang="en-US" sz="2700"/>
              <a:t>Backend (Soumya &amp; Arunesh)</a:t>
            </a:r>
            <a:endParaRPr sz="2700"/>
          </a:p>
          <a:p>
            <a:pPr marL="914400" marR="0" lvl="1" indent="-400050" algn="l" rtl="0">
              <a:lnSpc>
                <a:spcPct val="100000"/>
              </a:lnSpc>
              <a:spcBef>
                <a:spcPts val="0"/>
              </a:spcBef>
              <a:spcAft>
                <a:spcPts val="0"/>
              </a:spcAft>
              <a:buSzPts val="2700"/>
              <a:buChar char="–"/>
            </a:pPr>
            <a:r>
              <a:rPr lang="en-US" sz="2700"/>
              <a:t>Dataset Bodmas Ready (Change)</a:t>
            </a:r>
            <a:endParaRPr sz="2700"/>
          </a:p>
          <a:p>
            <a:pPr marL="914400" marR="0" lvl="1" indent="-400050" algn="l" rtl="0">
              <a:lnSpc>
                <a:spcPct val="100000"/>
              </a:lnSpc>
              <a:spcBef>
                <a:spcPts val="0"/>
              </a:spcBef>
              <a:spcAft>
                <a:spcPts val="0"/>
              </a:spcAft>
              <a:buSzPts val="2700"/>
              <a:buChar char="–"/>
            </a:pPr>
            <a:r>
              <a:rPr lang="en-US" sz="2700"/>
              <a:t>ML model for soft classifier is ready (99.5%)</a:t>
            </a:r>
            <a:endParaRPr sz="2700"/>
          </a:p>
          <a:p>
            <a:pPr marL="914400" marR="0" lvl="1" indent="-400050" algn="l" rtl="0">
              <a:lnSpc>
                <a:spcPct val="100000"/>
              </a:lnSpc>
              <a:spcBef>
                <a:spcPts val="0"/>
              </a:spcBef>
              <a:spcAft>
                <a:spcPts val="0"/>
              </a:spcAft>
              <a:buSzPts val="2700"/>
              <a:buChar char="–"/>
            </a:pPr>
            <a:r>
              <a:rPr lang="en-US" sz="2700"/>
              <a:t>ML model for Hard Classifier is ready (92.3%)</a:t>
            </a:r>
            <a:endParaRPr sz="2700"/>
          </a:p>
          <a:p>
            <a:pPr marL="0" marR="0" lvl="0" indent="0" algn="l" rtl="0">
              <a:lnSpc>
                <a:spcPct val="100000"/>
              </a:lnSpc>
              <a:spcBef>
                <a:spcPts val="0"/>
              </a:spcBef>
              <a:spcAft>
                <a:spcPts val="0"/>
              </a:spcAft>
              <a:buNone/>
            </a:pPr>
            <a:endParaRPr sz="2700"/>
          </a:p>
          <a:p>
            <a:pPr marL="0" marR="0" lvl="0" indent="0" algn="l" rtl="0">
              <a:lnSpc>
                <a:spcPct val="100000"/>
              </a:lnSpc>
              <a:spcBef>
                <a:spcPts val="0"/>
              </a:spcBef>
              <a:spcAft>
                <a:spcPts val="0"/>
              </a:spcAft>
              <a:buNone/>
            </a:pPr>
            <a:endParaRPr sz="2700"/>
          </a:p>
          <a:p>
            <a:pPr marL="457200" marR="0" lvl="0" indent="-400050" algn="l" rtl="0">
              <a:lnSpc>
                <a:spcPct val="100000"/>
              </a:lnSpc>
              <a:spcBef>
                <a:spcPts val="0"/>
              </a:spcBef>
              <a:spcAft>
                <a:spcPts val="0"/>
              </a:spcAft>
              <a:buSzPts val="2700"/>
              <a:buChar char="•"/>
            </a:pPr>
            <a:r>
              <a:rPr lang="en-US" sz="2700"/>
              <a:t>Need to be done:</a:t>
            </a:r>
            <a:endParaRPr sz="2700"/>
          </a:p>
          <a:p>
            <a:pPr marL="914400" marR="0" lvl="1" indent="-400050" algn="l" rtl="0">
              <a:lnSpc>
                <a:spcPct val="100000"/>
              </a:lnSpc>
              <a:spcBef>
                <a:spcPts val="0"/>
              </a:spcBef>
              <a:spcAft>
                <a:spcPts val="0"/>
              </a:spcAft>
              <a:buSzPts val="2700"/>
              <a:buChar char="–"/>
            </a:pPr>
            <a:r>
              <a:rPr lang="en-US" sz="2700"/>
              <a:t>Have a Fail check script for both classifiers</a:t>
            </a:r>
            <a:endParaRPr sz="2700"/>
          </a:p>
          <a:p>
            <a:pPr marL="914400" marR="0" lvl="1" indent="-400050" algn="l" rtl="0">
              <a:lnSpc>
                <a:spcPct val="100000"/>
              </a:lnSpc>
              <a:spcBef>
                <a:spcPts val="0"/>
              </a:spcBef>
              <a:spcAft>
                <a:spcPts val="0"/>
              </a:spcAft>
              <a:buSzPts val="2700"/>
              <a:buChar char="–"/>
            </a:pPr>
            <a:r>
              <a:rPr lang="en-US" sz="2700"/>
              <a:t>Provide the output to the frontend</a:t>
            </a:r>
            <a:endParaRPr sz="2700"/>
          </a:p>
          <a:p>
            <a:pPr marL="914400" marR="0" lvl="1" indent="-400050" algn="l" rtl="0">
              <a:lnSpc>
                <a:spcPct val="100000"/>
              </a:lnSpc>
              <a:spcBef>
                <a:spcPts val="0"/>
              </a:spcBef>
              <a:spcAft>
                <a:spcPts val="0"/>
              </a:spcAft>
              <a:buSzPts val="2700"/>
              <a:buChar char="–"/>
            </a:pPr>
            <a:r>
              <a:rPr lang="en-US" sz="2700"/>
              <a:t>Need to do oversampling as a tell </a:t>
            </a:r>
            <a:endParaRPr sz="27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2ff1fae2f4d_1_0"/>
          <p:cNvSpPr txBox="1">
            <a:spLocks noGrp="1"/>
          </p:cNvSpPr>
          <p:nvPr>
            <p:ph type="title"/>
          </p:nvPr>
        </p:nvSpPr>
        <p:spPr>
          <a:xfrm>
            <a:off x="457200" y="16598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600"/>
              <a:buFont typeface="Calibri"/>
              <a:buNone/>
            </a:pPr>
            <a:r>
              <a:rPr lang="en-US" sz="3600"/>
              <a:t>What is Done: Frontend</a:t>
            </a:r>
            <a:endParaRPr/>
          </a:p>
        </p:txBody>
      </p:sp>
      <p:sp>
        <p:nvSpPr>
          <p:cNvPr id="97" name="Google Shape;97;g2ff1fae2f4d_1_0"/>
          <p:cNvSpPr txBox="1">
            <a:spLocks noGrp="1"/>
          </p:cNvSpPr>
          <p:nvPr>
            <p:ph type="body" idx="1"/>
          </p:nvPr>
        </p:nvSpPr>
        <p:spPr>
          <a:xfrm>
            <a:off x="457200" y="1250050"/>
            <a:ext cx="8382300" cy="5272500"/>
          </a:xfrm>
          <a:prstGeom prst="rect">
            <a:avLst/>
          </a:prstGeom>
          <a:noFill/>
          <a:ln>
            <a:noFill/>
          </a:ln>
        </p:spPr>
        <p:txBody>
          <a:bodyPr spcFirstLastPara="1" wrap="square" lIns="91425" tIns="45700" rIns="91425" bIns="45700" anchor="t" anchorCtr="0">
            <a:normAutofit/>
          </a:bodyPr>
          <a:lstStyle/>
          <a:p>
            <a:pPr marL="457200" marR="0" lvl="0" indent="-400050" algn="l" rtl="0">
              <a:lnSpc>
                <a:spcPct val="100000"/>
              </a:lnSpc>
              <a:spcBef>
                <a:spcPts val="0"/>
              </a:spcBef>
              <a:spcAft>
                <a:spcPts val="0"/>
              </a:spcAft>
              <a:buSzPts val="2700"/>
              <a:buChar char="•"/>
            </a:pPr>
            <a:r>
              <a:rPr lang="en-US" sz="2700"/>
              <a:t>Developed preliminary UI design</a:t>
            </a:r>
            <a:endParaRPr sz="2700"/>
          </a:p>
          <a:p>
            <a:pPr marL="457200" marR="0" lvl="0" indent="-400050" algn="l" rtl="0">
              <a:lnSpc>
                <a:spcPct val="100000"/>
              </a:lnSpc>
              <a:spcBef>
                <a:spcPts val="0"/>
              </a:spcBef>
              <a:spcAft>
                <a:spcPts val="0"/>
              </a:spcAft>
              <a:buSzPts val="2700"/>
              <a:buChar char="•"/>
            </a:pPr>
            <a:r>
              <a:rPr lang="en-US" sz="2700"/>
              <a:t>Basic framework on the user interface with scalable and intuitive to navigate through the application</a:t>
            </a:r>
            <a:endParaRPr sz="2700"/>
          </a:p>
          <a:p>
            <a:pPr marL="457200" marR="0" lvl="0" indent="-400050" algn="l" rtl="0">
              <a:lnSpc>
                <a:spcPct val="100000"/>
              </a:lnSpc>
              <a:spcBef>
                <a:spcPts val="0"/>
              </a:spcBef>
              <a:spcAft>
                <a:spcPts val="0"/>
              </a:spcAft>
              <a:buSzPts val="2700"/>
              <a:buChar char="•"/>
            </a:pPr>
            <a:r>
              <a:rPr lang="en-US" sz="2700"/>
              <a:t>Clear direction in how we want to tackle the creativity (resorting to Material UI package) </a:t>
            </a:r>
            <a:endParaRPr sz="27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3017d7bb1af_0_0"/>
          <p:cNvSpPr txBox="1">
            <a:spLocks noGrp="1"/>
          </p:cNvSpPr>
          <p:nvPr>
            <p:ph type="body" idx="1"/>
          </p:nvPr>
        </p:nvSpPr>
        <p:spPr>
          <a:xfrm>
            <a:off x="457200" y="1600200"/>
            <a:ext cx="4038600" cy="45261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endParaRPr/>
          </a:p>
        </p:txBody>
      </p:sp>
      <p:sp>
        <p:nvSpPr>
          <p:cNvPr id="103" name="Google Shape;103;g3017d7bb1af_0_0"/>
          <p:cNvSpPr txBox="1">
            <a:spLocks noGrp="1"/>
          </p:cNvSpPr>
          <p:nvPr>
            <p:ph type="body" idx="2"/>
          </p:nvPr>
        </p:nvSpPr>
        <p:spPr>
          <a:xfrm>
            <a:off x="4648200" y="1600200"/>
            <a:ext cx="4038600" cy="45261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endParaRPr/>
          </a:p>
        </p:txBody>
      </p:sp>
      <p:pic>
        <p:nvPicPr>
          <p:cNvPr id="104" name="Google Shape;104;g3017d7bb1af_0_0"/>
          <p:cNvPicPr preferRelativeResize="0"/>
          <p:nvPr/>
        </p:nvPicPr>
        <p:blipFill>
          <a:blip r:embed="rId3">
            <a:alphaModFix/>
          </a:blip>
          <a:stretch>
            <a:fillRect/>
          </a:stretch>
        </p:blipFill>
        <p:spPr>
          <a:xfrm>
            <a:off x="577125" y="945862"/>
            <a:ext cx="7989750" cy="49662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2ff1fae2f4d_2_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600"/>
              <a:buFont typeface="Calibri"/>
              <a:buNone/>
            </a:pPr>
            <a:r>
              <a:rPr lang="en-US" sz="3600"/>
              <a:t>Current State</a:t>
            </a:r>
            <a:endParaRPr/>
          </a:p>
        </p:txBody>
      </p:sp>
      <p:sp>
        <p:nvSpPr>
          <p:cNvPr id="110" name="Google Shape;110;g2ff1fae2f4d_2_0"/>
          <p:cNvSpPr txBox="1">
            <a:spLocks noGrp="1"/>
          </p:cNvSpPr>
          <p:nvPr>
            <p:ph type="body" idx="1"/>
          </p:nvPr>
        </p:nvSpPr>
        <p:spPr>
          <a:xfrm>
            <a:off x="457200" y="1600200"/>
            <a:ext cx="7321200" cy="4526100"/>
          </a:xfrm>
          <a:prstGeom prst="rect">
            <a:avLst/>
          </a:prstGeom>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SzPts val="2800"/>
              <a:buChar char="•"/>
            </a:pPr>
            <a:r>
              <a:rPr lang="en-US"/>
              <a:t>XGBoost (Soft Classifier)</a:t>
            </a:r>
            <a:endParaRPr/>
          </a:p>
          <a:p>
            <a:pPr marL="457200" lvl="0" indent="-406400" algn="l" rtl="0">
              <a:lnSpc>
                <a:spcPct val="90000"/>
              </a:lnSpc>
              <a:spcBef>
                <a:spcPts val="0"/>
              </a:spcBef>
              <a:spcAft>
                <a:spcPts val="0"/>
              </a:spcAft>
              <a:buSzPts val="2800"/>
              <a:buChar char="•"/>
            </a:pPr>
            <a:r>
              <a:rPr lang="en-US"/>
              <a:t>SVM (Hard Classifier)</a:t>
            </a:r>
            <a:endParaRPr/>
          </a:p>
          <a:p>
            <a:pPr marL="0" lvl="0" indent="0" algn="l" rtl="0">
              <a:spcBef>
                <a:spcPts val="560"/>
              </a:spcBef>
              <a:spcAft>
                <a:spcPts val="0"/>
              </a:spcAft>
              <a:buNone/>
            </a:pPr>
            <a:endParaRPr/>
          </a:p>
        </p:txBody>
      </p:sp>
      <p:pic>
        <p:nvPicPr>
          <p:cNvPr id="111" name="Google Shape;111;g2ff1fae2f4d_2_0"/>
          <p:cNvPicPr preferRelativeResize="0"/>
          <p:nvPr/>
        </p:nvPicPr>
        <p:blipFill>
          <a:blip r:embed="rId3">
            <a:alphaModFix/>
          </a:blip>
          <a:stretch>
            <a:fillRect/>
          </a:stretch>
        </p:blipFill>
        <p:spPr>
          <a:xfrm>
            <a:off x="4708275" y="1660575"/>
            <a:ext cx="3589330" cy="426900"/>
          </a:xfrm>
          <a:prstGeom prst="rect">
            <a:avLst/>
          </a:prstGeom>
          <a:noFill/>
          <a:ln>
            <a:noFill/>
          </a:ln>
        </p:spPr>
      </p:pic>
      <p:pic>
        <p:nvPicPr>
          <p:cNvPr id="112" name="Google Shape;112;g2ff1fae2f4d_2_0"/>
          <p:cNvPicPr preferRelativeResize="0"/>
          <p:nvPr/>
        </p:nvPicPr>
        <p:blipFill>
          <a:blip r:embed="rId4">
            <a:alphaModFix/>
          </a:blip>
          <a:stretch>
            <a:fillRect/>
          </a:stretch>
        </p:blipFill>
        <p:spPr>
          <a:xfrm>
            <a:off x="4708275" y="2087475"/>
            <a:ext cx="3589325" cy="3263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2fed353293a_0_18"/>
          <p:cNvSpPr txBox="1">
            <a:spLocks noGrp="1"/>
          </p:cNvSpPr>
          <p:nvPr>
            <p:ph type="title"/>
          </p:nvPr>
        </p:nvSpPr>
        <p:spPr>
          <a:xfrm>
            <a:off x="457200" y="16598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600"/>
              <a:buFont typeface="Calibri"/>
              <a:buNone/>
            </a:pPr>
            <a:r>
              <a:rPr lang="en-US" sz="3600"/>
              <a:t>What is left to do</a:t>
            </a:r>
            <a:endParaRPr/>
          </a:p>
        </p:txBody>
      </p:sp>
      <p:sp>
        <p:nvSpPr>
          <p:cNvPr id="118" name="Google Shape;118;g2fed353293a_0_18"/>
          <p:cNvSpPr txBox="1">
            <a:spLocks noGrp="1"/>
          </p:cNvSpPr>
          <p:nvPr>
            <p:ph type="body" idx="1"/>
          </p:nvPr>
        </p:nvSpPr>
        <p:spPr>
          <a:xfrm>
            <a:off x="457200" y="1250050"/>
            <a:ext cx="8382300" cy="5272500"/>
          </a:xfrm>
          <a:prstGeom prst="rect">
            <a:avLst/>
          </a:prstGeom>
          <a:noFill/>
          <a:ln>
            <a:noFill/>
          </a:ln>
        </p:spPr>
        <p:txBody>
          <a:bodyPr spcFirstLastPara="1" wrap="square" lIns="91425" tIns="45700" rIns="91425" bIns="45700" anchor="t" anchorCtr="0">
            <a:normAutofit/>
          </a:bodyPr>
          <a:lstStyle/>
          <a:p>
            <a:pPr marL="457200" lvl="0" indent="-400050" algn="l" rtl="0">
              <a:lnSpc>
                <a:spcPct val="100000"/>
              </a:lnSpc>
              <a:spcBef>
                <a:spcPts val="0"/>
              </a:spcBef>
              <a:spcAft>
                <a:spcPts val="0"/>
              </a:spcAft>
              <a:buSzPts val="2700"/>
              <a:buChar char="•"/>
            </a:pPr>
            <a:r>
              <a:rPr lang="en-US" sz="2700"/>
              <a:t>Recommendation part, investigating the potential use of generative AI for interactive and flexible instructions. Maybe include user feedback (surveys) for personalized AI responses</a:t>
            </a:r>
            <a:endParaRPr sz="27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2ff1fae2f4d_0_15"/>
          <p:cNvSpPr txBox="1">
            <a:spLocks noGrp="1"/>
          </p:cNvSpPr>
          <p:nvPr>
            <p:ph type="title"/>
          </p:nvPr>
        </p:nvSpPr>
        <p:spPr>
          <a:xfrm>
            <a:off x="457200" y="16598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600"/>
              <a:buFont typeface="Calibri"/>
              <a:buNone/>
            </a:pPr>
            <a:r>
              <a:rPr lang="en-US" sz="3600"/>
              <a:t>What is left to do</a:t>
            </a:r>
            <a:endParaRPr/>
          </a:p>
        </p:txBody>
      </p:sp>
      <p:sp>
        <p:nvSpPr>
          <p:cNvPr id="124" name="Google Shape;124;g2ff1fae2f4d_0_15"/>
          <p:cNvSpPr txBox="1">
            <a:spLocks noGrp="1"/>
          </p:cNvSpPr>
          <p:nvPr>
            <p:ph type="body" idx="1"/>
          </p:nvPr>
        </p:nvSpPr>
        <p:spPr>
          <a:xfrm>
            <a:off x="457200" y="1250050"/>
            <a:ext cx="8382300" cy="5272500"/>
          </a:xfrm>
          <a:prstGeom prst="rect">
            <a:avLst/>
          </a:prstGeom>
          <a:noFill/>
          <a:ln>
            <a:noFill/>
          </a:ln>
        </p:spPr>
        <p:txBody>
          <a:bodyPr spcFirstLastPara="1" wrap="square" lIns="91425" tIns="45700" rIns="91425" bIns="45700" anchor="t" anchorCtr="0">
            <a:normAutofit/>
          </a:bodyPr>
          <a:lstStyle/>
          <a:p>
            <a:pPr marL="457200" lvl="0" indent="-400050" algn="l" rtl="0">
              <a:lnSpc>
                <a:spcPct val="100000"/>
              </a:lnSpc>
              <a:spcBef>
                <a:spcPts val="0"/>
              </a:spcBef>
              <a:spcAft>
                <a:spcPts val="0"/>
              </a:spcAft>
              <a:buSzPts val="2700"/>
              <a:buChar char="•"/>
            </a:pPr>
            <a:r>
              <a:rPr lang="en-US" sz="2700"/>
              <a:t>Evaluation plans for the usability and interactivity based on our mock-up application.</a:t>
            </a:r>
            <a:endParaRPr sz="2700"/>
          </a:p>
          <a:p>
            <a:pPr marL="457200" lvl="0" indent="-400050" algn="l" rtl="0">
              <a:spcBef>
                <a:spcPts val="0"/>
              </a:spcBef>
              <a:spcAft>
                <a:spcPts val="0"/>
              </a:spcAft>
              <a:buSzPts val="2700"/>
              <a:buChar char="•"/>
            </a:pPr>
            <a:r>
              <a:rPr lang="en-US" sz="2700"/>
              <a:t>Finishing up front-end UI and integrating it with our backend algorithm</a:t>
            </a:r>
            <a:endParaRPr sz="2700"/>
          </a:p>
          <a:p>
            <a:pPr marL="0" lvl="0" indent="0" algn="l" rtl="0">
              <a:spcBef>
                <a:spcPts val="0"/>
              </a:spcBef>
              <a:spcAft>
                <a:spcPts val="0"/>
              </a:spcAft>
              <a:buNone/>
            </a:pPr>
            <a:endParaRPr sz="2700"/>
          </a:p>
          <a:p>
            <a:pPr marL="0" lvl="0" indent="0" algn="l" rtl="0">
              <a:lnSpc>
                <a:spcPct val="100000"/>
              </a:lnSpc>
              <a:spcBef>
                <a:spcPts val="0"/>
              </a:spcBef>
              <a:spcAft>
                <a:spcPts val="0"/>
              </a:spcAft>
              <a:buSzPts val="2800"/>
              <a:buNone/>
            </a:pPr>
            <a:endParaRPr sz="27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g2fed353293a_0_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a:t>Work plan</a:t>
            </a:r>
            <a:endParaRPr/>
          </a:p>
        </p:txBody>
      </p:sp>
      <p:sp>
        <p:nvSpPr>
          <p:cNvPr id="130" name="Google Shape;130;g2fed353293a_0_23"/>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457200" lvl="0" indent="-381000" algn="l" rtl="0">
              <a:lnSpc>
                <a:spcPct val="100000"/>
              </a:lnSpc>
              <a:spcBef>
                <a:spcPts val="0"/>
              </a:spcBef>
              <a:spcAft>
                <a:spcPts val="0"/>
              </a:spcAft>
              <a:buSzPts val="2400"/>
              <a:buChar char="•"/>
            </a:pPr>
            <a:r>
              <a:rPr lang="en-US" sz="2400"/>
              <a:t>Arunesh </a:t>
            </a:r>
            <a:endParaRPr sz="2400"/>
          </a:p>
          <a:p>
            <a:pPr marL="914400" lvl="1" indent="-355600" algn="l" rtl="0">
              <a:lnSpc>
                <a:spcPct val="100000"/>
              </a:lnSpc>
              <a:spcBef>
                <a:spcPts val="0"/>
              </a:spcBef>
              <a:spcAft>
                <a:spcPts val="0"/>
              </a:spcAft>
              <a:buSzPts val="2000"/>
              <a:buChar char="–"/>
            </a:pPr>
            <a:r>
              <a:rPr lang="en-US" sz="2000"/>
              <a:t>Dataset Accessibility, Preprocessing and Intelligent Features Dev</a:t>
            </a:r>
            <a:endParaRPr sz="2000"/>
          </a:p>
          <a:p>
            <a:pPr marL="457200" lvl="0" indent="-381000" algn="l" rtl="0">
              <a:lnSpc>
                <a:spcPct val="100000"/>
              </a:lnSpc>
              <a:spcBef>
                <a:spcPts val="0"/>
              </a:spcBef>
              <a:spcAft>
                <a:spcPts val="0"/>
              </a:spcAft>
              <a:buSzPts val="2400"/>
              <a:buChar char="•"/>
            </a:pPr>
            <a:r>
              <a:rPr lang="en-US" sz="2400"/>
              <a:t>Soumya </a:t>
            </a:r>
            <a:endParaRPr sz="2400"/>
          </a:p>
          <a:p>
            <a:pPr marL="914400" lvl="1" indent="-355600" algn="l" rtl="0">
              <a:lnSpc>
                <a:spcPct val="100000"/>
              </a:lnSpc>
              <a:spcBef>
                <a:spcPts val="0"/>
              </a:spcBef>
              <a:spcAft>
                <a:spcPts val="0"/>
              </a:spcAft>
              <a:buSzPts val="2000"/>
              <a:buChar char="–"/>
            </a:pPr>
            <a:r>
              <a:rPr lang="en-US" sz="2000"/>
              <a:t>Backend ML Pipeline</a:t>
            </a:r>
            <a:endParaRPr sz="2000"/>
          </a:p>
          <a:p>
            <a:pPr marL="914400" lvl="1" indent="-355600" algn="l" rtl="0">
              <a:lnSpc>
                <a:spcPct val="100000"/>
              </a:lnSpc>
              <a:spcBef>
                <a:spcPts val="0"/>
              </a:spcBef>
              <a:spcAft>
                <a:spcPts val="0"/>
              </a:spcAft>
              <a:buSzPts val="2000"/>
              <a:buChar char="–"/>
            </a:pPr>
            <a:r>
              <a:rPr lang="en-US" sz="2000"/>
              <a:t>Ideation and partial implementation of additional intelligent features</a:t>
            </a:r>
            <a:endParaRPr sz="2000"/>
          </a:p>
          <a:p>
            <a:pPr marL="457200" lvl="0" indent="-381000" algn="l" rtl="0">
              <a:lnSpc>
                <a:spcPct val="100000"/>
              </a:lnSpc>
              <a:spcBef>
                <a:spcPts val="0"/>
              </a:spcBef>
              <a:spcAft>
                <a:spcPts val="0"/>
              </a:spcAft>
              <a:buSzPts val="2400"/>
              <a:buChar char="•"/>
            </a:pPr>
            <a:r>
              <a:rPr lang="en-US" sz="2400"/>
              <a:t>Steve </a:t>
            </a:r>
            <a:endParaRPr sz="2400"/>
          </a:p>
          <a:p>
            <a:pPr marL="914400" lvl="1" indent="-355600" algn="l" rtl="0">
              <a:lnSpc>
                <a:spcPct val="100000"/>
              </a:lnSpc>
              <a:spcBef>
                <a:spcPts val="0"/>
              </a:spcBef>
              <a:spcAft>
                <a:spcPts val="0"/>
              </a:spcAft>
              <a:buSzPts val="2000"/>
              <a:buChar char="–"/>
            </a:pPr>
            <a:r>
              <a:rPr lang="en-US" sz="2000"/>
              <a:t>Frontend UI, integration with backend	</a:t>
            </a:r>
            <a:endParaRPr sz="2000"/>
          </a:p>
          <a:p>
            <a:pPr marL="457200" lvl="0" indent="-381000" algn="l" rtl="0">
              <a:lnSpc>
                <a:spcPct val="100000"/>
              </a:lnSpc>
              <a:spcBef>
                <a:spcPts val="0"/>
              </a:spcBef>
              <a:spcAft>
                <a:spcPts val="0"/>
              </a:spcAft>
              <a:buSzPts val="2400"/>
              <a:buChar char="•"/>
            </a:pPr>
            <a:r>
              <a:rPr lang="en-US" sz="2400"/>
              <a:t>Yoojun </a:t>
            </a:r>
            <a:endParaRPr sz="2400"/>
          </a:p>
          <a:p>
            <a:pPr marL="914400" lvl="1" indent="-355600" algn="l" rtl="0">
              <a:lnSpc>
                <a:spcPct val="100000"/>
              </a:lnSpc>
              <a:spcBef>
                <a:spcPts val="0"/>
              </a:spcBef>
              <a:spcAft>
                <a:spcPts val="0"/>
              </a:spcAft>
              <a:buSzPts val="2000"/>
              <a:buChar char="–"/>
            </a:pPr>
            <a:r>
              <a:rPr lang="en-US" sz="2000"/>
              <a:t>Assisting with incomplete development tasks, documentation, evaluation plans</a:t>
            </a:r>
            <a:endParaRPr sz="2000"/>
          </a:p>
          <a:p>
            <a:pPr marL="457200" lvl="0" indent="-381000" algn="l" rtl="0">
              <a:lnSpc>
                <a:spcPct val="100000"/>
              </a:lnSpc>
              <a:spcBef>
                <a:spcPts val="0"/>
              </a:spcBef>
              <a:spcAft>
                <a:spcPts val="0"/>
              </a:spcAft>
              <a:buSzPts val="2400"/>
              <a:buChar char="•"/>
            </a:pPr>
            <a:r>
              <a:rPr lang="en-US" sz="2400"/>
              <a:t>Johnny </a:t>
            </a:r>
            <a:endParaRPr sz="2400"/>
          </a:p>
          <a:p>
            <a:pPr marL="914400" lvl="1" indent="-355600" algn="l" rtl="0">
              <a:lnSpc>
                <a:spcPct val="100000"/>
              </a:lnSpc>
              <a:spcBef>
                <a:spcPts val="0"/>
              </a:spcBef>
              <a:spcAft>
                <a:spcPts val="0"/>
              </a:spcAft>
              <a:buSzPts val="2000"/>
              <a:buChar char="–"/>
            </a:pPr>
            <a:r>
              <a:rPr lang="en-US" sz="2000"/>
              <a:t>Develop UI Mockups</a:t>
            </a:r>
            <a:endParaRPr sz="2000"/>
          </a:p>
          <a:p>
            <a:pPr marL="914400" lvl="1" indent="-355600" algn="l" rtl="0">
              <a:lnSpc>
                <a:spcPct val="100000"/>
              </a:lnSpc>
              <a:spcBef>
                <a:spcPts val="0"/>
              </a:spcBef>
              <a:spcAft>
                <a:spcPts val="0"/>
              </a:spcAft>
              <a:buSzPts val="2000"/>
              <a:buChar char="–"/>
            </a:pPr>
            <a:r>
              <a:rPr lang="en-US" sz="2000"/>
              <a:t>Continue leading the frontend development/progress</a:t>
            </a:r>
            <a:endParaRPr sz="2000"/>
          </a:p>
          <a:p>
            <a:pPr marL="914400" lvl="1" indent="-355600" algn="l" rtl="0">
              <a:lnSpc>
                <a:spcPct val="100000"/>
              </a:lnSpc>
              <a:spcBef>
                <a:spcPts val="0"/>
              </a:spcBef>
              <a:spcAft>
                <a:spcPts val="0"/>
              </a:spcAft>
              <a:buSzPts val="2000"/>
              <a:buChar char="–"/>
            </a:pPr>
            <a:r>
              <a:rPr lang="en-US" sz="2000"/>
              <a:t>Look at adaptive options for application</a:t>
            </a:r>
            <a:endParaRPr sz="2000"/>
          </a:p>
          <a:p>
            <a:pPr marL="342900" lvl="0" indent="-139700" algn="l" rtl="0">
              <a:lnSpc>
                <a:spcPct val="100000"/>
              </a:lnSpc>
              <a:spcBef>
                <a:spcPts val="640"/>
              </a:spcBef>
              <a:spcAft>
                <a:spcPts val="0"/>
              </a:spcAft>
              <a:buClr>
                <a:schemeClr val="dk1"/>
              </a:buClr>
              <a:buSzPts val="3200"/>
              <a:buNone/>
            </a:pPr>
            <a:endParaRPr sz="2400"/>
          </a:p>
        </p:txBody>
      </p:sp>
      <p:sp>
        <p:nvSpPr>
          <p:cNvPr id="2" name="TextBox 1">
            <a:extLst>
              <a:ext uri="{FF2B5EF4-FFF2-40B4-BE49-F238E27FC236}">
                <a16:creationId xmlns:a16="http://schemas.microsoft.com/office/drawing/2014/main" id="{224C7573-136A-6357-8BD1-3ADE37F51781}"/>
              </a:ext>
            </a:extLst>
          </p:cNvPr>
          <p:cNvSpPr txBox="1"/>
          <p:nvPr/>
        </p:nvSpPr>
        <p:spPr>
          <a:xfrm>
            <a:off x="5620552" y="6239325"/>
            <a:ext cx="2040623" cy="369332"/>
          </a:xfrm>
          <a:prstGeom prst="rect">
            <a:avLst/>
          </a:prstGeom>
          <a:noFill/>
        </p:spPr>
        <p:txBody>
          <a:bodyPr wrap="none" rtlCol="0">
            <a:spAutoFit/>
          </a:bodyPr>
          <a:lstStyle/>
          <a:p>
            <a:r>
              <a:rPr lang="en-US" dirty="0">
                <a:solidFill>
                  <a:srgbClr val="FF0000"/>
                </a:solidFill>
              </a:rPr>
              <a:t>Next up: </a:t>
            </a:r>
            <a:r>
              <a:rPr lang="en-US" dirty="0" err="1">
                <a:solidFill>
                  <a:srgbClr val="FF0000"/>
                </a:solidFill>
              </a:rPr>
              <a:t>IntelliCrew</a:t>
            </a:r>
            <a:endParaRPr lang="en-US" dirty="0">
              <a:solidFill>
                <a:srgbClr val="FF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IntelliCrew: Adaptive Task Manager for ADHD Users</a:t>
            </a:r>
            <a:endParaRPr/>
          </a:p>
        </p:txBody>
      </p:sp>
      <p:sp>
        <p:nvSpPr>
          <p:cNvPr id="85" name="Google Shape;85;p1"/>
          <p:cNvSpPr txBox="1">
            <a:spLocks noGrp="1"/>
          </p:cNvSpPr>
          <p:nvPr>
            <p:ph type="subTitle" idx="1"/>
          </p:nvPr>
        </p:nvSpPr>
        <p:spPr>
          <a:xfrm>
            <a:off x="1371600" y="3886200"/>
            <a:ext cx="6400800" cy="2321560"/>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spcBef>
                <a:spcPts val="0"/>
              </a:spcBef>
              <a:spcAft>
                <a:spcPts val="0"/>
              </a:spcAft>
              <a:buClr>
                <a:srgbClr val="888888"/>
              </a:buClr>
              <a:buSzPct val="100000"/>
              <a:buNone/>
            </a:pPr>
            <a:r>
              <a:rPr lang="en-US" dirty="0"/>
              <a:t>Ayesha Ahmed </a:t>
            </a:r>
          </a:p>
          <a:p>
            <a:pPr marL="0" lvl="0" indent="0" algn="ctr" rtl="0">
              <a:spcBef>
                <a:spcPts val="0"/>
              </a:spcBef>
              <a:spcAft>
                <a:spcPts val="0"/>
              </a:spcAft>
              <a:buClr>
                <a:srgbClr val="888888"/>
              </a:buClr>
              <a:buSzPct val="100000"/>
              <a:buNone/>
            </a:pPr>
            <a:r>
              <a:rPr lang="en-US" dirty="0"/>
              <a:t>Nihar Chauhan</a:t>
            </a:r>
            <a:endParaRPr dirty="0"/>
          </a:p>
          <a:p>
            <a:pPr marL="0" lvl="0" indent="0" algn="ctr" rtl="0">
              <a:spcBef>
                <a:spcPts val="0"/>
              </a:spcBef>
              <a:spcAft>
                <a:spcPts val="0"/>
              </a:spcAft>
              <a:buClr>
                <a:srgbClr val="888888"/>
              </a:buClr>
              <a:buSzPct val="100000"/>
              <a:buNone/>
            </a:pPr>
            <a:r>
              <a:rPr lang="en-US" dirty="0"/>
              <a:t>Shubham </a:t>
            </a:r>
            <a:r>
              <a:rPr lang="en-US" dirty="0" err="1"/>
              <a:t>Chorage</a:t>
            </a:r>
            <a:endParaRPr dirty="0"/>
          </a:p>
          <a:p>
            <a:pPr marL="0" lvl="0" indent="0" algn="ctr" rtl="0">
              <a:spcBef>
                <a:spcPts val="0"/>
              </a:spcBef>
              <a:spcAft>
                <a:spcPts val="0"/>
              </a:spcAft>
              <a:buClr>
                <a:srgbClr val="888888"/>
              </a:buClr>
              <a:buSzPct val="100000"/>
              <a:buNone/>
            </a:pPr>
            <a:r>
              <a:rPr lang="en-US" dirty="0"/>
              <a:t>Prakhar Singh</a:t>
            </a:r>
            <a:endParaRPr dirty="0"/>
          </a:p>
          <a:p>
            <a:pPr marL="0" lvl="0" indent="0" algn="ctr" rtl="0">
              <a:spcBef>
                <a:spcPts val="0"/>
              </a:spcBef>
              <a:spcAft>
                <a:spcPts val="0"/>
              </a:spcAft>
              <a:buClr>
                <a:srgbClr val="888888"/>
              </a:buClr>
              <a:buSzPct val="100000"/>
              <a:buNone/>
            </a:pPr>
            <a:r>
              <a:rPr lang="en-US" dirty="0" err="1"/>
              <a:t>Kexuan</a:t>
            </a:r>
            <a:r>
              <a:rPr lang="en-US" dirty="0"/>
              <a:t> Shen</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What is Done: Tasks</a:t>
            </a:r>
            <a:endParaRPr sz="3600"/>
          </a:p>
        </p:txBody>
      </p:sp>
      <p:sp>
        <p:nvSpPr>
          <p:cNvPr id="91" name="Google Shape;91;p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457200" lvl="0" indent="-317500" algn="l" rtl="0">
              <a:spcBef>
                <a:spcPts val="0"/>
              </a:spcBef>
              <a:spcAft>
                <a:spcPts val="0"/>
              </a:spcAft>
              <a:buSzPts val="1400"/>
              <a:buFont typeface="Arial"/>
              <a:buChar char="❖"/>
            </a:pPr>
            <a:r>
              <a:rPr lang="en-US" sz="1400" b="1">
                <a:latin typeface="Arial"/>
                <a:ea typeface="Arial"/>
                <a:cs typeface="Arial"/>
                <a:sym typeface="Arial"/>
              </a:rPr>
              <a:t>User Authentication:</a:t>
            </a:r>
            <a:endParaRPr sz="1400" b="1">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a:latin typeface="Arial"/>
                <a:ea typeface="Arial"/>
                <a:cs typeface="Arial"/>
                <a:sym typeface="Arial"/>
              </a:rPr>
              <a:t>Users log in using predefined credentials.</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a:latin typeface="Arial"/>
                <a:ea typeface="Arial"/>
                <a:cs typeface="Arial"/>
                <a:sym typeface="Arial"/>
              </a:rPr>
              <a:t>Upon successful login, users are welcomed and redirected to the main application interface.</a:t>
            </a:r>
            <a:endParaRPr sz="1400">
              <a:latin typeface="Arial"/>
              <a:ea typeface="Arial"/>
              <a:cs typeface="Arial"/>
              <a:sym typeface="Arial"/>
            </a:endParaRPr>
          </a:p>
          <a:p>
            <a:pPr marL="457200" lvl="0" indent="-317500" algn="l" rtl="0">
              <a:lnSpc>
                <a:spcPct val="115000"/>
              </a:lnSpc>
              <a:spcBef>
                <a:spcPts val="0"/>
              </a:spcBef>
              <a:spcAft>
                <a:spcPts val="0"/>
              </a:spcAft>
              <a:buSzPts val="1400"/>
              <a:buFont typeface="Arial"/>
              <a:buChar char="❖"/>
            </a:pPr>
            <a:r>
              <a:rPr lang="en-US" sz="1400" b="1">
                <a:latin typeface="Arial"/>
                <a:ea typeface="Arial"/>
                <a:cs typeface="Arial"/>
                <a:sym typeface="Arial"/>
              </a:rPr>
              <a:t>Main Interface Setup:</a:t>
            </a:r>
            <a:endParaRPr sz="1400" b="1">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a:latin typeface="Arial"/>
                <a:ea typeface="Arial"/>
                <a:cs typeface="Arial"/>
                <a:sym typeface="Arial"/>
              </a:rPr>
              <a:t>Displays the productivity timer and user’s task list.</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a:latin typeface="Arial"/>
                <a:ea typeface="Arial"/>
                <a:cs typeface="Arial"/>
                <a:sym typeface="Arial"/>
              </a:rPr>
              <a:t>Includes labels for task and timer display, as well as buttons for various actions.</a:t>
            </a:r>
            <a:endParaRPr sz="1400">
              <a:latin typeface="Arial"/>
              <a:ea typeface="Arial"/>
              <a:cs typeface="Arial"/>
              <a:sym typeface="Arial"/>
            </a:endParaRPr>
          </a:p>
          <a:p>
            <a:pPr marL="457200" lvl="0" indent="-317500" algn="l" rtl="0">
              <a:lnSpc>
                <a:spcPct val="115000"/>
              </a:lnSpc>
              <a:spcBef>
                <a:spcPts val="0"/>
              </a:spcBef>
              <a:spcAft>
                <a:spcPts val="0"/>
              </a:spcAft>
              <a:buSzPts val="1400"/>
              <a:buFont typeface="Arial"/>
              <a:buChar char="❖"/>
            </a:pPr>
            <a:r>
              <a:rPr lang="en-US" sz="1400" b="1">
                <a:latin typeface="Arial"/>
                <a:ea typeface="Arial"/>
                <a:cs typeface="Arial"/>
                <a:sym typeface="Arial"/>
              </a:rPr>
              <a:t>Task Management:</a:t>
            </a:r>
            <a:endParaRPr sz="1400" b="1">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b="1">
                <a:latin typeface="Arial"/>
                <a:ea typeface="Arial"/>
                <a:cs typeface="Arial"/>
                <a:sym typeface="Arial"/>
              </a:rPr>
              <a:t>Add Task</a:t>
            </a:r>
            <a:r>
              <a:rPr lang="en-US" sz="1400">
                <a:latin typeface="Arial"/>
                <a:ea typeface="Arial"/>
                <a:cs typeface="Arial"/>
                <a:sym typeface="Arial"/>
              </a:rPr>
              <a:t>: Allows users to add tasks to the local task list.</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b="1">
                <a:latin typeface="Arial"/>
                <a:ea typeface="Arial"/>
                <a:cs typeface="Arial"/>
                <a:sym typeface="Arial"/>
              </a:rPr>
              <a:t>Task Navigation</a:t>
            </a:r>
            <a:r>
              <a:rPr lang="en-US" sz="1400">
                <a:latin typeface="Arial"/>
                <a:ea typeface="Arial"/>
                <a:cs typeface="Arial"/>
                <a:sym typeface="Arial"/>
              </a:rPr>
              <a:t>: Provides controls to move tasks up, down, or to the top of the list.</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b="1">
                <a:latin typeface="Arial"/>
                <a:ea typeface="Arial"/>
                <a:cs typeface="Arial"/>
                <a:sym typeface="Arial"/>
              </a:rPr>
              <a:t>Task Swapping</a:t>
            </a:r>
            <a:r>
              <a:rPr lang="en-US" sz="1400">
                <a:latin typeface="Arial"/>
                <a:ea typeface="Arial"/>
                <a:cs typeface="Arial"/>
                <a:sym typeface="Arial"/>
              </a:rPr>
              <a:t>: Swaps the active task with a selected task from the list.</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b="1">
                <a:latin typeface="Arial"/>
                <a:ea typeface="Arial"/>
                <a:cs typeface="Arial"/>
                <a:sym typeface="Arial"/>
              </a:rPr>
              <a:t>Fetch Tasks</a:t>
            </a:r>
            <a:r>
              <a:rPr lang="en-US" sz="1400">
                <a:latin typeface="Arial"/>
                <a:ea typeface="Arial"/>
                <a:cs typeface="Arial"/>
                <a:sym typeface="Arial"/>
              </a:rPr>
              <a:t>: Retrieves tasks stored locally for the logged-in user.</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b="1">
                <a:latin typeface="Arial"/>
                <a:ea typeface="Arial"/>
                <a:cs typeface="Arial"/>
                <a:sym typeface="Arial"/>
              </a:rPr>
              <a:t>Move to Next Task</a:t>
            </a:r>
            <a:r>
              <a:rPr lang="en-US" sz="1400">
                <a:latin typeface="Arial"/>
                <a:ea typeface="Arial"/>
                <a:cs typeface="Arial"/>
                <a:sym typeface="Arial"/>
              </a:rPr>
              <a:t>: Automatically loads the next task from the list after the current task is completed.</a:t>
            </a:r>
            <a:endParaRPr sz="35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019ae4c86b_0_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What is Done: Tasks</a:t>
            </a:r>
            <a:endParaRPr sz="3600"/>
          </a:p>
        </p:txBody>
      </p:sp>
      <p:sp>
        <p:nvSpPr>
          <p:cNvPr id="97" name="Google Shape;97;g3019ae4c86b_0_30"/>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457200" lvl="0" indent="-317500" algn="l" rtl="0">
              <a:spcBef>
                <a:spcPts val="0"/>
              </a:spcBef>
              <a:spcAft>
                <a:spcPts val="0"/>
              </a:spcAft>
              <a:buSzPts val="1400"/>
              <a:buFont typeface="Arial"/>
              <a:buChar char="❖"/>
            </a:pPr>
            <a:r>
              <a:rPr lang="en-US" sz="1400" b="1">
                <a:latin typeface="Arial"/>
                <a:ea typeface="Arial"/>
                <a:cs typeface="Arial"/>
                <a:sym typeface="Arial"/>
              </a:rPr>
              <a:t>Task Synchronization with Todoist:</a:t>
            </a:r>
            <a:endParaRPr sz="1400" b="1">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b="1">
                <a:latin typeface="Arial"/>
                <a:ea typeface="Arial"/>
                <a:cs typeface="Arial"/>
                <a:sym typeface="Arial"/>
              </a:rPr>
              <a:t>Fetch Tasks</a:t>
            </a:r>
            <a:r>
              <a:rPr lang="en-US" sz="1400">
                <a:latin typeface="Arial"/>
                <a:ea typeface="Arial"/>
                <a:cs typeface="Arial"/>
                <a:sym typeface="Arial"/>
              </a:rPr>
              <a:t>: Retrieves active tasks from Todoist.</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b="1">
                <a:latin typeface="Arial"/>
                <a:ea typeface="Arial"/>
                <a:cs typeface="Arial"/>
                <a:sym typeface="Arial"/>
              </a:rPr>
              <a:t>Add Task</a:t>
            </a:r>
            <a:r>
              <a:rPr lang="en-US" sz="1400">
                <a:latin typeface="Arial"/>
                <a:ea typeface="Arial"/>
                <a:cs typeface="Arial"/>
                <a:sym typeface="Arial"/>
              </a:rPr>
              <a:t>: Adds tasks to Todoist, synchronizing with the local task list.</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b="1">
                <a:latin typeface="Arial"/>
                <a:ea typeface="Arial"/>
                <a:cs typeface="Arial"/>
                <a:sym typeface="Arial"/>
              </a:rPr>
              <a:t>Complete Task</a:t>
            </a:r>
            <a:r>
              <a:rPr lang="en-US" sz="1400">
                <a:latin typeface="Arial"/>
                <a:ea typeface="Arial"/>
                <a:cs typeface="Arial"/>
                <a:sym typeface="Arial"/>
              </a:rPr>
              <a:t>: Marks tasks as complete in Todoist.</a:t>
            </a:r>
            <a:endParaRPr sz="1400">
              <a:latin typeface="Arial"/>
              <a:ea typeface="Arial"/>
              <a:cs typeface="Arial"/>
              <a:sym typeface="Arial"/>
            </a:endParaRPr>
          </a:p>
          <a:p>
            <a:pPr marL="457200" lvl="0" indent="-317500" algn="l" rtl="0">
              <a:lnSpc>
                <a:spcPct val="115000"/>
              </a:lnSpc>
              <a:spcBef>
                <a:spcPts val="0"/>
              </a:spcBef>
              <a:spcAft>
                <a:spcPts val="0"/>
              </a:spcAft>
              <a:buSzPts val="1400"/>
              <a:buFont typeface="Arial"/>
              <a:buChar char="❖"/>
            </a:pPr>
            <a:r>
              <a:rPr lang="en-US" sz="1400" b="1">
                <a:latin typeface="Arial"/>
                <a:ea typeface="Arial"/>
                <a:cs typeface="Arial"/>
                <a:sym typeface="Arial"/>
              </a:rPr>
              <a:t>Task Timer and Reminder:</a:t>
            </a:r>
            <a:endParaRPr sz="1400" b="1">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a:latin typeface="Arial"/>
                <a:ea typeface="Arial"/>
                <a:cs typeface="Arial"/>
                <a:sym typeface="Arial"/>
              </a:rPr>
              <a:t>A timer starts when a task is active and displays elapsed time.</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a:latin typeface="Arial"/>
                <a:ea typeface="Arial"/>
                <a:cs typeface="Arial"/>
                <a:sym typeface="Arial"/>
              </a:rPr>
              <a:t>Reminders prompt the user to stay on track or note the reason for task incompletion.</a:t>
            </a:r>
            <a:endParaRPr sz="1400">
              <a:latin typeface="Arial"/>
              <a:ea typeface="Arial"/>
              <a:cs typeface="Arial"/>
              <a:sym typeface="Arial"/>
            </a:endParaRPr>
          </a:p>
          <a:p>
            <a:pPr marL="457200" lvl="0" indent="-317500" algn="l" rtl="0">
              <a:lnSpc>
                <a:spcPct val="115000"/>
              </a:lnSpc>
              <a:spcBef>
                <a:spcPts val="0"/>
              </a:spcBef>
              <a:spcAft>
                <a:spcPts val="0"/>
              </a:spcAft>
              <a:buSzPts val="1400"/>
              <a:buFont typeface="Arial"/>
              <a:buChar char="❖"/>
            </a:pPr>
            <a:r>
              <a:rPr lang="en-US" sz="1400" b="1">
                <a:latin typeface="Arial"/>
                <a:ea typeface="Arial"/>
                <a:cs typeface="Arial"/>
                <a:sym typeface="Arial"/>
              </a:rPr>
              <a:t>Focus Mode Toggle:</a:t>
            </a:r>
            <a:endParaRPr sz="1400" b="1">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a:latin typeface="Arial"/>
                <a:ea typeface="Arial"/>
                <a:cs typeface="Arial"/>
                <a:sym typeface="Arial"/>
              </a:rPr>
              <a:t>Switches between a simplified UI (focus mode) and the main UI, allowing users to focus on a single task.</a:t>
            </a:r>
            <a:endParaRPr sz="1400">
              <a:latin typeface="Arial"/>
              <a:ea typeface="Arial"/>
              <a:cs typeface="Arial"/>
              <a:sym typeface="Arial"/>
            </a:endParaRPr>
          </a:p>
          <a:p>
            <a:pPr marL="457200" lvl="0" indent="-317500" algn="l" rtl="0">
              <a:lnSpc>
                <a:spcPct val="115000"/>
              </a:lnSpc>
              <a:spcBef>
                <a:spcPts val="0"/>
              </a:spcBef>
              <a:spcAft>
                <a:spcPts val="0"/>
              </a:spcAft>
              <a:buSzPts val="1400"/>
              <a:buFont typeface="Arial"/>
              <a:buChar char="❖"/>
            </a:pPr>
            <a:r>
              <a:rPr lang="en-US" sz="1400" b="1">
                <a:latin typeface="Arial"/>
                <a:ea typeface="Arial"/>
                <a:cs typeface="Arial"/>
                <a:sym typeface="Arial"/>
              </a:rPr>
              <a:t>Task and Timer Controls:</a:t>
            </a:r>
            <a:endParaRPr sz="1400" b="1">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b="1">
                <a:latin typeface="Arial"/>
                <a:ea typeface="Arial"/>
                <a:cs typeface="Arial"/>
                <a:sym typeface="Arial"/>
              </a:rPr>
              <a:t>Start/Complete Task</a:t>
            </a:r>
            <a:r>
              <a:rPr lang="en-US" sz="1400">
                <a:latin typeface="Arial"/>
                <a:ea typeface="Arial"/>
                <a:cs typeface="Arial"/>
                <a:sym typeface="Arial"/>
              </a:rPr>
              <a:t>: Begins or completes the current task, updating the timer and task status.</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b="1">
                <a:latin typeface="Arial"/>
                <a:ea typeface="Arial"/>
                <a:cs typeface="Arial"/>
                <a:sym typeface="Arial"/>
              </a:rPr>
              <a:t>Pause/Resume</a:t>
            </a:r>
            <a:r>
              <a:rPr lang="en-US" sz="1400">
                <a:latin typeface="Arial"/>
                <a:ea typeface="Arial"/>
                <a:cs typeface="Arial"/>
                <a:sym typeface="Arial"/>
              </a:rPr>
              <a:t>: Pauses and resumes the timer.</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b="1">
                <a:latin typeface="Arial"/>
                <a:ea typeface="Arial"/>
                <a:cs typeface="Arial"/>
                <a:sym typeface="Arial"/>
              </a:rPr>
              <a:t>Reset Timer</a:t>
            </a:r>
            <a:r>
              <a:rPr lang="en-US" sz="1400">
                <a:latin typeface="Arial"/>
                <a:ea typeface="Arial"/>
                <a:cs typeface="Arial"/>
                <a:sym typeface="Arial"/>
              </a:rPr>
              <a:t>: Resets the timer for the current task.</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b="1">
                <a:latin typeface="Arial"/>
                <a:ea typeface="Arial"/>
                <a:cs typeface="Arial"/>
                <a:sym typeface="Arial"/>
              </a:rPr>
              <a:t>Mute/Unmute Sound</a:t>
            </a:r>
            <a:r>
              <a:rPr lang="en-US" sz="1400">
                <a:latin typeface="Arial"/>
                <a:ea typeface="Arial"/>
                <a:cs typeface="Arial"/>
                <a:sym typeface="Arial"/>
              </a:rPr>
              <a:t>: Controls sound notifications.</a:t>
            </a:r>
            <a:endParaRPr sz="1400">
              <a:latin typeface="Arial"/>
              <a:ea typeface="Arial"/>
              <a:cs typeface="Arial"/>
              <a:sym typeface="Arial"/>
            </a:endParaRPr>
          </a:p>
          <a:p>
            <a:pPr marL="0" lvl="0" indent="0" algn="l" rtl="0">
              <a:spcBef>
                <a:spcPts val="1200"/>
              </a:spcBef>
              <a:spcAft>
                <a:spcPts val="0"/>
              </a:spcAft>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3019ae4c86b_0_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What is Done: Tasks</a:t>
            </a:r>
            <a:endParaRPr sz="3600"/>
          </a:p>
        </p:txBody>
      </p:sp>
      <p:sp>
        <p:nvSpPr>
          <p:cNvPr id="103" name="Google Shape;103;g3019ae4c86b_0_38"/>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457200" lvl="0" indent="-317500" algn="l" rtl="0">
              <a:spcBef>
                <a:spcPts val="0"/>
              </a:spcBef>
              <a:spcAft>
                <a:spcPts val="0"/>
              </a:spcAft>
              <a:buSzPts val="1400"/>
              <a:buFont typeface="Arial"/>
              <a:buChar char="❖"/>
            </a:pPr>
            <a:r>
              <a:rPr lang="en-US" sz="1400" b="1">
                <a:latin typeface="Arial"/>
                <a:ea typeface="Arial"/>
                <a:cs typeface="Arial"/>
                <a:sym typeface="Arial"/>
              </a:rPr>
              <a:t>Task Logging and Tracking:</a:t>
            </a:r>
            <a:endParaRPr sz="1400" b="1">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a:latin typeface="Arial"/>
                <a:ea typeface="Arial"/>
                <a:cs typeface="Arial"/>
                <a:sym typeface="Arial"/>
              </a:rPr>
              <a:t>Logs completed tasks, including task name, start, and end time.</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a:latin typeface="Arial"/>
                <a:ea typeface="Arial"/>
                <a:cs typeface="Arial"/>
                <a:sym typeface="Arial"/>
              </a:rPr>
              <a:t>Logs incompletion reasons and optional notes for unfinished tasks.</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a:latin typeface="Arial"/>
                <a:ea typeface="Arial"/>
                <a:cs typeface="Arial"/>
                <a:sym typeface="Arial"/>
              </a:rPr>
              <a:t>Stores logs in a local file for future reference.</a:t>
            </a:r>
            <a:endParaRPr sz="1400">
              <a:latin typeface="Arial"/>
              <a:ea typeface="Arial"/>
              <a:cs typeface="Arial"/>
              <a:sym typeface="Arial"/>
            </a:endParaRPr>
          </a:p>
          <a:p>
            <a:pPr marL="457200" marR="0" lvl="0" indent="-317500" algn="l" rtl="0">
              <a:lnSpc>
                <a:spcPct val="100000"/>
              </a:lnSpc>
              <a:spcBef>
                <a:spcPts val="0"/>
              </a:spcBef>
              <a:spcAft>
                <a:spcPts val="0"/>
              </a:spcAft>
              <a:buSzPts val="1400"/>
              <a:buChar char="❖"/>
            </a:pPr>
            <a:r>
              <a:rPr lang="en-US" sz="1400" b="1">
                <a:latin typeface="Arial"/>
                <a:ea typeface="Arial"/>
                <a:cs typeface="Arial"/>
                <a:sym typeface="Arial"/>
              </a:rPr>
              <a:t>File and Folder Selection</a:t>
            </a:r>
            <a:r>
              <a:rPr lang="en-US" sz="1400">
                <a:latin typeface="Arial"/>
                <a:ea typeface="Arial"/>
                <a:cs typeface="Arial"/>
                <a:sym typeface="Arial"/>
              </a:rPr>
              <a:t>: Allows users to select files or folders to associate with specific tasks or completion notes.</a:t>
            </a:r>
            <a:endParaRPr sz="1400">
              <a:latin typeface="Arial"/>
              <a:ea typeface="Arial"/>
              <a:cs typeface="Arial"/>
              <a:sym typeface="Arial"/>
            </a:endParaRPr>
          </a:p>
          <a:p>
            <a:pPr marL="457200" lvl="0" indent="-317500" algn="l" rtl="0">
              <a:spcBef>
                <a:spcPts val="0"/>
              </a:spcBef>
              <a:spcAft>
                <a:spcPts val="0"/>
              </a:spcAft>
              <a:buSzPts val="1400"/>
              <a:buChar char="❖"/>
            </a:pPr>
            <a:r>
              <a:rPr lang="en-US" sz="1400" b="1">
                <a:latin typeface="Arial"/>
                <a:ea typeface="Arial"/>
                <a:cs typeface="Arial"/>
                <a:sym typeface="Arial"/>
              </a:rPr>
              <a:t>Logout and Session Saving:</a:t>
            </a:r>
            <a:endParaRPr sz="1400" b="1">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a:latin typeface="Arial"/>
                <a:ea typeface="Arial"/>
                <a:cs typeface="Arial"/>
                <a:sym typeface="Arial"/>
              </a:rPr>
              <a:t>Logs out the user, returning to the login page.</a:t>
            </a:r>
            <a:endParaRPr sz="1400">
              <a:latin typeface="Arial"/>
              <a:ea typeface="Arial"/>
              <a:cs typeface="Arial"/>
              <a:sym typeface="Arial"/>
            </a:endParaRPr>
          </a:p>
          <a:p>
            <a:pPr marL="914400" lvl="0" indent="-317500" algn="l" rtl="0">
              <a:lnSpc>
                <a:spcPct val="115000"/>
              </a:lnSpc>
              <a:spcBef>
                <a:spcPts val="0"/>
              </a:spcBef>
              <a:spcAft>
                <a:spcPts val="0"/>
              </a:spcAft>
              <a:buSzPts val="1400"/>
              <a:buChar char="●"/>
            </a:pPr>
            <a:r>
              <a:rPr lang="en-US" sz="1400">
                <a:latin typeface="Arial"/>
                <a:ea typeface="Arial"/>
                <a:cs typeface="Arial"/>
                <a:sym typeface="Arial"/>
              </a:rPr>
              <a:t>Saves the current state (task name, start time, and timer) upon logout or window close to restore on the next login.</a:t>
            </a:r>
            <a:endParaRPr sz="1700" b="1">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Current State</a:t>
            </a:r>
            <a:endParaRPr sz="3600"/>
          </a:p>
        </p:txBody>
      </p:sp>
      <p:sp>
        <p:nvSpPr>
          <p:cNvPr id="109" name="Google Shape;109;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a:t>Login Screen</a:t>
            </a:r>
            <a:endParaRPr/>
          </a:p>
        </p:txBody>
      </p:sp>
      <p:pic>
        <p:nvPicPr>
          <p:cNvPr id="110" name="Google Shape;110;p3"/>
          <p:cNvPicPr preferRelativeResize="0"/>
          <p:nvPr/>
        </p:nvPicPr>
        <p:blipFill>
          <a:blip r:embed="rId3">
            <a:alphaModFix/>
          </a:blip>
          <a:stretch>
            <a:fillRect/>
          </a:stretch>
        </p:blipFill>
        <p:spPr>
          <a:xfrm>
            <a:off x="1844700" y="2339600"/>
            <a:ext cx="5085250" cy="41653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g3019ae4c86b_0_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Current State</a:t>
            </a:r>
            <a:endParaRPr sz="3600"/>
          </a:p>
        </p:txBody>
      </p:sp>
      <p:sp>
        <p:nvSpPr>
          <p:cNvPr id="116" name="Google Shape;116;g3019ae4c86b_0_10"/>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a:t>Main Screen</a:t>
            </a:r>
            <a:endParaRPr/>
          </a:p>
        </p:txBody>
      </p:sp>
      <p:pic>
        <p:nvPicPr>
          <p:cNvPr id="117" name="Google Shape;117;g3019ae4c86b_0_10"/>
          <p:cNvPicPr preferRelativeResize="0"/>
          <p:nvPr/>
        </p:nvPicPr>
        <p:blipFill>
          <a:blip r:embed="rId3">
            <a:alphaModFix/>
          </a:blip>
          <a:stretch>
            <a:fillRect/>
          </a:stretch>
        </p:blipFill>
        <p:spPr>
          <a:xfrm>
            <a:off x="3229200" y="1600200"/>
            <a:ext cx="4738356" cy="491057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3019ae4c86b_0_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Current State</a:t>
            </a:r>
            <a:endParaRPr sz="3600"/>
          </a:p>
        </p:txBody>
      </p:sp>
      <p:sp>
        <p:nvSpPr>
          <p:cNvPr id="123" name="Google Shape;123;g3019ae4c86b_0_20"/>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a:t>Focus Mode Screen</a:t>
            </a:r>
            <a:endParaRPr/>
          </a:p>
          <a:p>
            <a:pPr marL="0" lvl="0" indent="0" algn="l" rtl="0">
              <a:spcBef>
                <a:spcPts val="0"/>
              </a:spcBef>
              <a:spcAft>
                <a:spcPts val="0"/>
              </a:spcAft>
              <a:buNone/>
            </a:pPr>
            <a:endParaRPr/>
          </a:p>
        </p:txBody>
      </p:sp>
      <p:pic>
        <p:nvPicPr>
          <p:cNvPr id="124" name="Google Shape;124;g3019ae4c86b_0_20"/>
          <p:cNvPicPr preferRelativeResize="0"/>
          <p:nvPr/>
        </p:nvPicPr>
        <p:blipFill>
          <a:blip r:embed="rId3">
            <a:alphaModFix/>
          </a:blip>
          <a:stretch>
            <a:fillRect/>
          </a:stretch>
        </p:blipFill>
        <p:spPr>
          <a:xfrm>
            <a:off x="1111325" y="2382775"/>
            <a:ext cx="7091949" cy="34671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g3019ae4c86b_0_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Current State</a:t>
            </a:r>
            <a:endParaRPr sz="3600"/>
          </a:p>
        </p:txBody>
      </p:sp>
      <p:sp>
        <p:nvSpPr>
          <p:cNvPr id="130" name="Google Shape;130;g3019ae4c86b_0_15"/>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a:t>Add Task Screen</a:t>
            </a:r>
            <a:endParaRPr/>
          </a:p>
          <a:p>
            <a:pPr marL="0" lvl="0" indent="0" algn="l" rtl="0">
              <a:spcBef>
                <a:spcPts val="0"/>
              </a:spcBef>
              <a:spcAft>
                <a:spcPts val="0"/>
              </a:spcAft>
              <a:buNone/>
            </a:pPr>
            <a:endParaRPr/>
          </a:p>
        </p:txBody>
      </p:sp>
      <p:pic>
        <p:nvPicPr>
          <p:cNvPr id="131" name="Google Shape;131;g3019ae4c86b_0_15"/>
          <p:cNvPicPr preferRelativeResize="0"/>
          <p:nvPr/>
        </p:nvPicPr>
        <p:blipFill>
          <a:blip r:embed="rId3">
            <a:alphaModFix/>
          </a:blip>
          <a:stretch>
            <a:fillRect/>
          </a:stretch>
        </p:blipFill>
        <p:spPr>
          <a:xfrm>
            <a:off x="2100725" y="2355300"/>
            <a:ext cx="5429926" cy="39800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What is left to do</a:t>
            </a:r>
            <a:endParaRPr sz="3600"/>
          </a:p>
        </p:txBody>
      </p:sp>
      <p:sp>
        <p:nvSpPr>
          <p:cNvPr id="137" name="Google Shape;137;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fontScale="62500" lnSpcReduction="20000"/>
          </a:bodyPr>
          <a:lstStyle/>
          <a:p>
            <a:pPr marL="342900" lvl="0" indent="-339725" algn="l" rtl="0">
              <a:lnSpc>
                <a:spcPct val="115000"/>
              </a:lnSpc>
              <a:spcBef>
                <a:spcPts val="1200"/>
              </a:spcBef>
              <a:spcAft>
                <a:spcPts val="0"/>
              </a:spcAft>
              <a:buSzPct val="100000"/>
              <a:buChar char="•"/>
            </a:pPr>
            <a:r>
              <a:rPr lang="en-US" sz="2800"/>
              <a:t>Integrating NLP-driven task breakdown is still underway. We need to fully incorporate Natural Language Processing to automatically parse and break down user-entered tasks into smaller, manageable steps. This will involve refining the NLP model to interpret various task descriptions and generate subtasks that are clear and actionable.</a:t>
            </a:r>
            <a:endParaRPr sz="2800"/>
          </a:p>
          <a:p>
            <a:pPr marL="342900" lvl="0" indent="-339725" algn="l" rtl="0">
              <a:lnSpc>
                <a:spcPct val="115000"/>
              </a:lnSpc>
              <a:spcBef>
                <a:spcPts val="0"/>
              </a:spcBef>
              <a:spcAft>
                <a:spcPts val="0"/>
              </a:spcAft>
              <a:buSzPct val="100000"/>
              <a:buChar char="•"/>
            </a:pPr>
            <a:r>
              <a:rPr lang="en-US" sz="2800"/>
              <a:t>Implementing timely, adaptive reminders is also in progress. We’re working on configuring an adaptive reminder system that prompts users at intervals tailored to their progress and engagement levels. This feature will require setting up a backend scheduler to deliver reminders based on user behavior, such as task-switching patterns or completion rates, to provide timely, supportive nudges without causing overwhelm.</a:t>
            </a:r>
            <a:endParaRPr sz="2800"/>
          </a:p>
          <a:p>
            <a:pPr marL="342900" lvl="0" indent="-339725" algn="l" rtl="0">
              <a:lnSpc>
                <a:spcPct val="115000"/>
              </a:lnSpc>
              <a:spcBef>
                <a:spcPts val="0"/>
              </a:spcBef>
              <a:spcAft>
                <a:spcPts val="0"/>
              </a:spcAft>
              <a:buSzPct val="100000"/>
              <a:buChar char="•"/>
            </a:pPr>
            <a:r>
              <a:rPr lang="en-US" sz="2800"/>
              <a:t>Incorporating user feedback mechanisms remains a key task. We plan to implement a feedback module to allow users to provide input on task breakdowns, reminders, and the interface. This system will collect insights on user satisfaction and usability, helping us make data-driven adjustments and continuously improve the user experience.</a:t>
            </a:r>
            <a:endParaRPr sz="2800"/>
          </a:p>
          <a:p>
            <a:pPr marL="0" lvl="0" indent="0" algn="l" rtl="0">
              <a:spcBef>
                <a:spcPts val="1200"/>
              </a:spcBef>
              <a:spcAft>
                <a:spcPts val="0"/>
              </a:spcAft>
              <a:buNone/>
            </a:pPr>
            <a:endParaRPr sz="28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Work Plan</a:t>
            </a:r>
            <a:endParaRPr sz="3600"/>
          </a:p>
        </p:txBody>
      </p:sp>
      <p:sp>
        <p:nvSpPr>
          <p:cNvPr id="143" name="Google Shape;143;p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fontScale="77500" lnSpcReduction="20000"/>
          </a:bodyPr>
          <a:lstStyle/>
          <a:p>
            <a:pPr marL="457200" lvl="0" indent="-366395" algn="l" rtl="0">
              <a:spcBef>
                <a:spcPts val="640"/>
              </a:spcBef>
              <a:spcAft>
                <a:spcPts val="0"/>
              </a:spcAft>
              <a:buSzPct val="100000"/>
              <a:buChar char="•"/>
            </a:pPr>
            <a:r>
              <a:rPr lang="en-US" sz="2800" b="1"/>
              <a:t>Ayesha Ahmed</a:t>
            </a:r>
            <a:r>
              <a:rPr lang="en-US" sz="2800"/>
              <a:t>: Works on integrating NLP to parse user tasks into manageable steps, refining the model to interpret task descriptions and generate clear subtasks.</a:t>
            </a:r>
            <a:endParaRPr sz="2800"/>
          </a:p>
          <a:p>
            <a:pPr marL="457200" lvl="0" indent="-366395" algn="l" rtl="0">
              <a:spcBef>
                <a:spcPts val="0"/>
              </a:spcBef>
              <a:spcAft>
                <a:spcPts val="0"/>
              </a:spcAft>
              <a:buSzPct val="100000"/>
              <a:buChar char="•"/>
            </a:pPr>
            <a:r>
              <a:rPr lang="en-US" sz="2800" b="1"/>
              <a:t>Nihar Chauhan</a:t>
            </a:r>
            <a:r>
              <a:rPr lang="en-US" sz="2800"/>
              <a:t>: Focuses on setting up an adaptive reminder system that schedules prompts based on user engagement and task-switching behavior.</a:t>
            </a:r>
            <a:endParaRPr sz="2800"/>
          </a:p>
          <a:p>
            <a:pPr marL="457200" lvl="0" indent="-366395" algn="l" rtl="0">
              <a:spcBef>
                <a:spcPts val="0"/>
              </a:spcBef>
              <a:spcAft>
                <a:spcPts val="0"/>
              </a:spcAft>
              <a:buSzPct val="100000"/>
              <a:buChar char="•"/>
            </a:pPr>
            <a:r>
              <a:rPr lang="en-US" sz="2800" b="1"/>
              <a:t>Shubham Chorage</a:t>
            </a:r>
            <a:r>
              <a:rPr lang="en-US" sz="2800"/>
              <a:t>: Develops a feedback module for collecting user input on task breakdowns, reminders, and interface usability to guide improvements.</a:t>
            </a:r>
            <a:endParaRPr sz="2800"/>
          </a:p>
          <a:p>
            <a:pPr marL="457200" lvl="0" indent="-366395" algn="l" rtl="0">
              <a:spcBef>
                <a:spcPts val="0"/>
              </a:spcBef>
              <a:spcAft>
                <a:spcPts val="0"/>
              </a:spcAft>
              <a:buSzPct val="100000"/>
              <a:buChar char="•"/>
            </a:pPr>
            <a:r>
              <a:rPr lang="en-US" sz="2800" b="1"/>
              <a:t>Prakhar Singh</a:t>
            </a:r>
            <a:r>
              <a:rPr lang="en-US" sz="2800"/>
              <a:t>: Handles backend support and scheduling to ensure data consistency and integration for NLP, reminders, and feedback collection.</a:t>
            </a:r>
            <a:endParaRPr sz="2800"/>
          </a:p>
          <a:p>
            <a:pPr marL="457200" lvl="0" indent="-366395" algn="l" rtl="0">
              <a:spcBef>
                <a:spcPts val="0"/>
              </a:spcBef>
              <a:spcAft>
                <a:spcPts val="0"/>
              </a:spcAft>
              <a:buSzPct val="100000"/>
              <a:buChar char="•"/>
            </a:pPr>
            <a:r>
              <a:rPr lang="en-US" sz="2800" b="1"/>
              <a:t>Kexuan Shen</a:t>
            </a:r>
            <a:r>
              <a:rPr lang="en-US" sz="2800"/>
              <a:t>: Designs the front-end interface, including task display, reminders, and feedback forms, making it accessible and user-friendly.</a:t>
            </a:r>
            <a:endParaRPr sz="2800"/>
          </a:p>
          <a:p>
            <a:pPr marL="342900" lvl="0" indent="-139700" algn="l" rtl="0">
              <a:spcBef>
                <a:spcPts val="640"/>
              </a:spcBef>
              <a:spcAft>
                <a:spcPts val="0"/>
              </a:spcAft>
              <a:buClr>
                <a:schemeClr val="dk1"/>
              </a:buClr>
              <a:buSzPct val="114285"/>
              <a:buNone/>
            </a:pPr>
            <a:endParaRPr sz="2800"/>
          </a:p>
        </p:txBody>
      </p:sp>
      <p:sp>
        <p:nvSpPr>
          <p:cNvPr id="2" name="TextBox 1">
            <a:extLst>
              <a:ext uri="{FF2B5EF4-FFF2-40B4-BE49-F238E27FC236}">
                <a16:creationId xmlns:a16="http://schemas.microsoft.com/office/drawing/2014/main" id="{2358A6F2-6A1B-C0CA-216D-BEC98CC1DDC7}"/>
              </a:ext>
            </a:extLst>
          </p:cNvPr>
          <p:cNvSpPr txBox="1"/>
          <p:nvPr/>
        </p:nvSpPr>
        <p:spPr>
          <a:xfrm>
            <a:off x="5493600" y="6089126"/>
            <a:ext cx="1930978" cy="369332"/>
          </a:xfrm>
          <a:prstGeom prst="rect">
            <a:avLst/>
          </a:prstGeom>
          <a:noFill/>
        </p:spPr>
        <p:txBody>
          <a:bodyPr wrap="none" rtlCol="0">
            <a:spAutoFit/>
          </a:bodyPr>
          <a:lstStyle/>
          <a:p>
            <a:r>
              <a:rPr lang="en-US" dirty="0">
                <a:solidFill>
                  <a:srgbClr val="FF0000"/>
                </a:solidFill>
              </a:rPr>
              <a:t>Next up: </a:t>
            </a:r>
            <a:r>
              <a:rPr lang="en-US" dirty="0" err="1">
                <a:solidFill>
                  <a:srgbClr val="FF0000"/>
                </a:solidFill>
              </a:rPr>
              <a:t>IntelliFish</a:t>
            </a:r>
            <a:endParaRPr lang="en-US" dirty="0">
              <a:solidFill>
                <a:srgbClr val="FF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5"/>
          <p:cNvSpPr txBox="1">
            <a:spLocks noGrp="1"/>
          </p:cNvSpPr>
          <p:nvPr>
            <p:ph type="ctrTitle"/>
          </p:nvPr>
        </p:nvSpPr>
        <p:spPr>
          <a:xfrm>
            <a:off x="838200" y="2457451"/>
            <a:ext cx="7467600" cy="1102519"/>
          </a:xfrm>
          <a:prstGeom prst="rect">
            <a:avLst/>
          </a:prstGeom>
          <a:noFill/>
          <a:ln>
            <a:noFill/>
          </a:ln>
        </p:spPr>
        <p:txBody>
          <a:bodyPr spcFirstLastPara="1" vert="horz" wrap="square" lIns="91425" tIns="45700" rIns="91425" bIns="45700" rtlCol="0" anchor="ctr" anchorCtr="0">
            <a:normAutofit fontScale="90000"/>
          </a:bodyPr>
          <a:lstStyle/>
          <a:p>
            <a:pPr>
              <a:spcBef>
                <a:spcPts val="0"/>
              </a:spcBef>
              <a:buClr>
                <a:schemeClr val="dk1"/>
              </a:buClr>
              <a:buSzPct val="100000"/>
            </a:pPr>
            <a:r>
              <a:rPr lang="en"/>
              <a:t>Intellifish: </a:t>
            </a:r>
            <a:br>
              <a:rPr lang="en"/>
            </a:br>
            <a:r>
              <a:rPr lang="en"/>
              <a:t>Personalized Resumé/CV Builder</a:t>
            </a:r>
            <a:br>
              <a:rPr lang="en"/>
            </a:br>
            <a:endParaRPr/>
          </a:p>
        </p:txBody>
      </p:sp>
      <p:sp>
        <p:nvSpPr>
          <p:cNvPr id="130" name="Google Shape;130;p25"/>
          <p:cNvSpPr txBox="1">
            <a:spLocks noGrp="1"/>
          </p:cNvSpPr>
          <p:nvPr>
            <p:ph type="subTitle" idx="1"/>
          </p:nvPr>
        </p:nvSpPr>
        <p:spPr>
          <a:xfrm>
            <a:off x="1295400" y="3429000"/>
            <a:ext cx="6400800" cy="2433320"/>
          </a:xfrm>
          <a:prstGeom prst="rect">
            <a:avLst/>
          </a:prstGeom>
          <a:noFill/>
          <a:ln>
            <a:noFill/>
          </a:ln>
        </p:spPr>
        <p:txBody>
          <a:bodyPr spcFirstLastPara="1" vert="horz" wrap="square" lIns="91425" tIns="45700" rIns="91425" bIns="45700" rtlCol="0" anchor="t" anchorCtr="0">
            <a:normAutofit fontScale="92500" lnSpcReduction="10000"/>
          </a:bodyPr>
          <a:lstStyle/>
          <a:p>
            <a:pPr>
              <a:spcBef>
                <a:spcPts val="0"/>
              </a:spcBef>
              <a:buClr>
                <a:srgbClr val="888888"/>
              </a:buClr>
              <a:buSzPct val="100000"/>
            </a:pPr>
            <a:r>
              <a:rPr lang="en" i="1" dirty="0">
                <a:latin typeface="Helvetica Neue"/>
                <a:ea typeface="Helvetica Neue"/>
                <a:cs typeface="Helvetica Neue"/>
                <a:sym typeface="Helvetica Neue"/>
              </a:rPr>
              <a:t>Yichen Tao</a:t>
            </a:r>
            <a:endParaRPr dirty="0"/>
          </a:p>
          <a:p>
            <a:pPr>
              <a:spcBef>
                <a:spcPts val="544"/>
              </a:spcBef>
              <a:buClr>
                <a:srgbClr val="888888"/>
              </a:buClr>
              <a:buSzPct val="100000"/>
            </a:pPr>
            <a:r>
              <a:rPr lang="en" i="1" dirty="0">
                <a:latin typeface="Helvetica Neue"/>
                <a:ea typeface="Helvetica Neue"/>
                <a:cs typeface="Helvetica Neue"/>
                <a:sym typeface="Helvetica Neue"/>
              </a:rPr>
              <a:t>Lianhao Zhou</a:t>
            </a:r>
            <a:endParaRPr dirty="0"/>
          </a:p>
          <a:p>
            <a:pPr>
              <a:spcBef>
                <a:spcPts val="544"/>
              </a:spcBef>
              <a:buClr>
                <a:srgbClr val="888888"/>
              </a:buClr>
              <a:buSzPct val="100000"/>
            </a:pPr>
            <a:r>
              <a:rPr lang="en" i="1" dirty="0">
                <a:latin typeface="Helvetica Neue"/>
                <a:ea typeface="Helvetica Neue"/>
                <a:cs typeface="Helvetica Neue"/>
                <a:sym typeface="Helvetica Neue"/>
              </a:rPr>
              <a:t>Hanyun Yin</a:t>
            </a:r>
            <a:endParaRPr dirty="0"/>
          </a:p>
          <a:p>
            <a:pPr>
              <a:spcBef>
                <a:spcPts val="544"/>
              </a:spcBef>
              <a:buClr>
                <a:srgbClr val="888888"/>
              </a:buClr>
              <a:buSzPct val="100000"/>
            </a:pPr>
            <a:r>
              <a:rPr lang="en" i="1" dirty="0">
                <a:latin typeface="Helvetica Neue"/>
                <a:ea typeface="Helvetica Neue"/>
                <a:cs typeface="Helvetica Neue"/>
                <a:sym typeface="Helvetica Neue"/>
              </a:rPr>
              <a:t>Yafei Li</a:t>
            </a:r>
            <a:endParaRPr dirty="0"/>
          </a:p>
          <a:p>
            <a:pPr>
              <a:spcBef>
                <a:spcPts val="544"/>
              </a:spcBef>
              <a:buClr>
                <a:srgbClr val="888888"/>
              </a:buClr>
              <a:buSzPct val="100000"/>
            </a:pPr>
            <a:r>
              <a:rPr lang="en" i="1" dirty="0">
                <a:latin typeface="Helvetica Neue"/>
                <a:ea typeface="Helvetica Neue"/>
                <a:cs typeface="Helvetica Neue"/>
                <a:sym typeface="Helvetica Neue"/>
              </a:rPr>
              <a:t>Zhenrui Wang</a:t>
            </a:r>
            <a:endParaRPr dirty="0">
              <a:latin typeface="Helvetica Neue"/>
              <a:ea typeface="Helvetica Neue"/>
              <a:cs typeface="Helvetica Neue"/>
              <a:sym typeface="Helvetica Neue"/>
            </a:endParaRPr>
          </a:p>
          <a:p>
            <a:pPr>
              <a:spcBef>
                <a:spcPts val="544"/>
              </a:spcBef>
              <a:buClr>
                <a:srgbClr val="888888"/>
              </a:buClr>
              <a:buSzPct val="100000"/>
            </a:pP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6"/>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What is Done: Tasks</a:t>
            </a:r>
            <a:endParaRPr sz="3600"/>
          </a:p>
        </p:txBody>
      </p:sp>
      <p:sp>
        <p:nvSpPr>
          <p:cNvPr id="136" name="Google Shape;136;p26"/>
          <p:cNvSpPr txBox="1">
            <a:spLocks noGrp="1"/>
          </p:cNvSpPr>
          <p:nvPr>
            <p:ph type="body" idx="1"/>
          </p:nvPr>
        </p:nvSpPr>
        <p:spPr>
          <a:xfrm>
            <a:off x="457200" y="2057400"/>
            <a:ext cx="8229600" cy="3394472"/>
          </a:xfrm>
          <a:prstGeom prst="rect">
            <a:avLst/>
          </a:prstGeom>
          <a:noFill/>
          <a:ln>
            <a:noFill/>
          </a:ln>
        </p:spPr>
        <p:txBody>
          <a:bodyPr spcFirstLastPara="1" vert="horz" wrap="square" lIns="91425" tIns="45700" rIns="91425" bIns="45700" rtlCol="0" anchor="t" anchorCtr="0">
            <a:normAutofit/>
          </a:bodyPr>
          <a:lstStyle/>
          <a:p>
            <a:pPr>
              <a:spcBef>
                <a:spcPts val="0"/>
              </a:spcBef>
              <a:buClr>
                <a:schemeClr val="dk1"/>
              </a:buClr>
              <a:buSzPts val="3200"/>
            </a:pPr>
            <a:r>
              <a:rPr lang="en"/>
              <a:t>Mock-Interview demo</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7"/>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Current State</a:t>
            </a:r>
            <a:endParaRPr sz="3600"/>
          </a:p>
        </p:txBody>
      </p:sp>
      <p:sp>
        <p:nvSpPr>
          <p:cNvPr id="142" name="Google Shape;142;p27"/>
          <p:cNvSpPr txBox="1">
            <a:spLocks noGrp="1"/>
          </p:cNvSpPr>
          <p:nvPr>
            <p:ph type="body" idx="1"/>
          </p:nvPr>
        </p:nvSpPr>
        <p:spPr>
          <a:xfrm>
            <a:off x="457200" y="2057400"/>
            <a:ext cx="8229600" cy="3394472"/>
          </a:xfrm>
          <a:prstGeom prst="rect">
            <a:avLst/>
          </a:prstGeom>
          <a:noFill/>
          <a:ln>
            <a:noFill/>
          </a:ln>
        </p:spPr>
        <p:txBody>
          <a:bodyPr spcFirstLastPara="1" vert="horz" wrap="square" lIns="91425" tIns="45700" rIns="91425" bIns="45700" rtlCol="0" anchor="t" anchorCtr="0">
            <a:normAutofit/>
          </a:bodyPr>
          <a:lstStyle/>
          <a:p>
            <a:pPr>
              <a:spcBef>
                <a:spcPts val="0"/>
              </a:spcBef>
              <a:buClr>
                <a:schemeClr val="dk1"/>
              </a:buClr>
              <a:buSzPts val="3200"/>
            </a:pPr>
            <a:r>
              <a:rPr lang="en"/>
              <a:t>Mock-Interview </a:t>
            </a:r>
            <a:endParaRPr/>
          </a:p>
        </p:txBody>
      </p:sp>
      <p:pic>
        <p:nvPicPr>
          <p:cNvPr id="143" name="Google Shape;143;p27"/>
          <p:cNvPicPr preferRelativeResize="0"/>
          <p:nvPr/>
        </p:nvPicPr>
        <p:blipFill>
          <a:blip r:embed="rId3">
            <a:alphaModFix/>
          </a:blip>
          <a:stretch>
            <a:fillRect/>
          </a:stretch>
        </p:blipFill>
        <p:spPr>
          <a:xfrm>
            <a:off x="705776" y="2735475"/>
            <a:ext cx="2670375" cy="1171025"/>
          </a:xfrm>
          <a:prstGeom prst="rect">
            <a:avLst/>
          </a:prstGeom>
          <a:noFill/>
          <a:ln>
            <a:noFill/>
          </a:ln>
        </p:spPr>
      </p:pic>
      <p:pic>
        <p:nvPicPr>
          <p:cNvPr id="144" name="Google Shape;144;p27"/>
          <p:cNvPicPr preferRelativeResize="0"/>
          <p:nvPr/>
        </p:nvPicPr>
        <p:blipFill>
          <a:blip r:embed="rId4">
            <a:alphaModFix/>
          </a:blip>
          <a:stretch>
            <a:fillRect/>
          </a:stretch>
        </p:blipFill>
        <p:spPr>
          <a:xfrm>
            <a:off x="727451" y="3942026"/>
            <a:ext cx="2527601" cy="1746875"/>
          </a:xfrm>
          <a:prstGeom prst="rect">
            <a:avLst/>
          </a:prstGeom>
          <a:noFill/>
          <a:ln>
            <a:noFill/>
          </a:ln>
        </p:spPr>
      </p:pic>
      <p:pic>
        <p:nvPicPr>
          <p:cNvPr id="145" name="Google Shape;145;p27"/>
          <p:cNvPicPr preferRelativeResize="0"/>
          <p:nvPr/>
        </p:nvPicPr>
        <p:blipFill>
          <a:blip r:embed="rId5">
            <a:alphaModFix/>
          </a:blip>
          <a:stretch>
            <a:fillRect/>
          </a:stretch>
        </p:blipFill>
        <p:spPr>
          <a:xfrm>
            <a:off x="4404302" y="2093001"/>
            <a:ext cx="4514226" cy="390775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8"/>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What is left to do</a:t>
            </a:r>
            <a:endParaRPr sz="3600"/>
          </a:p>
        </p:txBody>
      </p:sp>
      <p:sp>
        <p:nvSpPr>
          <p:cNvPr id="151" name="Google Shape;151;p28"/>
          <p:cNvSpPr txBox="1">
            <a:spLocks noGrp="1"/>
          </p:cNvSpPr>
          <p:nvPr>
            <p:ph type="body" idx="1"/>
          </p:nvPr>
        </p:nvSpPr>
        <p:spPr>
          <a:xfrm>
            <a:off x="457200" y="2057400"/>
            <a:ext cx="8229600" cy="3394472"/>
          </a:xfrm>
          <a:prstGeom prst="rect">
            <a:avLst/>
          </a:prstGeom>
          <a:noFill/>
          <a:ln>
            <a:noFill/>
          </a:ln>
        </p:spPr>
        <p:txBody>
          <a:bodyPr spcFirstLastPara="1" vert="horz" wrap="square" lIns="91425" tIns="45700" rIns="91425" bIns="45700" rtlCol="0" anchor="t" anchorCtr="0">
            <a:normAutofit/>
          </a:bodyPr>
          <a:lstStyle/>
          <a:p>
            <a:pPr indent="-317500">
              <a:spcBef>
                <a:spcPts val="0"/>
              </a:spcBef>
              <a:buClr>
                <a:schemeClr val="dk1"/>
              </a:buClr>
              <a:buSzPts val="2400"/>
            </a:pPr>
            <a:r>
              <a:rPr lang="en" sz="2800"/>
              <a:t>Mock-Interview webpage’s Compatibility with the main webpage</a:t>
            </a:r>
            <a:endParaRPr sz="28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9"/>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What is Done: User Interface</a:t>
            </a:r>
            <a:endParaRPr sz="3600"/>
          </a:p>
        </p:txBody>
      </p:sp>
      <p:sp>
        <p:nvSpPr>
          <p:cNvPr id="157" name="Google Shape;157;p29"/>
          <p:cNvSpPr txBox="1">
            <a:spLocks noGrp="1"/>
          </p:cNvSpPr>
          <p:nvPr>
            <p:ph type="body" idx="1"/>
          </p:nvPr>
        </p:nvSpPr>
        <p:spPr>
          <a:xfrm>
            <a:off x="457200" y="2057400"/>
            <a:ext cx="8229600" cy="3394500"/>
          </a:xfrm>
          <a:prstGeom prst="rect">
            <a:avLst/>
          </a:prstGeom>
          <a:noFill/>
          <a:ln>
            <a:noFill/>
          </a:ln>
        </p:spPr>
        <p:txBody>
          <a:bodyPr spcFirstLastPara="1" vert="horz" wrap="square" lIns="91425" tIns="45700" rIns="91425" bIns="45700" rtlCol="0" anchor="t" anchorCtr="0">
            <a:normAutofit/>
          </a:bodyPr>
          <a:lstStyle/>
          <a:p>
            <a:pPr>
              <a:spcBef>
                <a:spcPts val="0"/>
              </a:spcBef>
              <a:buClr>
                <a:schemeClr val="dk1"/>
              </a:buClr>
              <a:buSzPts val="3200"/>
            </a:pPr>
            <a:r>
              <a:rPr lang="en"/>
              <a:t>Graphical user interface is implemented</a:t>
            </a:r>
            <a:endParaRPr/>
          </a:p>
          <a:p>
            <a:pPr>
              <a:spcBef>
                <a:spcPts val="0"/>
              </a:spcBef>
              <a:buClr>
                <a:schemeClr val="dk1"/>
              </a:buClr>
              <a:buSzPts val="3200"/>
            </a:pPr>
            <a:r>
              <a:rPr lang="en"/>
              <a:t>Questionnaire functionality is coded</a:t>
            </a:r>
            <a:endParaRPr/>
          </a:p>
          <a:p>
            <a:pPr>
              <a:spcBef>
                <a:spcPts val="0"/>
              </a:spcBef>
              <a:buClr>
                <a:schemeClr val="dk1"/>
              </a:buClr>
              <a:buSzPts val="3200"/>
            </a:pPr>
            <a:r>
              <a:rPr lang="en"/>
              <a:t>Résumé generation integration and download feature is functional</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0"/>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Current State</a:t>
            </a:r>
            <a:endParaRPr sz="3600"/>
          </a:p>
        </p:txBody>
      </p:sp>
      <p:pic>
        <p:nvPicPr>
          <p:cNvPr id="163" name="Google Shape;163;p30"/>
          <p:cNvPicPr preferRelativeResize="0"/>
          <p:nvPr/>
        </p:nvPicPr>
        <p:blipFill>
          <a:blip r:embed="rId3">
            <a:alphaModFix/>
          </a:blip>
          <a:stretch>
            <a:fillRect/>
          </a:stretch>
        </p:blipFill>
        <p:spPr>
          <a:xfrm>
            <a:off x="184125" y="3429002"/>
            <a:ext cx="3830026" cy="1299175"/>
          </a:xfrm>
          <a:prstGeom prst="rect">
            <a:avLst/>
          </a:prstGeom>
          <a:noFill/>
          <a:ln>
            <a:noFill/>
          </a:ln>
        </p:spPr>
      </p:pic>
      <p:pic>
        <p:nvPicPr>
          <p:cNvPr id="164" name="Google Shape;164;p30"/>
          <p:cNvPicPr preferRelativeResize="0"/>
          <p:nvPr/>
        </p:nvPicPr>
        <p:blipFill>
          <a:blip r:embed="rId4">
            <a:alphaModFix/>
          </a:blip>
          <a:stretch>
            <a:fillRect/>
          </a:stretch>
        </p:blipFill>
        <p:spPr>
          <a:xfrm>
            <a:off x="184114" y="4701576"/>
            <a:ext cx="3830039" cy="1299175"/>
          </a:xfrm>
          <a:prstGeom prst="rect">
            <a:avLst/>
          </a:prstGeom>
          <a:noFill/>
          <a:ln>
            <a:noFill/>
          </a:ln>
        </p:spPr>
      </p:pic>
      <p:pic>
        <p:nvPicPr>
          <p:cNvPr id="165" name="Google Shape;165;p30"/>
          <p:cNvPicPr preferRelativeResize="0"/>
          <p:nvPr/>
        </p:nvPicPr>
        <p:blipFill>
          <a:blip r:embed="rId5">
            <a:alphaModFix/>
          </a:blip>
          <a:stretch>
            <a:fillRect/>
          </a:stretch>
        </p:blipFill>
        <p:spPr>
          <a:xfrm>
            <a:off x="184125" y="2025227"/>
            <a:ext cx="3830026" cy="1299171"/>
          </a:xfrm>
          <a:prstGeom prst="rect">
            <a:avLst/>
          </a:prstGeom>
          <a:noFill/>
          <a:ln>
            <a:noFill/>
          </a:ln>
        </p:spPr>
      </p:pic>
      <p:sp>
        <p:nvSpPr>
          <p:cNvPr id="166" name="Google Shape;166;p30"/>
          <p:cNvSpPr txBox="1"/>
          <p:nvPr/>
        </p:nvSpPr>
        <p:spPr>
          <a:xfrm>
            <a:off x="4619000" y="2025226"/>
            <a:ext cx="4424400" cy="461635"/>
          </a:xfrm>
          <a:prstGeom prst="rect">
            <a:avLst/>
          </a:prstGeom>
          <a:noFill/>
          <a:ln>
            <a:noFill/>
          </a:ln>
        </p:spPr>
        <p:txBody>
          <a:bodyPr spcFirstLastPara="1" wrap="square" lIns="91425" tIns="91425" rIns="91425" bIns="91425" anchor="t" anchorCtr="0">
            <a:spAutoFit/>
          </a:bodyPr>
          <a:lstStyle/>
          <a:p>
            <a:r>
              <a:rPr lang="en">
                <a:solidFill>
                  <a:schemeClr val="dk1"/>
                </a:solidFill>
                <a:latin typeface="Calibri"/>
                <a:ea typeface="Calibri"/>
                <a:cs typeface="Calibri"/>
                <a:sym typeface="Calibri"/>
              </a:rPr>
              <a:t>JSON format data return</a:t>
            </a:r>
            <a:endParaRPr>
              <a:solidFill>
                <a:schemeClr val="dk1"/>
              </a:solidFill>
              <a:latin typeface="Calibri"/>
              <a:ea typeface="Calibri"/>
              <a:cs typeface="Calibri"/>
              <a:sym typeface="Calibri"/>
            </a:endParaRPr>
          </a:p>
        </p:txBody>
      </p:sp>
      <p:sp>
        <p:nvSpPr>
          <p:cNvPr id="167" name="Google Shape;167;p30"/>
          <p:cNvSpPr txBox="1"/>
          <p:nvPr/>
        </p:nvSpPr>
        <p:spPr>
          <a:xfrm>
            <a:off x="4688200" y="2312050"/>
            <a:ext cx="3265500" cy="3524700"/>
          </a:xfrm>
          <a:prstGeom prst="rect">
            <a:avLst/>
          </a:prstGeom>
          <a:noFill/>
          <a:ln>
            <a:noFill/>
          </a:ln>
        </p:spPr>
        <p:txBody>
          <a:bodyPr spcFirstLastPara="1" wrap="square" lIns="91425" tIns="91425" rIns="91425" bIns="91425" anchor="t" anchorCtr="0">
            <a:spAutoFit/>
          </a:bodyPr>
          <a:lstStyle/>
          <a:p>
            <a:pPr>
              <a:lnSpc>
                <a:spcPct val="115000"/>
              </a:lnSpc>
              <a:buClr>
                <a:schemeClr val="dk1"/>
              </a:buClr>
              <a:buSzPts val="1100"/>
            </a:pPr>
            <a:r>
              <a:rPr lang="en" sz="1000">
                <a:solidFill>
                  <a:schemeClr val="dk1"/>
                </a:solidFill>
                <a:latin typeface="Courier New"/>
                <a:ea typeface="Courier New"/>
                <a:cs typeface="Courier New"/>
                <a:sym typeface="Courier New"/>
              </a:rPr>
              <a:t>{</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  "name": "Tom",</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  "contact": "tom@tamu.edu",</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  "education": "TAMU MSCS",</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  "experiences": [</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    "Software Engineer at ABC Corp, 2020-2022 - Developed scalable web applications.",</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    "Intern at DEF Inc, 2019 - Assisted in backend API development."</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  ],</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  "skills": [</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    "JavaScript",</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    "Python",</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    "React",</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    "Node.js"</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  ]</a:t>
            </a:r>
            <a:endParaRPr sz="1000">
              <a:solidFill>
                <a:schemeClr val="dk1"/>
              </a:solidFill>
              <a:latin typeface="Courier New"/>
              <a:ea typeface="Courier New"/>
              <a:cs typeface="Courier New"/>
              <a:sym typeface="Courier New"/>
            </a:endParaRPr>
          </a:p>
          <a:p>
            <a:pPr>
              <a:lnSpc>
                <a:spcPct val="115000"/>
              </a:lnSpc>
              <a:buClr>
                <a:schemeClr val="dk1"/>
              </a:buClr>
              <a:buSzPts val="1100"/>
            </a:pPr>
            <a:r>
              <a:rPr lang="en" sz="1000">
                <a:solidFill>
                  <a:schemeClr val="dk1"/>
                </a:solidFill>
                <a:latin typeface="Courier New"/>
                <a:ea typeface="Courier New"/>
                <a:cs typeface="Courier New"/>
                <a:sym typeface="Courier New"/>
              </a:rPr>
              <a:t>}</a:t>
            </a:r>
            <a:endParaRPr sz="1000">
              <a:solidFill>
                <a:schemeClr val="dk1"/>
              </a:solidFill>
              <a:latin typeface="Courier New"/>
              <a:ea typeface="Courier New"/>
              <a:cs typeface="Courier New"/>
              <a:sym typeface="Courier New"/>
            </a:endParaRPr>
          </a:p>
          <a:p>
            <a:endParaRPr sz="1000">
              <a:solidFill>
                <a:schemeClr val="dk1"/>
              </a:solidFill>
              <a:latin typeface="Courier New"/>
              <a:ea typeface="Courier New"/>
              <a:cs typeface="Courier New"/>
              <a:sym typeface="Courier New"/>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1"/>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What is left to do</a:t>
            </a:r>
            <a:endParaRPr sz="3600"/>
          </a:p>
        </p:txBody>
      </p:sp>
      <p:sp>
        <p:nvSpPr>
          <p:cNvPr id="173" name="Google Shape;173;p31"/>
          <p:cNvSpPr txBox="1">
            <a:spLocks noGrp="1"/>
          </p:cNvSpPr>
          <p:nvPr>
            <p:ph type="body" idx="1"/>
          </p:nvPr>
        </p:nvSpPr>
        <p:spPr>
          <a:xfrm>
            <a:off x="457200" y="2057400"/>
            <a:ext cx="8229600" cy="3394500"/>
          </a:xfrm>
          <a:prstGeom prst="rect">
            <a:avLst/>
          </a:prstGeom>
          <a:noFill/>
          <a:ln>
            <a:noFill/>
          </a:ln>
        </p:spPr>
        <p:txBody>
          <a:bodyPr spcFirstLastPara="1" vert="horz" wrap="square" lIns="91425" tIns="45700" rIns="91425" bIns="45700" rtlCol="0" anchor="t" anchorCtr="0">
            <a:normAutofit/>
          </a:bodyPr>
          <a:lstStyle/>
          <a:p>
            <a:pPr indent="-381000">
              <a:spcBef>
                <a:spcPts val="0"/>
              </a:spcBef>
              <a:buSzPts val="2400"/>
            </a:pPr>
            <a:r>
              <a:rPr lang="en" sz="2800"/>
              <a:t>Expand the question tree</a:t>
            </a:r>
            <a:endParaRPr sz="2800"/>
          </a:p>
          <a:p>
            <a:pPr indent="-381000">
              <a:spcBef>
                <a:spcPts val="0"/>
              </a:spcBef>
              <a:buSzPts val="2400"/>
            </a:pPr>
            <a:r>
              <a:rPr lang="en" sz="2800"/>
              <a:t>Implement feedback mechanism and dynamic chain of question based on user input</a:t>
            </a:r>
            <a:endParaRPr sz="2800"/>
          </a:p>
          <a:p>
            <a:pPr indent="-381000">
              <a:spcBef>
                <a:spcPts val="0"/>
              </a:spcBef>
              <a:buSzPts val="2400"/>
            </a:pPr>
            <a:r>
              <a:rPr lang="en" sz="2800"/>
              <a:t>Add tailoring feature for customized résumés</a:t>
            </a:r>
            <a:endParaRPr sz="2800"/>
          </a:p>
          <a:p>
            <a:pPr indent="-381000">
              <a:spcBef>
                <a:spcPts val="0"/>
              </a:spcBef>
              <a:buSzPts val="2400"/>
            </a:pPr>
            <a:r>
              <a:rPr lang="en" sz="2800"/>
              <a:t>Integrate job descriptions for tailored résumé generation</a:t>
            </a:r>
            <a:endParaRPr sz="28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2"/>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What is Done: Backend </a:t>
            </a:r>
            <a:endParaRPr sz="3600"/>
          </a:p>
        </p:txBody>
      </p:sp>
      <p:sp>
        <p:nvSpPr>
          <p:cNvPr id="179" name="Google Shape;179;p32"/>
          <p:cNvSpPr txBox="1">
            <a:spLocks noGrp="1"/>
          </p:cNvSpPr>
          <p:nvPr>
            <p:ph type="body" idx="1"/>
          </p:nvPr>
        </p:nvSpPr>
        <p:spPr>
          <a:xfrm>
            <a:off x="457200" y="2057400"/>
            <a:ext cx="8229600" cy="3394500"/>
          </a:xfrm>
          <a:prstGeom prst="rect">
            <a:avLst/>
          </a:prstGeom>
          <a:noFill/>
          <a:ln>
            <a:noFill/>
          </a:ln>
        </p:spPr>
        <p:txBody>
          <a:bodyPr spcFirstLastPara="1" vert="horz" wrap="square" lIns="91425" tIns="45700" rIns="91425" bIns="45700" rtlCol="0" anchor="t" anchorCtr="0">
            <a:normAutofit/>
          </a:bodyPr>
          <a:lstStyle/>
          <a:p>
            <a:pPr marL="457200">
              <a:spcBef>
                <a:spcPts val="0"/>
              </a:spcBef>
              <a:buSzPts val="1800"/>
            </a:pPr>
            <a:r>
              <a:rPr lang="en"/>
              <a:t>Resume renderer integrated into frontend workflow</a:t>
            </a:r>
            <a:endParaRPr/>
          </a:p>
          <a:p>
            <a:pPr marL="457200">
              <a:spcBef>
                <a:spcPts val="0"/>
              </a:spcBef>
              <a:buSzPts val="1800"/>
            </a:pPr>
            <a:r>
              <a:rPr lang="en"/>
              <a:t>Blockwise render based on user input is coded with pre-defined template </a:t>
            </a:r>
            <a:endParaRPr/>
          </a:p>
          <a:p>
            <a:pPr marL="457200">
              <a:spcBef>
                <a:spcPts val="0"/>
              </a:spcBef>
              <a:buSzPts val="1800"/>
            </a:pPr>
            <a:r>
              <a:rPr lang="en"/>
              <a:t>Translate open source template into renderer framework</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3"/>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Current State</a:t>
            </a:r>
            <a:endParaRPr sz="3600"/>
          </a:p>
          <a:p>
            <a:pPr algn="l">
              <a:spcBef>
                <a:spcPts val="0"/>
              </a:spcBef>
              <a:buClr>
                <a:schemeClr val="dk1"/>
              </a:buClr>
              <a:buSzPts val="3600"/>
            </a:pPr>
            <a:r>
              <a:rPr lang="en" sz="2200"/>
              <a:t>Data package from frontend interface -&gt; rendered resume pdf</a:t>
            </a:r>
            <a:endParaRPr sz="2200"/>
          </a:p>
        </p:txBody>
      </p:sp>
      <p:cxnSp>
        <p:nvCxnSpPr>
          <p:cNvPr id="185" name="Google Shape;185;p33"/>
          <p:cNvCxnSpPr/>
          <p:nvPr/>
        </p:nvCxnSpPr>
        <p:spPr>
          <a:xfrm>
            <a:off x="3985150" y="3901187"/>
            <a:ext cx="243600" cy="0"/>
          </a:xfrm>
          <a:prstGeom prst="straightConnector1">
            <a:avLst/>
          </a:prstGeom>
          <a:noFill/>
          <a:ln w="9525" cap="flat" cmpd="sng">
            <a:solidFill>
              <a:schemeClr val="dk2"/>
            </a:solidFill>
            <a:prstDash val="solid"/>
            <a:round/>
            <a:headEnd type="none" w="med" len="med"/>
            <a:tailEnd type="triangle" w="med" len="med"/>
          </a:ln>
        </p:spPr>
      </p:cxnSp>
      <p:sp>
        <p:nvSpPr>
          <p:cNvPr id="186" name="Google Shape;186;p33"/>
          <p:cNvSpPr txBox="1"/>
          <p:nvPr/>
        </p:nvSpPr>
        <p:spPr>
          <a:xfrm>
            <a:off x="719650" y="2264125"/>
            <a:ext cx="3265500" cy="3524700"/>
          </a:xfrm>
          <a:prstGeom prst="rect">
            <a:avLst/>
          </a:prstGeom>
          <a:noFill/>
          <a:ln>
            <a:noFill/>
          </a:ln>
        </p:spPr>
        <p:txBody>
          <a:bodyPr spcFirstLastPara="1" wrap="square" lIns="91425" tIns="91425" rIns="91425" bIns="91425" anchor="t" anchorCtr="0">
            <a:spAutoFit/>
          </a:bodyPr>
          <a:lstStyle/>
          <a:p>
            <a:pPr>
              <a:lnSpc>
                <a:spcPct val="115000"/>
              </a:lnSpc>
            </a:pPr>
            <a:r>
              <a:rPr lang="en" sz="1000">
                <a:solidFill>
                  <a:schemeClr val="dk1"/>
                </a:solidFill>
                <a:latin typeface="Courier New"/>
                <a:ea typeface="Courier New"/>
                <a:cs typeface="Courier New"/>
                <a:sym typeface="Courier New"/>
              </a:rPr>
              <a:t>{</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  "name": "Tom",</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  "contact": "tom@tamu.edu",</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  "education": "TAMU MSCS",</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  "experiences": [</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    "Software Engineer at ABC Corp, 2020-2022 - Developed scalable web applications.",</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    "Intern at DEF Inc, 2019 - Assisted in backend API development."</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  ],</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  "skills": [</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    "JavaScript",</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    "Python",</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    "React",</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    "Node.js"</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  ]</a:t>
            </a:r>
            <a:endParaRPr sz="1000">
              <a:solidFill>
                <a:schemeClr val="dk1"/>
              </a:solidFill>
              <a:latin typeface="Courier New"/>
              <a:ea typeface="Courier New"/>
              <a:cs typeface="Courier New"/>
              <a:sym typeface="Courier New"/>
            </a:endParaRPr>
          </a:p>
          <a:p>
            <a:pPr>
              <a:lnSpc>
                <a:spcPct val="115000"/>
              </a:lnSpc>
            </a:pPr>
            <a:r>
              <a:rPr lang="en" sz="1000">
                <a:solidFill>
                  <a:schemeClr val="dk1"/>
                </a:solidFill>
                <a:latin typeface="Courier New"/>
                <a:ea typeface="Courier New"/>
                <a:cs typeface="Courier New"/>
                <a:sym typeface="Courier New"/>
              </a:rPr>
              <a:t>}</a:t>
            </a:r>
            <a:endParaRPr sz="1000">
              <a:solidFill>
                <a:schemeClr val="dk1"/>
              </a:solidFill>
              <a:latin typeface="Courier New"/>
              <a:ea typeface="Courier New"/>
              <a:cs typeface="Courier New"/>
              <a:sym typeface="Courier New"/>
            </a:endParaRPr>
          </a:p>
          <a:p>
            <a:endParaRPr sz="1000">
              <a:solidFill>
                <a:schemeClr val="dk1"/>
              </a:solidFill>
              <a:latin typeface="Courier New"/>
              <a:ea typeface="Courier New"/>
              <a:cs typeface="Courier New"/>
              <a:sym typeface="Courier New"/>
            </a:endParaRPr>
          </a:p>
        </p:txBody>
      </p:sp>
      <p:pic>
        <p:nvPicPr>
          <p:cNvPr id="187" name="Google Shape;187;p33"/>
          <p:cNvPicPr preferRelativeResize="0"/>
          <p:nvPr/>
        </p:nvPicPr>
        <p:blipFill>
          <a:blip r:embed="rId3">
            <a:alphaModFix/>
          </a:blip>
          <a:stretch>
            <a:fillRect/>
          </a:stretch>
        </p:blipFill>
        <p:spPr>
          <a:xfrm>
            <a:off x="4228751" y="2138816"/>
            <a:ext cx="4195591" cy="3775320"/>
          </a:xfrm>
          <a:prstGeom prst="rect">
            <a:avLst/>
          </a:prstGeom>
          <a:noFill/>
          <a:ln>
            <a:noFill/>
          </a:ln>
        </p:spPr>
      </p:pic>
      <p:sp>
        <p:nvSpPr>
          <p:cNvPr id="188" name="Google Shape;188;p33"/>
          <p:cNvSpPr txBox="1"/>
          <p:nvPr/>
        </p:nvSpPr>
        <p:spPr>
          <a:xfrm>
            <a:off x="4167200" y="5426275"/>
            <a:ext cx="4976700" cy="507900"/>
          </a:xfrm>
          <a:prstGeom prst="rect">
            <a:avLst/>
          </a:prstGeom>
          <a:noFill/>
          <a:ln>
            <a:noFill/>
          </a:ln>
        </p:spPr>
        <p:txBody>
          <a:bodyPr spcFirstLastPara="1" wrap="square" lIns="91425" tIns="91425" rIns="91425" bIns="91425" anchor="t" anchorCtr="0">
            <a:spAutoFit/>
          </a:bodyPr>
          <a:lstStyle/>
          <a:p>
            <a:r>
              <a:rPr lang="en" sz="1000">
                <a:solidFill>
                  <a:schemeClr val="dk1"/>
                </a:solidFill>
                <a:latin typeface="Calibri"/>
                <a:ea typeface="Calibri"/>
                <a:cs typeface="Calibri"/>
                <a:sym typeface="Calibri"/>
              </a:rPr>
              <a:t>Simple Hipster CV Template @Sarah Lang (</a:t>
            </a:r>
            <a:r>
              <a:rPr lang="en" sz="1100" u="sng">
                <a:solidFill>
                  <a:schemeClr val="hlink"/>
                </a:solidFill>
                <a:hlinkClick r:id="rId4"/>
              </a:rPr>
              <a:t>https://www.overleaf.com/latex/templates/simple-hipster-cv/cnpkkjdkyhhw</a:t>
            </a:r>
            <a:r>
              <a:rPr lang="en" sz="1000">
                <a:solidFill>
                  <a:schemeClr val="dk1"/>
                </a:solidFill>
                <a:latin typeface="Calibri"/>
                <a:ea typeface="Calibri"/>
                <a:cs typeface="Calibri"/>
                <a:sym typeface="Calibri"/>
              </a:rPr>
              <a:t>)</a:t>
            </a:r>
            <a:endParaRPr sz="1000">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4"/>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What is left to do</a:t>
            </a:r>
            <a:endParaRPr sz="3600"/>
          </a:p>
        </p:txBody>
      </p:sp>
      <p:sp>
        <p:nvSpPr>
          <p:cNvPr id="194" name="Google Shape;194;p34"/>
          <p:cNvSpPr txBox="1">
            <a:spLocks noGrp="1"/>
          </p:cNvSpPr>
          <p:nvPr>
            <p:ph type="body" idx="1"/>
          </p:nvPr>
        </p:nvSpPr>
        <p:spPr>
          <a:xfrm>
            <a:off x="457200" y="2057400"/>
            <a:ext cx="7601700" cy="3690300"/>
          </a:xfrm>
          <a:prstGeom prst="rect">
            <a:avLst/>
          </a:prstGeom>
          <a:noFill/>
          <a:ln>
            <a:noFill/>
          </a:ln>
        </p:spPr>
        <p:txBody>
          <a:bodyPr spcFirstLastPara="1" vert="horz" wrap="square" lIns="91425" tIns="45700" rIns="91425" bIns="45700" rtlCol="0" anchor="t" anchorCtr="0">
            <a:normAutofit/>
          </a:bodyPr>
          <a:lstStyle/>
          <a:p>
            <a:pPr indent="-425450">
              <a:lnSpc>
                <a:spcPct val="115000"/>
              </a:lnSpc>
              <a:spcBef>
                <a:spcPts val="0"/>
              </a:spcBef>
              <a:buSzPts val="3100"/>
            </a:pPr>
            <a:r>
              <a:rPr lang="en" sz="3100"/>
              <a:t>Expand the template library</a:t>
            </a:r>
            <a:endParaRPr sz="3100"/>
          </a:p>
          <a:p>
            <a:pPr indent="-425450">
              <a:lnSpc>
                <a:spcPct val="115000"/>
              </a:lnSpc>
              <a:spcBef>
                <a:spcPts val="0"/>
              </a:spcBef>
              <a:buSzPts val="3100"/>
            </a:pPr>
            <a:r>
              <a:rPr lang="en" sz="3100"/>
              <a:t>Create an intelligent matching engine for matching different user inputs to different templates</a:t>
            </a:r>
            <a:endParaRPr sz="3100"/>
          </a:p>
          <a:p>
            <a:pPr indent="-425450">
              <a:lnSpc>
                <a:spcPct val="115000"/>
              </a:lnSpc>
              <a:spcBef>
                <a:spcPts val="0"/>
              </a:spcBef>
              <a:buSzPts val="3100"/>
            </a:pPr>
            <a:r>
              <a:rPr lang="en" sz="3100"/>
              <a:t>Potential integration towards job recommendation workflow</a:t>
            </a:r>
            <a:endParaRPr sz="31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5"/>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What is Done: Job Recommendation</a:t>
            </a:r>
            <a:endParaRPr sz="3600"/>
          </a:p>
        </p:txBody>
      </p:sp>
      <p:sp>
        <p:nvSpPr>
          <p:cNvPr id="200" name="Google Shape;200;p35"/>
          <p:cNvSpPr txBox="1">
            <a:spLocks noGrp="1"/>
          </p:cNvSpPr>
          <p:nvPr>
            <p:ph type="body" idx="1"/>
          </p:nvPr>
        </p:nvSpPr>
        <p:spPr>
          <a:xfrm>
            <a:off x="457200" y="2057400"/>
            <a:ext cx="8229600" cy="3394500"/>
          </a:xfrm>
          <a:prstGeom prst="rect">
            <a:avLst/>
          </a:prstGeom>
          <a:noFill/>
          <a:ln>
            <a:noFill/>
          </a:ln>
        </p:spPr>
        <p:txBody>
          <a:bodyPr spcFirstLastPara="1" vert="horz" wrap="square" lIns="91425" tIns="45700" rIns="91425" bIns="45700" rtlCol="0" anchor="t" anchorCtr="0">
            <a:normAutofit/>
          </a:bodyPr>
          <a:lstStyle/>
          <a:p>
            <a:pPr marL="457200">
              <a:spcBef>
                <a:spcPts val="0"/>
              </a:spcBef>
              <a:buSzPts val="1800"/>
            </a:pPr>
            <a:r>
              <a:rPr lang="en"/>
              <a:t>Basic search of relevant job positions based on user’s profile and requirements</a:t>
            </a:r>
            <a:endParaRPr/>
          </a:p>
          <a:p>
            <a:pPr marL="457200">
              <a:spcBef>
                <a:spcPts val="0"/>
              </a:spcBef>
              <a:buSzPts val="1800"/>
            </a:pPr>
            <a:r>
              <a:rPr lang="en"/>
              <a:t>Score system providing a relevance score for each job</a:t>
            </a:r>
            <a:endParaRPr/>
          </a:p>
          <a:p>
            <a:pPr marL="457200">
              <a:spcBef>
                <a:spcPts val="0"/>
              </a:spcBef>
              <a:buSzPts val="1800"/>
            </a:pPr>
            <a:r>
              <a:rPr lang="en"/>
              <a:t>Summary of each job post</a:t>
            </a:r>
            <a:endParaRPr/>
          </a:p>
          <a:p>
            <a:pPr marL="457200">
              <a:spcBef>
                <a:spcPts val="0"/>
              </a:spcBef>
              <a:buSzPts val="1800"/>
            </a:pPr>
            <a:r>
              <a:rPr lang="en"/>
              <a:t>Search again based on user’s feedback</a:t>
            </a:r>
            <a:endParaRPr/>
          </a:p>
          <a:p>
            <a:pPr indent="0">
              <a:spcBef>
                <a:spcPts val="0"/>
              </a:spcBef>
              <a:buNone/>
            </a:pP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6"/>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Current State</a:t>
            </a:r>
            <a:endParaRPr sz="3600"/>
          </a:p>
          <a:p>
            <a:pPr algn="l">
              <a:spcBef>
                <a:spcPts val="0"/>
              </a:spcBef>
              <a:buClr>
                <a:schemeClr val="dk1"/>
              </a:buClr>
              <a:buSzPts val="3600"/>
            </a:pPr>
            <a:r>
              <a:rPr lang="en" sz="2200"/>
              <a:t>enter requirements-&gt;search job market-&gt;click on one link of the results</a:t>
            </a:r>
            <a:endParaRPr sz="2200"/>
          </a:p>
        </p:txBody>
      </p:sp>
      <p:pic>
        <p:nvPicPr>
          <p:cNvPr id="206" name="Google Shape;206;p36"/>
          <p:cNvPicPr preferRelativeResize="0"/>
          <p:nvPr/>
        </p:nvPicPr>
        <p:blipFill>
          <a:blip r:embed="rId3">
            <a:alphaModFix/>
          </a:blip>
          <a:stretch>
            <a:fillRect/>
          </a:stretch>
        </p:blipFill>
        <p:spPr>
          <a:xfrm>
            <a:off x="0" y="2931875"/>
            <a:ext cx="2534550" cy="1993250"/>
          </a:xfrm>
          <a:prstGeom prst="rect">
            <a:avLst/>
          </a:prstGeom>
          <a:noFill/>
          <a:ln>
            <a:noFill/>
          </a:ln>
        </p:spPr>
      </p:pic>
      <p:pic>
        <p:nvPicPr>
          <p:cNvPr id="207" name="Google Shape;207;p36"/>
          <p:cNvPicPr preferRelativeResize="0"/>
          <p:nvPr/>
        </p:nvPicPr>
        <p:blipFill>
          <a:blip r:embed="rId4">
            <a:alphaModFix/>
          </a:blip>
          <a:stretch>
            <a:fillRect/>
          </a:stretch>
        </p:blipFill>
        <p:spPr>
          <a:xfrm>
            <a:off x="2778000" y="2040851"/>
            <a:ext cx="3062550" cy="3775299"/>
          </a:xfrm>
          <a:prstGeom prst="rect">
            <a:avLst/>
          </a:prstGeom>
          <a:noFill/>
          <a:ln>
            <a:noFill/>
          </a:ln>
        </p:spPr>
      </p:pic>
      <p:cxnSp>
        <p:nvCxnSpPr>
          <p:cNvPr id="208" name="Google Shape;208;p36"/>
          <p:cNvCxnSpPr>
            <a:stCxn id="206" idx="3"/>
            <a:endCxn id="207" idx="1"/>
          </p:cNvCxnSpPr>
          <p:nvPr/>
        </p:nvCxnSpPr>
        <p:spPr>
          <a:xfrm>
            <a:off x="2534550" y="3928500"/>
            <a:ext cx="243600" cy="0"/>
          </a:xfrm>
          <a:prstGeom prst="straightConnector1">
            <a:avLst/>
          </a:prstGeom>
          <a:noFill/>
          <a:ln w="9525" cap="flat" cmpd="sng">
            <a:solidFill>
              <a:schemeClr val="dk2"/>
            </a:solidFill>
            <a:prstDash val="solid"/>
            <a:round/>
            <a:headEnd type="none" w="med" len="med"/>
            <a:tailEnd type="triangle" w="med" len="med"/>
          </a:ln>
        </p:spPr>
      </p:cxnSp>
      <p:pic>
        <p:nvPicPr>
          <p:cNvPr id="209" name="Google Shape;209;p36"/>
          <p:cNvPicPr preferRelativeResize="0"/>
          <p:nvPr/>
        </p:nvPicPr>
        <p:blipFill>
          <a:blip r:embed="rId5">
            <a:alphaModFix/>
          </a:blip>
          <a:stretch>
            <a:fillRect/>
          </a:stretch>
        </p:blipFill>
        <p:spPr>
          <a:xfrm>
            <a:off x="6154652" y="2644388"/>
            <a:ext cx="2989325" cy="2568235"/>
          </a:xfrm>
          <a:prstGeom prst="rect">
            <a:avLst/>
          </a:prstGeom>
          <a:noFill/>
          <a:ln>
            <a:noFill/>
          </a:ln>
        </p:spPr>
      </p:pic>
      <p:cxnSp>
        <p:nvCxnSpPr>
          <p:cNvPr id="210" name="Google Shape;210;p36"/>
          <p:cNvCxnSpPr>
            <a:stCxn id="207" idx="3"/>
            <a:endCxn id="209" idx="1"/>
          </p:cNvCxnSpPr>
          <p:nvPr/>
        </p:nvCxnSpPr>
        <p:spPr>
          <a:xfrm>
            <a:off x="5840550" y="3928500"/>
            <a:ext cx="314100" cy="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7"/>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What is left to do</a:t>
            </a:r>
            <a:endParaRPr sz="3600"/>
          </a:p>
        </p:txBody>
      </p:sp>
      <p:sp>
        <p:nvSpPr>
          <p:cNvPr id="216" name="Google Shape;216;p37"/>
          <p:cNvSpPr txBox="1">
            <a:spLocks noGrp="1"/>
          </p:cNvSpPr>
          <p:nvPr>
            <p:ph type="body" idx="1"/>
          </p:nvPr>
        </p:nvSpPr>
        <p:spPr>
          <a:xfrm>
            <a:off x="457200" y="2057400"/>
            <a:ext cx="8229600" cy="3394500"/>
          </a:xfrm>
          <a:prstGeom prst="rect">
            <a:avLst/>
          </a:prstGeom>
          <a:noFill/>
          <a:ln>
            <a:noFill/>
          </a:ln>
        </p:spPr>
        <p:txBody>
          <a:bodyPr spcFirstLastPara="1" vert="horz" wrap="square" lIns="91425" tIns="45700" rIns="91425" bIns="45700" rtlCol="0" anchor="t" anchorCtr="0">
            <a:normAutofit/>
          </a:bodyPr>
          <a:lstStyle/>
          <a:p>
            <a:pPr indent="-406400">
              <a:lnSpc>
                <a:spcPct val="115000"/>
              </a:lnSpc>
              <a:spcBef>
                <a:spcPts val="0"/>
              </a:spcBef>
              <a:buSzPts val="2800"/>
            </a:pPr>
            <a:r>
              <a:rPr lang="en" sz="2800"/>
              <a:t>Design user-driven search filters to allow</a:t>
            </a:r>
            <a:r>
              <a:rPr lang="en" sz="2800">
                <a:solidFill>
                  <a:srgbClr val="0E0E0E"/>
                </a:solidFill>
                <a:latin typeface="Arial"/>
                <a:ea typeface="Arial"/>
                <a:cs typeface="Arial"/>
                <a:sym typeface="Arial"/>
              </a:rPr>
              <a:t> users to prioritize certain factors (e.g., remote work, salary, company size) with customizable weights</a:t>
            </a:r>
            <a:endParaRPr sz="2800">
              <a:solidFill>
                <a:srgbClr val="0E0E0E"/>
              </a:solidFill>
              <a:latin typeface="Arial"/>
              <a:ea typeface="Arial"/>
              <a:cs typeface="Arial"/>
              <a:sym typeface="Arial"/>
            </a:endParaRPr>
          </a:p>
          <a:p>
            <a:pPr indent="-406400">
              <a:lnSpc>
                <a:spcPct val="115000"/>
              </a:lnSpc>
              <a:spcBef>
                <a:spcPts val="0"/>
              </a:spcBef>
              <a:buSzPts val="2800"/>
            </a:pPr>
            <a:r>
              <a:rPr lang="en" sz="2800"/>
              <a:t>Enhance the analysis of user’s profile and job positions</a:t>
            </a:r>
            <a:endParaRPr sz="28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8"/>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Work Plan</a:t>
            </a:r>
            <a:endParaRPr sz="3600"/>
          </a:p>
        </p:txBody>
      </p:sp>
      <p:sp>
        <p:nvSpPr>
          <p:cNvPr id="222" name="Google Shape;222;p38"/>
          <p:cNvSpPr txBox="1">
            <a:spLocks noGrp="1"/>
          </p:cNvSpPr>
          <p:nvPr>
            <p:ph type="body" idx="1"/>
          </p:nvPr>
        </p:nvSpPr>
        <p:spPr>
          <a:xfrm>
            <a:off x="457200" y="2057400"/>
            <a:ext cx="8229600" cy="3394472"/>
          </a:xfrm>
          <a:prstGeom prst="rect">
            <a:avLst/>
          </a:prstGeom>
          <a:noFill/>
          <a:ln>
            <a:noFill/>
          </a:ln>
        </p:spPr>
        <p:txBody>
          <a:bodyPr spcFirstLastPara="1" vert="horz" wrap="square" lIns="91425" tIns="45700" rIns="91425" bIns="45700" rtlCol="0" anchor="t" anchorCtr="0">
            <a:normAutofit/>
          </a:bodyPr>
          <a:lstStyle/>
          <a:p>
            <a:pPr>
              <a:spcBef>
                <a:spcPts val="0"/>
              </a:spcBef>
              <a:buClr>
                <a:schemeClr val="dk1"/>
              </a:buClr>
              <a:buSzPts val="2800"/>
            </a:pPr>
            <a:r>
              <a:rPr lang="en" sz="2800"/>
              <a:t>Lianhao Zhou – Mock-Interview webpage</a:t>
            </a:r>
            <a:endParaRPr/>
          </a:p>
          <a:p>
            <a:pPr>
              <a:spcBef>
                <a:spcPts val="560"/>
              </a:spcBef>
              <a:buClr>
                <a:schemeClr val="dk1"/>
              </a:buClr>
              <a:buSzPts val="2800"/>
            </a:pPr>
            <a:r>
              <a:rPr lang="en" sz="2800"/>
              <a:t>Hanyun Yin – Job Recommendation</a:t>
            </a:r>
            <a:endParaRPr/>
          </a:p>
          <a:p>
            <a:pPr indent="-406400">
              <a:spcBef>
                <a:spcPts val="560"/>
              </a:spcBef>
              <a:buSzPts val="2800"/>
            </a:pPr>
            <a:r>
              <a:rPr lang="en" sz="2800"/>
              <a:t>Yafei Li – Frontend &amp; GUI</a:t>
            </a:r>
            <a:endParaRPr/>
          </a:p>
          <a:p>
            <a:pPr indent="-406400">
              <a:spcBef>
                <a:spcPts val="560"/>
              </a:spcBef>
              <a:buSzPts val="2800"/>
            </a:pPr>
            <a:r>
              <a:rPr lang="en" sz="2800"/>
              <a:t>Yichen Tao, Zhenrui Wang – Backend renderer and matching engine</a:t>
            </a:r>
            <a:endParaRPr sz="2800"/>
          </a:p>
        </p:txBody>
      </p:sp>
      <p:sp>
        <p:nvSpPr>
          <p:cNvPr id="2" name="TextBox 1">
            <a:extLst>
              <a:ext uri="{FF2B5EF4-FFF2-40B4-BE49-F238E27FC236}">
                <a16:creationId xmlns:a16="http://schemas.microsoft.com/office/drawing/2014/main" id="{CB182D2B-8D87-5BFE-60F0-9756A9BA0081}"/>
              </a:ext>
            </a:extLst>
          </p:cNvPr>
          <p:cNvSpPr txBox="1"/>
          <p:nvPr/>
        </p:nvSpPr>
        <p:spPr>
          <a:xfrm>
            <a:off x="5493600" y="6089126"/>
            <a:ext cx="2736455" cy="369332"/>
          </a:xfrm>
          <a:prstGeom prst="rect">
            <a:avLst/>
          </a:prstGeom>
          <a:noFill/>
        </p:spPr>
        <p:txBody>
          <a:bodyPr wrap="none" rtlCol="0">
            <a:spAutoFit/>
          </a:bodyPr>
          <a:lstStyle/>
          <a:p>
            <a:r>
              <a:rPr lang="en-US" dirty="0">
                <a:solidFill>
                  <a:srgbClr val="FF0000"/>
                </a:solidFill>
              </a:rPr>
              <a:t>Next up: Intelligent Advisor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5"/>
          <p:cNvSpPr txBox="1">
            <a:spLocks noGrp="1"/>
          </p:cNvSpPr>
          <p:nvPr>
            <p:ph type="ctrTitle"/>
          </p:nvPr>
        </p:nvSpPr>
        <p:spPr>
          <a:xfrm>
            <a:off x="678300" y="1673099"/>
            <a:ext cx="7787400" cy="1755900"/>
          </a:xfrm>
          <a:prstGeom prst="rect">
            <a:avLst/>
          </a:prstGeom>
          <a:noFill/>
          <a:ln>
            <a:noFill/>
          </a:ln>
        </p:spPr>
        <p:txBody>
          <a:bodyPr spcFirstLastPara="1" vert="horz" wrap="square" lIns="91425" tIns="45700" rIns="91425" bIns="45700" rtlCol="0" anchor="ctr" anchorCtr="0">
            <a:normAutofit fontScale="90000"/>
          </a:bodyPr>
          <a:lstStyle/>
          <a:p>
            <a:pPr>
              <a:spcBef>
                <a:spcPts val="0"/>
              </a:spcBef>
              <a:buClr>
                <a:schemeClr val="dk1"/>
              </a:buClr>
              <a:buSzPct val="100000"/>
            </a:pPr>
            <a:r>
              <a:rPr lang="en"/>
              <a:t>Intelligent Advisor: Automatic Generation of Hardware and Software Upgrades</a:t>
            </a:r>
            <a:endParaRPr/>
          </a:p>
        </p:txBody>
      </p:sp>
      <p:sp>
        <p:nvSpPr>
          <p:cNvPr id="130" name="Google Shape;130;p25"/>
          <p:cNvSpPr txBox="1">
            <a:spLocks noGrp="1"/>
          </p:cNvSpPr>
          <p:nvPr>
            <p:ph type="subTitle" idx="1"/>
          </p:nvPr>
        </p:nvSpPr>
        <p:spPr>
          <a:xfrm>
            <a:off x="1371600" y="3771900"/>
            <a:ext cx="6400800" cy="1314450"/>
          </a:xfrm>
          <a:prstGeom prst="rect">
            <a:avLst/>
          </a:prstGeom>
          <a:noFill/>
          <a:ln>
            <a:noFill/>
          </a:ln>
        </p:spPr>
        <p:txBody>
          <a:bodyPr spcFirstLastPara="1" vert="horz" wrap="square" lIns="91425" tIns="45700" rIns="91425" bIns="45700" rtlCol="0" anchor="t" anchorCtr="0">
            <a:normAutofit/>
          </a:bodyPr>
          <a:lstStyle/>
          <a:p>
            <a:pPr>
              <a:spcBef>
                <a:spcPts val="0"/>
              </a:spcBef>
              <a:buClr>
                <a:srgbClr val="888888"/>
              </a:buClr>
              <a:buSzPts val="3200"/>
            </a:pPr>
            <a:r>
              <a:rPr lang="en"/>
              <a:t>By: Nazar Oladepo, Bidwat Pokhrel, Esau Hutcherson</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6"/>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What is Done: Tasks</a:t>
            </a:r>
            <a:endParaRPr sz="3600"/>
          </a:p>
        </p:txBody>
      </p:sp>
      <p:sp>
        <p:nvSpPr>
          <p:cNvPr id="136" name="Google Shape;136;p26"/>
          <p:cNvSpPr txBox="1">
            <a:spLocks noGrp="1"/>
          </p:cNvSpPr>
          <p:nvPr>
            <p:ph type="body" idx="1"/>
          </p:nvPr>
        </p:nvSpPr>
        <p:spPr>
          <a:xfrm>
            <a:off x="457200" y="2057400"/>
            <a:ext cx="8229600" cy="3394472"/>
          </a:xfrm>
          <a:prstGeom prst="rect">
            <a:avLst/>
          </a:prstGeom>
          <a:noFill/>
          <a:ln>
            <a:noFill/>
          </a:ln>
        </p:spPr>
        <p:txBody>
          <a:bodyPr spcFirstLastPara="1" vert="horz" wrap="square" lIns="91425" tIns="45700" rIns="91425" bIns="45700" rtlCol="0" anchor="t" anchorCtr="0">
            <a:normAutofit/>
          </a:bodyPr>
          <a:lstStyle/>
          <a:p>
            <a:pPr indent="-336550">
              <a:spcBef>
                <a:spcPts val="0"/>
              </a:spcBef>
              <a:buClr>
                <a:schemeClr val="dk1"/>
              </a:buClr>
              <a:buSzPts val="3100"/>
            </a:pPr>
            <a:r>
              <a:rPr lang="en" sz="3100"/>
              <a:t>Set up database and API for users and system specifications</a:t>
            </a:r>
            <a:endParaRPr sz="3100"/>
          </a:p>
          <a:p>
            <a:pPr indent="-254000">
              <a:spcBef>
                <a:spcPts val="0"/>
              </a:spcBef>
              <a:buSzPts val="1800"/>
            </a:pPr>
            <a:r>
              <a:rPr lang="en"/>
              <a:t>Create terminal commands for fetching system specifications</a:t>
            </a:r>
            <a:endParaRPr/>
          </a:p>
          <a:p>
            <a:pPr indent="-254000">
              <a:spcBef>
                <a:spcPts val="0"/>
              </a:spcBef>
              <a:buSzPts val="1800"/>
            </a:pPr>
            <a:r>
              <a:rPr lang="en"/>
              <a:t>Have the top 50 games in the steam library and their pc system requirements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7"/>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Current State: REST API</a:t>
            </a:r>
            <a:endParaRPr sz="3600"/>
          </a:p>
        </p:txBody>
      </p:sp>
      <p:pic>
        <p:nvPicPr>
          <p:cNvPr id="142" name="Google Shape;142;p27"/>
          <p:cNvPicPr preferRelativeResize="0"/>
          <p:nvPr/>
        </p:nvPicPr>
        <p:blipFill>
          <a:blip r:embed="rId3">
            <a:alphaModFix/>
          </a:blip>
          <a:stretch>
            <a:fillRect/>
          </a:stretch>
        </p:blipFill>
        <p:spPr>
          <a:xfrm>
            <a:off x="3048175" y="1960576"/>
            <a:ext cx="3054700" cy="3784049"/>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Current State: UI/UX Design</a:t>
            </a:r>
            <a:endParaRPr sz="3600"/>
          </a:p>
        </p:txBody>
      </p:sp>
      <p:pic>
        <p:nvPicPr>
          <p:cNvPr id="148" name="Google Shape;148;p28"/>
          <p:cNvPicPr preferRelativeResize="0"/>
          <p:nvPr/>
        </p:nvPicPr>
        <p:blipFill>
          <a:blip r:embed="rId3">
            <a:alphaModFix/>
          </a:blip>
          <a:stretch>
            <a:fillRect/>
          </a:stretch>
        </p:blipFill>
        <p:spPr>
          <a:xfrm>
            <a:off x="1852501" y="2061275"/>
            <a:ext cx="5658900" cy="3108524"/>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9"/>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Current State: Web Scraping Data</a:t>
            </a:r>
            <a:endParaRPr sz="3600"/>
          </a:p>
        </p:txBody>
      </p:sp>
      <p:pic>
        <p:nvPicPr>
          <p:cNvPr id="154" name="Google Shape;154;p29"/>
          <p:cNvPicPr preferRelativeResize="0"/>
          <p:nvPr/>
        </p:nvPicPr>
        <p:blipFill>
          <a:blip r:embed="rId3">
            <a:alphaModFix/>
          </a:blip>
          <a:stretch>
            <a:fillRect/>
          </a:stretch>
        </p:blipFill>
        <p:spPr>
          <a:xfrm>
            <a:off x="1891026" y="2040772"/>
            <a:ext cx="5361951" cy="3521402"/>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0"/>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What is left to do</a:t>
            </a:r>
            <a:endParaRPr sz="3600"/>
          </a:p>
        </p:txBody>
      </p:sp>
      <p:sp>
        <p:nvSpPr>
          <p:cNvPr id="160" name="Google Shape;160;p30"/>
          <p:cNvSpPr txBox="1">
            <a:spLocks noGrp="1"/>
          </p:cNvSpPr>
          <p:nvPr>
            <p:ph type="body" idx="1"/>
          </p:nvPr>
        </p:nvSpPr>
        <p:spPr>
          <a:xfrm>
            <a:off x="457200" y="2057400"/>
            <a:ext cx="8229600" cy="3394472"/>
          </a:xfrm>
          <a:prstGeom prst="rect">
            <a:avLst/>
          </a:prstGeom>
          <a:noFill/>
          <a:ln>
            <a:noFill/>
          </a:ln>
        </p:spPr>
        <p:txBody>
          <a:bodyPr spcFirstLastPara="1" vert="horz" wrap="square" lIns="91425" tIns="45700" rIns="91425" bIns="45700" rtlCol="0" anchor="t" anchorCtr="0">
            <a:normAutofit/>
          </a:bodyPr>
          <a:lstStyle/>
          <a:p>
            <a:pPr>
              <a:spcBef>
                <a:spcPts val="0"/>
              </a:spcBef>
              <a:buClr>
                <a:schemeClr val="dk1"/>
              </a:buClr>
              <a:buSzPts val="2800"/>
            </a:pPr>
            <a:r>
              <a:rPr lang="en" sz="2800"/>
              <a:t>Integrate API with the Frontend</a:t>
            </a:r>
            <a:endParaRPr sz="2800"/>
          </a:p>
          <a:p>
            <a:pPr>
              <a:spcBef>
                <a:spcPts val="0"/>
              </a:spcBef>
              <a:buSzPts val="2800"/>
            </a:pPr>
            <a:r>
              <a:rPr lang="en" sz="2800"/>
              <a:t>Seed database with the data scraped from the web</a:t>
            </a:r>
            <a:endParaRPr sz="2800"/>
          </a:p>
          <a:p>
            <a:pPr>
              <a:spcBef>
                <a:spcPts val="0"/>
              </a:spcBef>
              <a:buSzPts val="2800"/>
            </a:pPr>
            <a:r>
              <a:rPr lang="en" sz="2800"/>
              <a:t>Add the Survey</a:t>
            </a:r>
            <a:endParaRPr sz="2800"/>
          </a:p>
          <a:p>
            <a:pPr>
              <a:spcBef>
                <a:spcPts val="0"/>
              </a:spcBef>
              <a:buSzPts val="2800"/>
            </a:pPr>
            <a:r>
              <a:rPr lang="en" sz="2800"/>
              <a:t>Display Scan Data</a:t>
            </a:r>
            <a:endParaRPr sz="2800"/>
          </a:p>
          <a:p>
            <a:pPr>
              <a:spcBef>
                <a:spcPts val="0"/>
              </a:spcBef>
              <a:buSzPts val="2800"/>
            </a:pPr>
            <a:r>
              <a:rPr lang="en" sz="2800"/>
              <a:t>Build Page of Recommendations</a:t>
            </a:r>
            <a:endParaRPr sz="2800"/>
          </a:p>
          <a:p>
            <a:pPr>
              <a:spcBef>
                <a:spcPts val="0"/>
              </a:spcBef>
              <a:buSzPts val="2800"/>
            </a:pPr>
            <a:r>
              <a:rPr lang="en" sz="2800"/>
              <a:t>Have the LLM’s hardware recommendations bounded by the user’s budget </a:t>
            </a:r>
            <a:endParaRPr sz="28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1"/>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 sz="3600"/>
              <a:t>Work Plan</a:t>
            </a:r>
            <a:endParaRPr sz="3600"/>
          </a:p>
        </p:txBody>
      </p:sp>
      <p:sp>
        <p:nvSpPr>
          <p:cNvPr id="166" name="Google Shape;166;p31"/>
          <p:cNvSpPr txBox="1">
            <a:spLocks noGrp="1"/>
          </p:cNvSpPr>
          <p:nvPr>
            <p:ph type="body" idx="1"/>
          </p:nvPr>
        </p:nvSpPr>
        <p:spPr>
          <a:xfrm>
            <a:off x="457200" y="2057400"/>
            <a:ext cx="8229600" cy="3394472"/>
          </a:xfrm>
          <a:prstGeom prst="rect">
            <a:avLst/>
          </a:prstGeom>
          <a:noFill/>
          <a:ln>
            <a:noFill/>
          </a:ln>
        </p:spPr>
        <p:txBody>
          <a:bodyPr spcFirstLastPara="1" vert="horz" wrap="square" lIns="91425" tIns="45700" rIns="91425" bIns="45700" rtlCol="0" anchor="t" anchorCtr="0">
            <a:normAutofit fontScale="92500" lnSpcReduction="20000"/>
          </a:bodyPr>
          <a:lstStyle/>
          <a:p>
            <a:pPr indent="-316230">
              <a:spcBef>
                <a:spcPts val="0"/>
              </a:spcBef>
              <a:buClr>
                <a:schemeClr val="dk1"/>
              </a:buClr>
              <a:buSzPct val="100000"/>
            </a:pPr>
            <a:r>
              <a:rPr lang="en" sz="2800"/>
              <a:t>Esau Hutcherson– Work on hardware LLM recommendation and figure out a way to have the budget considered while the LLM makes recommendations.</a:t>
            </a:r>
            <a:endParaRPr/>
          </a:p>
          <a:p>
            <a:pPr indent="-316230">
              <a:spcBef>
                <a:spcPts val="560"/>
              </a:spcBef>
              <a:buClr>
                <a:schemeClr val="dk1"/>
              </a:buClr>
              <a:buSzPct val="100000"/>
            </a:pPr>
            <a:r>
              <a:rPr lang="en" sz="2800"/>
              <a:t>Bidwat Pokhrel – Work on Running System Commands using Flutter and Make progress on the backend.</a:t>
            </a:r>
            <a:endParaRPr/>
          </a:p>
          <a:p>
            <a:pPr indent="-316230">
              <a:spcBef>
                <a:spcPts val="560"/>
              </a:spcBef>
              <a:buClr>
                <a:schemeClr val="dk1"/>
              </a:buClr>
              <a:buSzPct val="100000"/>
            </a:pPr>
            <a:r>
              <a:rPr lang="en" sz="2800"/>
              <a:t>Nazar Oladepo – Continue Building the pages of the app and making sure that everything is being displayed properly.</a:t>
            </a:r>
            <a:endParaRPr/>
          </a:p>
          <a:p>
            <a:pPr indent="-139700">
              <a:spcBef>
                <a:spcPts val="640"/>
              </a:spcBef>
              <a:buClr>
                <a:schemeClr val="dk1"/>
              </a:buClr>
              <a:buSzPct val="100000"/>
              <a:buNone/>
            </a:pPr>
            <a:endParaRPr/>
          </a:p>
        </p:txBody>
      </p:sp>
      <p:sp>
        <p:nvSpPr>
          <p:cNvPr id="2" name="TextBox 1">
            <a:extLst>
              <a:ext uri="{FF2B5EF4-FFF2-40B4-BE49-F238E27FC236}">
                <a16:creationId xmlns:a16="http://schemas.microsoft.com/office/drawing/2014/main" id="{2C36B015-2C61-2F2C-ABE1-4C516A79E3EA}"/>
              </a:ext>
            </a:extLst>
          </p:cNvPr>
          <p:cNvSpPr txBox="1"/>
          <p:nvPr/>
        </p:nvSpPr>
        <p:spPr>
          <a:xfrm>
            <a:off x="5493600" y="6089126"/>
            <a:ext cx="1981055" cy="369332"/>
          </a:xfrm>
          <a:prstGeom prst="rect">
            <a:avLst/>
          </a:prstGeom>
          <a:noFill/>
        </p:spPr>
        <p:txBody>
          <a:bodyPr wrap="none" rtlCol="0">
            <a:spAutoFit/>
          </a:bodyPr>
          <a:lstStyle/>
          <a:p>
            <a:r>
              <a:rPr lang="en-US" dirty="0">
                <a:solidFill>
                  <a:srgbClr val="FF0000"/>
                </a:solidFill>
              </a:rPr>
              <a:t>Next up: </a:t>
            </a:r>
            <a:r>
              <a:rPr lang="en-US" dirty="0" err="1">
                <a:solidFill>
                  <a:srgbClr val="FF0000"/>
                </a:solidFill>
              </a:rPr>
              <a:t>JobSeeker</a:t>
            </a:r>
            <a:endParaRPr lang="en-US" dirty="0">
              <a:solidFill>
                <a:srgbClr val="FF0000"/>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3"/>
          <p:cNvSpPr txBox="1">
            <a:spLocks noGrp="1"/>
          </p:cNvSpPr>
          <p:nvPr>
            <p:ph type="ctrTitle"/>
          </p:nvPr>
        </p:nvSpPr>
        <p:spPr>
          <a:xfrm>
            <a:off x="1143000" y="1122363"/>
            <a:ext cx="6858000" cy="23877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dk1"/>
              </a:buClr>
              <a:buSzPts val="6000"/>
              <a:buFont typeface="Calibri"/>
              <a:buNone/>
            </a:pPr>
            <a:r>
              <a:rPr lang="en-US"/>
              <a:t>JobSeeker: Easy Job Hunting</a:t>
            </a:r>
            <a:endParaRPr/>
          </a:p>
        </p:txBody>
      </p:sp>
      <p:sp>
        <p:nvSpPr>
          <p:cNvPr id="85" name="Google Shape;85;p3"/>
          <p:cNvSpPr txBox="1">
            <a:spLocks noGrp="1"/>
          </p:cNvSpPr>
          <p:nvPr>
            <p:ph type="subTitle" idx="1"/>
          </p:nvPr>
        </p:nvSpPr>
        <p:spPr>
          <a:xfrm>
            <a:off x="1143000" y="4139588"/>
            <a:ext cx="6858000" cy="16557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2400"/>
              <a:buNone/>
            </a:pPr>
            <a:r>
              <a:rPr lang="en-US" dirty="0" err="1"/>
              <a:t>Amalesh</a:t>
            </a:r>
            <a:r>
              <a:rPr lang="en-US" dirty="0"/>
              <a:t> </a:t>
            </a:r>
            <a:r>
              <a:rPr lang="en-US" dirty="0" err="1"/>
              <a:t>Arivanan</a:t>
            </a:r>
            <a:r>
              <a:rPr lang="en-US" dirty="0"/>
              <a:t>, Emory Lu, </a:t>
            </a:r>
            <a:br>
              <a:rPr lang="en-US" dirty="0"/>
            </a:br>
            <a:r>
              <a:rPr lang="en-US" dirty="0" err="1"/>
              <a:t>Mahirah</a:t>
            </a:r>
            <a:r>
              <a:rPr lang="en-US" dirty="0"/>
              <a:t> </a:t>
            </a:r>
            <a:r>
              <a:rPr lang="en-US" dirty="0" err="1"/>
              <a:t>Samah</a:t>
            </a:r>
            <a:endParaRP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4"/>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en-US" sz="3600"/>
              <a:t>What is Done: Tasks</a:t>
            </a:r>
            <a:endParaRPr/>
          </a:p>
        </p:txBody>
      </p:sp>
      <p:sp>
        <p:nvSpPr>
          <p:cNvPr id="91" name="Google Shape;91;p4"/>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0"/>
              </a:spcBef>
              <a:spcAft>
                <a:spcPts val="0"/>
              </a:spcAft>
              <a:buSzPts val="1800"/>
              <a:buChar char="•"/>
            </a:pPr>
            <a:r>
              <a:rPr lang="en-US"/>
              <a:t>OpenAI API integration for normalizing user inputs (job title, location, contract type, remote work, visa sponsorship)</a:t>
            </a:r>
            <a:endParaRPr/>
          </a:p>
          <a:p>
            <a:pPr marL="457200" lvl="0" indent="-342900" algn="l" rtl="0">
              <a:lnSpc>
                <a:spcPct val="90000"/>
              </a:lnSpc>
              <a:spcBef>
                <a:spcPts val="0"/>
              </a:spcBef>
              <a:spcAft>
                <a:spcPts val="0"/>
              </a:spcAft>
              <a:buSzPts val="1800"/>
              <a:buChar char="•"/>
            </a:pPr>
            <a:r>
              <a:rPr lang="en-US"/>
              <a:t>Job Filtering Based on User Preferences</a:t>
            </a:r>
            <a:endParaRPr/>
          </a:p>
          <a:p>
            <a:pPr marL="457200" lvl="0" indent="-342900" algn="l" rtl="0">
              <a:lnSpc>
                <a:spcPct val="90000"/>
              </a:lnSpc>
              <a:spcBef>
                <a:spcPts val="0"/>
              </a:spcBef>
              <a:spcAft>
                <a:spcPts val="0"/>
              </a:spcAft>
              <a:buSzPts val="1800"/>
              <a:buChar char="•"/>
            </a:pPr>
            <a:r>
              <a:rPr lang="en-US"/>
              <a:t>Chatbot Interaction for collecting User preferences and displaying job recommendations.</a:t>
            </a:r>
            <a:endParaRPr/>
          </a:p>
          <a:p>
            <a:pPr marL="457200" lvl="0" indent="-342900" algn="l" rtl="0">
              <a:lnSpc>
                <a:spcPct val="90000"/>
              </a:lnSpc>
              <a:spcBef>
                <a:spcPts val="0"/>
              </a:spcBef>
              <a:spcAft>
                <a:spcPts val="0"/>
              </a:spcAft>
              <a:buSzPts val="1800"/>
              <a:buChar char="•"/>
            </a:pPr>
            <a:r>
              <a:rPr lang="en-US"/>
              <a:t>Initial database design</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5"/>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en-US" sz="3600"/>
              <a:t>Current State</a:t>
            </a:r>
            <a:endParaRPr/>
          </a:p>
        </p:txBody>
      </p:sp>
      <p:sp>
        <p:nvSpPr>
          <p:cNvPr id="97" name="Google Shape;97;p5"/>
          <p:cNvSpPr txBox="1">
            <a:spLocks noGrp="1"/>
          </p:cNvSpPr>
          <p:nvPr>
            <p:ph type="body" idx="1"/>
          </p:nvPr>
        </p:nvSpPr>
        <p:spPr>
          <a:xfrm>
            <a:off x="628650" y="1526350"/>
            <a:ext cx="7886700" cy="4351200"/>
          </a:xfrm>
          <a:prstGeom prst="rect">
            <a:avLst/>
          </a:prstGeom>
          <a:noFill/>
          <a:ln>
            <a:noFill/>
          </a:ln>
        </p:spPr>
        <p:txBody>
          <a:bodyPr spcFirstLastPara="1" wrap="square" lIns="91425" tIns="45700" rIns="91425" bIns="45700" anchor="t" anchorCtr="0">
            <a:normAutofit fontScale="92500"/>
          </a:bodyPr>
          <a:lstStyle/>
          <a:p>
            <a:pPr marL="457200" lvl="0" indent="-361950" algn="l" rtl="0">
              <a:spcBef>
                <a:spcPts val="0"/>
              </a:spcBef>
              <a:spcAft>
                <a:spcPts val="0"/>
              </a:spcAft>
              <a:buSzPts val="2100"/>
              <a:buChar char="•"/>
            </a:pPr>
            <a:r>
              <a:rPr lang="en-US" sz="2100" b="1"/>
              <a:t>Chatbot Development:</a:t>
            </a:r>
            <a:r>
              <a:rPr lang="en-US" sz="2100"/>
              <a:t> The chatbot interacts with users to gather job preferences through a conversational interface.</a:t>
            </a:r>
            <a:endParaRPr sz="2100"/>
          </a:p>
          <a:p>
            <a:pPr marL="457200" lvl="0" indent="-361950" algn="l" rtl="0">
              <a:spcBef>
                <a:spcPts val="0"/>
              </a:spcBef>
              <a:spcAft>
                <a:spcPts val="0"/>
              </a:spcAft>
              <a:buSzPts val="2100"/>
              <a:buChar char="•"/>
            </a:pPr>
            <a:r>
              <a:rPr lang="en-US" sz="2100" b="1"/>
              <a:t>Input Normalization:</a:t>
            </a:r>
            <a:r>
              <a:rPr lang="en-US" sz="2100"/>
              <a:t> User inputs like job title, location, and remote work preferences are standardized to ensure accurate filtering.</a:t>
            </a:r>
            <a:endParaRPr sz="2100"/>
          </a:p>
          <a:p>
            <a:pPr marL="457200" lvl="0" indent="-361950" algn="l" rtl="0">
              <a:spcBef>
                <a:spcPts val="0"/>
              </a:spcBef>
              <a:spcAft>
                <a:spcPts val="0"/>
              </a:spcAft>
              <a:buSzPts val="2100"/>
              <a:buChar char="•"/>
            </a:pPr>
            <a:r>
              <a:rPr lang="en-US" sz="2100" b="1"/>
              <a:t>Job Filtering Logic:</a:t>
            </a:r>
            <a:r>
              <a:rPr lang="en-US" sz="2100"/>
              <a:t> An algorithm filters jobs based on user preferences, ensuring relevant results are displayed.</a:t>
            </a:r>
            <a:endParaRPr sz="2100"/>
          </a:p>
          <a:p>
            <a:pPr marL="457200" lvl="0" indent="-361950" algn="l" rtl="0">
              <a:spcBef>
                <a:spcPts val="0"/>
              </a:spcBef>
              <a:spcAft>
                <a:spcPts val="0"/>
              </a:spcAft>
              <a:buSzPts val="2100"/>
              <a:buChar char="•"/>
            </a:pPr>
            <a:r>
              <a:rPr lang="en-US" sz="2100" b="1"/>
              <a:t>User Interaction Flow:</a:t>
            </a:r>
            <a:r>
              <a:rPr lang="en-US" sz="2100"/>
              <a:t> The system provides job recommendations in batches, allowing users to request more results or refine their search.</a:t>
            </a:r>
            <a:endParaRPr sz="2100"/>
          </a:p>
          <a:p>
            <a:pPr marL="457200" lvl="0" indent="-361950" algn="l" rtl="0">
              <a:spcBef>
                <a:spcPts val="0"/>
              </a:spcBef>
              <a:spcAft>
                <a:spcPts val="0"/>
              </a:spcAft>
              <a:buSzPts val="2100"/>
              <a:buChar char="•"/>
            </a:pPr>
            <a:r>
              <a:rPr lang="en-US" sz="2100" b="1"/>
              <a:t>Dataset Integration:</a:t>
            </a:r>
            <a:r>
              <a:rPr lang="en-US" sz="2100"/>
              <a:t> The system utilizes a dataset of US Software Engineer jobs from Kaggle to match user preferences with available positions.</a:t>
            </a:r>
            <a:endParaRPr sz="2100"/>
          </a:p>
          <a:p>
            <a:pPr marL="457200" lvl="0" indent="-361950" algn="l" rtl="0">
              <a:spcBef>
                <a:spcPts val="0"/>
              </a:spcBef>
              <a:spcAft>
                <a:spcPts val="0"/>
              </a:spcAft>
              <a:buSzPts val="2100"/>
              <a:buChar char="•"/>
            </a:pPr>
            <a:r>
              <a:rPr lang="en-US" sz="2100" b="1"/>
              <a:t>Iterative Job Search:</a:t>
            </a:r>
            <a:r>
              <a:rPr lang="en-US" sz="2100"/>
              <a:t> Users can continuously interact with the chatbot to explore more job options or ask additional questions.</a:t>
            </a:r>
            <a:endParaRPr sz="38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301794b3524_0_4"/>
          <p:cNvSpPr txBox="1">
            <a:spLocks noGrp="1"/>
          </p:cNvSpPr>
          <p:nvPr>
            <p:ph type="title"/>
          </p:nvPr>
        </p:nvSpPr>
        <p:spPr>
          <a:xfrm>
            <a:off x="454075" y="-96225"/>
            <a:ext cx="78867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en-US" sz="3600"/>
              <a:t>Current State</a:t>
            </a:r>
            <a:endParaRPr/>
          </a:p>
        </p:txBody>
      </p:sp>
      <p:sp>
        <p:nvSpPr>
          <p:cNvPr id="103" name="Google Shape;103;g301794b3524_0_4"/>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US"/>
              <a:t>The chatbot can handle basic job searches and normalize inputs for an accurate job matching experience</a:t>
            </a:r>
            <a:endParaRPr/>
          </a:p>
        </p:txBody>
      </p:sp>
      <p:pic>
        <p:nvPicPr>
          <p:cNvPr id="104" name="Google Shape;104;g301794b3524_0_4"/>
          <p:cNvPicPr preferRelativeResize="0"/>
          <p:nvPr/>
        </p:nvPicPr>
        <p:blipFill>
          <a:blip r:embed="rId3">
            <a:alphaModFix/>
          </a:blip>
          <a:stretch>
            <a:fillRect/>
          </a:stretch>
        </p:blipFill>
        <p:spPr>
          <a:xfrm>
            <a:off x="689125" y="920050"/>
            <a:ext cx="7651650" cy="5376224"/>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301794b3524_0_10"/>
          <p:cNvSpPr txBox="1">
            <a:spLocks noGrp="1"/>
          </p:cNvSpPr>
          <p:nvPr>
            <p:ph type="title"/>
          </p:nvPr>
        </p:nvSpPr>
        <p:spPr>
          <a:xfrm>
            <a:off x="454075" y="-96225"/>
            <a:ext cx="78867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en-US" sz="3600"/>
              <a:t>Current State</a:t>
            </a:r>
            <a:endParaRPr/>
          </a:p>
        </p:txBody>
      </p:sp>
      <p:sp>
        <p:nvSpPr>
          <p:cNvPr id="110" name="Google Shape;110;g301794b3524_0_10"/>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US"/>
              <a:t>The chatbot can handle basic job searches and normalize inputs for an accurate job matching experience</a:t>
            </a:r>
            <a:endParaRPr/>
          </a:p>
        </p:txBody>
      </p:sp>
      <p:pic>
        <p:nvPicPr>
          <p:cNvPr id="111" name="Google Shape;111;g301794b3524_0_10"/>
          <p:cNvPicPr preferRelativeResize="0"/>
          <p:nvPr/>
        </p:nvPicPr>
        <p:blipFill>
          <a:blip r:embed="rId3">
            <a:alphaModFix/>
          </a:blip>
          <a:stretch>
            <a:fillRect/>
          </a:stretch>
        </p:blipFill>
        <p:spPr>
          <a:xfrm>
            <a:off x="628650" y="823875"/>
            <a:ext cx="7712123" cy="5568576"/>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301794b3524_0_17"/>
          <p:cNvSpPr txBox="1">
            <a:spLocks noGrp="1"/>
          </p:cNvSpPr>
          <p:nvPr>
            <p:ph type="title"/>
          </p:nvPr>
        </p:nvSpPr>
        <p:spPr>
          <a:xfrm>
            <a:off x="454075" y="-96225"/>
            <a:ext cx="78867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en-US" sz="3600"/>
              <a:t>Current State</a:t>
            </a:r>
            <a:endParaRPr/>
          </a:p>
        </p:txBody>
      </p:sp>
      <p:pic>
        <p:nvPicPr>
          <p:cNvPr id="117" name="Google Shape;117;g301794b3524_0_17"/>
          <p:cNvPicPr preferRelativeResize="0"/>
          <p:nvPr/>
        </p:nvPicPr>
        <p:blipFill>
          <a:blip r:embed="rId3">
            <a:alphaModFix/>
          </a:blip>
          <a:stretch>
            <a:fillRect/>
          </a:stretch>
        </p:blipFill>
        <p:spPr>
          <a:xfrm>
            <a:off x="837500" y="2518575"/>
            <a:ext cx="7469000" cy="182085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3018b44b12d_0_0"/>
          <p:cNvSpPr txBox="1">
            <a:spLocks noGrp="1"/>
          </p:cNvSpPr>
          <p:nvPr>
            <p:ph type="title"/>
          </p:nvPr>
        </p:nvSpPr>
        <p:spPr>
          <a:xfrm>
            <a:off x="628650" y="365125"/>
            <a:ext cx="78867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Current State - database</a:t>
            </a:r>
            <a:endParaRPr/>
          </a:p>
        </p:txBody>
      </p:sp>
      <p:sp>
        <p:nvSpPr>
          <p:cNvPr id="123" name="Google Shape;123;g3018b44b12d_0_0"/>
          <p:cNvSpPr txBox="1">
            <a:spLocks noGrp="1"/>
          </p:cNvSpPr>
          <p:nvPr>
            <p:ph type="body" idx="1"/>
          </p:nvPr>
        </p:nvSpPr>
        <p:spPr>
          <a:xfrm>
            <a:off x="628650" y="1825625"/>
            <a:ext cx="7886700" cy="43512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US"/>
              <a:t>User table</a:t>
            </a:r>
            <a:endParaRPr/>
          </a:p>
          <a:p>
            <a:pPr marL="457200" lvl="0" indent="-342900" algn="l" rtl="0">
              <a:spcBef>
                <a:spcPts val="0"/>
              </a:spcBef>
              <a:spcAft>
                <a:spcPts val="0"/>
              </a:spcAft>
              <a:buSzPts val="1800"/>
              <a:buChar char="•"/>
            </a:pPr>
            <a:r>
              <a:rPr lang="en-US"/>
              <a:t>Jobs table (user_id as secondary key)</a:t>
            </a:r>
            <a:endParaRPr/>
          </a:p>
        </p:txBody>
      </p:sp>
      <p:pic>
        <p:nvPicPr>
          <p:cNvPr id="124" name="Google Shape;124;g3018b44b12d_0_0"/>
          <p:cNvPicPr preferRelativeResize="0"/>
          <p:nvPr/>
        </p:nvPicPr>
        <p:blipFill>
          <a:blip r:embed="rId3">
            <a:alphaModFix/>
          </a:blip>
          <a:stretch>
            <a:fillRect/>
          </a:stretch>
        </p:blipFill>
        <p:spPr>
          <a:xfrm>
            <a:off x="3124200" y="4851700"/>
            <a:ext cx="2895600" cy="971550"/>
          </a:xfrm>
          <a:prstGeom prst="rect">
            <a:avLst/>
          </a:prstGeom>
          <a:noFill/>
          <a:ln w="9525" cap="flat" cmpd="sng">
            <a:solidFill>
              <a:schemeClr val="dk2"/>
            </a:solidFill>
            <a:prstDash val="solid"/>
            <a:round/>
            <a:headEnd type="none" w="sm" len="sm"/>
            <a:tailEnd type="none" w="sm" len="sm"/>
          </a:ln>
        </p:spPr>
      </p:pic>
      <p:pic>
        <p:nvPicPr>
          <p:cNvPr id="125" name="Google Shape;125;g3018b44b12d_0_0"/>
          <p:cNvPicPr preferRelativeResize="0"/>
          <p:nvPr/>
        </p:nvPicPr>
        <p:blipFill rotWithShape="1">
          <a:blip r:embed="rId4">
            <a:alphaModFix/>
          </a:blip>
          <a:srcRect l="6094"/>
          <a:stretch/>
        </p:blipFill>
        <p:spPr>
          <a:xfrm>
            <a:off x="1712487" y="3655225"/>
            <a:ext cx="5719025" cy="5183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6"/>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en-US" sz="3600"/>
              <a:t>What is left to do</a:t>
            </a:r>
            <a:endParaRPr/>
          </a:p>
        </p:txBody>
      </p:sp>
      <p:sp>
        <p:nvSpPr>
          <p:cNvPr id="131" name="Google Shape;131;p6"/>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ts val="2800"/>
              <a:buChar char="•"/>
            </a:pPr>
            <a:r>
              <a:rPr lang="en-US"/>
              <a:t>Further improvements on handling broader edge cases in user input and testing. </a:t>
            </a:r>
            <a:endParaRPr/>
          </a:p>
          <a:p>
            <a:pPr marL="228600" lvl="0" indent="-228600" algn="l" rtl="0">
              <a:lnSpc>
                <a:spcPct val="90000"/>
              </a:lnSpc>
              <a:spcBef>
                <a:spcPts val="0"/>
              </a:spcBef>
              <a:spcAft>
                <a:spcPts val="0"/>
              </a:spcAft>
              <a:buClr>
                <a:schemeClr val="dk1"/>
              </a:buClr>
              <a:buSzPts val="2800"/>
              <a:buChar char="•"/>
            </a:pPr>
            <a:r>
              <a:rPr lang="en-US"/>
              <a:t>Provide recommendations based on users’ skill-set.</a:t>
            </a:r>
            <a:endParaRPr/>
          </a:p>
          <a:p>
            <a:pPr marL="228600" lvl="0" indent="0" algn="l" rtl="0">
              <a:lnSpc>
                <a:spcPct val="90000"/>
              </a:lnSpc>
              <a:spcBef>
                <a:spcPts val="0"/>
              </a:spcBef>
              <a:spcAft>
                <a:spcPts val="0"/>
              </a:spcAft>
              <a:buNone/>
            </a:pPr>
            <a:endParaRPr/>
          </a:p>
          <a:p>
            <a:pPr marL="228600" lvl="0" indent="-228600" algn="l" rtl="0">
              <a:lnSpc>
                <a:spcPct val="90000"/>
              </a:lnSpc>
              <a:spcBef>
                <a:spcPts val="0"/>
              </a:spcBef>
              <a:spcAft>
                <a:spcPts val="0"/>
              </a:spcAft>
              <a:buClr>
                <a:schemeClr val="dk1"/>
              </a:buClr>
              <a:buSzPts val="2800"/>
              <a:buChar char="•"/>
            </a:pPr>
            <a:r>
              <a:rPr lang="en-US"/>
              <a:t>Storage of user job preferences and job list from Chatbot conversations</a:t>
            </a:r>
            <a:endParaRPr/>
          </a:p>
          <a:p>
            <a:pPr marL="228600" lvl="0" indent="-228600" algn="l" rtl="0">
              <a:lnSpc>
                <a:spcPct val="90000"/>
              </a:lnSpc>
              <a:spcBef>
                <a:spcPts val="0"/>
              </a:spcBef>
              <a:spcAft>
                <a:spcPts val="0"/>
              </a:spcAft>
              <a:buClr>
                <a:schemeClr val="dk1"/>
              </a:buClr>
              <a:buSzPts val="2800"/>
              <a:buChar char="•"/>
            </a:pPr>
            <a:r>
              <a:rPr lang="en-US"/>
              <a:t>Implement Chatbot interface </a:t>
            </a:r>
            <a:endParaRPr/>
          </a:p>
          <a:p>
            <a:pPr marL="0" lvl="0" indent="0" algn="l" rtl="0">
              <a:lnSpc>
                <a:spcPct val="90000"/>
              </a:lnSpc>
              <a:spcBef>
                <a:spcPts val="0"/>
              </a:spcBef>
              <a:spcAft>
                <a:spcPts val="0"/>
              </a:spcAft>
              <a:buNone/>
            </a:pPr>
            <a:endParaRPr/>
          </a:p>
          <a:p>
            <a:pPr marL="228600" lvl="0" indent="-228600" algn="l" rtl="0">
              <a:lnSpc>
                <a:spcPct val="90000"/>
              </a:lnSpc>
              <a:spcBef>
                <a:spcPts val="0"/>
              </a:spcBef>
              <a:spcAft>
                <a:spcPts val="0"/>
              </a:spcAft>
              <a:buClr>
                <a:schemeClr val="dk1"/>
              </a:buClr>
              <a:buSzPts val="2800"/>
              <a:buChar char="•"/>
            </a:pPr>
            <a:r>
              <a:rPr lang="en-US"/>
              <a:t>Implement User interface </a:t>
            </a:r>
            <a:endParaRPr/>
          </a:p>
          <a:p>
            <a:pPr marL="228600" lvl="0" indent="-228600" algn="l" rtl="0">
              <a:lnSpc>
                <a:spcPct val="90000"/>
              </a:lnSpc>
              <a:spcBef>
                <a:spcPts val="0"/>
              </a:spcBef>
              <a:spcAft>
                <a:spcPts val="0"/>
              </a:spcAft>
              <a:buClr>
                <a:schemeClr val="dk1"/>
              </a:buClr>
              <a:buSzPts val="2800"/>
              <a:buChar char="•"/>
            </a:pPr>
            <a:r>
              <a:rPr lang="en-US"/>
              <a:t>Frontend-backend connection</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7"/>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en-US" sz="3600"/>
              <a:t>Work Plan</a:t>
            </a:r>
            <a:endParaRPr sz="3600"/>
          </a:p>
        </p:txBody>
      </p:sp>
      <p:sp>
        <p:nvSpPr>
          <p:cNvPr id="137" name="Google Shape;137;p7"/>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800"/>
              <a:buChar char="•"/>
            </a:pPr>
            <a:r>
              <a:rPr lang="en-US"/>
              <a:t>Amalesh Arivanan – Refine backend logic for job filtering and handle more complex user queries</a:t>
            </a:r>
            <a:endParaRPr/>
          </a:p>
          <a:p>
            <a:pPr marL="228600" lvl="0" indent="-228600" algn="l" rtl="0">
              <a:lnSpc>
                <a:spcPct val="90000"/>
              </a:lnSpc>
              <a:spcBef>
                <a:spcPts val="1000"/>
              </a:spcBef>
              <a:spcAft>
                <a:spcPts val="0"/>
              </a:spcAft>
              <a:buClr>
                <a:schemeClr val="dk1"/>
              </a:buClr>
              <a:buSzPts val="2800"/>
              <a:buChar char="•"/>
            </a:pPr>
            <a:r>
              <a:rPr lang="en-US"/>
              <a:t>Mahirah Samah – Set up job preferences database and connect to current Chatbot backend; implement frontend for Chatbot communication interface</a:t>
            </a:r>
            <a:endParaRPr/>
          </a:p>
          <a:p>
            <a:pPr marL="228600" lvl="0" indent="-228600" algn="l" rtl="0">
              <a:lnSpc>
                <a:spcPct val="90000"/>
              </a:lnSpc>
              <a:spcBef>
                <a:spcPts val="1000"/>
              </a:spcBef>
              <a:spcAft>
                <a:spcPts val="0"/>
              </a:spcAft>
              <a:buClr>
                <a:schemeClr val="dk1"/>
              </a:buClr>
              <a:buSzPts val="2800"/>
              <a:buChar char="•"/>
            </a:pPr>
            <a:r>
              <a:rPr lang="en-US"/>
              <a:t>Emory Lu – finish implementing user interfaces (login, landing/home page, result page); connect with backend</a:t>
            </a:r>
            <a:endParaRPr/>
          </a:p>
          <a:p>
            <a:pPr marL="228600" lvl="0" indent="-50800" algn="l" rtl="0">
              <a:lnSpc>
                <a:spcPct val="90000"/>
              </a:lnSpc>
              <a:spcBef>
                <a:spcPts val="1000"/>
              </a:spcBef>
              <a:spcAft>
                <a:spcPts val="0"/>
              </a:spcAft>
              <a:buClr>
                <a:schemeClr val="dk1"/>
              </a:buClr>
              <a:buSzPts val="2800"/>
              <a:buNone/>
            </a:pPr>
            <a:endParaRPr/>
          </a:p>
        </p:txBody>
      </p:sp>
      <p:sp>
        <p:nvSpPr>
          <p:cNvPr id="2" name="TextBox 1">
            <a:extLst>
              <a:ext uri="{FF2B5EF4-FFF2-40B4-BE49-F238E27FC236}">
                <a16:creationId xmlns:a16="http://schemas.microsoft.com/office/drawing/2014/main" id="{93C42C31-CFD3-F2EB-E5E1-EF46300C0AD3}"/>
              </a:ext>
            </a:extLst>
          </p:cNvPr>
          <p:cNvSpPr txBox="1"/>
          <p:nvPr/>
        </p:nvSpPr>
        <p:spPr>
          <a:xfrm>
            <a:off x="5493600" y="6089126"/>
            <a:ext cx="1809470" cy="369332"/>
          </a:xfrm>
          <a:prstGeom prst="rect">
            <a:avLst/>
          </a:prstGeom>
          <a:noFill/>
        </p:spPr>
        <p:txBody>
          <a:bodyPr wrap="none" rtlCol="0">
            <a:spAutoFit/>
          </a:bodyPr>
          <a:lstStyle/>
          <a:p>
            <a:r>
              <a:rPr lang="en-US" dirty="0">
                <a:solidFill>
                  <a:srgbClr val="FF0000"/>
                </a:solidFill>
              </a:rPr>
              <a:t>Next up: SNOOZE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SNOOZE</a:t>
            </a:r>
            <a:endParaRPr/>
          </a:p>
          <a:p>
            <a:pPr marL="0" lvl="0" indent="0" algn="ctr" rtl="0">
              <a:spcBef>
                <a:spcPts val="0"/>
              </a:spcBef>
              <a:spcAft>
                <a:spcPts val="0"/>
              </a:spcAft>
              <a:buClr>
                <a:schemeClr val="dk1"/>
              </a:buClr>
              <a:buSzPts val="4400"/>
              <a:buFont typeface="Calibri"/>
              <a:buNone/>
            </a:pPr>
            <a:r>
              <a:rPr lang="en-US" sz="1900" b="1"/>
              <a:t>S</a:t>
            </a:r>
            <a:r>
              <a:rPr lang="en-US" sz="1900"/>
              <a:t>mart </a:t>
            </a:r>
            <a:r>
              <a:rPr lang="en-US" sz="1900" b="1"/>
              <a:t>N</a:t>
            </a:r>
            <a:r>
              <a:rPr lang="en-US" sz="1900"/>
              <a:t>otification and </a:t>
            </a:r>
            <a:r>
              <a:rPr lang="en-US" sz="1900" b="1"/>
              <a:t>O</a:t>
            </a:r>
            <a:r>
              <a:rPr lang="en-US" sz="1900"/>
              <a:t>ptimised </a:t>
            </a:r>
            <a:r>
              <a:rPr lang="en-US" sz="1900" b="1"/>
              <a:t>O</a:t>
            </a:r>
            <a:r>
              <a:rPr lang="en-US" sz="1900"/>
              <a:t>rganization with </a:t>
            </a:r>
            <a:r>
              <a:rPr lang="en-US" sz="1900" b="1"/>
              <a:t>Z</a:t>
            </a:r>
            <a:r>
              <a:rPr lang="en-US" sz="1900"/>
              <a:t>ero </a:t>
            </a:r>
            <a:r>
              <a:rPr lang="en-US" sz="1900" b="1"/>
              <a:t>E</a:t>
            </a:r>
            <a:r>
              <a:rPr lang="en-US" sz="1900"/>
              <a:t>ffort</a:t>
            </a:r>
            <a:endParaRPr/>
          </a:p>
        </p:txBody>
      </p:sp>
      <p:sp>
        <p:nvSpPr>
          <p:cNvPr id="85" name="Google Shape;85;p1"/>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3200"/>
              <a:buNone/>
            </a:pPr>
            <a:r>
              <a:rPr lang="en-US" dirty="0"/>
              <a:t>Kathan Vyas, Prachi Surbhi, </a:t>
            </a:r>
            <a:br>
              <a:rPr lang="en-US" dirty="0"/>
            </a:br>
            <a:r>
              <a:rPr lang="en-US" dirty="0"/>
              <a:t>Ashwin Raja, Shreyas </a:t>
            </a:r>
            <a:r>
              <a:rPr lang="en-US" dirty="0" err="1"/>
              <a:t>Kasetty</a:t>
            </a:r>
            <a:r>
              <a:rPr lang="en-US" dirty="0"/>
              <a:t>, </a:t>
            </a:r>
            <a:br>
              <a:rPr lang="en-US" dirty="0"/>
            </a:br>
            <a:r>
              <a:rPr lang="en-US" dirty="0"/>
              <a:t>Austin McCormick</a:t>
            </a:r>
            <a:endParaRP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What is Done: Tasks</a:t>
            </a:r>
            <a:endParaRPr sz="3600"/>
          </a:p>
        </p:txBody>
      </p:sp>
      <p:sp>
        <p:nvSpPr>
          <p:cNvPr id="91" name="Google Shape;91;p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a:t>Backend: LangGraph Integration with GMail</a:t>
            </a:r>
            <a:endParaRPr/>
          </a:p>
          <a:p>
            <a:pPr marL="742950" lvl="1" indent="-374650" algn="l" rtl="0">
              <a:spcBef>
                <a:spcPts val="0"/>
              </a:spcBef>
              <a:spcAft>
                <a:spcPts val="0"/>
              </a:spcAft>
              <a:buClr>
                <a:schemeClr val="dk1"/>
              </a:buClr>
              <a:buSzPts val="3200"/>
              <a:buChar char="–"/>
            </a:pPr>
            <a:r>
              <a:rPr lang="en-US"/>
              <a:t>Retrieving emails from client GMail for processing</a:t>
            </a:r>
            <a:endParaRPr/>
          </a:p>
          <a:p>
            <a:pPr marL="742950" lvl="1" indent="-374650" algn="l" rtl="0">
              <a:spcBef>
                <a:spcPts val="0"/>
              </a:spcBef>
              <a:spcAft>
                <a:spcPts val="0"/>
              </a:spcAft>
              <a:buClr>
                <a:schemeClr val="dk1"/>
              </a:buClr>
              <a:buSzPts val="3200"/>
              <a:buChar char="–"/>
            </a:pPr>
            <a:r>
              <a:rPr lang="en-US"/>
              <a:t>Sending replies from client email address</a:t>
            </a:r>
            <a:endParaRPr/>
          </a:p>
          <a:p>
            <a:pPr marL="742950" lvl="1" indent="-374650" algn="l" rtl="0">
              <a:spcBef>
                <a:spcPts val="0"/>
              </a:spcBef>
              <a:spcAft>
                <a:spcPts val="0"/>
              </a:spcAft>
              <a:buClr>
                <a:schemeClr val="dk1"/>
              </a:buClr>
              <a:buSzPts val="3200"/>
              <a:buChar char="–"/>
            </a:pPr>
            <a:r>
              <a:rPr lang="en-US"/>
              <a:t>Chatbot linked with email agents when prompted</a:t>
            </a:r>
            <a:endParaRPr/>
          </a:p>
          <a:p>
            <a:pPr marL="342900" lvl="0" indent="-431800" algn="l" rtl="0">
              <a:spcBef>
                <a:spcPts val="0"/>
              </a:spcBef>
              <a:spcAft>
                <a:spcPts val="0"/>
              </a:spcAft>
              <a:buSzPts val="3200"/>
              <a:buChar char="•"/>
            </a:pPr>
            <a:r>
              <a:rPr lang="en-US"/>
              <a:t>Frontend: User Interface</a:t>
            </a:r>
            <a:endParaRPr/>
          </a:p>
          <a:p>
            <a:pPr marL="742950" lvl="1" indent="-374650" algn="l" rtl="0">
              <a:spcBef>
                <a:spcPts val="0"/>
              </a:spcBef>
              <a:spcAft>
                <a:spcPts val="0"/>
              </a:spcAft>
              <a:buSzPts val="3200"/>
              <a:buChar char="–"/>
            </a:pPr>
            <a:r>
              <a:rPr lang="en-US"/>
              <a:t>React Chatbot interface for user input</a:t>
            </a:r>
            <a:endParaRPr/>
          </a:p>
          <a:p>
            <a:pPr marL="742950" lvl="1" indent="-374650" algn="l" rtl="0">
              <a:spcBef>
                <a:spcPts val="0"/>
              </a:spcBef>
              <a:spcAft>
                <a:spcPts val="0"/>
              </a:spcAft>
              <a:buSzPts val="3200"/>
              <a:buChar char="–"/>
            </a:pPr>
            <a:r>
              <a:rPr lang="en-US"/>
              <a:t>Framework for LLM Output in separate window</a:t>
            </a:r>
            <a:endParaRPr/>
          </a:p>
          <a:p>
            <a:pPr marL="0" lvl="0" indent="0" algn="l" rtl="0">
              <a:spcBef>
                <a:spcPts val="0"/>
              </a:spcBef>
              <a:spcAft>
                <a:spcPts val="0"/>
              </a:spcAft>
              <a:buNone/>
            </a:pPr>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Current State</a:t>
            </a:r>
            <a:endParaRPr sz="3600"/>
          </a:p>
        </p:txBody>
      </p:sp>
      <p:pic>
        <p:nvPicPr>
          <p:cNvPr id="97" name="Google Shape;97;p3"/>
          <p:cNvPicPr preferRelativeResize="0"/>
          <p:nvPr/>
        </p:nvPicPr>
        <p:blipFill rotWithShape="1">
          <a:blip r:embed="rId3">
            <a:alphaModFix/>
          </a:blip>
          <a:srcRect l="328"/>
          <a:stretch/>
        </p:blipFill>
        <p:spPr>
          <a:xfrm>
            <a:off x="655175" y="1327875"/>
            <a:ext cx="7860174" cy="4762774"/>
          </a:xfrm>
          <a:prstGeom prst="rect">
            <a:avLst/>
          </a:prstGeom>
          <a:noFill/>
          <a:ln>
            <a:noFill/>
          </a:ln>
        </p:spPr>
      </p:pic>
      <p:sp>
        <p:nvSpPr>
          <p:cNvPr id="98" name="Google Shape;98;p3"/>
          <p:cNvSpPr txBox="1"/>
          <p:nvPr/>
        </p:nvSpPr>
        <p:spPr>
          <a:xfrm>
            <a:off x="628650" y="6153825"/>
            <a:ext cx="6735600" cy="398100"/>
          </a:xfrm>
          <a:prstGeom prst="rect">
            <a:avLst/>
          </a:prstGeom>
          <a:noFill/>
          <a:ln>
            <a:noFill/>
          </a:ln>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Front-End Current State</a:t>
            </a:r>
            <a:endParaRPr sz="2000">
              <a:solidFill>
                <a:schemeClr val="dk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g3015f79859c_0_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Current State</a:t>
            </a:r>
            <a:endParaRPr sz="3600"/>
          </a:p>
        </p:txBody>
      </p:sp>
      <p:pic>
        <p:nvPicPr>
          <p:cNvPr id="104" name="Google Shape;104;g3015f79859c_0_0"/>
          <p:cNvPicPr preferRelativeResize="0"/>
          <p:nvPr/>
        </p:nvPicPr>
        <p:blipFill rotWithShape="1">
          <a:blip r:embed="rId3">
            <a:alphaModFix/>
          </a:blip>
          <a:srcRect t="2458" b="2997"/>
          <a:stretch/>
        </p:blipFill>
        <p:spPr>
          <a:xfrm>
            <a:off x="1621100" y="1255275"/>
            <a:ext cx="5901800" cy="4855700"/>
          </a:xfrm>
          <a:prstGeom prst="rect">
            <a:avLst/>
          </a:prstGeom>
          <a:noFill/>
          <a:ln>
            <a:noFill/>
          </a:ln>
        </p:spPr>
      </p:pic>
      <p:sp>
        <p:nvSpPr>
          <p:cNvPr id="105" name="Google Shape;105;g3015f79859c_0_0"/>
          <p:cNvSpPr txBox="1"/>
          <p:nvPr/>
        </p:nvSpPr>
        <p:spPr>
          <a:xfrm>
            <a:off x="628675" y="6166075"/>
            <a:ext cx="6735600" cy="398100"/>
          </a:xfrm>
          <a:prstGeom prst="rect">
            <a:avLst/>
          </a:prstGeom>
          <a:noFill/>
          <a:ln>
            <a:noFill/>
          </a:ln>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Back-End Current State</a:t>
            </a:r>
            <a:endParaRPr sz="2000">
              <a:solidFill>
                <a:schemeClr val="dk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What is left to do</a:t>
            </a:r>
            <a:endParaRPr sz="3600"/>
          </a:p>
        </p:txBody>
      </p:sp>
      <p:sp>
        <p:nvSpPr>
          <p:cNvPr id="111" name="Google Shape;111;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sz="2800"/>
              <a:t>Connect backend tools with frontend UI</a:t>
            </a:r>
            <a:endParaRPr sz="2800"/>
          </a:p>
          <a:p>
            <a:pPr marL="342900" lvl="0" indent="-342900" algn="l" rtl="0">
              <a:spcBef>
                <a:spcPts val="0"/>
              </a:spcBef>
              <a:spcAft>
                <a:spcPts val="0"/>
              </a:spcAft>
              <a:buSzPts val="2800"/>
              <a:buChar char="•"/>
            </a:pPr>
            <a:r>
              <a:rPr lang="en-US" sz="2800"/>
              <a:t>Finish Implementing Email Summarization Agent</a:t>
            </a:r>
            <a:endParaRPr sz="2800"/>
          </a:p>
          <a:p>
            <a:pPr marL="342900" lvl="0" indent="-342900" algn="l" rtl="0">
              <a:spcBef>
                <a:spcPts val="0"/>
              </a:spcBef>
              <a:spcAft>
                <a:spcPts val="0"/>
              </a:spcAft>
              <a:buSzPts val="2800"/>
              <a:buChar char="•"/>
            </a:pPr>
            <a:r>
              <a:rPr lang="en-US" sz="2800"/>
              <a:t>Format email summarization output</a:t>
            </a:r>
            <a:endParaRPr sz="2800"/>
          </a:p>
          <a:p>
            <a:pPr marL="342900" lvl="0" indent="-342900" algn="l" rtl="0">
              <a:spcBef>
                <a:spcPts val="0"/>
              </a:spcBef>
              <a:spcAft>
                <a:spcPts val="0"/>
              </a:spcAft>
              <a:buSzPts val="2800"/>
              <a:buChar char="•"/>
            </a:pPr>
            <a:r>
              <a:rPr lang="en-US" sz="2800"/>
              <a:t>Implement confirmation functionality for automatic email replies</a:t>
            </a:r>
            <a:endParaRPr sz="2800"/>
          </a:p>
          <a:p>
            <a:pPr marL="342900" lvl="0" indent="-342900" algn="l" rtl="0">
              <a:spcBef>
                <a:spcPts val="0"/>
              </a:spcBef>
              <a:spcAft>
                <a:spcPts val="0"/>
              </a:spcAft>
              <a:buSzPts val="2800"/>
              <a:buChar char="•"/>
            </a:pPr>
            <a:r>
              <a:rPr lang="en-US" sz="2800"/>
              <a:t>Implement separate output widgets for email summarization and email replies</a:t>
            </a:r>
            <a:endParaRPr sz="28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Work Plan</a:t>
            </a:r>
            <a:endParaRPr sz="3600"/>
          </a:p>
        </p:txBody>
      </p:sp>
      <p:sp>
        <p:nvSpPr>
          <p:cNvPr id="117" name="Google Shape;117;p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sz="2800"/>
              <a:t>Ashwin – Develop summarization UI and email reply confirmation UI</a:t>
            </a:r>
            <a:endParaRPr/>
          </a:p>
          <a:p>
            <a:pPr marL="342900" lvl="0" indent="-342900" algn="l" rtl="0">
              <a:spcBef>
                <a:spcPts val="560"/>
              </a:spcBef>
              <a:spcAft>
                <a:spcPts val="0"/>
              </a:spcAft>
              <a:buClr>
                <a:schemeClr val="dk1"/>
              </a:buClr>
              <a:buSzPts val="2800"/>
              <a:buChar char="•"/>
            </a:pPr>
            <a:r>
              <a:rPr lang="en-US" sz="2800"/>
              <a:t>Shreyas – Finish email summarization agent and connect to LangGraph</a:t>
            </a:r>
            <a:endParaRPr/>
          </a:p>
          <a:p>
            <a:pPr marL="342900" lvl="0" indent="-342900" algn="l" rtl="0">
              <a:spcBef>
                <a:spcPts val="560"/>
              </a:spcBef>
              <a:spcAft>
                <a:spcPts val="0"/>
              </a:spcAft>
              <a:buClr>
                <a:schemeClr val="dk1"/>
              </a:buClr>
              <a:buSzPts val="2800"/>
              <a:buChar char="•"/>
            </a:pPr>
            <a:r>
              <a:rPr lang="en-US" sz="2800"/>
              <a:t>Kathan – Finish email reply agent and connect to LangGraph</a:t>
            </a:r>
            <a:endParaRPr/>
          </a:p>
          <a:p>
            <a:pPr marL="342900" lvl="0" indent="-406400" algn="l" rtl="0">
              <a:spcBef>
                <a:spcPts val="560"/>
              </a:spcBef>
              <a:spcAft>
                <a:spcPts val="0"/>
              </a:spcAft>
              <a:buSzPts val="2800"/>
              <a:buChar char="•"/>
            </a:pPr>
            <a:r>
              <a:rPr lang="en-US" sz="2800"/>
              <a:t>Prachi – Integrate design templates with UI frontend</a:t>
            </a:r>
            <a:endParaRPr/>
          </a:p>
          <a:p>
            <a:pPr marL="342900" lvl="0" indent="-406400" algn="l" rtl="0">
              <a:spcBef>
                <a:spcPts val="560"/>
              </a:spcBef>
              <a:spcAft>
                <a:spcPts val="0"/>
              </a:spcAft>
              <a:buSzPts val="2800"/>
              <a:buChar char="•"/>
            </a:pPr>
            <a:r>
              <a:rPr lang="en-US" sz="2800"/>
              <a:t>Austin – Develop summarization UI and email reply confirmation with Ashwin</a:t>
            </a:r>
            <a:endParaRPr sz="2800"/>
          </a:p>
        </p:txBody>
      </p:sp>
      <p:sp>
        <p:nvSpPr>
          <p:cNvPr id="2" name="TextBox 1">
            <a:extLst>
              <a:ext uri="{FF2B5EF4-FFF2-40B4-BE49-F238E27FC236}">
                <a16:creationId xmlns:a16="http://schemas.microsoft.com/office/drawing/2014/main" id="{36D61DC2-901F-BB8A-88DD-FF1F68762E41}"/>
              </a:ext>
            </a:extLst>
          </p:cNvPr>
          <p:cNvSpPr txBox="1"/>
          <p:nvPr/>
        </p:nvSpPr>
        <p:spPr>
          <a:xfrm>
            <a:off x="5479200" y="6214030"/>
            <a:ext cx="2216954" cy="369332"/>
          </a:xfrm>
          <a:prstGeom prst="rect">
            <a:avLst/>
          </a:prstGeom>
          <a:noFill/>
        </p:spPr>
        <p:txBody>
          <a:bodyPr wrap="none" rtlCol="0">
            <a:spAutoFit/>
          </a:bodyPr>
          <a:lstStyle/>
          <a:p>
            <a:r>
              <a:rPr lang="en-US" dirty="0">
                <a:solidFill>
                  <a:srgbClr val="FF0000"/>
                </a:solidFill>
              </a:rPr>
              <a:t>Next up: The Cashiers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The Cashiers: </a:t>
            </a:r>
            <a:r>
              <a:rPr lang="en-US" err="1"/>
              <a:t>Shoptimum</a:t>
            </a:r>
            <a:endParaRPr lang="en-US" err="1">
              <a:cs typeface="Calibri"/>
            </a:endParaRPr>
          </a:p>
        </p:txBody>
      </p:sp>
      <p:sp>
        <p:nvSpPr>
          <p:cNvPr id="3" name="Subtitle 2"/>
          <p:cNvSpPr>
            <a:spLocks noGrp="1"/>
          </p:cNvSpPr>
          <p:nvPr>
            <p:ph type="subTitle" idx="1"/>
          </p:nvPr>
        </p:nvSpPr>
        <p:spPr/>
        <p:txBody>
          <a:bodyPr vert="horz" lIns="91440" tIns="45720" rIns="91440" bIns="45720" rtlCol="0" anchor="t">
            <a:normAutofit lnSpcReduction="10000"/>
          </a:bodyPr>
          <a:lstStyle/>
          <a:p>
            <a:r>
              <a:rPr lang="en-US" sz="2500"/>
              <a:t>Marshall </a:t>
            </a:r>
            <a:r>
              <a:rPr lang="en-US" sz="2500" err="1"/>
              <a:t>McIlyar</a:t>
            </a:r>
            <a:endParaRPr lang="en-US" sz="2500">
              <a:cs typeface="Calibri"/>
            </a:endParaRPr>
          </a:p>
          <a:p>
            <a:r>
              <a:rPr lang="en-US" sz="2500"/>
              <a:t>Akshath Venkataraman</a:t>
            </a:r>
            <a:endParaRPr lang="en-US" sz="2500">
              <a:cs typeface="Calibri"/>
            </a:endParaRPr>
          </a:p>
          <a:p>
            <a:r>
              <a:rPr lang="en-US" sz="2500"/>
              <a:t>Hector Cardenas</a:t>
            </a:r>
            <a:endParaRPr lang="en-US" sz="2500">
              <a:cs typeface="Calibri"/>
            </a:endParaRPr>
          </a:p>
          <a:p>
            <a:r>
              <a:rPr lang="en-US" sz="2500"/>
              <a:t>Benson Nguyen</a:t>
            </a:r>
            <a:endParaRPr lang="en-US" sz="2500">
              <a:cs typeface="Calibri"/>
            </a:endParaRPr>
          </a:p>
          <a:p>
            <a:endParaRPr lang="en-US" sz="3000">
              <a:cs typeface="Calibri"/>
            </a:endParaRPr>
          </a:p>
          <a:p>
            <a:endParaRPr lang="en-US">
              <a:cs typeface="Calibri"/>
            </a:endParaRPr>
          </a:p>
        </p:txBody>
      </p:sp>
    </p:spTree>
    <p:extLst>
      <p:ext uri="{BB962C8B-B14F-4D97-AF65-F5344CB8AC3E}">
        <p14:creationId xmlns:p14="http://schemas.microsoft.com/office/powerpoint/2010/main" val="41664072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a:t>What is Done: Tasks</a:t>
            </a:r>
          </a:p>
        </p:txBody>
      </p:sp>
      <p:sp>
        <p:nvSpPr>
          <p:cNvPr id="5" name="Content Placeholder 4"/>
          <p:cNvSpPr>
            <a:spLocks noGrp="1"/>
          </p:cNvSpPr>
          <p:nvPr>
            <p:ph idx="1"/>
          </p:nvPr>
        </p:nvSpPr>
        <p:spPr/>
        <p:txBody>
          <a:bodyPr vert="horz" lIns="91440" tIns="45720" rIns="91440" bIns="45720" rtlCol="0" anchor="t">
            <a:normAutofit/>
          </a:bodyPr>
          <a:lstStyle/>
          <a:p>
            <a:r>
              <a:rPr lang="en-US"/>
              <a:t>Completed Tasks</a:t>
            </a:r>
          </a:p>
          <a:p>
            <a:pPr lvl="1">
              <a:buFont typeface="Courier New" panose="020B0604020202020204" pitchFamily="34" charset="0"/>
              <a:buChar char="o"/>
            </a:pPr>
            <a:r>
              <a:rPr lang="en-US">
                <a:cs typeface="Calibri"/>
              </a:rPr>
              <a:t>Completed mock front end</a:t>
            </a:r>
          </a:p>
          <a:p>
            <a:pPr lvl="1">
              <a:buFont typeface="Courier New" panose="020B0604020202020204" pitchFamily="34" charset="0"/>
              <a:buChar char="o"/>
            </a:pPr>
            <a:r>
              <a:rPr lang="en-US">
                <a:cs typeface="Calibri"/>
              </a:rPr>
              <a:t>Completed basic frontend based on that mock to talk to our backend</a:t>
            </a:r>
          </a:p>
        </p:txBody>
      </p:sp>
    </p:spTree>
    <p:extLst>
      <p:ext uri="{BB962C8B-B14F-4D97-AF65-F5344CB8AC3E}">
        <p14:creationId xmlns:p14="http://schemas.microsoft.com/office/powerpoint/2010/main" val="34932990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a:t>Current State: Front-end</a:t>
            </a:r>
          </a:p>
        </p:txBody>
      </p:sp>
      <p:sp>
        <p:nvSpPr>
          <p:cNvPr id="3" name="Content Placeholder 2"/>
          <p:cNvSpPr>
            <a:spLocks noGrp="1"/>
          </p:cNvSpPr>
          <p:nvPr>
            <p:ph idx="1"/>
          </p:nvPr>
        </p:nvSpPr>
        <p:spPr/>
        <p:txBody>
          <a:bodyPr>
            <a:normAutofit/>
          </a:bodyPr>
          <a:lstStyle/>
          <a:p>
            <a:r>
              <a:rPr lang="en-US"/>
              <a:t>Image(s) of current version of the system</a:t>
            </a:r>
          </a:p>
        </p:txBody>
      </p:sp>
      <p:pic>
        <p:nvPicPr>
          <p:cNvPr id="5" name="Picture 4" descr="A screenshot of a computer&#10;&#10;Description automatically generated">
            <a:extLst>
              <a:ext uri="{FF2B5EF4-FFF2-40B4-BE49-F238E27FC236}">
                <a16:creationId xmlns:a16="http://schemas.microsoft.com/office/drawing/2014/main" id="{9692A64C-1174-7374-A825-4548F2DB40BC}"/>
              </a:ext>
            </a:extLst>
          </p:cNvPr>
          <p:cNvPicPr>
            <a:picLocks noChangeAspect="1"/>
          </p:cNvPicPr>
          <p:nvPr/>
        </p:nvPicPr>
        <p:blipFill>
          <a:blip r:embed="rId2"/>
          <a:stretch>
            <a:fillRect/>
          </a:stretch>
        </p:blipFill>
        <p:spPr>
          <a:xfrm>
            <a:off x="1002500" y="2482160"/>
            <a:ext cx="4572000" cy="1382946"/>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BE8E9A3D-CD58-758D-0542-849EAFF9D783}"/>
              </a:ext>
            </a:extLst>
          </p:cNvPr>
          <p:cNvPicPr>
            <a:picLocks noChangeAspect="1"/>
          </p:cNvPicPr>
          <p:nvPr/>
        </p:nvPicPr>
        <p:blipFill>
          <a:blip r:embed="rId3"/>
          <a:stretch>
            <a:fillRect/>
          </a:stretch>
        </p:blipFill>
        <p:spPr>
          <a:xfrm>
            <a:off x="1003649" y="4372585"/>
            <a:ext cx="4572000" cy="1471871"/>
          </a:xfrm>
          <a:prstGeom prst="rect">
            <a:avLst/>
          </a:prstGeom>
        </p:spPr>
      </p:pic>
    </p:spTree>
    <p:extLst>
      <p:ext uri="{BB962C8B-B14F-4D97-AF65-F5344CB8AC3E}">
        <p14:creationId xmlns:p14="http://schemas.microsoft.com/office/powerpoint/2010/main" val="28280199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15AA5-722B-CBC7-AC30-6E8801BE7CAA}"/>
              </a:ext>
            </a:extLst>
          </p:cNvPr>
          <p:cNvSpPr>
            <a:spLocks noGrp="1"/>
          </p:cNvSpPr>
          <p:nvPr>
            <p:ph type="title"/>
          </p:nvPr>
        </p:nvSpPr>
        <p:spPr/>
        <p:txBody>
          <a:bodyPr/>
          <a:lstStyle/>
          <a:p>
            <a:r>
              <a:rPr lang="en-US">
                <a:cs typeface="Calibri"/>
              </a:rPr>
              <a:t>Current State: Algorithm</a:t>
            </a:r>
            <a:endParaRPr lang="en-US"/>
          </a:p>
        </p:txBody>
      </p:sp>
      <p:sp>
        <p:nvSpPr>
          <p:cNvPr id="3" name="Content Placeholder 2">
            <a:extLst>
              <a:ext uri="{FF2B5EF4-FFF2-40B4-BE49-F238E27FC236}">
                <a16:creationId xmlns:a16="http://schemas.microsoft.com/office/drawing/2014/main" id="{A09BE5AF-EF6F-4533-2FAC-3792C3B10CC6}"/>
              </a:ext>
            </a:extLst>
          </p:cNvPr>
          <p:cNvSpPr>
            <a:spLocks noGrp="1"/>
          </p:cNvSpPr>
          <p:nvPr>
            <p:ph idx="1"/>
          </p:nvPr>
        </p:nvSpPr>
        <p:spPr/>
        <p:txBody>
          <a:bodyPr vert="horz" lIns="91440" tIns="45720" rIns="91440" bIns="45720" rtlCol="0" anchor="t">
            <a:normAutofit/>
          </a:bodyPr>
          <a:lstStyle/>
          <a:p>
            <a:r>
              <a:rPr lang="en-US">
                <a:cs typeface="Calibri"/>
              </a:rPr>
              <a:t>The algorithm is the most complex part of our system</a:t>
            </a:r>
          </a:p>
          <a:p>
            <a:r>
              <a:rPr lang="en-US">
                <a:cs typeface="Calibri"/>
              </a:rPr>
              <a:t>Taking into consideration weights, feature vectors, etc.</a:t>
            </a:r>
          </a:p>
          <a:p>
            <a:endParaRPr lang="en-US">
              <a:cs typeface="Calibri"/>
            </a:endParaRPr>
          </a:p>
        </p:txBody>
      </p:sp>
      <p:pic>
        <p:nvPicPr>
          <p:cNvPr id="5" name="Picture 4" descr="A computer screen shot of a program&#10;&#10;Description automatically generated">
            <a:extLst>
              <a:ext uri="{FF2B5EF4-FFF2-40B4-BE49-F238E27FC236}">
                <a16:creationId xmlns:a16="http://schemas.microsoft.com/office/drawing/2014/main" id="{952A6275-406F-F840-2555-5CDF57DE88E9}"/>
              </a:ext>
            </a:extLst>
          </p:cNvPr>
          <p:cNvPicPr>
            <a:picLocks noChangeAspect="1"/>
          </p:cNvPicPr>
          <p:nvPr/>
        </p:nvPicPr>
        <p:blipFill>
          <a:blip r:embed="rId2"/>
          <a:stretch>
            <a:fillRect/>
          </a:stretch>
        </p:blipFill>
        <p:spPr>
          <a:xfrm>
            <a:off x="4718481" y="3776877"/>
            <a:ext cx="3879543" cy="2353726"/>
          </a:xfrm>
          <a:prstGeom prst="rect">
            <a:avLst/>
          </a:prstGeom>
        </p:spPr>
      </p:pic>
    </p:spTree>
    <p:extLst>
      <p:ext uri="{BB962C8B-B14F-4D97-AF65-F5344CB8AC3E}">
        <p14:creationId xmlns:p14="http://schemas.microsoft.com/office/powerpoint/2010/main" val="31043676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a:t>What is left to do</a:t>
            </a:r>
          </a:p>
        </p:txBody>
      </p:sp>
      <p:sp>
        <p:nvSpPr>
          <p:cNvPr id="3" name="Content Placeholder 2"/>
          <p:cNvSpPr>
            <a:spLocks noGrp="1"/>
          </p:cNvSpPr>
          <p:nvPr>
            <p:ph idx="1"/>
          </p:nvPr>
        </p:nvSpPr>
        <p:spPr/>
        <p:txBody>
          <a:bodyPr vert="horz" lIns="91440" tIns="45720" rIns="91440" bIns="45720" rtlCol="0" anchor="t">
            <a:normAutofit/>
          </a:bodyPr>
          <a:lstStyle/>
          <a:p>
            <a:r>
              <a:rPr lang="en-US" sz="2800"/>
              <a:t>Things that need to be done before final demo</a:t>
            </a:r>
            <a:endParaRPr lang="en-US">
              <a:cs typeface="Calibri"/>
            </a:endParaRPr>
          </a:p>
          <a:p>
            <a:pPr lvl="1">
              <a:buFont typeface="Courier New" panose="020B0604020202020204" pitchFamily="34" charset="0"/>
              <a:buChar char="o"/>
            </a:pPr>
            <a:r>
              <a:rPr lang="en-US" sz="2400">
                <a:cs typeface="Calibri"/>
              </a:rPr>
              <a:t>Connect the front-end to properly interact with the backend to store diet, preferences, and allergies</a:t>
            </a:r>
          </a:p>
          <a:p>
            <a:pPr lvl="1">
              <a:buFont typeface="Courier New" panose="020B0604020202020204" pitchFamily="34" charset="0"/>
              <a:buChar char="o"/>
            </a:pPr>
            <a:r>
              <a:rPr lang="en-US" sz="2400">
                <a:ea typeface="+mn-lt"/>
                <a:cs typeface="+mn-lt"/>
              </a:rPr>
              <a:t>Finalize balancing the weights and what features of various foods to keep and which ones to discard</a:t>
            </a:r>
          </a:p>
          <a:p>
            <a:pPr lvl="1">
              <a:buFont typeface="Courier New" panose="020B0604020202020204" pitchFamily="34" charset="0"/>
              <a:buChar char="o"/>
            </a:pPr>
            <a:r>
              <a:rPr lang="en-US" sz="2400">
                <a:cs typeface="Calibri"/>
              </a:rPr>
              <a:t>Look into stretch goals</a:t>
            </a:r>
          </a:p>
          <a:p>
            <a:pPr lvl="2">
              <a:buFont typeface="Wingdings" panose="020B0604020202020204" pitchFamily="34" charset="0"/>
              <a:buChar char="§"/>
            </a:pPr>
            <a:r>
              <a:rPr lang="en-US" sz="2000">
                <a:cs typeface="Calibri"/>
              </a:rPr>
              <a:t>recommend ingredient substitutions that can be better for their macro goals</a:t>
            </a:r>
          </a:p>
          <a:p>
            <a:pPr lvl="2">
              <a:buFont typeface="Wingdings" panose="020B0604020202020204" pitchFamily="34" charset="0"/>
              <a:buChar char="§"/>
            </a:pPr>
            <a:endParaRPr lang="en-US" sz="2000">
              <a:cs typeface="Calibri"/>
            </a:endParaRPr>
          </a:p>
        </p:txBody>
      </p:sp>
    </p:spTree>
    <p:extLst>
      <p:ext uri="{BB962C8B-B14F-4D97-AF65-F5344CB8AC3E}">
        <p14:creationId xmlns:p14="http://schemas.microsoft.com/office/powerpoint/2010/main" val="41714528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a:t>Work Plan</a:t>
            </a:r>
          </a:p>
        </p:txBody>
      </p:sp>
      <p:sp>
        <p:nvSpPr>
          <p:cNvPr id="3" name="Content Placeholder 2"/>
          <p:cNvSpPr>
            <a:spLocks noGrp="1"/>
          </p:cNvSpPr>
          <p:nvPr>
            <p:ph idx="1"/>
          </p:nvPr>
        </p:nvSpPr>
        <p:spPr/>
        <p:txBody>
          <a:bodyPr vert="horz" lIns="91440" tIns="45720" rIns="91440" bIns="45720" rtlCol="0" anchor="t">
            <a:normAutofit/>
          </a:bodyPr>
          <a:lstStyle/>
          <a:p>
            <a:r>
              <a:rPr lang="en-US" sz="2800"/>
              <a:t>Akshath Venkataraman &amp; Benson – Continue to expand the frontend to reflect backend changes</a:t>
            </a:r>
          </a:p>
          <a:p>
            <a:r>
              <a:rPr lang="en-US" sz="2800"/>
              <a:t>Hector &amp; Marshall – Finalize balancing the weights and what features of various foods to keep and which ones to discard</a:t>
            </a:r>
            <a:endParaRPr lang="en-US" sz="2800">
              <a:cs typeface="Calibri"/>
            </a:endParaRPr>
          </a:p>
          <a:p>
            <a:endParaRPr lang="en-US"/>
          </a:p>
        </p:txBody>
      </p:sp>
      <p:sp>
        <p:nvSpPr>
          <p:cNvPr id="4" name="TextBox 3">
            <a:extLst>
              <a:ext uri="{FF2B5EF4-FFF2-40B4-BE49-F238E27FC236}">
                <a16:creationId xmlns:a16="http://schemas.microsoft.com/office/drawing/2014/main" id="{4255B6DE-5BB9-0225-1557-9D24C637D302}"/>
              </a:ext>
            </a:extLst>
          </p:cNvPr>
          <p:cNvSpPr txBox="1"/>
          <p:nvPr/>
        </p:nvSpPr>
        <p:spPr>
          <a:xfrm>
            <a:off x="5493600" y="6089126"/>
            <a:ext cx="2645083" cy="369332"/>
          </a:xfrm>
          <a:prstGeom prst="rect">
            <a:avLst/>
          </a:prstGeom>
          <a:noFill/>
        </p:spPr>
        <p:txBody>
          <a:bodyPr wrap="none" rtlCol="0">
            <a:spAutoFit/>
          </a:bodyPr>
          <a:lstStyle/>
          <a:p>
            <a:r>
              <a:rPr lang="en-US" dirty="0">
                <a:solidFill>
                  <a:srgbClr val="FF0000"/>
                </a:solidFill>
              </a:rPr>
              <a:t>Next up: The Doctor is (In)</a:t>
            </a:r>
          </a:p>
        </p:txBody>
      </p:sp>
    </p:spTree>
    <p:extLst>
      <p:ext uri="{BB962C8B-B14F-4D97-AF65-F5344CB8AC3E}">
        <p14:creationId xmlns:p14="http://schemas.microsoft.com/office/powerpoint/2010/main" val="31529832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The Doctor Is [In]: Interactive Rare Disease Database</a:t>
            </a:r>
            <a:endParaRPr/>
          </a:p>
        </p:txBody>
      </p:sp>
      <p:sp>
        <p:nvSpPr>
          <p:cNvPr id="89" name="Google Shape;89;p1"/>
          <p:cNvSpPr txBox="1">
            <a:spLocks noGrp="1"/>
          </p:cNvSpPr>
          <p:nvPr>
            <p:ph type="subTitle" idx="1"/>
          </p:nvPr>
        </p:nvSpPr>
        <p:spPr>
          <a:xfrm>
            <a:off x="1106700" y="3886200"/>
            <a:ext cx="6930600" cy="17526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3200"/>
              <a:buNone/>
            </a:pPr>
            <a:r>
              <a:rPr lang="en-US"/>
              <a:t>Qizhuo Shen, Sicheng Chen, Annan Zou</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What is Done: Tasks</a:t>
            </a:r>
            <a:endParaRPr sz="3600"/>
          </a:p>
        </p:txBody>
      </p:sp>
      <p:sp>
        <p:nvSpPr>
          <p:cNvPr id="95" name="Google Shape;95;p2"/>
          <p:cNvSpPr txBox="1">
            <a:spLocks noGrp="1"/>
          </p:cNvSpPr>
          <p:nvPr>
            <p:ph type="body" idx="1"/>
          </p:nvPr>
        </p:nvSpPr>
        <p:spPr>
          <a:xfrm>
            <a:off x="457200" y="1600200"/>
            <a:ext cx="8229600" cy="51459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a:t>Front End (Basic Features of UI)</a:t>
            </a:r>
            <a:endParaRPr/>
          </a:p>
          <a:p>
            <a:pPr marL="742950" lvl="1" indent="-234950" algn="l" rtl="0">
              <a:spcBef>
                <a:spcPts val="0"/>
              </a:spcBef>
              <a:spcAft>
                <a:spcPts val="0"/>
              </a:spcAft>
              <a:buSzPts val="1000"/>
              <a:buChar char="–"/>
            </a:pPr>
            <a:r>
              <a:rPr lang="en-US" sz="2400"/>
              <a:t>User Query</a:t>
            </a:r>
            <a:endParaRPr sz="2400"/>
          </a:p>
          <a:p>
            <a:pPr marL="742950" lvl="1" indent="-234950" algn="l" rtl="0">
              <a:spcBef>
                <a:spcPts val="0"/>
              </a:spcBef>
              <a:spcAft>
                <a:spcPts val="0"/>
              </a:spcAft>
              <a:buSzPts val="1000"/>
              <a:buChar char="–"/>
            </a:pPr>
            <a:r>
              <a:rPr lang="en-US" sz="2400"/>
              <a:t>Chatbot Response (Redo, Discard, Examine Encode)</a:t>
            </a:r>
            <a:endParaRPr sz="2400"/>
          </a:p>
          <a:p>
            <a:pPr marL="742950" lvl="1" indent="-234950" algn="l" rtl="0">
              <a:spcBef>
                <a:spcPts val="0"/>
              </a:spcBef>
              <a:spcAft>
                <a:spcPts val="0"/>
              </a:spcAft>
              <a:buSzPts val="1000"/>
              <a:buChar char="–"/>
            </a:pPr>
            <a:r>
              <a:rPr lang="en-US" sz="2400"/>
              <a:t>Patient Info and Provider Info fetching (Mock Data)</a:t>
            </a:r>
            <a:endParaRPr sz="2400"/>
          </a:p>
          <a:p>
            <a:pPr marL="742950" lvl="1" indent="-234950" algn="l" rtl="0">
              <a:spcBef>
                <a:spcPts val="0"/>
              </a:spcBef>
              <a:spcAft>
                <a:spcPts val="0"/>
              </a:spcAft>
              <a:buSzPts val="1000"/>
              <a:buChar char="–"/>
            </a:pPr>
            <a:r>
              <a:rPr lang="en-US" sz="2400"/>
              <a:t>Manual Context Encoding Modal</a:t>
            </a:r>
            <a:endParaRPr sz="2400"/>
          </a:p>
          <a:p>
            <a:pPr marL="342900" lvl="0" indent="-431800" algn="l" rtl="0">
              <a:spcBef>
                <a:spcPts val="0"/>
              </a:spcBef>
              <a:spcAft>
                <a:spcPts val="0"/>
              </a:spcAft>
              <a:buSzPts val="3200"/>
              <a:buChar char="•"/>
            </a:pPr>
            <a:r>
              <a:rPr lang="en-US"/>
              <a:t>Back End </a:t>
            </a:r>
            <a:endParaRPr/>
          </a:p>
          <a:p>
            <a:pPr marL="742950" lvl="1" indent="-234950" algn="l" rtl="0">
              <a:spcBef>
                <a:spcPts val="0"/>
              </a:spcBef>
              <a:spcAft>
                <a:spcPts val="0"/>
              </a:spcAft>
              <a:buSzPts val="1000"/>
              <a:buChar char="–"/>
            </a:pPr>
            <a:r>
              <a:rPr lang="en-US" sz="2400"/>
              <a:t>MongoDB Database</a:t>
            </a:r>
            <a:endParaRPr sz="2400"/>
          </a:p>
          <a:p>
            <a:pPr marL="742950" lvl="1" indent="-234950" algn="l" rtl="0">
              <a:spcBef>
                <a:spcPts val="0"/>
              </a:spcBef>
              <a:spcAft>
                <a:spcPts val="0"/>
              </a:spcAft>
              <a:buSzPts val="1000"/>
              <a:buChar char="–"/>
            </a:pPr>
            <a:r>
              <a:rPr lang="en-US" sz="2400"/>
              <a:t>Basic REST endpoints</a:t>
            </a:r>
            <a:endParaRPr sz="2400"/>
          </a:p>
          <a:p>
            <a:pPr marL="742950" lvl="1" indent="-234950" algn="l" rtl="0">
              <a:spcBef>
                <a:spcPts val="0"/>
              </a:spcBef>
              <a:spcAft>
                <a:spcPts val="0"/>
              </a:spcAft>
              <a:buSzPts val="1000"/>
              <a:buChar char="–"/>
            </a:pPr>
            <a:r>
              <a:rPr lang="en-US" sz="2400"/>
              <a:t>Inference Engine</a:t>
            </a:r>
            <a:endParaRPr sz="2400"/>
          </a:p>
          <a:p>
            <a:pPr marL="342900" lvl="0" indent="-431800" algn="l" rtl="0">
              <a:spcBef>
                <a:spcPts val="0"/>
              </a:spcBef>
              <a:spcAft>
                <a:spcPts val="0"/>
              </a:spcAft>
              <a:buSzPts val="3200"/>
              <a:buChar char="•"/>
            </a:pPr>
            <a:r>
              <a:rPr lang="en-US"/>
              <a:t>ML</a:t>
            </a:r>
            <a:endParaRPr/>
          </a:p>
          <a:p>
            <a:pPr marL="742950" lvl="1" indent="-234950" algn="l" rtl="0">
              <a:spcBef>
                <a:spcPts val="0"/>
              </a:spcBef>
              <a:spcAft>
                <a:spcPts val="0"/>
              </a:spcAft>
              <a:buSzPts val="1000"/>
              <a:buChar char="–"/>
            </a:pPr>
            <a:r>
              <a:rPr lang="en-US" sz="2400"/>
              <a:t>OpenAI and Vector Database Set Up</a:t>
            </a:r>
            <a:endParaRPr sz="2400"/>
          </a:p>
          <a:p>
            <a:pPr marL="749808" lvl="1" indent="-237236" algn="l" rtl="0">
              <a:spcBef>
                <a:spcPts val="0"/>
              </a:spcBef>
              <a:spcAft>
                <a:spcPts val="0"/>
              </a:spcAft>
              <a:buSzPts val="1000"/>
              <a:buChar char="–"/>
            </a:pPr>
            <a:r>
              <a:rPr lang="en-US" sz="2400"/>
              <a:t>Data Collection and Preprocessing</a:t>
            </a:r>
            <a:endParaRPr sz="2400"/>
          </a:p>
          <a:p>
            <a:pPr marL="0" lvl="0" indent="0" algn="l" rtl="0">
              <a:spcBef>
                <a:spcPts val="0"/>
              </a:spcBef>
              <a:spcAft>
                <a:spcPts val="0"/>
              </a:spcAft>
              <a:buNone/>
            </a:pPr>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Current State of Interface</a:t>
            </a:r>
            <a:endParaRPr sz="3600"/>
          </a:p>
        </p:txBody>
      </p:sp>
      <p:sp>
        <p:nvSpPr>
          <p:cNvPr id="101" name="Google Shape;101;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0" algn="l" rtl="0">
              <a:spcBef>
                <a:spcPts val="0"/>
              </a:spcBef>
              <a:spcAft>
                <a:spcPts val="0"/>
              </a:spcAft>
              <a:buNone/>
            </a:pPr>
            <a:endParaRPr/>
          </a:p>
        </p:txBody>
      </p:sp>
      <p:pic>
        <p:nvPicPr>
          <p:cNvPr id="102" name="Google Shape;102;p3"/>
          <p:cNvPicPr preferRelativeResize="0"/>
          <p:nvPr/>
        </p:nvPicPr>
        <p:blipFill>
          <a:blip r:embed="rId3">
            <a:alphaModFix/>
          </a:blip>
          <a:stretch>
            <a:fillRect/>
          </a:stretch>
        </p:blipFill>
        <p:spPr>
          <a:xfrm>
            <a:off x="444942" y="1600200"/>
            <a:ext cx="4127056" cy="4059726"/>
          </a:xfrm>
          <a:prstGeom prst="rect">
            <a:avLst/>
          </a:prstGeom>
          <a:noFill/>
          <a:ln>
            <a:noFill/>
          </a:ln>
        </p:spPr>
      </p:pic>
      <p:pic>
        <p:nvPicPr>
          <p:cNvPr id="103" name="Google Shape;103;p3"/>
          <p:cNvPicPr preferRelativeResize="0"/>
          <p:nvPr/>
        </p:nvPicPr>
        <p:blipFill>
          <a:blip r:embed="rId4">
            <a:alphaModFix/>
          </a:blip>
          <a:stretch>
            <a:fillRect/>
          </a:stretch>
        </p:blipFill>
        <p:spPr>
          <a:xfrm>
            <a:off x="4739749" y="1618350"/>
            <a:ext cx="4063028" cy="4023423"/>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g3019f1e16d5_12_0"/>
          <p:cNvSpPr txBox="1">
            <a:spLocks noGrp="1"/>
          </p:cNvSpPr>
          <p:nvPr>
            <p:ph type="title"/>
          </p:nvPr>
        </p:nvSpPr>
        <p:spPr>
          <a:xfrm>
            <a:off x="311700" y="370600"/>
            <a:ext cx="8520600" cy="7635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Backend</a:t>
            </a:r>
            <a:endParaRPr/>
          </a:p>
        </p:txBody>
      </p:sp>
      <p:sp>
        <p:nvSpPr>
          <p:cNvPr id="109" name="Google Shape;109;g3019f1e16d5_12_0"/>
          <p:cNvSpPr txBox="1">
            <a:spLocks noGrp="1"/>
          </p:cNvSpPr>
          <p:nvPr>
            <p:ph type="body" idx="1"/>
          </p:nvPr>
        </p:nvSpPr>
        <p:spPr>
          <a:xfrm>
            <a:off x="311700" y="1293225"/>
            <a:ext cx="4971900" cy="4545900"/>
          </a:xfrm>
          <a:prstGeom prst="rect">
            <a:avLst/>
          </a:prstGeom>
        </p:spPr>
        <p:txBody>
          <a:bodyPr spcFirstLastPara="1" wrap="square" lIns="91425" tIns="45700" rIns="91425" bIns="45700" anchor="t" anchorCtr="0">
            <a:noAutofit/>
          </a:bodyPr>
          <a:lstStyle/>
          <a:p>
            <a:pPr marL="0" lvl="0" indent="0" algn="l" rtl="0">
              <a:lnSpc>
                <a:spcPct val="105000"/>
              </a:lnSpc>
              <a:spcBef>
                <a:spcPts val="640"/>
              </a:spcBef>
              <a:spcAft>
                <a:spcPts val="0"/>
              </a:spcAft>
              <a:buNone/>
            </a:pPr>
            <a:r>
              <a:rPr lang="en-US" sz="2400">
                <a:solidFill>
                  <a:schemeClr val="dk1"/>
                </a:solidFill>
              </a:rPr>
              <a:t>-Utilizes Python/Flask to integrate better with ML components</a:t>
            </a:r>
            <a:endParaRPr sz="2400">
              <a:solidFill>
                <a:schemeClr val="dk1"/>
              </a:solidFill>
            </a:endParaRPr>
          </a:p>
          <a:p>
            <a:pPr marL="0" lvl="0" indent="0" algn="l" rtl="0">
              <a:lnSpc>
                <a:spcPct val="105000"/>
              </a:lnSpc>
              <a:spcBef>
                <a:spcPts val="640"/>
              </a:spcBef>
              <a:spcAft>
                <a:spcPts val="0"/>
              </a:spcAft>
              <a:buNone/>
            </a:pPr>
            <a:r>
              <a:rPr lang="en-US" sz="2400">
                <a:solidFill>
                  <a:schemeClr val="dk1"/>
                </a:solidFill>
              </a:rPr>
              <a:t>-Implemented a weighted inference mode in py_rete inference engine and explanation/choice ranking function </a:t>
            </a:r>
            <a:endParaRPr sz="2400">
              <a:solidFill>
                <a:schemeClr val="dk1"/>
              </a:solidFill>
            </a:endParaRPr>
          </a:p>
          <a:p>
            <a:pPr marL="0" lvl="0" indent="0" algn="l" rtl="0">
              <a:lnSpc>
                <a:spcPct val="105000"/>
              </a:lnSpc>
              <a:spcBef>
                <a:spcPts val="640"/>
              </a:spcBef>
              <a:spcAft>
                <a:spcPts val="0"/>
              </a:spcAft>
              <a:buNone/>
            </a:pPr>
            <a:r>
              <a:rPr lang="en-US" sz="2400">
                <a:solidFill>
                  <a:schemeClr val="dk1"/>
                </a:solidFill>
              </a:rPr>
              <a:t>-Implemented persistence/retrieval of knowledge engine context via MongoDB</a:t>
            </a:r>
            <a:endParaRPr sz="2400">
              <a:solidFill>
                <a:schemeClr val="dk1"/>
              </a:solidFill>
            </a:endParaRPr>
          </a:p>
          <a:p>
            <a:pPr marL="0" lvl="0" indent="0" algn="l" rtl="0">
              <a:lnSpc>
                <a:spcPct val="105000"/>
              </a:lnSpc>
              <a:spcBef>
                <a:spcPts val="640"/>
              </a:spcBef>
              <a:spcAft>
                <a:spcPts val="0"/>
              </a:spcAft>
              <a:buNone/>
            </a:pPr>
            <a:r>
              <a:rPr lang="en-US" sz="2400">
                <a:solidFill>
                  <a:schemeClr val="dk1"/>
                </a:solidFill>
              </a:rPr>
              <a:t>-Encoded a testing sample fact base (weighting created manually based on disease demographics) in MongoDB</a:t>
            </a:r>
            <a:endParaRPr sz="2400">
              <a:solidFill>
                <a:schemeClr val="dk1"/>
              </a:solidFill>
            </a:endParaRPr>
          </a:p>
        </p:txBody>
      </p:sp>
      <p:pic>
        <p:nvPicPr>
          <p:cNvPr id="110" name="Google Shape;110;g3019f1e16d5_12_0"/>
          <p:cNvPicPr preferRelativeResize="0"/>
          <p:nvPr/>
        </p:nvPicPr>
        <p:blipFill>
          <a:blip r:embed="rId3">
            <a:alphaModFix/>
          </a:blip>
          <a:stretch>
            <a:fillRect/>
          </a:stretch>
        </p:blipFill>
        <p:spPr>
          <a:xfrm>
            <a:off x="5283600" y="1327550"/>
            <a:ext cx="3483400" cy="4477251"/>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g3019f1e16d5_15_5"/>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ML</a:t>
            </a:r>
            <a:endParaRPr/>
          </a:p>
        </p:txBody>
      </p:sp>
      <p:sp>
        <p:nvSpPr>
          <p:cNvPr id="116" name="Google Shape;116;g3019f1e16d5_15_5"/>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p>
            <a:pPr marL="457200" lvl="0" indent="-368300" algn="l" rtl="0">
              <a:spcBef>
                <a:spcPts val="640"/>
              </a:spcBef>
              <a:spcAft>
                <a:spcPts val="0"/>
              </a:spcAft>
              <a:buSzPts val="2200"/>
              <a:buChar char="●"/>
            </a:pPr>
            <a:r>
              <a:rPr lang="en-US" sz="2200"/>
              <a:t>Langchain for Data Chunking</a:t>
            </a:r>
            <a:endParaRPr sz="2200"/>
          </a:p>
          <a:p>
            <a:pPr marL="914400" lvl="1" indent="-368300" algn="l" rtl="0">
              <a:spcBef>
                <a:spcPts val="0"/>
              </a:spcBef>
              <a:spcAft>
                <a:spcPts val="0"/>
              </a:spcAft>
              <a:buSzPts val="2200"/>
              <a:buChar char="○"/>
            </a:pPr>
            <a:r>
              <a:rPr lang="en-US" sz="2200"/>
              <a:t>Before passing documents to OpenAI for vectorization, Langchain is applied to chunk the data into smaller segments. This helps to avoid memory constraints and improves processing efficiency.</a:t>
            </a:r>
            <a:endParaRPr sz="2200"/>
          </a:p>
          <a:p>
            <a:pPr marL="457200" lvl="0" indent="-368300" algn="l" rtl="0">
              <a:spcBef>
                <a:spcPts val="0"/>
              </a:spcBef>
              <a:spcAft>
                <a:spcPts val="0"/>
              </a:spcAft>
              <a:buSzPts val="2200"/>
              <a:buChar char="●"/>
            </a:pPr>
            <a:r>
              <a:rPr lang="en-US" sz="2200"/>
              <a:t>OpenAI API for Vector Embeddings</a:t>
            </a:r>
            <a:endParaRPr sz="2200"/>
          </a:p>
          <a:p>
            <a:pPr marL="914400" lvl="1" indent="-368300" algn="l" rtl="0">
              <a:spcBef>
                <a:spcPts val="0"/>
              </a:spcBef>
              <a:spcAft>
                <a:spcPts val="0"/>
              </a:spcAft>
              <a:buSzPts val="2200"/>
              <a:buChar char="○"/>
            </a:pPr>
            <a:r>
              <a:rPr lang="en-US" sz="2200"/>
              <a:t>The chunked data segments are sent to OpenAI's APIs, which generate vector embeddings for each segment. These embeddings capture the contextual information of the text, enabling semantic similarity analysis. </a:t>
            </a:r>
            <a:endParaRPr sz="2200"/>
          </a:p>
          <a:p>
            <a:pPr marL="0" lvl="0" indent="0" algn="l" rtl="0">
              <a:spcBef>
                <a:spcPts val="640"/>
              </a:spcBef>
              <a:spcAft>
                <a:spcPts val="0"/>
              </a:spcAft>
              <a:buNone/>
            </a:pPr>
            <a:endParaRPr sz="2200"/>
          </a:p>
          <a:p>
            <a:pPr marL="0" lvl="0" indent="0" algn="l" rtl="0">
              <a:spcBef>
                <a:spcPts val="640"/>
              </a:spcBef>
              <a:spcAft>
                <a:spcPts val="0"/>
              </a:spcAft>
              <a:buNone/>
            </a:pPr>
            <a:endParaRPr sz="2200"/>
          </a:p>
          <a:p>
            <a:pPr marL="0" lvl="0" indent="0" algn="l" rtl="0">
              <a:spcBef>
                <a:spcPts val="640"/>
              </a:spcBef>
              <a:spcAft>
                <a:spcPts val="0"/>
              </a:spcAft>
              <a:buNone/>
            </a:pPr>
            <a:endParaRPr sz="220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What is left to do</a:t>
            </a:r>
            <a:endParaRPr sz="3600"/>
          </a:p>
        </p:txBody>
      </p:sp>
      <p:sp>
        <p:nvSpPr>
          <p:cNvPr id="122" name="Google Shape;122;p4"/>
          <p:cNvSpPr txBox="1">
            <a:spLocks noGrp="1"/>
          </p:cNvSpPr>
          <p:nvPr>
            <p:ph type="body" idx="1"/>
          </p:nvPr>
        </p:nvSpPr>
        <p:spPr>
          <a:xfrm>
            <a:off x="457200" y="1600200"/>
            <a:ext cx="8229600" cy="47640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sz="2800"/>
              <a:t>Frontend</a:t>
            </a:r>
            <a:endParaRPr sz="2800"/>
          </a:p>
          <a:p>
            <a:pPr marL="742950" lvl="1" indent="-349250" algn="l" rtl="0">
              <a:spcBef>
                <a:spcPts val="0"/>
              </a:spcBef>
              <a:spcAft>
                <a:spcPts val="0"/>
              </a:spcAft>
              <a:buSzPts val="2800"/>
              <a:buChar char="–"/>
            </a:pPr>
            <a:r>
              <a:rPr lang="en-US"/>
              <a:t>File uploading and processing</a:t>
            </a:r>
            <a:endParaRPr/>
          </a:p>
          <a:p>
            <a:pPr marL="742950" lvl="1" indent="-285750" algn="l" rtl="0">
              <a:spcBef>
                <a:spcPts val="0"/>
              </a:spcBef>
              <a:spcAft>
                <a:spcPts val="0"/>
              </a:spcAft>
              <a:buSzPts val="1800"/>
              <a:buChar char="–"/>
            </a:pPr>
            <a:r>
              <a:rPr lang="en-US"/>
              <a:t>Data Exchange with Backend</a:t>
            </a:r>
            <a:endParaRPr/>
          </a:p>
          <a:p>
            <a:pPr marL="342900" lvl="0" indent="-342900" algn="l" rtl="0">
              <a:spcBef>
                <a:spcPts val="0"/>
              </a:spcBef>
              <a:spcAft>
                <a:spcPts val="0"/>
              </a:spcAft>
              <a:buSzPts val="2800"/>
              <a:buChar char="•"/>
            </a:pPr>
            <a:r>
              <a:rPr lang="en-US" sz="2800"/>
              <a:t>Backend</a:t>
            </a:r>
            <a:endParaRPr sz="2800"/>
          </a:p>
          <a:p>
            <a:pPr marL="742950" lvl="1" indent="-349250" algn="l" rtl="0">
              <a:spcBef>
                <a:spcPts val="560"/>
              </a:spcBef>
              <a:spcAft>
                <a:spcPts val="0"/>
              </a:spcAft>
              <a:buSzPts val="2800"/>
              <a:buChar char="–"/>
            </a:pPr>
            <a:r>
              <a:rPr lang="en-US"/>
              <a:t>Properly integrate knowledge based inference with machine learning agents </a:t>
            </a:r>
            <a:endParaRPr/>
          </a:p>
          <a:p>
            <a:pPr marL="742950" lvl="1" indent="-285750" algn="l" rtl="0">
              <a:spcBef>
                <a:spcPts val="560"/>
              </a:spcBef>
              <a:spcAft>
                <a:spcPts val="0"/>
              </a:spcAft>
              <a:buSzPts val="1800"/>
              <a:buChar char="–"/>
            </a:pPr>
            <a:r>
              <a:rPr lang="en-US"/>
              <a:t>The rest of RESTs</a:t>
            </a:r>
            <a:endParaRPr/>
          </a:p>
          <a:p>
            <a:pPr marL="342900" lvl="0" indent="-342900" algn="l" rtl="0">
              <a:spcBef>
                <a:spcPts val="0"/>
              </a:spcBef>
              <a:spcAft>
                <a:spcPts val="0"/>
              </a:spcAft>
              <a:buSzPts val="2800"/>
              <a:buChar char="•"/>
            </a:pPr>
            <a:r>
              <a:rPr lang="en-US" sz="2800"/>
              <a:t>ML</a:t>
            </a:r>
            <a:endParaRPr sz="2800"/>
          </a:p>
          <a:p>
            <a:pPr marL="742950" lvl="1" indent="-349250" algn="l" rtl="0">
              <a:spcBef>
                <a:spcPts val="0"/>
              </a:spcBef>
              <a:spcAft>
                <a:spcPts val="0"/>
              </a:spcAft>
              <a:buSzPts val="2800"/>
              <a:buChar char="–"/>
            </a:pPr>
            <a:r>
              <a:rPr lang="en-US"/>
              <a:t>Differentiation of agents need more training</a:t>
            </a:r>
            <a:endParaRPr/>
          </a:p>
          <a:p>
            <a:pPr marL="742950" lvl="1" indent="-349250" algn="l" rtl="0">
              <a:spcBef>
                <a:spcPts val="560"/>
              </a:spcBef>
              <a:spcAft>
                <a:spcPts val="0"/>
              </a:spcAft>
              <a:buSzPts val="2800"/>
              <a:buChar char="–"/>
            </a:pPr>
            <a:r>
              <a:rPr lang="en-US"/>
              <a:t>Fine-tune NLP key-value embeddings</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600"/>
              <a:t>Work Plan</a:t>
            </a:r>
            <a:endParaRPr sz="3600"/>
          </a:p>
        </p:txBody>
      </p:sp>
      <p:sp>
        <p:nvSpPr>
          <p:cNvPr id="128" name="Google Shape;128;p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sz="2800"/>
              <a:t>Qizhuo Shen: Continue the implementation of UI, with a focus on file upload handling and backend integration</a:t>
            </a:r>
            <a:endParaRPr/>
          </a:p>
          <a:p>
            <a:pPr marL="342900" lvl="0" indent="-342900" algn="l" rtl="0">
              <a:spcBef>
                <a:spcPts val="560"/>
              </a:spcBef>
              <a:spcAft>
                <a:spcPts val="0"/>
              </a:spcAft>
              <a:buClr>
                <a:schemeClr val="dk1"/>
              </a:buClr>
              <a:buSzPts val="2800"/>
              <a:buChar char="•"/>
            </a:pPr>
            <a:r>
              <a:rPr lang="en-US" sz="2800"/>
              <a:t>Sicheng Chen: Continue to work on ML agent system, train more epochs.</a:t>
            </a:r>
            <a:endParaRPr/>
          </a:p>
          <a:p>
            <a:pPr marL="342900" lvl="0" indent="-342900" algn="l" rtl="0">
              <a:spcBef>
                <a:spcPts val="560"/>
              </a:spcBef>
              <a:spcAft>
                <a:spcPts val="0"/>
              </a:spcAft>
              <a:buClr>
                <a:schemeClr val="dk1"/>
              </a:buClr>
              <a:buSzPts val="2800"/>
              <a:buChar char="•"/>
            </a:pPr>
            <a:r>
              <a:rPr lang="en-US" sz="2800"/>
              <a:t>Alan Zou: Properly integrate knowledge based inference with machine learning agents. Work on explanation stage of NLP embeddings</a:t>
            </a:r>
            <a:r>
              <a:rPr lang="en-US"/>
              <a:t>.</a:t>
            </a:r>
            <a:endParaRPr/>
          </a:p>
        </p:txBody>
      </p:sp>
      <p:sp>
        <p:nvSpPr>
          <p:cNvPr id="2" name="TextBox 1">
            <a:extLst>
              <a:ext uri="{FF2B5EF4-FFF2-40B4-BE49-F238E27FC236}">
                <a16:creationId xmlns:a16="http://schemas.microsoft.com/office/drawing/2014/main" id="{E7817EE1-D63F-9738-F41C-EAA630DE2528}"/>
              </a:ext>
            </a:extLst>
          </p:cNvPr>
          <p:cNvSpPr txBox="1"/>
          <p:nvPr/>
        </p:nvSpPr>
        <p:spPr>
          <a:xfrm>
            <a:off x="5493600" y="6089126"/>
            <a:ext cx="2145074" cy="369332"/>
          </a:xfrm>
          <a:prstGeom prst="rect">
            <a:avLst/>
          </a:prstGeom>
          <a:noFill/>
        </p:spPr>
        <p:txBody>
          <a:bodyPr wrap="none" rtlCol="0">
            <a:spAutoFit/>
          </a:bodyPr>
          <a:lstStyle/>
          <a:p>
            <a:r>
              <a:rPr lang="en-US" dirty="0">
                <a:solidFill>
                  <a:srgbClr val="FF0000"/>
                </a:solidFill>
              </a:rPr>
              <a:t>Next up: </a:t>
            </a:r>
            <a:r>
              <a:rPr lang="en-US" dirty="0" err="1">
                <a:solidFill>
                  <a:srgbClr val="FF0000"/>
                </a:solidFill>
              </a:rPr>
              <a:t>CodeInsight</a:t>
            </a:r>
            <a:endParaRPr lang="en-US" dirty="0">
              <a:solidFill>
                <a:srgbClr val="FF0000"/>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5"/>
          <p:cNvSpPr txBox="1">
            <a:spLocks noGrp="1"/>
          </p:cNvSpPr>
          <p:nvPr>
            <p:ph type="ctrTitle"/>
          </p:nvPr>
        </p:nvSpPr>
        <p:spPr>
          <a:xfrm>
            <a:off x="685800" y="2455070"/>
            <a:ext cx="7772400" cy="1102519"/>
          </a:xfrm>
          <a:prstGeom prst="rect">
            <a:avLst/>
          </a:prstGeom>
          <a:noFill/>
          <a:ln>
            <a:noFill/>
          </a:ln>
        </p:spPr>
        <p:txBody>
          <a:bodyPr spcFirstLastPara="1" vert="horz" wrap="square" lIns="91425" tIns="45700" rIns="91425" bIns="45700" rtlCol="0" anchor="ctr" anchorCtr="0">
            <a:normAutofit/>
          </a:bodyPr>
          <a:lstStyle/>
          <a:p>
            <a:pPr>
              <a:spcBef>
                <a:spcPts val="0"/>
              </a:spcBef>
              <a:buClr>
                <a:schemeClr val="dk1"/>
              </a:buClr>
              <a:buSzPts val="4400"/>
            </a:pPr>
            <a:r>
              <a:rPr lang="en-GB"/>
              <a:t>TeamName: CodeInsight</a:t>
            </a:r>
          </a:p>
        </p:txBody>
      </p:sp>
      <p:sp>
        <p:nvSpPr>
          <p:cNvPr id="130" name="Google Shape;130;p25"/>
          <p:cNvSpPr txBox="1">
            <a:spLocks noGrp="1"/>
          </p:cNvSpPr>
          <p:nvPr>
            <p:ph type="subTitle" idx="1"/>
          </p:nvPr>
        </p:nvSpPr>
        <p:spPr>
          <a:xfrm>
            <a:off x="1371600" y="3771900"/>
            <a:ext cx="6400800" cy="1410600"/>
          </a:xfrm>
          <a:prstGeom prst="rect">
            <a:avLst/>
          </a:prstGeom>
          <a:noFill/>
          <a:ln>
            <a:noFill/>
          </a:ln>
        </p:spPr>
        <p:txBody>
          <a:bodyPr spcFirstLastPara="1" vert="horz" wrap="square" lIns="91425" tIns="45700" rIns="91425" bIns="45700" rtlCol="0" anchor="t" anchorCtr="0">
            <a:normAutofit/>
          </a:bodyPr>
          <a:lstStyle/>
          <a:p>
            <a:pPr>
              <a:spcBef>
                <a:spcPts val="0"/>
              </a:spcBef>
              <a:buClr>
                <a:schemeClr val="dk1"/>
              </a:buClr>
              <a:buSzPts val="1100"/>
            </a:pPr>
            <a:r>
              <a:rPr lang="en-GB"/>
              <a:t>Jing Cao, Alex Zheng, Zihao Wang, Longxiang Li</a:t>
            </a:r>
          </a:p>
          <a:p>
            <a:pPr algn="l">
              <a:spcBef>
                <a:spcPts val="0"/>
              </a:spcBef>
              <a:buClr>
                <a:srgbClr val="888888"/>
              </a:buClr>
              <a:buSzPts val="3200"/>
            </a:pPr>
            <a:endParaRPr lang="en-GB"/>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6"/>
          <p:cNvSpPr txBox="1">
            <a:spLocks noGrp="1"/>
          </p:cNvSpPr>
          <p:nvPr>
            <p:ph type="title"/>
          </p:nvPr>
        </p:nvSpPr>
        <p:spPr>
          <a:xfrm>
            <a:off x="457200" y="999093"/>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GB" sz="3600"/>
              <a:t>What is Done: Tasks</a:t>
            </a:r>
            <a:endParaRPr sz="3600"/>
          </a:p>
        </p:txBody>
      </p:sp>
      <p:sp>
        <p:nvSpPr>
          <p:cNvPr id="136" name="Google Shape;136;p26"/>
          <p:cNvSpPr txBox="1">
            <a:spLocks noGrp="1"/>
          </p:cNvSpPr>
          <p:nvPr>
            <p:ph type="body" idx="1"/>
          </p:nvPr>
        </p:nvSpPr>
        <p:spPr>
          <a:xfrm>
            <a:off x="381000" y="1856105"/>
            <a:ext cx="8305800" cy="3710940"/>
          </a:xfrm>
          <a:prstGeom prst="rect">
            <a:avLst/>
          </a:prstGeom>
          <a:noFill/>
          <a:ln>
            <a:noFill/>
          </a:ln>
        </p:spPr>
        <p:txBody>
          <a:bodyPr spcFirstLastPara="1" vert="horz" wrap="square" lIns="91425" tIns="45700" rIns="91425" bIns="45700" rtlCol="0" anchor="t" anchorCtr="0">
            <a:noAutofit/>
          </a:bodyPr>
          <a:lstStyle/>
          <a:p>
            <a:pPr marL="0" indent="0">
              <a:spcBef>
                <a:spcPts val="0"/>
              </a:spcBef>
              <a:buNone/>
            </a:pPr>
            <a:r>
              <a:rPr lang="en-GB" sz="1600" b="1"/>
              <a:t>Prototype Design:</a:t>
            </a:r>
            <a:endParaRPr sz="1600" b="1"/>
          </a:p>
          <a:p>
            <a:pPr marL="457200" indent="-351790">
              <a:spcBef>
                <a:spcPts val="0"/>
              </a:spcBef>
              <a:buSzPct val="100000"/>
            </a:pPr>
            <a:r>
              <a:rPr lang="en-GB" sz="1600"/>
              <a:t>Defined project scope and set clear milestones for the prototyping phase, focusing on core features like code generation, modification, and natural language input.</a:t>
            </a:r>
            <a:endParaRPr sz="1600"/>
          </a:p>
          <a:p>
            <a:pPr marL="457200" indent="-351790">
              <a:spcBef>
                <a:spcPts val="0"/>
              </a:spcBef>
              <a:buSzPct val="100000"/>
            </a:pPr>
            <a:r>
              <a:rPr lang="en-GB" sz="1600"/>
              <a:t>Created a structured plan for building the prototype, outlining user flows and minimum viable features.</a:t>
            </a:r>
            <a:endParaRPr sz="1600"/>
          </a:p>
          <a:p>
            <a:pPr marL="0" indent="0">
              <a:spcBef>
                <a:spcPts val="0"/>
              </a:spcBef>
              <a:buNone/>
            </a:pPr>
            <a:r>
              <a:rPr lang="en-GB" sz="1600" b="1"/>
              <a:t>LLM support fundamentals：</a:t>
            </a:r>
            <a:endParaRPr sz="1600" b="1"/>
          </a:p>
          <a:p>
            <a:pPr marL="457200" indent="-351790">
              <a:spcBef>
                <a:spcPts val="0"/>
              </a:spcBef>
              <a:buSzPct val="100000"/>
            </a:pPr>
            <a:r>
              <a:rPr lang="en-GB" sz="1600"/>
              <a:t>Selected the AI models for code generation and explanation.</a:t>
            </a:r>
            <a:endParaRPr sz="1600"/>
          </a:p>
          <a:p>
            <a:pPr marL="457200" indent="-351790">
              <a:spcBef>
                <a:spcPts val="0"/>
              </a:spcBef>
              <a:buSzPct val="100000"/>
            </a:pPr>
            <a:r>
              <a:rPr lang="en-GB" sz="1600"/>
              <a:t>Started fine-tuning the models for better accuracy.</a:t>
            </a:r>
            <a:endParaRPr sz="1600"/>
          </a:p>
          <a:p>
            <a:pPr marL="0" indent="0">
              <a:spcBef>
                <a:spcPts val="0"/>
              </a:spcBef>
              <a:buNone/>
            </a:pPr>
            <a:r>
              <a:rPr lang="en-GB" sz="1600" b="1"/>
              <a:t>Frontend Framework:</a:t>
            </a:r>
            <a:endParaRPr sz="1600" b="1"/>
          </a:p>
          <a:p>
            <a:pPr marL="457200" indent="-351790">
              <a:spcBef>
                <a:spcPts val="0"/>
              </a:spcBef>
              <a:buSzPct val="100000"/>
            </a:pPr>
            <a:r>
              <a:rPr lang="en-GB" sz="1600"/>
              <a:t>Developed the basic layout for the interface.</a:t>
            </a:r>
            <a:endParaRPr sz="1600"/>
          </a:p>
          <a:p>
            <a:pPr marL="457200" indent="-351790">
              <a:spcBef>
                <a:spcPts val="0"/>
              </a:spcBef>
              <a:buSzPct val="100000"/>
            </a:pPr>
            <a:r>
              <a:rPr lang="en-GB" sz="1600"/>
              <a:t>Implemented code editor features and preliminary code suggestion display.</a:t>
            </a:r>
            <a:endParaRPr sz="1600"/>
          </a:p>
          <a:p>
            <a:pPr marL="0" indent="0">
              <a:spcBef>
                <a:spcPts val="0"/>
              </a:spcBef>
              <a:buNone/>
            </a:pPr>
            <a:r>
              <a:rPr lang="en-GB" sz="1600" b="1"/>
              <a:t>Backend Framework:</a:t>
            </a:r>
            <a:endParaRPr sz="1600" b="1"/>
          </a:p>
          <a:p>
            <a:pPr marL="457200" indent="-351790">
              <a:spcBef>
                <a:spcPts val="0"/>
              </a:spcBef>
              <a:buSzPct val="100000"/>
            </a:pPr>
            <a:r>
              <a:rPr lang="en-GB" sz="1600"/>
              <a:t>Designed and set up the database structure to store essential data;</a:t>
            </a:r>
            <a:endParaRPr sz="1600"/>
          </a:p>
          <a:p>
            <a:pPr marL="457200" indent="-351790">
              <a:spcBef>
                <a:spcPts val="0"/>
              </a:spcBef>
              <a:buSzPct val="100000"/>
            </a:pPr>
            <a:r>
              <a:rPr lang="en-GB" sz="1600"/>
              <a:t>Built the initial backend framework to support AI integration;</a:t>
            </a:r>
            <a:endParaRPr sz="1600"/>
          </a:p>
          <a:p>
            <a:pPr marL="457200" indent="-351790">
              <a:spcBef>
                <a:spcPts val="0"/>
              </a:spcBef>
              <a:buSzPct val="100000"/>
            </a:pPr>
            <a:r>
              <a:rPr lang="en-GB" sz="1600"/>
              <a:t>Established communication protocols to handle requests and responses from the frontend, ensuring a foundation for real-time interaction.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7"/>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GB" sz="3600"/>
              <a:t>Current State</a:t>
            </a:r>
            <a:endParaRPr sz="3600"/>
          </a:p>
        </p:txBody>
      </p:sp>
      <p:pic>
        <p:nvPicPr>
          <p:cNvPr id="142" name="Google Shape;142;p27"/>
          <p:cNvPicPr preferRelativeResize="0"/>
          <p:nvPr/>
        </p:nvPicPr>
        <p:blipFill>
          <a:blip r:embed="rId3"/>
          <a:stretch>
            <a:fillRect/>
          </a:stretch>
        </p:blipFill>
        <p:spPr>
          <a:xfrm>
            <a:off x="2489675" y="1880051"/>
            <a:ext cx="4164650" cy="2941279"/>
          </a:xfrm>
          <a:prstGeom prst="rect">
            <a:avLst/>
          </a:prstGeom>
          <a:noFill/>
          <a:ln>
            <a:noFill/>
          </a:ln>
        </p:spPr>
      </p:pic>
      <p:sp>
        <p:nvSpPr>
          <p:cNvPr id="143" name="Google Shape;143;p27"/>
          <p:cNvSpPr txBox="1"/>
          <p:nvPr/>
        </p:nvSpPr>
        <p:spPr>
          <a:xfrm>
            <a:off x="1939650" y="4898775"/>
            <a:ext cx="5264700" cy="585000"/>
          </a:xfrm>
          <a:prstGeom prst="rect">
            <a:avLst/>
          </a:prstGeom>
          <a:noFill/>
          <a:ln>
            <a:noFill/>
          </a:ln>
        </p:spPr>
        <p:txBody>
          <a:bodyPr spcFirstLastPara="1" wrap="square" lIns="91425" tIns="91425" rIns="91425" bIns="91425" anchor="t" anchorCtr="0">
            <a:spAutoFit/>
          </a:bodyPr>
          <a:lstStyle/>
          <a:p>
            <a:pPr algn="ctr"/>
            <a:r>
              <a:rPr lang="en-GB" sz="2600">
                <a:solidFill>
                  <a:schemeClr val="dk1"/>
                </a:solidFill>
                <a:latin typeface="Calibri"/>
                <a:ea typeface="Calibri"/>
                <a:cs typeface="Calibri"/>
                <a:sym typeface="Calibri"/>
              </a:rPr>
              <a:t>Prototype &amp; Frontend Framework</a:t>
            </a:r>
            <a:endParaRPr sz="2600">
              <a:solidFill>
                <a:schemeClr val="dk1"/>
              </a:solidFill>
              <a:latin typeface="Calibri"/>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GB" sz="3600"/>
              <a:t>Current State</a:t>
            </a:r>
            <a:endParaRPr sz="3600"/>
          </a:p>
        </p:txBody>
      </p:sp>
      <p:sp>
        <p:nvSpPr>
          <p:cNvPr id="149" name="Google Shape;149;p28"/>
          <p:cNvSpPr txBox="1"/>
          <p:nvPr/>
        </p:nvSpPr>
        <p:spPr>
          <a:xfrm>
            <a:off x="2899950" y="4944075"/>
            <a:ext cx="4191300" cy="585000"/>
          </a:xfrm>
          <a:prstGeom prst="rect">
            <a:avLst/>
          </a:prstGeom>
          <a:noFill/>
          <a:ln>
            <a:noFill/>
          </a:ln>
        </p:spPr>
        <p:txBody>
          <a:bodyPr spcFirstLastPara="1" wrap="square" lIns="91425" tIns="91425" rIns="91425" bIns="91425" anchor="t" anchorCtr="0">
            <a:spAutoFit/>
          </a:bodyPr>
          <a:lstStyle/>
          <a:p>
            <a:r>
              <a:rPr lang="en-GB" sz="2600">
                <a:solidFill>
                  <a:schemeClr val="dk1"/>
                </a:solidFill>
                <a:latin typeface="Calibri"/>
                <a:ea typeface="Calibri"/>
                <a:cs typeface="Calibri"/>
                <a:sym typeface="Calibri"/>
              </a:rPr>
              <a:t>Frontend Implementation</a:t>
            </a:r>
            <a:endParaRPr sz="2600">
              <a:solidFill>
                <a:schemeClr val="dk1"/>
              </a:solidFill>
              <a:latin typeface="Calibri"/>
              <a:ea typeface="Calibri"/>
              <a:cs typeface="Calibri"/>
              <a:sym typeface="Calibri"/>
            </a:endParaRPr>
          </a:p>
        </p:txBody>
      </p:sp>
      <p:pic>
        <p:nvPicPr>
          <p:cNvPr id="150" name="Google Shape;150;p28"/>
          <p:cNvPicPr preferRelativeResize="0"/>
          <p:nvPr/>
        </p:nvPicPr>
        <p:blipFill>
          <a:blip r:embed="rId3"/>
          <a:stretch>
            <a:fillRect/>
          </a:stretch>
        </p:blipFill>
        <p:spPr>
          <a:xfrm>
            <a:off x="4572000" y="2072880"/>
            <a:ext cx="4191228" cy="2670245"/>
          </a:xfrm>
          <a:prstGeom prst="rect">
            <a:avLst/>
          </a:prstGeom>
          <a:noFill/>
          <a:ln>
            <a:noFill/>
          </a:ln>
        </p:spPr>
      </p:pic>
      <p:pic>
        <p:nvPicPr>
          <p:cNvPr id="151" name="Google Shape;151;p28"/>
          <p:cNvPicPr preferRelativeResize="0"/>
          <p:nvPr/>
        </p:nvPicPr>
        <p:blipFill>
          <a:blip r:embed="rId4"/>
          <a:stretch>
            <a:fillRect/>
          </a:stretch>
        </p:blipFill>
        <p:spPr>
          <a:xfrm>
            <a:off x="457200" y="2072875"/>
            <a:ext cx="3885182" cy="2670250"/>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9"/>
          <p:cNvSpPr txBox="1">
            <a:spLocks noGrp="1"/>
          </p:cNvSpPr>
          <p:nvPr>
            <p:ph type="title"/>
          </p:nvPr>
        </p:nvSpPr>
        <p:spPr>
          <a:xfrm>
            <a:off x="457200" y="1063228"/>
            <a:ext cx="8229600" cy="8574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GB" sz="3600"/>
              <a:t>Current State</a:t>
            </a:r>
            <a:endParaRPr sz="3600"/>
          </a:p>
        </p:txBody>
      </p:sp>
      <p:sp>
        <p:nvSpPr>
          <p:cNvPr id="157" name="Google Shape;157;p29"/>
          <p:cNvSpPr txBox="1"/>
          <p:nvPr/>
        </p:nvSpPr>
        <p:spPr>
          <a:xfrm>
            <a:off x="4789975" y="3136500"/>
            <a:ext cx="4191300" cy="585000"/>
          </a:xfrm>
          <a:prstGeom prst="rect">
            <a:avLst/>
          </a:prstGeom>
          <a:noFill/>
          <a:ln>
            <a:noFill/>
          </a:ln>
        </p:spPr>
        <p:txBody>
          <a:bodyPr spcFirstLastPara="1" wrap="square" lIns="91425" tIns="91425" rIns="91425" bIns="91425" anchor="t" anchorCtr="0">
            <a:spAutoFit/>
          </a:bodyPr>
          <a:lstStyle/>
          <a:p>
            <a:r>
              <a:rPr lang="en-GB" sz="2600">
                <a:solidFill>
                  <a:schemeClr val="dk1"/>
                </a:solidFill>
                <a:latin typeface="Calibri"/>
                <a:ea typeface="Calibri"/>
                <a:cs typeface="Calibri"/>
                <a:sym typeface="Calibri"/>
              </a:rPr>
              <a:t>Code Review Output Demo</a:t>
            </a:r>
            <a:endParaRPr sz="2600">
              <a:solidFill>
                <a:schemeClr val="dk1"/>
              </a:solidFill>
              <a:latin typeface="Calibri"/>
              <a:ea typeface="Calibri"/>
              <a:cs typeface="Calibri"/>
              <a:sym typeface="Calibri"/>
            </a:endParaRPr>
          </a:p>
        </p:txBody>
      </p:sp>
      <p:pic>
        <p:nvPicPr>
          <p:cNvPr id="158" name="Google Shape;158;p29"/>
          <p:cNvPicPr preferRelativeResize="0"/>
          <p:nvPr/>
        </p:nvPicPr>
        <p:blipFill>
          <a:blip r:embed="rId3"/>
          <a:stretch>
            <a:fillRect/>
          </a:stretch>
        </p:blipFill>
        <p:spPr>
          <a:xfrm>
            <a:off x="756601" y="1920630"/>
            <a:ext cx="3497565" cy="3775323"/>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0"/>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GB" sz="3600"/>
              <a:t>What is left to do</a:t>
            </a:r>
            <a:endParaRPr sz="3600"/>
          </a:p>
        </p:txBody>
      </p:sp>
      <p:sp>
        <p:nvSpPr>
          <p:cNvPr id="164" name="Google Shape;164;p30"/>
          <p:cNvSpPr txBox="1">
            <a:spLocks noGrp="1"/>
          </p:cNvSpPr>
          <p:nvPr>
            <p:ph type="body" idx="1"/>
          </p:nvPr>
        </p:nvSpPr>
        <p:spPr>
          <a:xfrm>
            <a:off x="457200" y="1920240"/>
            <a:ext cx="8022590" cy="3434080"/>
          </a:xfrm>
          <a:prstGeom prst="rect">
            <a:avLst/>
          </a:prstGeom>
          <a:noFill/>
          <a:ln>
            <a:noFill/>
          </a:ln>
        </p:spPr>
        <p:txBody>
          <a:bodyPr spcFirstLastPara="1" vert="horz" wrap="square" lIns="91425" tIns="45700" rIns="91425" bIns="45700" rtlCol="0" anchor="t" anchorCtr="0">
            <a:noAutofit/>
          </a:bodyPr>
          <a:lstStyle/>
          <a:p>
            <a:pPr marL="0" indent="0">
              <a:spcBef>
                <a:spcPts val="0"/>
              </a:spcBef>
              <a:buNone/>
            </a:pPr>
            <a:r>
              <a:rPr lang="en-GB" sz="1600" b="1"/>
              <a:t>Optimize User Experience:</a:t>
            </a:r>
            <a:endParaRPr sz="1600" b="1"/>
          </a:p>
          <a:p>
            <a:pPr marL="457200" indent="-361950">
              <a:spcBef>
                <a:spcPts val="0"/>
              </a:spcBef>
              <a:buSzPts val="2100"/>
            </a:pPr>
            <a:r>
              <a:rPr lang="en-GB" sz="1600"/>
              <a:t>Gather more user feedback to refine the requirements.</a:t>
            </a:r>
            <a:endParaRPr sz="1600"/>
          </a:p>
          <a:p>
            <a:pPr marL="457200" indent="-361950">
              <a:spcBef>
                <a:spcPts val="0"/>
              </a:spcBef>
              <a:buSzPts val="2100"/>
            </a:pPr>
            <a:r>
              <a:rPr lang="en-GB" sz="1600"/>
              <a:t>Prioritize tasks as new challenges arise.</a:t>
            </a:r>
            <a:endParaRPr sz="1600"/>
          </a:p>
          <a:p>
            <a:pPr marL="0" indent="0">
              <a:spcBef>
                <a:spcPts val="0"/>
              </a:spcBef>
              <a:buNone/>
            </a:pPr>
            <a:r>
              <a:rPr lang="en-GB" sz="1600" b="1"/>
              <a:t>LLM support fundamentals：</a:t>
            </a:r>
            <a:endParaRPr sz="1600" b="1"/>
          </a:p>
          <a:p>
            <a:pPr marL="457200" indent="-361950">
              <a:spcBef>
                <a:spcPts val="0"/>
              </a:spcBef>
              <a:buSzPts val="2100"/>
            </a:pPr>
            <a:r>
              <a:rPr lang="en-GB" sz="1600"/>
              <a:t>Improve the AI’s interpretation of natural language commands.</a:t>
            </a:r>
            <a:endParaRPr sz="1600"/>
          </a:p>
          <a:p>
            <a:pPr marL="457200" indent="-361950">
              <a:spcBef>
                <a:spcPts val="0"/>
              </a:spcBef>
              <a:buSzPts val="2100"/>
            </a:pPr>
            <a:r>
              <a:rPr lang="en-GB" sz="1600"/>
              <a:t>Continue refining the model based on testing results.</a:t>
            </a:r>
            <a:endParaRPr sz="1600"/>
          </a:p>
          <a:p>
            <a:pPr marL="0" indent="0">
              <a:spcBef>
                <a:spcPts val="0"/>
              </a:spcBef>
              <a:buNone/>
            </a:pPr>
            <a:r>
              <a:rPr lang="en-GB" sz="1600" b="1"/>
              <a:t>Frontend Framework:</a:t>
            </a:r>
            <a:endParaRPr sz="1600" b="1"/>
          </a:p>
          <a:p>
            <a:pPr marL="457200" indent="-361950">
              <a:spcBef>
                <a:spcPts val="0"/>
              </a:spcBef>
              <a:buSzPts val="2100"/>
            </a:pPr>
            <a:r>
              <a:rPr lang="en-GB" sz="1600"/>
              <a:t>Enhance the interface for better responsiveness and usability.</a:t>
            </a:r>
            <a:endParaRPr sz="1600"/>
          </a:p>
          <a:p>
            <a:pPr marL="457200" indent="-361950">
              <a:spcBef>
                <a:spcPts val="0"/>
              </a:spcBef>
              <a:buSzPts val="2100"/>
            </a:pPr>
            <a:r>
              <a:rPr lang="en-GB" sz="1600"/>
              <a:t>Add natural language input handling to allow users to interact with the AI using plain English commands.</a:t>
            </a:r>
            <a:endParaRPr sz="1600"/>
          </a:p>
          <a:p>
            <a:pPr marL="0" indent="0">
              <a:spcBef>
                <a:spcPts val="0"/>
              </a:spcBef>
              <a:buNone/>
            </a:pPr>
            <a:r>
              <a:rPr lang="en-GB" sz="1600" b="1"/>
              <a:t>Backend Framework:</a:t>
            </a:r>
            <a:endParaRPr sz="1600" b="1"/>
          </a:p>
          <a:p>
            <a:pPr marL="457200" indent="-361950">
              <a:spcBef>
                <a:spcPts val="0"/>
              </a:spcBef>
              <a:buSzPts val="2100"/>
            </a:pPr>
            <a:r>
              <a:rPr lang="en-GB" sz="1600"/>
              <a:t>Optimize the backend for low-latency performance to support real-time code suggestions.</a:t>
            </a:r>
            <a:endParaRPr sz="1600"/>
          </a:p>
          <a:p>
            <a:pPr marL="457200" indent="-361950">
              <a:spcBef>
                <a:spcPts val="0"/>
              </a:spcBef>
              <a:buSzPts val="2100"/>
            </a:pPr>
            <a:r>
              <a:rPr lang="en-GB" sz="1600"/>
              <a:t>Implement user profiling and personalization mechanisms that leverage stored user data.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1"/>
          <p:cNvSpPr txBox="1">
            <a:spLocks noGrp="1"/>
          </p:cNvSpPr>
          <p:nvPr>
            <p:ph type="title"/>
          </p:nvPr>
        </p:nvSpPr>
        <p:spPr>
          <a:xfrm>
            <a:off x="457200" y="1063228"/>
            <a:ext cx="8229600" cy="85725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3600"/>
            </a:pPr>
            <a:r>
              <a:rPr lang="en-GB" sz="3600"/>
              <a:t>Work Plan</a:t>
            </a:r>
            <a:endParaRPr sz="3600"/>
          </a:p>
        </p:txBody>
      </p:sp>
      <p:sp>
        <p:nvSpPr>
          <p:cNvPr id="170" name="Google Shape;170;p31"/>
          <p:cNvSpPr txBox="1">
            <a:spLocks noGrp="1"/>
          </p:cNvSpPr>
          <p:nvPr>
            <p:ph type="body" idx="1"/>
          </p:nvPr>
        </p:nvSpPr>
        <p:spPr>
          <a:xfrm>
            <a:off x="457201" y="1920241"/>
            <a:ext cx="8310245" cy="3612515"/>
          </a:xfrm>
          <a:prstGeom prst="rect">
            <a:avLst/>
          </a:prstGeom>
          <a:noFill/>
          <a:ln>
            <a:noFill/>
          </a:ln>
        </p:spPr>
        <p:txBody>
          <a:bodyPr spcFirstLastPara="1" vert="horz" wrap="square" lIns="91425" tIns="45700" rIns="91425" bIns="45700" rtlCol="0" anchor="t" anchorCtr="0">
            <a:normAutofit/>
          </a:bodyPr>
          <a:lstStyle/>
          <a:p>
            <a:pPr marL="457200" indent="-353060">
              <a:spcBef>
                <a:spcPts val="0"/>
              </a:spcBef>
              <a:buSzPct val="100000"/>
            </a:pPr>
            <a:r>
              <a:rPr lang="en-GB" sz="1600" b="1"/>
              <a:t>Alex Zheng:</a:t>
            </a:r>
            <a:r>
              <a:rPr lang="en-GB" sz="1600"/>
              <a:t> Finalize the workflow, coordinating frontend, backend, and model integration to ensure a cohesive user experience.</a:t>
            </a:r>
            <a:endParaRPr sz="1600"/>
          </a:p>
          <a:p>
            <a:pPr marL="457200" indent="0">
              <a:spcBef>
                <a:spcPts val="0"/>
              </a:spcBef>
              <a:buNone/>
            </a:pPr>
            <a:endParaRPr sz="1600"/>
          </a:p>
          <a:p>
            <a:pPr marL="457200" indent="-353060">
              <a:spcBef>
                <a:spcPts val="0"/>
              </a:spcBef>
              <a:buSzPct val="100000"/>
            </a:pPr>
            <a:r>
              <a:rPr lang="en-GB" sz="1600" b="1"/>
              <a:t>Jing Cao:</a:t>
            </a:r>
            <a:r>
              <a:rPr lang="en-GB" sz="1600"/>
              <a:t> Complete model benchmarking and testing, validating debugging capabilities with real-world examples.</a:t>
            </a:r>
            <a:endParaRPr sz="1600"/>
          </a:p>
          <a:p>
            <a:pPr marL="1371600" indent="0">
              <a:spcBef>
                <a:spcPts val="0"/>
              </a:spcBef>
              <a:buNone/>
            </a:pPr>
            <a:endParaRPr sz="1600"/>
          </a:p>
          <a:p>
            <a:pPr marL="457200" indent="-353060">
              <a:spcBef>
                <a:spcPts val="0"/>
              </a:spcBef>
              <a:buSzPct val="100000"/>
            </a:pPr>
            <a:r>
              <a:rPr lang="en-GB" sz="1600" b="1"/>
              <a:t>Longxiang Li:</a:t>
            </a:r>
            <a:r>
              <a:rPr lang="en-GB" sz="1600"/>
              <a:t> Develop and integrate the backend, ensuring seamless communication between the AI models and the user interface.</a:t>
            </a:r>
            <a:endParaRPr sz="1600"/>
          </a:p>
          <a:p>
            <a:pPr marL="914400" indent="0">
              <a:spcBef>
                <a:spcPts val="0"/>
              </a:spcBef>
              <a:buNone/>
            </a:pPr>
            <a:endParaRPr sz="1600"/>
          </a:p>
          <a:p>
            <a:pPr marL="457200" indent="-353060">
              <a:spcBef>
                <a:spcPts val="0"/>
              </a:spcBef>
              <a:buSzPct val="100000"/>
            </a:pPr>
            <a:r>
              <a:rPr lang="en-GB" sz="1600" b="1"/>
              <a:t>Zihao Wang: </a:t>
            </a:r>
            <a:r>
              <a:rPr lang="en-GB" sz="1600"/>
              <a:t>Refine the interface layout and editor features, focusing on usability and smooth integration with backend functionality.</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F8FDBD-349F-DE16-5C96-A2F2E0B04B93}"/>
              </a:ext>
            </a:extLst>
          </p:cNvPr>
          <p:cNvSpPr>
            <a:spLocks noGrp="1"/>
          </p:cNvSpPr>
          <p:nvPr>
            <p:ph type="title"/>
          </p:nvPr>
        </p:nvSpPr>
        <p:spPr/>
        <p:txBody>
          <a:bodyPr/>
          <a:lstStyle/>
          <a:p>
            <a:r>
              <a:rPr lang="en-US" dirty="0"/>
              <a:t>Final Presentation Schedule</a:t>
            </a:r>
          </a:p>
        </p:txBody>
      </p:sp>
      <p:sp>
        <p:nvSpPr>
          <p:cNvPr id="5" name="Content Placeholder 4">
            <a:extLst>
              <a:ext uri="{FF2B5EF4-FFF2-40B4-BE49-F238E27FC236}">
                <a16:creationId xmlns:a16="http://schemas.microsoft.com/office/drawing/2014/main" id="{C234665C-EFAA-D1D5-3EBF-332302D8FD4E}"/>
              </a:ext>
            </a:extLst>
          </p:cNvPr>
          <p:cNvSpPr>
            <a:spLocks noGrp="1"/>
          </p:cNvSpPr>
          <p:nvPr>
            <p:ph sz="half" idx="1"/>
          </p:nvPr>
        </p:nvSpPr>
        <p:spPr>
          <a:xfrm>
            <a:off x="457200" y="1600200"/>
            <a:ext cx="4038600" cy="5121548"/>
          </a:xfrm>
        </p:spPr>
        <p:txBody>
          <a:bodyPr/>
          <a:lstStyle/>
          <a:p>
            <a:r>
              <a:rPr lang="en-US" dirty="0"/>
              <a:t>November 22</a:t>
            </a:r>
          </a:p>
          <a:p>
            <a:pPr marL="914400" lvl="1" indent="-457200">
              <a:buFont typeface="+mj-lt"/>
              <a:buAutoNum type="arabicPeriod"/>
            </a:pPr>
            <a:r>
              <a:rPr lang="en-US" dirty="0"/>
              <a:t>?</a:t>
            </a:r>
          </a:p>
          <a:p>
            <a:pPr marL="914400" lvl="1" indent="-457200">
              <a:buFont typeface="+mj-lt"/>
              <a:buAutoNum type="arabicPeriod"/>
            </a:pPr>
            <a:r>
              <a:rPr lang="en-US" dirty="0"/>
              <a:t>?</a:t>
            </a:r>
          </a:p>
          <a:p>
            <a:pPr marL="914400" lvl="1" indent="-457200">
              <a:buFont typeface="+mj-lt"/>
              <a:buAutoNum type="arabicPeriod"/>
            </a:pPr>
            <a:r>
              <a:rPr lang="en-US" dirty="0"/>
              <a:t>?</a:t>
            </a:r>
          </a:p>
          <a:p>
            <a:pPr marL="914400" lvl="1" indent="-457200">
              <a:buFont typeface="+mj-lt"/>
              <a:buAutoNum type="arabicPeriod"/>
            </a:pPr>
            <a:r>
              <a:rPr lang="en-US" dirty="0"/>
              <a:t>?</a:t>
            </a:r>
          </a:p>
          <a:p>
            <a:r>
              <a:rPr lang="en-US" dirty="0"/>
              <a:t>November 25</a:t>
            </a:r>
          </a:p>
          <a:p>
            <a:pPr marL="914400" lvl="1" indent="-457200">
              <a:buFont typeface="+mj-lt"/>
              <a:buAutoNum type="arabicPeriod"/>
            </a:pPr>
            <a:r>
              <a:rPr lang="en-US" dirty="0"/>
              <a:t>?</a:t>
            </a:r>
          </a:p>
          <a:p>
            <a:pPr marL="914400" lvl="1" indent="-457200">
              <a:buFont typeface="+mj-lt"/>
              <a:buAutoNum type="arabicPeriod"/>
            </a:pPr>
            <a:r>
              <a:rPr lang="en-US" dirty="0"/>
              <a:t>?</a:t>
            </a:r>
          </a:p>
          <a:p>
            <a:pPr marL="914400" lvl="1" indent="-457200">
              <a:buFont typeface="+mj-lt"/>
              <a:buAutoNum type="arabicPeriod"/>
            </a:pPr>
            <a:r>
              <a:rPr lang="en-US" dirty="0"/>
              <a:t>?</a:t>
            </a:r>
          </a:p>
          <a:p>
            <a:pPr marL="914400" lvl="1" indent="-457200">
              <a:buFont typeface="+mj-lt"/>
              <a:buAutoNum type="arabicPeriod"/>
            </a:pPr>
            <a:r>
              <a:rPr lang="en-US" dirty="0"/>
              <a:t>?</a:t>
            </a:r>
          </a:p>
        </p:txBody>
      </p:sp>
      <p:sp>
        <p:nvSpPr>
          <p:cNvPr id="6" name="Content Placeholder 5">
            <a:extLst>
              <a:ext uri="{FF2B5EF4-FFF2-40B4-BE49-F238E27FC236}">
                <a16:creationId xmlns:a16="http://schemas.microsoft.com/office/drawing/2014/main" id="{CB7F532F-29E7-49D1-C394-A637286EAE5D}"/>
              </a:ext>
            </a:extLst>
          </p:cNvPr>
          <p:cNvSpPr>
            <a:spLocks noGrp="1"/>
          </p:cNvSpPr>
          <p:nvPr>
            <p:ph sz="half" idx="2"/>
          </p:nvPr>
        </p:nvSpPr>
        <p:spPr/>
        <p:txBody>
          <a:bodyPr/>
          <a:lstStyle/>
          <a:p>
            <a:r>
              <a:rPr lang="en-US" dirty="0"/>
              <a:t>December 2</a:t>
            </a:r>
          </a:p>
          <a:p>
            <a:pPr marL="914400" lvl="1" indent="-457200">
              <a:buFont typeface="+mj-lt"/>
              <a:buAutoNum type="arabicPeriod"/>
            </a:pPr>
            <a:r>
              <a:rPr lang="en-US" dirty="0"/>
              <a:t>?</a:t>
            </a:r>
          </a:p>
          <a:p>
            <a:pPr marL="914400" lvl="1" indent="-457200">
              <a:buFont typeface="+mj-lt"/>
              <a:buAutoNum type="arabicPeriod"/>
            </a:pPr>
            <a:r>
              <a:rPr lang="en-US" dirty="0"/>
              <a:t>?</a:t>
            </a:r>
          </a:p>
          <a:p>
            <a:pPr marL="914400" lvl="1" indent="-457200">
              <a:buFont typeface="+mj-lt"/>
              <a:buAutoNum type="arabicPeriod"/>
            </a:pPr>
            <a:r>
              <a:rPr lang="en-US" dirty="0"/>
              <a:t>?</a:t>
            </a:r>
          </a:p>
          <a:p>
            <a:pPr marL="914400" lvl="1" indent="-457200">
              <a:buFont typeface="+mj-lt"/>
              <a:buAutoNum type="arabicPeriod"/>
            </a:pPr>
            <a:r>
              <a:rPr lang="en-US" dirty="0"/>
              <a:t>?</a:t>
            </a:r>
          </a:p>
          <a:p>
            <a:endParaRPr lang="en-US" dirty="0"/>
          </a:p>
        </p:txBody>
      </p:sp>
    </p:spTree>
    <p:extLst>
      <p:ext uri="{BB962C8B-B14F-4D97-AF65-F5344CB8AC3E}">
        <p14:creationId xmlns:p14="http://schemas.microsoft.com/office/powerpoint/2010/main" val="9524549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TotalTime>
  <Words>3472</Words>
  <Application>Microsoft Office PowerPoint</Application>
  <PresentationFormat>On-screen Show (4:3)</PresentationFormat>
  <Paragraphs>465</Paragraphs>
  <Slides>92</Slides>
  <Notes>78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92</vt:i4>
      </vt:variant>
    </vt:vector>
  </HeadingPairs>
  <TitlesOfParts>
    <vt:vector size="101" baseType="lpstr">
      <vt:lpstr>ＭＳ Ｐゴシック</vt:lpstr>
      <vt:lpstr>宋体</vt:lpstr>
      <vt:lpstr>Aptos</vt:lpstr>
      <vt:lpstr>Arial</vt:lpstr>
      <vt:lpstr>Calibri</vt:lpstr>
      <vt:lpstr>Courier New</vt:lpstr>
      <vt:lpstr>Helvetica Neue</vt:lpstr>
      <vt:lpstr>Wingdings</vt:lpstr>
      <vt:lpstr>Office Theme</vt:lpstr>
      <vt:lpstr>Order of Project Presentations</vt:lpstr>
      <vt:lpstr>CrashLanding: Intelligent assistant to facilitate information elicitation in qualitative interview</vt:lpstr>
      <vt:lpstr>What is Done: Tasks</vt:lpstr>
      <vt:lpstr>Current State</vt:lpstr>
      <vt:lpstr>Current State</vt:lpstr>
      <vt:lpstr>What is left to do</vt:lpstr>
      <vt:lpstr>Work Plan</vt:lpstr>
      <vt:lpstr>GameRec: Game Recommendation</vt:lpstr>
      <vt:lpstr>What is Done: Tasks</vt:lpstr>
      <vt:lpstr>Current State</vt:lpstr>
      <vt:lpstr>PowerPoint Presentation</vt:lpstr>
      <vt:lpstr>PowerPoint Presentation</vt:lpstr>
      <vt:lpstr>PowerPoint Presentation</vt:lpstr>
      <vt:lpstr>PowerPoint Presentation</vt:lpstr>
      <vt:lpstr>PowerPoint Presentation</vt:lpstr>
      <vt:lpstr>What is left to do</vt:lpstr>
      <vt:lpstr>Work Plan</vt:lpstr>
      <vt:lpstr>HelloPentagon  An Interactive Interface for Malware Detection</vt:lpstr>
      <vt:lpstr>What is Done: Backend</vt:lpstr>
      <vt:lpstr>What is Done: Frontend</vt:lpstr>
      <vt:lpstr>PowerPoint Presentation</vt:lpstr>
      <vt:lpstr>Current State</vt:lpstr>
      <vt:lpstr>What is left to do</vt:lpstr>
      <vt:lpstr>What is left to do</vt:lpstr>
      <vt:lpstr>Work plan</vt:lpstr>
      <vt:lpstr>IntelliCrew: Adaptive Task Manager for ADHD Users</vt:lpstr>
      <vt:lpstr>What is Done: Tasks</vt:lpstr>
      <vt:lpstr>What is Done: Tasks</vt:lpstr>
      <vt:lpstr>What is Done: Tasks</vt:lpstr>
      <vt:lpstr>Current State</vt:lpstr>
      <vt:lpstr>Current State</vt:lpstr>
      <vt:lpstr>Current State</vt:lpstr>
      <vt:lpstr>Current State</vt:lpstr>
      <vt:lpstr>What is left to do</vt:lpstr>
      <vt:lpstr>Work Plan</vt:lpstr>
      <vt:lpstr>Intellifish:  Personalized Resumé/CV Builder </vt:lpstr>
      <vt:lpstr>What is Done: Tasks</vt:lpstr>
      <vt:lpstr>Current State</vt:lpstr>
      <vt:lpstr>What is left to do</vt:lpstr>
      <vt:lpstr>What is Done: User Interface</vt:lpstr>
      <vt:lpstr>Current State</vt:lpstr>
      <vt:lpstr>What is left to do</vt:lpstr>
      <vt:lpstr>What is Done: Backend </vt:lpstr>
      <vt:lpstr>Current State Data package from frontend interface -&gt; rendered resume pdf</vt:lpstr>
      <vt:lpstr>What is left to do</vt:lpstr>
      <vt:lpstr>What is Done: Job Recommendation</vt:lpstr>
      <vt:lpstr>Current State enter requirements-&gt;search job market-&gt;click on one link of the results</vt:lpstr>
      <vt:lpstr>What is left to do</vt:lpstr>
      <vt:lpstr>Work Plan</vt:lpstr>
      <vt:lpstr>Intelligent Advisor: Automatic Generation of Hardware and Software Upgrades</vt:lpstr>
      <vt:lpstr>What is Done: Tasks</vt:lpstr>
      <vt:lpstr>Current State: REST API</vt:lpstr>
      <vt:lpstr>Current State: UI/UX Design</vt:lpstr>
      <vt:lpstr>Current State: Web Scraping Data</vt:lpstr>
      <vt:lpstr>What is left to do</vt:lpstr>
      <vt:lpstr>Work Plan</vt:lpstr>
      <vt:lpstr>JobSeeker: Easy Job Hunting</vt:lpstr>
      <vt:lpstr>What is Done: Tasks</vt:lpstr>
      <vt:lpstr>Current State</vt:lpstr>
      <vt:lpstr>Current State</vt:lpstr>
      <vt:lpstr>Current State</vt:lpstr>
      <vt:lpstr>Current State</vt:lpstr>
      <vt:lpstr>Current State - database</vt:lpstr>
      <vt:lpstr>What is left to do</vt:lpstr>
      <vt:lpstr>Work Plan</vt:lpstr>
      <vt:lpstr>SNOOZE Smart Notification and Optimised Organization with Zero Effort</vt:lpstr>
      <vt:lpstr>What is Done: Tasks</vt:lpstr>
      <vt:lpstr>Current State</vt:lpstr>
      <vt:lpstr>Current State</vt:lpstr>
      <vt:lpstr>What is left to do</vt:lpstr>
      <vt:lpstr>Work Plan</vt:lpstr>
      <vt:lpstr>The Cashiers: Shoptimum</vt:lpstr>
      <vt:lpstr>What is Done: Tasks</vt:lpstr>
      <vt:lpstr>Current State: Front-end</vt:lpstr>
      <vt:lpstr>Current State: Algorithm</vt:lpstr>
      <vt:lpstr>What is left to do</vt:lpstr>
      <vt:lpstr>Work Plan</vt:lpstr>
      <vt:lpstr>The Doctor Is [In]: Interactive Rare Disease Database</vt:lpstr>
      <vt:lpstr>What is Done: Tasks</vt:lpstr>
      <vt:lpstr>Current State of Interface</vt:lpstr>
      <vt:lpstr>Backend</vt:lpstr>
      <vt:lpstr>ML</vt:lpstr>
      <vt:lpstr>What is left to do</vt:lpstr>
      <vt:lpstr>Work Plan</vt:lpstr>
      <vt:lpstr>TeamName: CodeInsight</vt:lpstr>
      <vt:lpstr>What is Done: Tasks</vt:lpstr>
      <vt:lpstr>Current State</vt:lpstr>
      <vt:lpstr>Current State</vt:lpstr>
      <vt:lpstr>Current State</vt:lpstr>
      <vt:lpstr>What is left to do</vt:lpstr>
      <vt:lpstr>Work Plan</vt:lpstr>
      <vt:lpstr>Final Presentation Schedule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TeamName: Your Topic</dc:title>
  <dc:creator>shipman</dc:creator>
  <cp:lastModifiedBy>Frank Shipman</cp:lastModifiedBy>
  <cp:revision>6</cp:revision>
  <dcterms:created xsi:type="dcterms:W3CDTF">2016-02-05T14:50:15Z</dcterms:created>
  <dcterms:modified xsi:type="dcterms:W3CDTF">2024-10-29T15:31:46Z</dcterms:modified>
</cp:coreProperties>
</file>