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8"/>
  </p:notesMasterIdLst>
  <p:sldIdLst>
    <p:sldId id="313" r:id="rId2"/>
    <p:sldId id="314" r:id="rId3"/>
    <p:sldId id="315" r:id="rId4"/>
    <p:sldId id="316" r:id="rId5"/>
    <p:sldId id="317" r:id="rId6"/>
    <p:sldId id="318" r:id="rId7"/>
    <p:sldId id="256" r:id="rId8"/>
    <p:sldId id="257" r:id="rId9"/>
    <p:sldId id="258" r:id="rId10"/>
    <p:sldId id="259" r:id="rId11"/>
    <p:sldId id="260" r:id="rId12"/>
    <p:sldId id="319" r:id="rId13"/>
    <p:sldId id="320" r:id="rId14"/>
    <p:sldId id="321" r:id="rId15"/>
    <p:sldId id="322" r:id="rId16"/>
    <p:sldId id="323" r:id="rId17"/>
    <p:sldId id="324" r:id="rId18"/>
    <p:sldId id="325" r:id="rId19"/>
    <p:sldId id="326" r:id="rId20"/>
    <p:sldId id="327" r:id="rId21"/>
    <p:sldId id="328" r:id="rId22"/>
    <p:sldId id="329" r:id="rId23"/>
    <p:sldId id="261" r:id="rId24"/>
    <p:sldId id="262" r:id="rId25"/>
    <p:sldId id="263" r:id="rId26"/>
    <p:sldId id="264" r:id="rId27"/>
    <p:sldId id="271" r:id="rId28"/>
    <p:sldId id="331" r:id="rId29"/>
    <p:sldId id="332" r:id="rId30"/>
    <p:sldId id="333" r:id="rId31"/>
    <p:sldId id="334" r:id="rId32"/>
    <p:sldId id="335" r:id="rId33"/>
    <p:sldId id="336" r:id="rId34"/>
    <p:sldId id="337" r:id="rId35"/>
    <p:sldId id="338" r:id="rId36"/>
    <p:sldId id="339" r:id="rId37"/>
    <p:sldId id="340" r:id="rId38"/>
    <p:sldId id="341" r:id="rId39"/>
    <p:sldId id="342" r:id="rId40"/>
    <p:sldId id="343" r:id="rId41"/>
    <p:sldId id="344" r:id="rId42"/>
    <p:sldId id="345" r:id="rId43"/>
    <p:sldId id="346" r:id="rId44"/>
    <p:sldId id="347" r:id="rId45"/>
    <p:sldId id="348" r:id="rId46"/>
    <p:sldId id="349" r:id="rId47"/>
    <p:sldId id="350" r:id="rId48"/>
    <p:sldId id="351" r:id="rId49"/>
    <p:sldId id="352" r:id="rId50"/>
    <p:sldId id="353" r:id="rId51"/>
    <p:sldId id="354" r:id="rId52"/>
    <p:sldId id="355" r:id="rId53"/>
    <p:sldId id="356" r:id="rId54"/>
    <p:sldId id="357" r:id="rId55"/>
    <p:sldId id="358" r:id="rId56"/>
    <p:sldId id="359" r:id="rId57"/>
    <p:sldId id="360" r:id="rId58"/>
    <p:sldId id="361" r:id="rId59"/>
    <p:sldId id="362" r:id="rId60"/>
    <p:sldId id="363" r:id="rId61"/>
    <p:sldId id="364" r:id="rId62"/>
    <p:sldId id="365" r:id="rId63"/>
    <p:sldId id="366" r:id="rId64"/>
    <p:sldId id="367" r:id="rId65"/>
    <p:sldId id="368" r:id="rId66"/>
    <p:sldId id="369" r:id="rId67"/>
    <p:sldId id="265" r:id="rId68"/>
    <p:sldId id="266" r:id="rId69"/>
    <p:sldId id="267" r:id="rId70"/>
    <p:sldId id="268" r:id="rId71"/>
    <p:sldId id="370" r:id="rId72"/>
    <p:sldId id="371" r:id="rId73"/>
    <p:sldId id="372" r:id="rId74"/>
    <p:sldId id="373" r:id="rId75"/>
    <p:sldId id="374" r:id="rId76"/>
    <p:sldId id="375" r:id="rId77"/>
    <p:sldId id="376" r:id="rId78"/>
    <p:sldId id="377" r:id="rId79"/>
    <p:sldId id="378" r:id="rId80"/>
    <p:sldId id="379" r:id="rId81"/>
    <p:sldId id="380" r:id="rId82"/>
    <p:sldId id="381" r:id="rId83"/>
    <p:sldId id="382" r:id="rId84"/>
    <p:sldId id="383" r:id="rId85"/>
    <p:sldId id="384" r:id="rId86"/>
    <p:sldId id="385" r:id="rId8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4"/>
    <p:restoredTop sz="93632"/>
  </p:normalViewPr>
  <p:slideViewPr>
    <p:cSldViewPr snapToGrid="0">
      <p:cViewPr varScale="1">
        <p:scale>
          <a:sx n="122" d="100"/>
          <a:sy n="122" d="100"/>
        </p:scale>
        <p:origin x="86" y="8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CA4953-A2BD-4B69-B186-58EF5BE20340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C936B-3A64-46B8-AD4C-01CC8FF96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343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f922b1697c_1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2f922b1697c_1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f922b1697c_1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g2f922b1697c_1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f922b1697c_1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g2f922b1697c_1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f922b1697c_1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g2f922b1697c_1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f922b1697c_1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g2f922b1697c_1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f90f24783c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f90f24783c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f90f24783c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f90f24783c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f90f24783c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g2f90f24783c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f90f24783c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f90f24783c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f90f24783c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f90f24783c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f90f24783c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g2f90f24783c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f90f24783c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f90f24783c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f90f24783c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f90f24783c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f90b7715c5_6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Phase 1 Presentation </a:t>
            </a:r>
            <a:endParaRPr/>
          </a:p>
        </p:txBody>
      </p:sp>
      <p:sp>
        <p:nvSpPr>
          <p:cNvPr id="88" name="Google Shape;88;g2f90b7715c5_6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f90b7715c5_6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Phase 1 Presentation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4" name="Google Shape;94;g2f90b7715c5_6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f90b7715c5_6_3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Phase 1 Presentation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0" name="Google Shape;100;g2f90b7715c5_6_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f90b7715c5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f90b7715c5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f90b7715c5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f90b7715c5_2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f90b7715c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f90b7715c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070dd8b2f7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sz="1700">
              <a:solidFill>
                <a:schemeClr val="dk1"/>
              </a:solidFill>
            </a:endParaRPr>
          </a:p>
        </p:txBody>
      </p:sp>
      <p:sp>
        <p:nvSpPr>
          <p:cNvPr id="110" name="Google Shape;110;g3070dd8b2f7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34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35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80">
                <a:latin typeface="Calibri"/>
                <a:ea typeface="Calibri"/>
                <a:cs typeface="Calibri"/>
                <a:sym typeface="Calibri"/>
              </a:rPr>
              <a:t>allows users to easily customize different sections of the resume. </a:t>
            </a:r>
            <a:endParaRPr sz="248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80">
                <a:latin typeface="Calibri"/>
                <a:ea typeface="Calibri"/>
                <a:cs typeface="Calibri"/>
                <a:sym typeface="Calibri"/>
              </a:rPr>
              <a:t>Once templates are built, they can be reused across many users,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latin typeface="Calibri"/>
                <a:ea typeface="Calibri"/>
                <a:cs typeface="Calibri"/>
                <a:sym typeface="Calibri"/>
              </a:rPr>
              <a:t>Users are limited by the predefined templates, which might not cater to niche formatting or unique resume styles.</a:t>
            </a:r>
            <a:endParaRPr sz="26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f92fff057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f92fff057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f92fff057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f92fff057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f92fff057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f92fff057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f92fff057f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f92fff057f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f92fff057f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f92fff057f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f92fff057f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f92fff057f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f92de6f19b_3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g2f92de6f19b_3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f92de6f19b_3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f92de6f19b_3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068175d378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068175d378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f92de6f19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2f92de6f19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f932d04ac7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g2f932d04ac7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06dc9fc14f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g306dc9fc14f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06dc9fc14f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g306dc9fc14f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06dc9fc14f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306dc9fc14f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06f9e49fe4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g306f9e49fe4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409a05e03fd22768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g409a05e03fd22768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06f9e49fe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g306f9e49fe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409a05e03fd22768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409a05e03fd22768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409a05e03fd22768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409a05e03fd22768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f928de90c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f928de90c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f928de90ce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f928de90ce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f928de90ce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f928de90ce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f928de90ce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f928de90ce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f8b91123b2_1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2f8b91123b2_1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f8b91123b2_1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g2f8b91123b2_1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f8b91123b2_1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g2f8b91123b2_1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f92e134c6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g2f92e134c6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27EB-AF47-4F10-AA00-02A04568DBB2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FA73-FD18-4B6D-80BE-2E5D29D72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423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27EB-AF47-4F10-AA00-02A04568DBB2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FA73-FD18-4B6D-80BE-2E5D29D72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930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27EB-AF47-4F10-AA00-02A04568DBB2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FA73-FD18-4B6D-80BE-2E5D29D72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561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27EB-AF47-4F10-AA00-02A04568DBB2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FA73-FD18-4B6D-80BE-2E5D29D72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90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27EB-AF47-4F10-AA00-02A04568DBB2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FA73-FD18-4B6D-80BE-2E5D29D72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255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27EB-AF47-4F10-AA00-02A04568DBB2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FA73-FD18-4B6D-80BE-2E5D29D72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86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27EB-AF47-4F10-AA00-02A04568DBB2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FA73-FD18-4B6D-80BE-2E5D29D72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847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27EB-AF47-4F10-AA00-02A04568DBB2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FA73-FD18-4B6D-80BE-2E5D29D72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543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27EB-AF47-4F10-AA00-02A04568DBB2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FA73-FD18-4B6D-80BE-2E5D29D72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106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27EB-AF47-4F10-AA00-02A04568DBB2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FA73-FD18-4B6D-80BE-2E5D29D72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252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27EB-AF47-4F10-AA00-02A04568DBB2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FA73-FD18-4B6D-80BE-2E5D29D72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6221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02905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727EB-AF47-4F10-AA00-02A04568DBB2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EFA73-FD18-4B6D-80BE-2E5D29D72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071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C985F-16F7-0CC9-78CB-7C9912E7C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 of Project 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8F6C2-4AC5-AD5F-FCC9-5BFCEF224F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0882" y="1600200"/>
            <a:ext cx="3761117" cy="4983162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CrashLanding</a:t>
            </a:r>
            <a:endParaRPr lang="en-US" dirty="0"/>
          </a:p>
          <a:p>
            <a:r>
              <a:rPr lang="en-US" dirty="0"/>
              <a:t>Game Rec</a:t>
            </a:r>
          </a:p>
          <a:p>
            <a:r>
              <a:rPr lang="en-US" dirty="0" err="1"/>
              <a:t>HelloPentagon</a:t>
            </a:r>
            <a:endParaRPr lang="en-US" dirty="0"/>
          </a:p>
          <a:p>
            <a:r>
              <a:rPr lang="en-US" dirty="0" err="1"/>
              <a:t>Intellicrew</a:t>
            </a:r>
            <a:endParaRPr lang="en-US" dirty="0"/>
          </a:p>
          <a:p>
            <a:r>
              <a:rPr lang="en-US" dirty="0" err="1"/>
              <a:t>Intellifish</a:t>
            </a:r>
            <a:endParaRPr lang="en-US" dirty="0"/>
          </a:p>
          <a:p>
            <a:r>
              <a:rPr lang="en-US" dirty="0"/>
              <a:t>Inventory Advisor</a:t>
            </a:r>
          </a:p>
          <a:p>
            <a:r>
              <a:rPr lang="en-US" dirty="0" err="1"/>
              <a:t>JobSeekers</a:t>
            </a:r>
            <a:endParaRPr lang="en-US" dirty="0"/>
          </a:p>
          <a:p>
            <a:r>
              <a:rPr lang="en-US" dirty="0"/>
              <a:t>SNOOZE</a:t>
            </a:r>
          </a:p>
          <a:p>
            <a:r>
              <a:rPr lang="en-US" dirty="0"/>
              <a:t>The Cashiers</a:t>
            </a:r>
          </a:p>
          <a:p>
            <a:r>
              <a:rPr lang="en-US" dirty="0"/>
              <a:t>The Doctor is (In)</a:t>
            </a:r>
          </a:p>
          <a:p>
            <a:r>
              <a:rPr lang="en-US" dirty="0" err="1"/>
              <a:t>CodeInsight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B1E964-5320-1F4B-45C1-5AA866C49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81113" y="1600200"/>
            <a:ext cx="3676291" cy="471433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To keep us on time today</a:t>
            </a:r>
          </a:p>
          <a:p>
            <a:pPr lvl="1"/>
            <a:r>
              <a:rPr lang="en-US" dirty="0"/>
              <a:t>Be ready to quickly come up front</a:t>
            </a:r>
          </a:p>
          <a:p>
            <a:pPr lvl="1"/>
            <a:r>
              <a:rPr lang="en-US" b="1" dirty="0"/>
              <a:t>4 minutes is all you have</a:t>
            </a:r>
          </a:p>
          <a:p>
            <a:pPr lvl="1"/>
            <a:r>
              <a:rPr lang="en-US" dirty="0"/>
              <a:t>Avoid tangents</a:t>
            </a:r>
          </a:p>
          <a:p>
            <a:pPr lvl="1"/>
            <a:r>
              <a:rPr lang="en-US" dirty="0"/>
              <a:t>Avoid details of design or tools/infrastructure</a:t>
            </a:r>
          </a:p>
          <a:p>
            <a:r>
              <a:rPr lang="en-US" dirty="0"/>
              <a:t>Remember</a:t>
            </a:r>
          </a:p>
          <a:p>
            <a:pPr lvl="1"/>
            <a:r>
              <a:rPr lang="en-US" dirty="0"/>
              <a:t>Not everyone has to come up front</a:t>
            </a:r>
          </a:p>
        </p:txBody>
      </p:sp>
    </p:spTree>
    <p:extLst>
      <p:ext uri="{BB962C8B-B14F-4D97-AF65-F5344CB8AC3E}">
        <p14:creationId xmlns:p14="http://schemas.microsoft.com/office/powerpoint/2010/main" val="2323733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>
            <a:spLocks noGrp="1"/>
          </p:cNvSpPr>
          <p:nvPr>
            <p:ph type="ctrTitle"/>
          </p:nvPr>
        </p:nvSpPr>
        <p:spPr>
          <a:xfrm>
            <a:off x="685800" y="2455070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0000"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CA"/>
              <a:t>CrashLanding: Intelligent assistant to facilitate information elicitation in qualitative interview</a:t>
            </a:r>
            <a:endParaRPr/>
          </a:p>
        </p:txBody>
      </p:sp>
      <p:sp>
        <p:nvSpPr>
          <p:cNvPr id="130" name="Google Shape;130;p25"/>
          <p:cNvSpPr txBox="1">
            <a:spLocks noGrp="1"/>
          </p:cNvSpPr>
          <p:nvPr>
            <p:ph type="subTitle" idx="1"/>
          </p:nvPr>
        </p:nvSpPr>
        <p:spPr>
          <a:xfrm>
            <a:off x="1371600" y="400050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rgbClr val="888888"/>
              </a:buClr>
              <a:buSzPts val="3200"/>
            </a:pPr>
            <a:r>
              <a:rPr lang="en-CA"/>
              <a:t>Jiwon Chun, Shuning Gu, Junru Liu, </a:t>
            </a:r>
            <a:endParaRPr/>
          </a:p>
          <a:p>
            <a:pPr>
              <a:spcBef>
                <a:spcPts val="640"/>
              </a:spcBef>
              <a:buClr>
                <a:srgbClr val="888888"/>
              </a:buClr>
              <a:buSzPts val="3200"/>
            </a:pPr>
            <a:r>
              <a:rPr lang="en-CA"/>
              <a:t>Yi Wen, Hangxiao Zhu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>
            <a:spLocks noGrp="1"/>
          </p:cNvSpPr>
          <p:nvPr>
            <p:ph type="title"/>
          </p:nvPr>
        </p:nvSpPr>
        <p:spPr>
          <a:xfrm>
            <a:off x="457200" y="106322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CA" sz="4200"/>
              <a:t>Related Designs</a:t>
            </a:r>
            <a:endParaRPr sz="4200"/>
          </a:p>
        </p:txBody>
      </p:sp>
      <p:sp>
        <p:nvSpPr>
          <p:cNvPr id="136" name="Google Shape;136;p26"/>
          <p:cNvSpPr txBox="1">
            <a:spLocks noGrp="1"/>
          </p:cNvSpPr>
          <p:nvPr>
            <p:ph type="body" idx="1"/>
          </p:nvPr>
        </p:nvSpPr>
        <p:spPr>
          <a:xfrm>
            <a:off x="457200" y="1920475"/>
            <a:ext cx="4038600" cy="37413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85000" lnSpcReduction="20000"/>
          </a:bodyPr>
          <a:lstStyle/>
          <a:p>
            <a:pPr indent="-303530">
              <a:lnSpc>
                <a:spcPct val="115000"/>
              </a:lnSpc>
              <a:spcBef>
                <a:spcPts val="0"/>
              </a:spcBef>
              <a:buSzPct val="118801"/>
              <a:buFont typeface="Calibri"/>
              <a:buChar char="•"/>
            </a:pPr>
            <a:r>
              <a:rPr lang="en-CA" sz="2158"/>
              <a:t>NVivo, Qualitative Analysis Software</a:t>
            </a:r>
            <a:endParaRPr sz="3858"/>
          </a:p>
          <a:p>
            <a:pPr lvl="1" indent="-196317">
              <a:spcBef>
                <a:spcPts val="480"/>
              </a:spcBef>
              <a:buClr>
                <a:schemeClr val="dk1"/>
              </a:buClr>
              <a:buSzPct val="66478"/>
            </a:pPr>
            <a:r>
              <a:rPr lang="en-CA" sz="1754"/>
              <a:t>Linking audio, transcript, and summarization together, good for retrieving information</a:t>
            </a:r>
            <a:endParaRPr sz="1754"/>
          </a:p>
          <a:p>
            <a:pPr lvl="1" indent="-196317">
              <a:spcBef>
                <a:spcPts val="480"/>
              </a:spcBef>
              <a:buClr>
                <a:schemeClr val="dk1"/>
              </a:buClr>
              <a:buSzPct val="66478"/>
            </a:pPr>
            <a:r>
              <a:rPr lang="en-CA" sz="1754"/>
              <a:t>Complex interaction, might be overloading for users during interview</a:t>
            </a:r>
            <a:endParaRPr sz="1754"/>
          </a:p>
          <a:p>
            <a:pPr indent="-281407">
              <a:spcBef>
                <a:spcPts val="560"/>
              </a:spcBef>
              <a:buClr>
                <a:schemeClr val="dk1"/>
              </a:buClr>
              <a:buSzPct val="100000"/>
            </a:pPr>
            <a:r>
              <a:rPr lang="en-CA" sz="2154"/>
              <a:t>Hierarchical Summarization for Longform Spoken Dialog, research paper</a:t>
            </a:r>
            <a:endParaRPr sz="2154"/>
          </a:p>
          <a:p>
            <a:pPr lvl="1" indent="-198754">
              <a:spcBef>
                <a:spcPts val="480"/>
              </a:spcBef>
              <a:buClr>
                <a:schemeClr val="dk1"/>
              </a:buClr>
              <a:buSzPct val="67320"/>
            </a:pPr>
            <a:r>
              <a:rPr lang="en-CA" sz="1800">
                <a:highlight>
                  <a:schemeClr val="lt1"/>
                </a:highlight>
              </a:rPr>
              <a:t>Hierarchical summarization to enable user to easily browse and navigate content</a:t>
            </a:r>
            <a:r>
              <a:rPr lang="en-CA" sz="1800">
                <a:solidFill>
                  <a:srgbClr val="333333"/>
                </a:solidFill>
                <a:highlight>
                  <a:schemeClr val="lt1"/>
                </a:highlight>
              </a:rPr>
              <a:t> </a:t>
            </a:r>
            <a:endParaRPr sz="1800">
              <a:highlight>
                <a:schemeClr val="lt1"/>
              </a:highlight>
            </a:endParaRPr>
          </a:p>
          <a:p>
            <a:pPr lvl="1" indent="-231139">
              <a:spcBef>
                <a:spcPts val="480"/>
              </a:spcBef>
              <a:buClr>
                <a:schemeClr val="dk1"/>
              </a:buClr>
              <a:buSzPct val="100653"/>
            </a:pPr>
            <a:r>
              <a:rPr lang="en-CA" sz="1800"/>
              <a:t>Using AI-generated automatic summary only can make user miss interesting information</a:t>
            </a:r>
            <a:r>
              <a:rPr lang="en-CA"/>
              <a:t> </a:t>
            </a:r>
            <a:endParaRPr/>
          </a:p>
        </p:txBody>
      </p:sp>
      <p:sp>
        <p:nvSpPr>
          <p:cNvPr id="137" name="Google Shape;137;p26"/>
          <p:cNvSpPr txBox="1">
            <a:spLocks noGrp="1"/>
          </p:cNvSpPr>
          <p:nvPr>
            <p:ph type="body" idx="2"/>
          </p:nvPr>
        </p:nvSpPr>
        <p:spPr>
          <a:xfrm>
            <a:off x="4686525" y="1824725"/>
            <a:ext cx="4038600" cy="2543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92500" lnSpcReduction="10000"/>
          </a:bodyPr>
          <a:lstStyle/>
          <a:p>
            <a:pPr indent="-323850">
              <a:spcBef>
                <a:spcPts val="0"/>
              </a:spcBef>
              <a:buClr>
                <a:schemeClr val="dk1"/>
              </a:buClr>
              <a:buSzPts val="2500"/>
            </a:pPr>
            <a:r>
              <a:rPr lang="en-CA" sz="2500"/>
              <a:t>Image of related design 1</a:t>
            </a:r>
            <a:endParaRPr sz="2500"/>
          </a:p>
          <a:p>
            <a:pPr marL="0" indent="0">
              <a:spcBef>
                <a:spcPts val="560"/>
              </a:spcBef>
              <a:buClr>
                <a:schemeClr val="dk1"/>
              </a:buClr>
              <a:buSzPts val="2800"/>
              <a:buNone/>
            </a:pPr>
            <a:endParaRPr/>
          </a:p>
          <a:p>
            <a:pPr indent="0">
              <a:spcBef>
                <a:spcPts val="560"/>
              </a:spcBef>
              <a:buNone/>
            </a:pPr>
            <a:endParaRPr/>
          </a:p>
          <a:p>
            <a:pPr indent="0">
              <a:spcBef>
                <a:spcPts val="560"/>
              </a:spcBef>
              <a:buNone/>
            </a:pPr>
            <a:endParaRPr/>
          </a:p>
          <a:p>
            <a:pPr indent="0">
              <a:spcBef>
                <a:spcPts val="560"/>
              </a:spcBef>
              <a:buNone/>
            </a:pPr>
            <a:endParaRPr/>
          </a:p>
          <a:p>
            <a:pPr indent="-323850">
              <a:spcBef>
                <a:spcPts val="560"/>
              </a:spcBef>
              <a:buClr>
                <a:schemeClr val="dk1"/>
              </a:buClr>
              <a:buSzPts val="2500"/>
            </a:pPr>
            <a:r>
              <a:rPr lang="en-CA" sz="2500"/>
              <a:t>Image of related design 2</a:t>
            </a:r>
            <a:endParaRPr sz="2500"/>
          </a:p>
        </p:txBody>
      </p:sp>
      <p:pic>
        <p:nvPicPr>
          <p:cNvPr id="138" name="Google Shape;13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1626" y="2257001"/>
            <a:ext cx="2524025" cy="157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11100" y="4256076"/>
            <a:ext cx="3194076" cy="157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457200" y="106322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CA" sz="3600"/>
              <a:t>Design &amp; Rationale</a:t>
            </a:r>
            <a:endParaRPr/>
          </a:p>
        </p:txBody>
      </p:sp>
      <p:sp>
        <p:nvSpPr>
          <p:cNvPr id="145" name="Google Shape;145;p27"/>
          <p:cNvSpPr txBox="1">
            <a:spLocks noGrp="1"/>
          </p:cNvSpPr>
          <p:nvPr>
            <p:ph type="body" idx="1"/>
          </p:nvPr>
        </p:nvSpPr>
        <p:spPr>
          <a:xfrm>
            <a:off x="457200" y="2057400"/>
            <a:ext cx="4038600" cy="3714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indent="-302860">
              <a:spcBef>
                <a:spcPts val="0"/>
              </a:spcBef>
              <a:buClr>
                <a:schemeClr val="dk1"/>
              </a:buClr>
              <a:buSzPts val="1959"/>
            </a:pPr>
            <a:r>
              <a:rPr lang="en-CA" sz="1959"/>
              <a:t>Layout of the interface </a:t>
            </a:r>
            <a:br>
              <a:rPr lang="en-CA" sz="1959"/>
            </a:br>
            <a:r>
              <a:rPr lang="en-CA" sz="1959"/>
              <a:t>Summary and marked key points are put under the question</a:t>
            </a:r>
            <a:endParaRPr sz="1959"/>
          </a:p>
          <a:p>
            <a:pPr lvl="1">
              <a:spcBef>
                <a:spcPts val="370"/>
              </a:spcBef>
              <a:buSzPts val="2400"/>
            </a:pPr>
            <a:r>
              <a:rPr lang="en-CA" sz="2000"/>
              <a:t>User’s attention will only be within certain area</a:t>
            </a:r>
            <a:endParaRPr/>
          </a:p>
          <a:p>
            <a:pPr lvl="1">
              <a:spcBef>
                <a:spcPts val="370"/>
              </a:spcBef>
              <a:buSzPts val="2400"/>
            </a:pPr>
            <a:r>
              <a:rPr lang="en-CA" sz="2000"/>
              <a:t>A lot of information(both questions, summarized bullet points, and marked key points) will be displayed together</a:t>
            </a:r>
            <a:endParaRPr/>
          </a:p>
        </p:txBody>
      </p:sp>
      <p:sp>
        <p:nvSpPr>
          <p:cNvPr id="146" name="Google Shape;146;p27"/>
          <p:cNvSpPr txBox="1">
            <a:spLocks noGrp="1"/>
          </p:cNvSpPr>
          <p:nvPr>
            <p:ph type="body" idx="2"/>
          </p:nvPr>
        </p:nvSpPr>
        <p:spPr>
          <a:xfrm>
            <a:off x="4648200" y="2057400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indent="-356235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CA"/>
              <a:t>Image(s) of design </a:t>
            </a:r>
            <a:endParaRPr/>
          </a:p>
        </p:txBody>
      </p:sp>
      <p:pic>
        <p:nvPicPr>
          <p:cNvPr id="147" name="Google Shape;14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4651" y="2533100"/>
            <a:ext cx="2511561" cy="3394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8"/>
          <p:cNvSpPr txBox="1">
            <a:spLocks noGrp="1"/>
          </p:cNvSpPr>
          <p:nvPr>
            <p:ph type="title"/>
          </p:nvPr>
        </p:nvSpPr>
        <p:spPr>
          <a:xfrm>
            <a:off x="457200" y="106322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CA" sz="3600"/>
              <a:t>Design &amp; Rationale</a:t>
            </a:r>
            <a:endParaRPr/>
          </a:p>
        </p:txBody>
      </p:sp>
      <p:sp>
        <p:nvSpPr>
          <p:cNvPr id="153" name="Google Shape;153;p28"/>
          <p:cNvSpPr txBox="1">
            <a:spLocks noGrp="1"/>
          </p:cNvSpPr>
          <p:nvPr>
            <p:ph type="body" idx="1"/>
          </p:nvPr>
        </p:nvSpPr>
        <p:spPr>
          <a:xfrm>
            <a:off x="457200" y="2057400"/>
            <a:ext cx="42333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70000" lnSpcReduction="20000"/>
          </a:bodyPr>
          <a:lstStyle/>
          <a:p>
            <a:pPr indent="-276225">
              <a:spcBef>
                <a:spcPts val="480"/>
              </a:spcBef>
              <a:buSzPct val="116666"/>
            </a:pPr>
            <a:r>
              <a:rPr lang="en-CA" sz="2400"/>
              <a:t>Long-press the key point bubble to display the related detailed information</a:t>
            </a:r>
            <a:endParaRPr/>
          </a:p>
          <a:p>
            <a:pPr lvl="1" indent="-228600">
              <a:spcBef>
                <a:spcPts val="480"/>
              </a:spcBef>
              <a:buClr>
                <a:schemeClr val="dk1"/>
              </a:buClr>
              <a:buSzPct val="100000"/>
            </a:pPr>
            <a:r>
              <a:rPr lang="en-CA"/>
              <a:t>The details will be provided on demand, avoid overwhelmed continuously changing information to be distracting</a:t>
            </a:r>
            <a:endParaRPr/>
          </a:p>
          <a:p>
            <a:pPr lvl="1" indent="-228600">
              <a:spcBef>
                <a:spcPts val="480"/>
              </a:spcBef>
              <a:buClr>
                <a:schemeClr val="dk1"/>
              </a:buClr>
              <a:buSzPct val="100000"/>
            </a:pPr>
            <a:r>
              <a:rPr lang="en-CA"/>
              <a:t>User need to perform another action to see the the detail</a:t>
            </a:r>
            <a:endParaRPr/>
          </a:p>
          <a:p>
            <a:pPr indent="-276225">
              <a:spcBef>
                <a:spcPts val="560"/>
              </a:spcBef>
              <a:buSzPct val="116666"/>
            </a:pPr>
            <a:r>
              <a:rPr lang="en-CA" sz="2400"/>
              <a:t>Display the most recent keyword in the conversation and let user mark by a single click</a:t>
            </a:r>
            <a:endParaRPr/>
          </a:p>
          <a:p>
            <a:pPr lvl="1" indent="-228600">
              <a:spcBef>
                <a:spcPts val="560"/>
              </a:spcBef>
              <a:buSzPct val="100000"/>
            </a:pPr>
            <a:r>
              <a:rPr lang="en-CA"/>
              <a:t>Low-effort and won’t be distracting as the frequency of content changing is low</a:t>
            </a:r>
            <a:endParaRPr/>
          </a:p>
          <a:p>
            <a:pPr lvl="1" indent="-228600">
              <a:spcBef>
                <a:spcPts val="560"/>
              </a:spcBef>
              <a:buSzPct val="100000"/>
            </a:pPr>
            <a:r>
              <a:rPr lang="en-CA"/>
              <a:t>Might not be that accurate to mark the exact information the user want</a:t>
            </a:r>
            <a:endParaRPr/>
          </a:p>
          <a:p>
            <a:pPr marL="914400" lvl="2" indent="0">
              <a:spcBef>
                <a:spcPts val="400"/>
              </a:spcBef>
              <a:buClr>
                <a:schemeClr val="dk1"/>
              </a:buClr>
              <a:buSzPct val="100000"/>
              <a:buNone/>
            </a:pPr>
            <a:endParaRPr/>
          </a:p>
        </p:txBody>
      </p:sp>
      <p:sp>
        <p:nvSpPr>
          <p:cNvPr id="154" name="Google Shape;154;p28"/>
          <p:cNvSpPr txBox="1">
            <a:spLocks noGrp="1"/>
          </p:cNvSpPr>
          <p:nvPr>
            <p:ph type="body" idx="2"/>
          </p:nvPr>
        </p:nvSpPr>
        <p:spPr>
          <a:xfrm>
            <a:off x="4752250" y="19613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CA"/>
              <a:t>Image(s) of design </a:t>
            </a:r>
            <a:endParaRPr/>
          </a:p>
        </p:txBody>
      </p:sp>
      <p:pic>
        <p:nvPicPr>
          <p:cNvPr id="155" name="Google Shape;15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8426" y="2467625"/>
            <a:ext cx="2684275" cy="183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78701" y="4258750"/>
            <a:ext cx="2553991" cy="1693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9"/>
          <p:cNvSpPr txBox="1">
            <a:spLocks noGrp="1"/>
          </p:cNvSpPr>
          <p:nvPr>
            <p:ph type="title"/>
          </p:nvPr>
        </p:nvSpPr>
        <p:spPr>
          <a:xfrm>
            <a:off x="457200" y="106322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CA" sz="3600"/>
              <a:t>Work plan (only include if significantly changed from prior presentation)</a:t>
            </a:r>
            <a:endParaRPr/>
          </a:p>
        </p:txBody>
      </p:sp>
      <p:sp>
        <p:nvSpPr>
          <p:cNvPr id="162" name="Google Shape;162;p29"/>
          <p:cNvSpPr txBox="1">
            <a:spLocks noGrp="1"/>
          </p:cNvSpPr>
          <p:nvPr>
            <p:ph type="body" idx="1"/>
          </p:nvPr>
        </p:nvSpPr>
        <p:spPr>
          <a:xfrm>
            <a:off x="457200" y="2057400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560"/>
              </a:spcBef>
              <a:buSzPts val="2800"/>
            </a:pPr>
            <a:r>
              <a:rPr lang="en-CA" sz="2800"/>
              <a:t>Jiwon Chun: UI/UX design</a:t>
            </a:r>
            <a:endParaRPr sz="2800"/>
          </a:p>
          <a:p>
            <a:pPr>
              <a:spcBef>
                <a:spcPts val="560"/>
              </a:spcBef>
              <a:buSzPts val="2800"/>
            </a:pPr>
            <a:r>
              <a:rPr lang="en-CA" sz="2800"/>
              <a:t>Yi Wen: frontend development</a:t>
            </a:r>
            <a:endParaRPr sz="2800"/>
          </a:p>
          <a:p>
            <a:pPr>
              <a:spcBef>
                <a:spcPts val="560"/>
              </a:spcBef>
              <a:buSzPts val="2800"/>
            </a:pPr>
            <a:r>
              <a:rPr lang="en-CA" sz="2800"/>
              <a:t>Hangxiao Zhu: backend development</a:t>
            </a:r>
            <a:endParaRPr sz="2800"/>
          </a:p>
          <a:p>
            <a:pPr>
              <a:spcBef>
                <a:spcPts val="560"/>
              </a:spcBef>
              <a:buSzPts val="2800"/>
            </a:pPr>
            <a:r>
              <a:rPr lang="en-CA" sz="2800"/>
              <a:t>Shuning Gu: technical optimization</a:t>
            </a:r>
            <a:endParaRPr sz="2800"/>
          </a:p>
          <a:p>
            <a:pPr>
              <a:spcBef>
                <a:spcPts val="560"/>
              </a:spcBef>
              <a:buSzPts val="2800"/>
            </a:pPr>
            <a:r>
              <a:rPr lang="en-CA" sz="2800"/>
              <a:t>Junru Liu: evaluation design</a:t>
            </a:r>
            <a:endParaRPr sz="2800"/>
          </a:p>
          <a:p>
            <a:pPr indent="-139700">
              <a:spcBef>
                <a:spcPts val="640"/>
              </a:spcBef>
              <a:buClr>
                <a:schemeClr val="dk1"/>
              </a:buClr>
              <a:buSzPts val="3200"/>
              <a:buNone/>
            </a:pP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026DA3-E3EE-4809-5731-ED55503DB155}"/>
              </a:ext>
            </a:extLst>
          </p:cNvPr>
          <p:cNvSpPr txBox="1"/>
          <p:nvPr/>
        </p:nvSpPr>
        <p:spPr>
          <a:xfrm>
            <a:off x="5493600" y="6089126"/>
            <a:ext cx="1978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Next up: Game Rec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GameRec: Game Recommendation</a:t>
            </a: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en-US"/>
              <a:t>Akash Jothi, Spencer Cho, Annie Ren, Kyne Sun, Erik Day, Esben Egholm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Related Designs</a:t>
            </a:r>
            <a:endParaRPr/>
          </a:p>
        </p:txBody>
      </p:sp>
      <p:sp>
        <p:nvSpPr>
          <p:cNvPr id="91" name="Google Shape;91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342900" lvl="0" indent="-32956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Metacritic</a:t>
            </a:r>
            <a:endParaRPr/>
          </a:p>
          <a:p>
            <a:pPr marL="742950" lvl="1" indent="-27431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/>
              <a:t>Aggregate score that allows users to view general consensus</a:t>
            </a:r>
            <a:endParaRPr/>
          </a:p>
          <a:p>
            <a:pPr marL="742950" lvl="1" indent="-27431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/>
              <a:t>Susceptible to review bombing from malicious users</a:t>
            </a:r>
            <a:endParaRPr/>
          </a:p>
          <a:p>
            <a:pPr marL="342900" lvl="0" indent="-329565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IGN</a:t>
            </a:r>
            <a:endParaRPr/>
          </a:p>
          <a:p>
            <a:pPr marL="742950" lvl="1" indent="-27431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/>
              <a:t>Detailed review from game journalist </a:t>
            </a:r>
            <a:endParaRPr/>
          </a:p>
          <a:p>
            <a:pPr marL="742950" lvl="1" indent="-27431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/>
              <a:t>Opinions may not reflect true quality of game due to journalist’s own preferences</a:t>
            </a:r>
            <a:endParaRPr/>
          </a:p>
        </p:txBody>
      </p:sp>
      <p:sp>
        <p:nvSpPr>
          <p:cNvPr id="92" name="Google Shape;92;p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Image of related design 1</a:t>
            </a:r>
            <a:endParaRPr/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Image of related design 2</a:t>
            </a:r>
            <a:endParaRPr/>
          </a:p>
        </p:txBody>
      </p:sp>
      <p:pic>
        <p:nvPicPr>
          <p:cNvPr id="93" name="Google Shape;9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4088" y="1600200"/>
            <a:ext cx="4266824" cy="2362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1999" y="4145348"/>
            <a:ext cx="4266798" cy="23625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Design &amp; Rationale</a:t>
            </a:r>
            <a:endParaRPr/>
          </a:p>
        </p:txBody>
      </p:sp>
      <p:sp>
        <p:nvSpPr>
          <p:cNvPr id="100" name="Google Shape;100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7879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5623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Home and Search Pages</a:t>
            </a:r>
            <a:endParaRPr/>
          </a:p>
          <a:p>
            <a:pPr marL="742950" lvl="1" indent="-29718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</a:pPr>
            <a:r>
              <a:rPr lang="en-US"/>
              <a:t>The good</a:t>
            </a:r>
            <a:endParaRPr/>
          </a:p>
          <a:p>
            <a:pPr marL="1143000" lvl="2" indent="-238125" algn="l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Home Page:  Provides a snapshot of user activity, easy access to most recently viewed and trending games</a:t>
            </a:r>
            <a:endParaRPr/>
          </a:p>
          <a:p>
            <a:pPr marL="1143000" lvl="2" indent="-238125" algn="l" rtl="0">
              <a:spcBef>
                <a:spcPts val="37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Search Page: Exploration and discovery</a:t>
            </a:r>
            <a:endParaRPr/>
          </a:p>
          <a:p>
            <a:pPr marL="742950" lvl="1" indent="-29718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</a:pPr>
            <a:r>
              <a:rPr lang="en-US"/>
              <a:t>The bad</a:t>
            </a:r>
            <a:endParaRPr/>
          </a:p>
          <a:p>
            <a:pPr marL="1143000" lvl="2" indent="-238125" algn="l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Home Page: May require users to navigate to other views for detailed actions</a:t>
            </a:r>
            <a:endParaRPr/>
          </a:p>
          <a:p>
            <a:pPr marL="1143000" lvl="2" indent="-238125" algn="l" rtl="0">
              <a:spcBef>
                <a:spcPts val="37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Search Page: Spend more time navigating between sections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g2f90f24783c_0_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38" y="152400"/>
            <a:ext cx="7843922" cy="65531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g2f90f24783c_0_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38" y="152400"/>
            <a:ext cx="7843922" cy="65531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f90f24783c_0_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Design &amp; Rationale</a:t>
            </a:r>
            <a:endParaRPr/>
          </a:p>
        </p:txBody>
      </p:sp>
      <p:sp>
        <p:nvSpPr>
          <p:cNvPr id="116" name="Google Shape;116;g2f90f24783c_0_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7879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5623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Recommendation and Reviews</a:t>
            </a:r>
            <a:endParaRPr/>
          </a:p>
          <a:p>
            <a:pPr marL="742950" lvl="1" indent="-29718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</a:pPr>
            <a:r>
              <a:rPr lang="en-US"/>
              <a:t>The good</a:t>
            </a:r>
            <a:endParaRPr/>
          </a:p>
          <a:p>
            <a:pPr marL="1143000" lvl="2" indent="-238125" algn="l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Recommendation Page:  Clear focus on recommendations, users can browse for new games catered to their taste</a:t>
            </a:r>
            <a:endParaRPr/>
          </a:p>
          <a:p>
            <a:pPr marL="1143000" lvl="2" indent="-238125" algn="l" rtl="0">
              <a:spcBef>
                <a:spcPts val="37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Reviews Page: Dedicated space for reviews, helps users make informed decisions when purchasing games</a:t>
            </a:r>
            <a:endParaRPr/>
          </a:p>
          <a:p>
            <a:pPr marL="742950" lvl="1" indent="-29718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</a:pPr>
            <a:r>
              <a:rPr lang="en-US"/>
              <a:t>The bad</a:t>
            </a:r>
            <a:endParaRPr/>
          </a:p>
          <a:p>
            <a:pPr marL="1143000" lvl="2" indent="-238125" algn="l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Recommendation Page: Users might miss integrated recommendations elsewhere</a:t>
            </a:r>
            <a:endParaRPr/>
          </a:p>
          <a:p>
            <a:pPr marL="1143000" lvl="2" indent="-238125" algn="l" rtl="0">
              <a:spcBef>
                <a:spcPts val="37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Reviews Page: Requires navigation to access library features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g2f90f24783c_0_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38" y="152400"/>
            <a:ext cx="7843922" cy="65531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g2f90f24783c_0_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38" y="152400"/>
            <a:ext cx="7843922" cy="65531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f90f24783c_0_4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Design &amp; Rationale</a:t>
            </a:r>
            <a:endParaRPr/>
          </a:p>
        </p:txBody>
      </p:sp>
      <p:sp>
        <p:nvSpPr>
          <p:cNvPr id="132" name="Google Shape;132;g2f90f24783c_0_4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7879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5623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Profile and Chatbot</a:t>
            </a:r>
            <a:endParaRPr/>
          </a:p>
          <a:p>
            <a:pPr marL="742950" lvl="1" indent="-29718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</a:pPr>
            <a:r>
              <a:rPr lang="en-US"/>
              <a:t>The good</a:t>
            </a:r>
            <a:endParaRPr/>
          </a:p>
          <a:p>
            <a:pPr marL="1143000" lvl="2" indent="-238125" algn="l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Profile Page:  Highly customizable and detailed, data used to recommend games most likely to interest user</a:t>
            </a:r>
            <a:endParaRPr/>
          </a:p>
          <a:p>
            <a:pPr marL="1143000" lvl="2" indent="-238125" algn="l" rtl="0">
              <a:spcBef>
                <a:spcPts val="37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Chatbot Page: Clear separation of chatbot functionality, users can describe what they are looking for in natural language</a:t>
            </a:r>
            <a:endParaRPr/>
          </a:p>
          <a:p>
            <a:pPr marL="742950" lvl="1" indent="-29718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</a:pPr>
            <a:r>
              <a:rPr lang="en-US"/>
              <a:t>The bad</a:t>
            </a:r>
            <a:endParaRPr/>
          </a:p>
          <a:p>
            <a:pPr marL="1143000" lvl="2" indent="-238125" algn="l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Profile Page: Potentially overwhelming for users who want simplicity, may be incomplete for new users who are unfamiliar with games</a:t>
            </a:r>
            <a:endParaRPr/>
          </a:p>
          <a:p>
            <a:pPr marL="1143000" lvl="2" indent="-238125" algn="l" rtl="0">
              <a:spcBef>
                <a:spcPts val="37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Chatbot Page: May feel isolated from other interactive elements 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g2f90f24783c_0_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38" y="152400"/>
            <a:ext cx="7843922" cy="65531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g2f90f24783c_0_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38" y="152400"/>
            <a:ext cx="7843922" cy="65531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9D95393-B50B-8AA3-222D-6047CAE64213}"/>
              </a:ext>
            </a:extLst>
          </p:cNvPr>
          <p:cNvSpPr txBox="1"/>
          <p:nvPr/>
        </p:nvSpPr>
        <p:spPr>
          <a:xfrm>
            <a:off x="5493600" y="6089126"/>
            <a:ext cx="2406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Next up: </a:t>
            </a:r>
            <a:r>
              <a:rPr lang="en-US" dirty="0" err="1">
                <a:solidFill>
                  <a:srgbClr val="FF0000"/>
                </a:solidFill>
              </a:rPr>
              <a:t>HelloPentagon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685800" y="1632975"/>
            <a:ext cx="7772400" cy="239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HelloPentagon</a:t>
            </a: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 sz="1855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2500" i="1">
                <a:solidFill>
                  <a:srgbClr val="666666"/>
                </a:solidFill>
              </a:rPr>
              <a:t>An Interactive Interface for</a:t>
            </a:r>
            <a:endParaRPr sz="2500" i="1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2500" i="1">
                <a:solidFill>
                  <a:srgbClr val="666666"/>
                </a:solidFill>
              </a:rPr>
              <a:t>Malware Detection</a:t>
            </a:r>
            <a:endParaRPr sz="2500" i="1">
              <a:solidFill>
                <a:srgbClr val="666666"/>
              </a:solidFill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1371600" y="4286750"/>
            <a:ext cx="6400800" cy="22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en-US"/>
              <a:t>Arunesh Mishra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en-US"/>
              <a:t>Steve Wang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en-US"/>
              <a:t>Johnny Le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en-US"/>
              <a:t>Yoojun Kim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en-US"/>
              <a:t>Soumyajyoti Dutta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f90b7715c5_6_8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Overview</a:t>
            </a:r>
            <a:endParaRPr b="1"/>
          </a:p>
        </p:txBody>
      </p:sp>
      <p:sp>
        <p:nvSpPr>
          <p:cNvPr id="91" name="Google Shape;91;g2f90b7715c5_6_80"/>
          <p:cNvSpPr txBox="1">
            <a:spLocks noGrp="1"/>
          </p:cNvSpPr>
          <p:nvPr>
            <p:ph type="body" idx="1"/>
          </p:nvPr>
        </p:nvSpPr>
        <p:spPr>
          <a:xfrm>
            <a:off x="216750" y="1610050"/>
            <a:ext cx="87105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342900" lvl="0" indent="-33115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➔"/>
            </a:pPr>
            <a:r>
              <a:rPr lang="en-US" sz="3000" b="1" i="1"/>
              <a:t>High-level Design Idea</a:t>
            </a:r>
            <a:endParaRPr sz="3000" b="1" i="1"/>
          </a:p>
          <a:p>
            <a:pPr marL="742950" lvl="1" indent="-32127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◆"/>
            </a:pPr>
            <a:r>
              <a:rPr lang="en-US" sz="2550"/>
              <a:t>Content-aware interactive user interface for malware detection</a:t>
            </a:r>
            <a:endParaRPr sz="2550"/>
          </a:p>
          <a:p>
            <a:pPr marL="7429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76311"/>
              <a:buNone/>
            </a:pPr>
            <a:endParaRPr sz="2550"/>
          </a:p>
          <a:p>
            <a:pPr marL="342900" lvl="0" indent="-328262" algn="l" rtl="0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➔"/>
            </a:pPr>
            <a:r>
              <a:rPr lang="en-US" sz="2950" b="1" i="1"/>
              <a:t>Goals</a:t>
            </a:r>
            <a:endParaRPr sz="2950" b="1" i="1"/>
          </a:p>
          <a:p>
            <a:pPr marL="742950" lvl="1" indent="-271112" algn="l" rtl="0">
              <a:lnSpc>
                <a:spcPct val="10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◆"/>
            </a:pPr>
            <a:r>
              <a:rPr lang="en-US" sz="2550"/>
              <a:t>Train a reliable machine learning model for the desired classification task</a:t>
            </a:r>
            <a:endParaRPr sz="2550"/>
          </a:p>
          <a:p>
            <a:pPr marL="1143000" lvl="2" indent="-257028" algn="l" rtl="0">
              <a:lnSpc>
                <a:spcPct val="100000"/>
              </a:lnSpc>
              <a:spcBef>
                <a:spcPts val="518"/>
              </a:spcBef>
              <a:spcAft>
                <a:spcPts val="0"/>
              </a:spcAft>
              <a:buSzPct val="100000"/>
              <a:buChar char="●"/>
            </a:pPr>
            <a:r>
              <a:rPr lang="en-US" sz="2429"/>
              <a:t>Evaluate the model performance w.r.t standard benchmark </a:t>
            </a:r>
            <a:endParaRPr sz="2429"/>
          </a:p>
          <a:p>
            <a:pPr marL="742950" lvl="1" indent="-271112" algn="l" rtl="0">
              <a:lnSpc>
                <a:spcPct val="10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◆"/>
            </a:pPr>
            <a:r>
              <a:rPr lang="en-US" sz="2550"/>
              <a:t>Design and implement an interactive &amp; User-friendly UI</a:t>
            </a:r>
            <a:endParaRPr sz="2550"/>
          </a:p>
          <a:p>
            <a:pPr marL="1143000" lvl="2" indent="-252380" algn="l" rtl="0">
              <a:lnSpc>
                <a:spcPct val="10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 sz="2350"/>
              <a:t>Implementation of features (hashing, signature patterns, family-clusters, VirusTotal integration, dashboard, severity rating, drift detection)</a:t>
            </a:r>
            <a:endParaRPr sz="2350"/>
          </a:p>
          <a:p>
            <a:pPr marL="742950" lvl="1" indent="-259365" algn="l" rtl="0">
              <a:lnSpc>
                <a:spcPct val="100000"/>
              </a:lnSpc>
              <a:spcBef>
                <a:spcPts val="518"/>
              </a:spcBef>
              <a:spcAft>
                <a:spcPts val="0"/>
              </a:spcAft>
              <a:buSzPct val="100000"/>
              <a:buChar char="◆"/>
            </a:pPr>
            <a:r>
              <a:rPr lang="en-US" sz="2350"/>
              <a:t>Documentation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f90b7715c5_6_160"/>
          <p:cNvSpPr txBox="1">
            <a:spLocks noGrp="1"/>
          </p:cNvSpPr>
          <p:nvPr>
            <p:ph type="body" idx="1"/>
          </p:nvPr>
        </p:nvSpPr>
        <p:spPr>
          <a:xfrm>
            <a:off x="457200" y="1417650"/>
            <a:ext cx="82296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10000"/>
          </a:bodyPr>
          <a:lstStyle/>
          <a:p>
            <a:pPr marL="742950" lvl="1" indent="-295910" algn="l" rtl="0">
              <a:lnSpc>
                <a:spcPct val="100000"/>
              </a:lnSpc>
              <a:spcBef>
                <a:spcPts val="518"/>
              </a:spcBef>
              <a:spcAft>
                <a:spcPts val="0"/>
              </a:spcAft>
              <a:buSzPct val="100000"/>
              <a:buChar char="◆"/>
            </a:pPr>
            <a:r>
              <a:rPr lang="en-US" i="1"/>
              <a:t>Technical Issues</a:t>
            </a:r>
            <a:endParaRPr i="1"/>
          </a:p>
          <a:p>
            <a:pPr marL="1143000" lvl="2" indent="-220980" algn="l" rtl="0">
              <a:lnSpc>
                <a:spcPct val="100000"/>
              </a:lnSpc>
              <a:spcBef>
                <a:spcPts val="444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Accuracy of detecting malware.</a:t>
            </a:r>
            <a:endParaRPr/>
          </a:p>
          <a:p>
            <a:pPr marL="1143000" lvl="2" indent="-220980" algn="l" rtl="0">
              <a:lnSpc>
                <a:spcPct val="100000"/>
              </a:lnSpc>
              <a:spcBef>
                <a:spcPts val="444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Malware can possibly escape while it is analyzed online if not careful.</a:t>
            </a:r>
            <a:endParaRPr/>
          </a:p>
          <a:p>
            <a:pPr marL="1143000" lvl="2" indent="-220980" algn="l" rtl="0">
              <a:lnSpc>
                <a:spcPct val="100000"/>
              </a:lnSpc>
              <a:spcBef>
                <a:spcPts val="444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The front-end and back-end for this project has a lot of intricacies. How to represent tasks with multiple sequences of steps and combine them? </a:t>
            </a:r>
            <a:endParaRPr/>
          </a:p>
          <a:p>
            <a:pPr marL="742950" lvl="1" indent="-245743" algn="l" rtl="0">
              <a:lnSpc>
                <a:spcPct val="10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◆"/>
            </a:pPr>
            <a:r>
              <a:rPr lang="en-US" i="1"/>
              <a:t>Cognitive Issues</a:t>
            </a:r>
            <a:endParaRPr i="1"/>
          </a:p>
          <a:p>
            <a:pPr marL="1143000" lvl="2" indent="-194310" algn="l" rtl="0">
              <a:lnSpc>
                <a:spcPct val="100000"/>
              </a:lnSpc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/>
              <a:t>Users may have a difficulty understanding complex malware reports.</a:t>
            </a:r>
            <a:endParaRPr/>
          </a:p>
          <a:p>
            <a:pPr marL="1143000" lvl="2" indent="-194310" algn="l" rtl="0">
              <a:lnSpc>
                <a:spcPct val="100000"/>
              </a:lnSpc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/>
              <a:t>A compilation of user behaviors i.e., suggestive and interactive with same UI?</a:t>
            </a:r>
            <a:endParaRPr/>
          </a:p>
          <a:p>
            <a:pPr marL="742950" lvl="1" indent="-295910" algn="l" rtl="0">
              <a:lnSpc>
                <a:spcPct val="100000"/>
              </a:lnSpc>
              <a:spcBef>
                <a:spcPts val="518"/>
              </a:spcBef>
              <a:spcAft>
                <a:spcPts val="0"/>
              </a:spcAft>
              <a:buSzPct val="100000"/>
              <a:buChar char="◆"/>
            </a:pPr>
            <a:r>
              <a:rPr lang="en-US" i="1"/>
              <a:t>Social Issues</a:t>
            </a:r>
            <a:endParaRPr i="1"/>
          </a:p>
          <a:p>
            <a:pPr marL="1143000" lvl="2" indent="-220980" algn="l" rtl="0">
              <a:lnSpc>
                <a:spcPct val="100000"/>
              </a:lnSpc>
              <a:spcBef>
                <a:spcPts val="444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User Diversity - expert cybersecurity users may want a more elaborate malware report, while general users may not be able to understand such information.</a:t>
            </a:r>
            <a:endParaRPr/>
          </a:p>
          <a:p>
            <a:pPr marL="1143000" lvl="2" indent="-220980" algn="l" rtl="0">
              <a:lnSpc>
                <a:spcPct val="100000"/>
              </a:lnSpc>
              <a:spcBef>
                <a:spcPts val="444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With a more advanced UI, the application takes away jobs from cyber security analysts.</a:t>
            </a:r>
            <a:endParaRPr i="1"/>
          </a:p>
          <a:p>
            <a:pPr marL="742950" lvl="1" indent="-295910" algn="l" rtl="0">
              <a:lnSpc>
                <a:spcPct val="100000"/>
              </a:lnSpc>
              <a:spcBef>
                <a:spcPts val="518"/>
              </a:spcBef>
              <a:spcAft>
                <a:spcPts val="0"/>
              </a:spcAft>
              <a:buSzPct val="100000"/>
              <a:buChar char="◆"/>
            </a:pPr>
            <a:r>
              <a:rPr lang="en-US" i="1"/>
              <a:t>Other Issues</a:t>
            </a:r>
            <a:endParaRPr i="1"/>
          </a:p>
          <a:p>
            <a:pPr marL="1143000" lvl="2" indent="-220980" algn="l" rtl="0">
              <a:lnSpc>
                <a:spcPct val="100000"/>
              </a:lnSpc>
              <a:spcBef>
                <a:spcPts val="444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Catching dangerous files is always tricky as malware evolves: Concept Drift.</a:t>
            </a:r>
            <a:endParaRPr/>
          </a:p>
        </p:txBody>
      </p:sp>
      <p:sp>
        <p:nvSpPr>
          <p:cNvPr id="97" name="Google Shape;97;g2f90b7715c5_6_16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Issues</a:t>
            </a:r>
            <a:endParaRPr b="1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f90b7715c5_6_3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Solution </a:t>
            </a:r>
            <a:endParaRPr b="1"/>
          </a:p>
        </p:txBody>
      </p:sp>
      <p:sp>
        <p:nvSpPr>
          <p:cNvPr id="103" name="Google Shape;103;g2f90b7715c5_6_3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342900" lvl="0" indent="-2819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➔"/>
            </a:pPr>
            <a:r>
              <a:rPr lang="en-US" b="1" i="1"/>
              <a:t>Primary Features</a:t>
            </a:r>
            <a:endParaRPr b="1" i="1"/>
          </a:p>
          <a:p>
            <a:pPr marL="742950" lvl="1" indent="-25145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64285"/>
              <a:buChar char="◆"/>
            </a:pPr>
            <a:r>
              <a:rPr lang="en-US"/>
              <a:t>We’ll give access to our standard data and model to detect the malware</a:t>
            </a:r>
            <a:endParaRPr/>
          </a:p>
          <a:p>
            <a:pPr marL="742950" lvl="1" indent="-25145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64285"/>
              <a:buChar char="◆"/>
            </a:pPr>
            <a:r>
              <a:rPr lang="en-US"/>
              <a:t>The model is open-source so user can update the model by introducing additional data</a:t>
            </a:r>
            <a:endParaRPr/>
          </a:p>
          <a:p>
            <a:pPr marL="742950" lvl="1" indent="-25145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64285"/>
              <a:buChar char="◆"/>
            </a:pPr>
            <a:r>
              <a:rPr lang="en-US"/>
              <a:t>We’ll provide information about the malware family and ssdeep hash for a given file</a:t>
            </a:r>
            <a:endParaRPr/>
          </a:p>
          <a:p>
            <a:pPr marL="742950" lvl="1" indent="-25145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64285"/>
              <a:buChar char="◆"/>
            </a:pPr>
            <a:r>
              <a:rPr lang="en-US"/>
              <a:t>User can decide whether to flag a file or not based on severity rating</a:t>
            </a:r>
            <a:endParaRPr/>
          </a:p>
          <a:p>
            <a:pPr marL="74295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ct val="80357"/>
              <a:buNone/>
            </a:pPr>
            <a:endParaRPr/>
          </a:p>
          <a:p>
            <a:pPr marL="342900" lvl="0" indent="-30861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ct val="56250"/>
              <a:buChar char="➔"/>
            </a:pPr>
            <a:r>
              <a:rPr lang="en-US" b="1" i="1"/>
              <a:t>Intelligent Features</a:t>
            </a:r>
            <a:endParaRPr b="1" i="1"/>
          </a:p>
          <a:p>
            <a:pPr marL="742950" lvl="1" indent="-25145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64285"/>
              <a:buChar char="◆"/>
            </a:pPr>
            <a:r>
              <a:rPr lang="en-US"/>
              <a:t>Provide information about drift and malware evolution</a:t>
            </a:r>
            <a:endParaRPr/>
          </a:p>
          <a:p>
            <a:pPr marL="742950" lvl="1" indent="-25145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64285"/>
              <a:buChar char="◆"/>
            </a:pPr>
            <a:r>
              <a:rPr lang="en-US"/>
              <a:t>Benchmark test using VirusTotal - providing user an option to go beyond</a:t>
            </a:r>
            <a:endParaRPr/>
          </a:p>
          <a:p>
            <a:pPr marL="742950" lvl="1" indent="-25145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64285"/>
              <a:buChar char="◆"/>
            </a:pPr>
            <a:r>
              <a:rPr lang="en-US"/>
              <a:t>Dashboard and statistics of user’s database</a:t>
            </a:r>
            <a:endParaRPr/>
          </a:p>
          <a:p>
            <a:pPr marL="742950" lvl="1" indent="-25145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64285"/>
              <a:buChar char="◆"/>
            </a:pPr>
            <a:r>
              <a:rPr lang="en-US"/>
              <a:t>Provide evolution information for better understanding of the sample</a:t>
            </a:r>
            <a:endParaRPr/>
          </a:p>
          <a:p>
            <a:pPr marL="742950" lvl="1" indent="-25145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64285"/>
              <a:buChar char="◆"/>
            </a:pPr>
            <a:r>
              <a:rPr lang="en-US"/>
              <a:t>Adaptive Behaviour based on user needs 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"/>
          <p:cNvSpPr txBox="1">
            <a:spLocks noGrp="1"/>
          </p:cNvSpPr>
          <p:nvPr>
            <p:ph type="title"/>
          </p:nvPr>
        </p:nvSpPr>
        <p:spPr>
          <a:xfrm>
            <a:off x="396825" y="4799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Related Designs</a:t>
            </a:r>
            <a:endParaRPr b="1"/>
          </a:p>
        </p:txBody>
      </p:sp>
      <p:sp>
        <p:nvSpPr>
          <p:cNvPr id="109" name="Google Shape;109;p2"/>
          <p:cNvSpPr txBox="1">
            <a:spLocks noGrp="1"/>
          </p:cNvSpPr>
          <p:nvPr>
            <p:ph type="body" idx="1"/>
          </p:nvPr>
        </p:nvSpPr>
        <p:spPr>
          <a:xfrm>
            <a:off x="457200" y="1449325"/>
            <a:ext cx="3655500" cy="26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Virus Total</a:t>
            </a:r>
            <a:endParaRPr/>
          </a:p>
          <a:p>
            <a:pPr marL="342900" lvl="0" indent="-2921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/>
              <a:t>User-friendly and simple</a:t>
            </a:r>
            <a:endParaRPr sz="2000"/>
          </a:p>
          <a:p>
            <a:pPr marL="342900" lvl="0" indent="-292100" algn="l" rtl="0">
              <a:spcBef>
                <a:spcPts val="48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User uploads files </a:t>
            </a:r>
            <a:endParaRPr sz="2000"/>
          </a:p>
          <a:p>
            <a:pPr marL="342900" lvl="0" indent="-2921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/>
              <a:t>Doesn’t give recommendation</a:t>
            </a:r>
            <a:endParaRPr sz="2000"/>
          </a:p>
          <a:p>
            <a:pPr marL="342900" lvl="0" indent="-292100" algn="l" rtl="0">
              <a:spcBef>
                <a:spcPts val="48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Doesn’t provide confidence score</a:t>
            </a:r>
            <a:endParaRPr/>
          </a:p>
        </p:txBody>
      </p:sp>
      <p:pic>
        <p:nvPicPr>
          <p:cNvPr id="110" name="Google Shape;110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2250" y="4330050"/>
            <a:ext cx="5994552" cy="2259650"/>
          </a:xfrm>
          <a:prstGeom prst="rect">
            <a:avLst/>
          </a:prstGeom>
          <a:noFill/>
          <a:ln w="19050" cap="flat" cmpd="sng">
            <a:solidFill>
              <a:srgbClr val="888888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1" name="Google Shape;111;p2"/>
          <p:cNvPicPr preferRelativeResize="0"/>
          <p:nvPr/>
        </p:nvPicPr>
        <p:blipFill rotWithShape="1">
          <a:blip r:embed="rId4">
            <a:alphaModFix/>
          </a:blip>
          <a:srcRect l="35905" b="23165"/>
          <a:stretch/>
        </p:blipFill>
        <p:spPr>
          <a:xfrm>
            <a:off x="4775325" y="797400"/>
            <a:ext cx="3911475" cy="3306024"/>
          </a:xfrm>
          <a:prstGeom prst="rect">
            <a:avLst/>
          </a:prstGeom>
          <a:noFill/>
          <a:ln w="19050" cap="flat" cmpd="sng">
            <a:solidFill>
              <a:srgbClr val="888888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f90b7715c5_0_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Related Designs (cont.)</a:t>
            </a:r>
            <a:endParaRPr/>
          </a:p>
        </p:txBody>
      </p:sp>
      <p:sp>
        <p:nvSpPr>
          <p:cNvPr id="117" name="Google Shape;117;g2f90b7715c5_0_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-US"/>
              <a:t>Vx Underground</a:t>
            </a:r>
            <a:endParaRPr/>
          </a:p>
        </p:txBody>
      </p:sp>
      <p:sp>
        <p:nvSpPr>
          <p:cNvPr id="118" name="Google Shape;118;g2f90b7715c5_0_8"/>
          <p:cNvSpPr txBox="1"/>
          <p:nvPr/>
        </p:nvSpPr>
        <p:spPr>
          <a:xfrm>
            <a:off x="508000" y="2001300"/>
            <a:ext cx="3250800" cy="3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921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Simple UI &amp; APIs for your file 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Large collection of malware samples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921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Information about family of virus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921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Can’t direct upload malware files &amp; Results analysis 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921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Does not provide guide to navigate folders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9" name="Google Shape;119;g2f90b7715c5_0_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7000" y="1307850"/>
            <a:ext cx="3829500" cy="529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"/>
          <p:cNvSpPr txBox="1">
            <a:spLocks noGrp="1"/>
          </p:cNvSpPr>
          <p:nvPr>
            <p:ph type="title"/>
          </p:nvPr>
        </p:nvSpPr>
        <p:spPr>
          <a:xfrm>
            <a:off x="457200" y="1659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Design </a:t>
            </a:r>
            <a:endParaRPr/>
          </a:p>
        </p:txBody>
      </p:sp>
      <p:sp>
        <p:nvSpPr>
          <p:cNvPr id="125" name="Google Shape;125;p3"/>
          <p:cNvSpPr txBox="1">
            <a:spLocks noGrp="1"/>
          </p:cNvSpPr>
          <p:nvPr>
            <p:ph type="body" idx="1"/>
          </p:nvPr>
        </p:nvSpPr>
        <p:spPr>
          <a:xfrm>
            <a:off x="457200" y="1250050"/>
            <a:ext cx="8382300" cy="527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en-US" sz="2700"/>
              <a:t>Upload File</a:t>
            </a:r>
            <a:endParaRPr sz="2700"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en-US" sz="2700"/>
              <a:t>Extract Important features* </a:t>
            </a:r>
            <a:endParaRPr sz="2700"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en-US" sz="2700"/>
              <a:t>Analyze file**:</a:t>
            </a:r>
            <a:endParaRPr sz="2700"/>
          </a:p>
          <a:p>
            <a:pPr marL="914400" lvl="1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–"/>
            </a:pPr>
            <a:r>
              <a:rPr lang="en-US" sz="2700"/>
              <a:t>Go to ML-1 for 1st Filter: </a:t>
            </a:r>
            <a:endParaRPr sz="2700"/>
          </a:p>
          <a:p>
            <a:pPr marL="1371600" lvl="2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en-US" sz="2700"/>
              <a:t>If X1 &gt; (Threshold +- 10%) </a:t>
            </a:r>
            <a:endParaRPr sz="2700"/>
          </a:p>
          <a:p>
            <a:pPr marL="1828800" lvl="3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-US" sz="2700"/>
              <a:t>Get results &amp; recommendations</a:t>
            </a:r>
            <a:endParaRPr sz="2700"/>
          </a:p>
          <a:p>
            <a:pPr marL="1371600" lvl="2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en-US" sz="2700"/>
              <a:t>Else: Go to ML2 for 2nd Filter:  </a:t>
            </a:r>
            <a:endParaRPr sz="2700"/>
          </a:p>
          <a:p>
            <a:pPr marL="1828800" lvl="3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-US" sz="2700"/>
              <a:t>Get results &amp; recommendations</a:t>
            </a:r>
            <a:r>
              <a:rPr lang="en-US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i="1"/>
              <a:t>*Ember Feature extractor - Takes different sections of .exe file like entry point or header, etc. | Checks for packers or droppers such as UPX</a:t>
            </a:r>
            <a:endParaRPr sz="2600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i="1"/>
              <a:t>** Looking for suitable ML algorithms for each model</a:t>
            </a:r>
            <a:endParaRPr sz="2600" i="1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f90b7715c5_2_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Flow Diagram - Design</a:t>
            </a:r>
            <a:endParaRPr/>
          </a:p>
        </p:txBody>
      </p:sp>
      <p:pic>
        <p:nvPicPr>
          <p:cNvPr id="131" name="Google Shape;131;g2f90b7715c5_2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938" y="1632650"/>
            <a:ext cx="8046125" cy="431015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g2f90b7715c5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038" y="351099"/>
            <a:ext cx="8557924" cy="4481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g2f90b7715c5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89825" y="4518275"/>
            <a:ext cx="1942700" cy="17210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4C7573-136A-6357-8BD1-3ADE37F51781}"/>
              </a:ext>
            </a:extLst>
          </p:cNvPr>
          <p:cNvSpPr txBox="1"/>
          <p:nvPr/>
        </p:nvSpPr>
        <p:spPr>
          <a:xfrm>
            <a:off x="5620552" y="6239325"/>
            <a:ext cx="2040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Next up: </a:t>
            </a:r>
            <a:r>
              <a:rPr lang="en-US" dirty="0" err="1">
                <a:solidFill>
                  <a:srgbClr val="FF0000"/>
                </a:solidFill>
              </a:rPr>
              <a:t>IntelliCrew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685800" y="868400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 err="1"/>
              <a:t>IntelliCrew</a:t>
            </a:r>
            <a:r>
              <a:rPr lang="en-US" dirty="0"/>
              <a:t>: Adaptive Task Manager for ADHD Users</a:t>
            </a:r>
            <a:endParaRPr dirty="0"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1371600" y="3226513"/>
            <a:ext cx="6400800" cy="2586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US" dirty="0"/>
              <a:t>Ayesha Ahmed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US" dirty="0"/>
              <a:t>Nihar Chauhan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US" dirty="0"/>
              <a:t>Shubham </a:t>
            </a:r>
            <a:r>
              <a:rPr lang="en-US" dirty="0" err="1"/>
              <a:t>Chorage</a:t>
            </a:r>
            <a:r>
              <a:rPr lang="en-US" dirty="0"/>
              <a:t>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US" dirty="0"/>
              <a:t>Prakhar Singh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US" dirty="0" err="1"/>
              <a:t>Kexuan</a:t>
            </a:r>
            <a:r>
              <a:rPr lang="en-US" dirty="0"/>
              <a:t> Shen</a:t>
            </a:r>
            <a:endParaRPr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Related Designs</a:t>
            </a:r>
            <a:endParaRPr/>
          </a:p>
        </p:txBody>
      </p:sp>
      <p:sp>
        <p:nvSpPr>
          <p:cNvPr id="91" name="Google Shape;91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342900" lvl="0" indent="-30289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/>
              <a:t>Todoist</a:t>
            </a:r>
            <a:endParaRPr b="1"/>
          </a:p>
          <a:p>
            <a:pPr marL="742950" lvl="1" indent="-25145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/>
              <a:t>Lets you break tasks into subtasks, set reminders, and track progress with checklists. Easy to use and good for organizing tasks.</a:t>
            </a:r>
            <a:endParaRPr/>
          </a:p>
          <a:p>
            <a:pPr marL="742950" lvl="1" indent="-25145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/>
              <a:t>Doesn't adapt to user behavior or offer personalized reminders based on focus.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/>
          </a:p>
          <a:p>
            <a:pPr marL="342900" lvl="0" indent="-302895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/>
              <a:t>TickTick</a:t>
            </a:r>
            <a:endParaRPr b="1"/>
          </a:p>
          <a:p>
            <a:pPr marL="742950" lvl="1" indent="-251459" algn="l" rtl="0">
              <a:spcBef>
                <a:spcPts val="480"/>
              </a:spcBef>
              <a:spcAft>
                <a:spcPts val="0"/>
              </a:spcAft>
              <a:buSzPct val="100000"/>
              <a:buChar char="–"/>
            </a:pPr>
            <a:r>
              <a:rPr lang="en-US"/>
              <a:t>Combines task management with a Pomodoro timer and calendar integration.</a:t>
            </a:r>
            <a:endParaRPr/>
          </a:p>
          <a:p>
            <a:pPr marL="742950" lvl="1" indent="-25145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/>
              <a:t>Doesn’t personalize task breakdowns or reminders based on real-time performance.</a:t>
            </a:r>
            <a:endParaRPr/>
          </a:p>
        </p:txBody>
      </p:sp>
      <p:pic>
        <p:nvPicPr>
          <p:cNvPr id="92" name="Google Shape;9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5798" y="1484200"/>
            <a:ext cx="4196204" cy="2120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8200" y="3927600"/>
            <a:ext cx="3909074" cy="237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Design &amp; Rationale</a:t>
            </a:r>
            <a:endParaRPr/>
          </a:p>
        </p:txBody>
      </p:sp>
      <p:sp>
        <p:nvSpPr>
          <p:cNvPr id="99" name="Google Shape;99;p3"/>
          <p:cNvSpPr txBox="1">
            <a:spLocks noGrp="1"/>
          </p:cNvSpPr>
          <p:nvPr>
            <p:ph type="body" idx="1"/>
          </p:nvPr>
        </p:nvSpPr>
        <p:spPr>
          <a:xfrm>
            <a:off x="606375" y="1377325"/>
            <a:ext cx="4114800" cy="51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342900" lvl="0" indent="-30511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850" b="1"/>
              <a:t>Design choice 1: Single-Page Interface</a:t>
            </a:r>
            <a:endParaRPr sz="2850"/>
          </a:p>
          <a:p>
            <a:pPr marL="742950" lvl="1" indent="-25146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/>
              <a:t>A single-page interface allows users to see all tasks and options at once, reducing the need to navigate through multiple pages.</a:t>
            </a:r>
            <a:endParaRPr/>
          </a:p>
          <a:p>
            <a:pPr marL="742950" lvl="1" indent="-251460" algn="l" rtl="0">
              <a:spcBef>
                <a:spcPts val="444"/>
              </a:spcBef>
              <a:spcAft>
                <a:spcPts val="0"/>
              </a:spcAft>
              <a:buSzPct val="100000"/>
              <a:buChar char="–"/>
            </a:pPr>
            <a:r>
              <a:rPr lang="en-US"/>
              <a:t>By having everything on one page, users can focus on their tasks without getting distracted by navigating through different sections.</a:t>
            </a:r>
            <a:endParaRPr/>
          </a:p>
          <a:p>
            <a:pPr marL="742950" lvl="1" indent="-25146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/>
              <a:t>The interface might become crowded which can be overwhelming for users with ADHD, potentially increasing anxiety and reducing productivity.</a:t>
            </a:r>
            <a:endParaRPr/>
          </a:p>
          <a:p>
            <a:pPr marL="742950" lvl="1" indent="-251460" algn="l" rtl="0">
              <a:spcBef>
                <a:spcPts val="444"/>
              </a:spcBef>
              <a:spcAft>
                <a:spcPts val="0"/>
              </a:spcAft>
              <a:buSzPct val="100000"/>
              <a:buChar char="–"/>
            </a:pPr>
            <a:r>
              <a:rPr lang="en-US"/>
              <a:t>Limited screen space can lead to information being cramped, making it difficult for users to find what they need quickly.</a:t>
            </a:r>
            <a:endParaRPr/>
          </a:p>
        </p:txBody>
      </p:sp>
      <p:pic>
        <p:nvPicPr>
          <p:cNvPr id="100" name="Google Shape;100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7875" y="1149475"/>
            <a:ext cx="1862187" cy="5562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Design and Rationale</a:t>
            </a:r>
            <a:endParaRPr/>
          </a:p>
        </p:txBody>
      </p:sp>
      <p:sp>
        <p:nvSpPr>
          <p:cNvPr id="106" name="Google Shape;106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921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 b="1"/>
              <a:t>Design choice 2: Minimalistic</a:t>
            </a:r>
            <a:endParaRPr sz="2000" b="1"/>
          </a:p>
          <a:p>
            <a:pPr marL="742950" lvl="1" indent="-252730" algn="l" rtl="0">
              <a:spcBef>
                <a:spcPts val="444"/>
              </a:spcBef>
              <a:spcAft>
                <a:spcPts val="0"/>
              </a:spcAft>
              <a:buSzPts val="1700"/>
              <a:buChar char="–"/>
            </a:pPr>
            <a:r>
              <a:rPr lang="en-US" sz="1700"/>
              <a:t>Focusing on the essential tasks helps users stay away from distractions.</a:t>
            </a:r>
            <a:endParaRPr sz="1700"/>
          </a:p>
          <a:p>
            <a:pPr marL="742950" lvl="1" indent="-252730" algn="l" rtl="0">
              <a:spcBef>
                <a:spcPts val="444"/>
              </a:spcBef>
              <a:spcAft>
                <a:spcPts val="0"/>
              </a:spcAft>
              <a:buSzPts val="1700"/>
              <a:buChar char="–"/>
            </a:pPr>
            <a:r>
              <a:rPr lang="en-US" sz="1700"/>
              <a:t>Simplified interfaces are easy to navigate for individuals with ADHD.</a:t>
            </a:r>
            <a:endParaRPr sz="1700"/>
          </a:p>
          <a:p>
            <a:pPr marL="742950" lvl="1" indent="-252730" algn="l" rtl="0">
              <a:spcBef>
                <a:spcPts val="444"/>
              </a:spcBef>
              <a:spcAft>
                <a:spcPts val="0"/>
              </a:spcAft>
              <a:buSzPts val="1700"/>
              <a:buChar char="–"/>
            </a:pPr>
            <a:r>
              <a:rPr lang="en-US" sz="1700"/>
              <a:t>Highly minimalistic approach might cause under stimulation and create challenges for users to maintain focus.</a:t>
            </a:r>
            <a:endParaRPr sz="1700"/>
          </a:p>
          <a:p>
            <a:pPr marL="742950" lvl="1" indent="-252730" algn="l" rtl="0">
              <a:spcBef>
                <a:spcPts val="444"/>
              </a:spcBef>
              <a:spcAft>
                <a:spcPts val="0"/>
              </a:spcAft>
              <a:buSzPts val="1700"/>
              <a:buChar char="–"/>
            </a:pPr>
            <a:r>
              <a:rPr lang="en-US" sz="1700"/>
              <a:t>Important features may be compromised limiting the app’s functionality in the pursuit of simplicity.</a:t>
            </a:r>
            <a:endParaRPr sz="1700"/>
          </a:p>
          <a:p>
            <a:pPr marL="914400" lvl="2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</p:txBody>
      </p:sp>
      <p:pic>
        <p:nvPicPr>
          <p:cNvPr id="107" name="Google Shape;107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600200"/>
            <a:ext cx="4281375" cy="4558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070dd8b2f7_0_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Design &amp; Rationale</a:t>
            </a:r>
            <a:endParaRPr/>
          </a:p>
        </p:txBody>
      </p:sp>
      <p:sp>
        <p:nvSpPr>
          <p:cNvPr id="113" name="Google Shape;113;g3070dd8b2f7_0_1"/>
          <p:cNvSpPr txBox="1">
            <a:spLocks noGrp="1"/>
          </p:cNvSpPr>
          <p:nvPr>
            <p:ph type="body" idx="1"/>
          </p:nvPr>
        </p:nvSpPr>
        <p:spPr>
          <a:xfrm>
            <a:off x="457200" y="1465650"/>
            <a:ext cx="4038600" cy="51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342900" lvl="0" indent="-29138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2150" b="1"/>
              <a:t>Design choice 3: Customizable Interface</a:t>
            </a:r>
            <a:endParaRPr sz="2150" b="1"/>
          </a:p>
          <a:p>
            <a:pPr marL="742950" lvl="1" indent="-239077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</a:pPr>
            <a:r>
              <a:rPr lang="en-US" sz="1800"/>
              <a:t>Customizable interface allows users to change the colors, fonts etc. for enhancing usability and comfort.</a:t>
            </a:r>
            <a:endParaRPr sz="1800"/>
          </a:p>
          <a:p>
            <a:pPr marL="742950" lvl="1" indent="-23907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–"/>
            </a:pPr>
            <a:r>
              <a:rPr lang="en-US" sz="1800"/>
              <a:t>Customization empowers users by giving them control over how they interact with the app, which can increase engagement and satisfaction.</a:t>
            </a:r>
            <a:endParaRPr sz="1800"/>
          </a:p>
          <a:p>
            <a:pPr marL="742950" lvl="1" indent="-23907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–"/>
            </a:pPr>
            <a:r>
              <a:rPr lang="en-US" sz="1800"/>
              <a:t>Configuration of the pages might be complex or time-consuming as users need to adjust settings to their preferences, which could be a barrier for some.</a:t>
            </a:r>
            <a:endParaRPr sz="1800"/>
          </a:p>
          <a:p>
            <a:pPr marL="742950" lvl="1" indent="-23907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–"/>
            </a:pPr>
            <a:r>
              <a:rPr lang="en-US" sz="1800"/>
              <a:t>Too many customization options might overwhelm users or lead them to spend excessive time on personalization rather than task management</a:t>
            </a:r>
            <a:endParaRPr sz="1800"/>
          </a:p>
        </p:txBody>
      </p:sp>
      <p:sp>
        <p:nvSpPr>
          <p:cNvPr id="114" name="Google Shape;114;g3070dd8b2f7_0_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5" name="Google Shape;115;g3070dd8b2f7_0_1"/>
          <p:cNvPicPr preferRelativeResize="0"/>
          <p:nvPr/>
        </p:nvPicPr>
        <p:blipFill rotWithShape="1">
          <a:blip r:embed="rId3">
            <a:alphaModFix/>
          </a:blip>
          <a:srcRect l="13812" r="16462" b="17046"/>
          <a:stretch/>
        </p:blipFill>
        <p:spPr>
          <a:xfrm>
            <a:off x="4797050" y="2053900"/>
            <a:ext cx="3889751" cy="3161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Work Plan</a:t>
            </a:r>
            <a:endParaRPr/>
          </a:p>
        </p:txBody>
      </p:sp>
      <p:sp>
        <p:nvSpPr>
          <p:cNvPr id="121" name="Google Shape;121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06400" algn="l" rtl="0">
              <a:spcBef>
                <a:spcPts val="640"/>
              </a:spcBef>
              <a:spcAft>
                <a:spcPts val="0"/>
              </a:spcAft>
              <a:buSzPts val="2800"/>
              <a:buChar char="•"/>
            </a:pPr>
            <a:r>
              <a:rPr lang="en-US" sz="2800"/>
              <a:t>Ayesha Ahmed &amp; Shubham Chorage – Frontend Development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sz="2800"/>
              <a:t>Prakhar Singh – Backend Development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sz="2800"/>
              <a:t>Kexuan Shen – Data Analysis and Insights Generation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sz="2800"/>
              <a:t>Nihar Chauhan – UI Design</a:t>
            </a:r>
            <a:endParaRPr sz="2800"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28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58A6F2-6A1B-C0CA-216D-BEC98CC1DDC7}"/>
              </a:ext>
            </a:extLst>
          </p:cNvPr>
          <p:cNvSpPr txBox="1"/>
          <p:nvPr/>
        </p:nvSpPr>
        <p:spPr>
          <a:xfrm>
            <a:off x="5493600" y="6089126"/>
            <a:ext cx="1930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Next up: </a:t>
            </a:r>
            <a:r>
              <a:rPr lang="en-US" dirty="0" err="1">
                <a:solidFill>
                  <a:srgbClr val="FF0000"/>
                </a:solidFill>
              </a:rPr>
              <a:t>IntelliFish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>
            <a:spLocks noGrp="1"/>
          </p:cNvSpPr>
          <p:nvPr>
            <p:ph type="ctrTitle"/>
          </p:nvPr>
        </p:nvSpPr>
        <p:spPr>
          <a:xfrm>
            <a:off x="838200" y="2133600"/>
            <a:ext cx="74676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Intellifish: </a:t>
            </a:r>
            <a:br>
              <a:rPr lang="en-US"/>
            </a:br>
            <a:r>
              <a:rPr lang="en-US"/>
              <a:t>Personalized Resumé/CV Builder</a:t>
            </a:r>
            <a:br>
              <a:rPr lang="en-US"/>
            </a:br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ubTitle" idx="1"/>
          </p:nvPr>
        </p:nvSpPr>
        <p:spPr>
          <a:xfrm>
            <a:off x="1295400" y="3429000"/>
            <a:ext cx="6400800" cy="22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US" i="1">
                <a:latin typeface="Helvetica Neue"/>
                <a:ea typeface="Helvetica Neue"/>
                <a:cs typeface="Helvetica Neue"/>
                <a:sym typeface="Helvetica Neue"/>
              </a:rPr>
              <a:t>Yichen Tao</a:t>
            </a:r>
            <a:endParaRPr/>
          </a:p>
          <a:p>
            <a:pPr marL="0" lvl="0" indent="0" algn="ctr" rtl="0">
              <a:spcBef>
                <a:spcPts val="544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US" i="1">
                <a:latin typeface="Helvetica Neue"/>
                <a:ea typeface="Helvetica Neue"/>
                <a:cs typeface="Helvetica Neue"/>
                <a:sym typeface="Helvetica Neue"/>
              </a:rPr>
              <a:t>Lianhao Zhou</a:t>
            </a:r>
            <a:endParaRPr/>
          </a:p>
          <a:p>
            <a:pPr marL="0" lvl="0" indent="0" algn="ctr" rtl="0">
              <a:spcBef>
                <a:spcPts val="544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US" i="1">
                <a:latin typeface="Helvetica Neue"/>
                <a:ea typeface="Helvetica Neue"/>
                <a:cs typeface="Helvetica Neue"/>
                <a:sym typeface="Helvetica Neue"/>
              </a:rPr>
              <a:t>Hanyun Yin</a:t>
            </a:r>
            <a:endParaRPr/>
          </a:p>
          <a:p>
            <a:pPr marL="0" lvl="0" indent="0" algn="ctr" rtl="0">
              <a:spcBef>
                <a:spcPts val="544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US" i="1">
                <a:latin typeface="Helvetica Neue"/>
                <a:ea typeface="Helvetica Neue"/>
                <a:cs typeface="Helvetica Neue"/>
                <a:sym typeface="Helvetica Neue"/>
              </a:rPr>
              <a:t>Yafei Li</a:t>
            </a:r>
            <a:endParaRPr/>
          </a:p>
          <a:p>
            <a:pPr marL="0" lvl="0" indent="0" algn="ctr" rtl="0">
              <a:spcBef>
                <a:spcPts val="544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US" i="1">
                <a:latin typeface="Helvetica Neue"/>
                <a:ea typeface="Helvetica Neue"/>
                <a:cs typeface="Helvetica Neue"/>
                <a:sym typeface="Helvetica Neue"/>
              </a:rPr>
              <a:t>Zhenrui Wang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ctr" rtl="0">
              <a:spcBef>
                <a:spcPts val="544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/>
          <p:nvPr/>
        </p:nvSpPr>
        <p:spPr>
          <a:xfrm>
            <a:off x="0" y="0"/>
            <a:ext cx="9141713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 txBox="1">
            <a:spLocks noGrp="1"/>
          </p:cNvSpPr>
          <p:nvPr>
            <p:ph type="title"/>
          </p:nvPr>
        </p:nvSpPr>
        <p:spPr>
          <a:xfrm>
            <a:off x="149058" y="410891"/>
            <a:ext cx="3311182" cy="664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libri"/>
              <a:buNone/>
            </a:pPr>
            <a:r>
              <a:rPr lang="en-US" sz="3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Related Designs</a:t>
            </a:r>
            <a:endParaRPr/>
          </a:p>
        </p:txBody>
      </p:sp>
      <p:pic>
        <p:nvPicPr>
          <p:cNvPr id="97" name="Google Shape;97;p14" descr="A screenshot of a contact form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t="2744" r="3" b="12328"/>
          <a:stretch/>
        </p:blipFill>
        <p:spPr>
          <a:xfrm>
            <a:off x="3889915" y="304800"/>
            <a:ext cx="5105027" cy="262309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225258" y="1295400"/>
            <a:ext cx="33111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i="0" u="none" strike="noStrike" dirty="0" err="1"/>
              <a:t>Novorésumé</a:t>
            </a:r>
            <a:endParaRPr sz="3200" b="1" i="0" u="none" strike="noStrike" dirty="0"/>
          </a:p>
          <a:p>
            <a:pPr marL="11430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/>
              <a:t>Pros:</a:t>
            </a:r>
            <a:endParaRPr dirty="0"/>
          </a:p>
          <a:p>
            <a:pPr marL="74295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/>
              <a:t>Tips</a:t>
            </a:r>
            <a:endParaRPr dirty="0"/>
          </a:p>
          <a:p>
            <a:pPr marL="74295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/>
              <a:t>Content prompt</a:t>
            </a:r>
            <a:endParaRPr dirty="0"/>
          </a:p>
          <a:p>
            <a:pPr marL="742950" lvl="1" indent="-120650" algn="l" rtl="0">
              <a:lnSpc>
                <a:spcPct val="9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 dirty="0"/>
          </a:p>
          <a:p>
            <a:pPr marL="11430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/>
              <a:t>Cons:</a:t>
            </a:r>
            <a:endParaRPr dirty="0"/>
          </a:p>
          <a:p>
            <a:pPr marL="74295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/>
              <a:t>Summary lacks personalization</a:t>
            </a:r>
            <a:endParaRPr dirty="0"/>
          </a:p>
          <a:p>
            <a:pPr marL="74295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/>
              <a:t>limited job options </a:t>
            </a:r>
            <a:endParaRPr dirty="0"/>
          </a:p>
          <a:p>
            <a:pPr marL="74295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/>
              <a:t>No intelligent job matching</a:t>
            </a:r>
            <a:endParaRPr dirty="0"/>
          </a:p>
          <a:p>
            <a:pPr marL="742950" lvl="1" indent="-120650" algn="l" rtl="0">
              <a:lnSpc>
                <a:spcPct val="9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 dirty="0"/>
          </a:p>
        </p:txBody>
      </p:sp>
      <p:pic>
        <p:nvPicPr>
          <p:cNvPr id="99" name="Google Shape;99;p14" descr="A screenshot of a web p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r="8256" b="-3"/>
          <a:stretch/>
        </p:blipFill>
        <p:spPr>
          <a:xfrm>
            <a:off x="3889914" y="3200400"/>
            <a:ext cx="5105027" cy="33526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5"/>
          <p:cNvSpPr/>
          <p:nvPr/>
        </p:nvSpPr>
        <p:spPr>
          <a:xfrm>
            <a:off x="0" y="0"/>
            <a:ext cx="9141713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5"/>
          <p:cNvSpPr txBox="1">
            <a:spLocks noGrp="1"/>
          </p:cNvSpPr>
          <p:nvPr>
            <p:ph type="title"/>
          </p:nvPr>
        </p:nvSpPr>
        <p:spPr>
          <a:xfrm>
            <a:off x="167497" y="381000"/>
            <a:ext cx="3675416" cy="715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libri"/>
              <a:buNone/>
            </a:pPr>
            <a:r>
              <a:rPr lang="en-US" sz="3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Related Designs</a:t>
            </a:r>
            <a:endParaRPr dirty="0"/>
          </a:p>
        </p:txBody>
      </p:sp>
      <p:pic>
        <p:nvPicPr>
          <p:cNvPr id="107" name="Google Shape;107;p15"/>
          <p:cNvPicPr preferRelativeResize="0"/>
          <p:nvPr/>
        </p:nvPicPr>
        <p:blipFill rotWithShape="1">
          <a:blip r:embed="rId3">
            <a:alphaModFix/>
          </a:blip>
          <a:srcRect r="10962" b="1"/>
          <a:stretch/>
        </p:blipFill>
        <p:spPr>
          <a:xfrm>
            <a:off x="4038973" y="3703882"/>
            <a:ext cx="5105027" cy="2623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5" descr="A screenshot of a compute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36686" y="266999"/>
            <a:ext cx="5105027" cy="3162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5"/>
          <p:cNvSpPr txBox="1">
            <a:spLocks noGrp="1"/>
          </p:cNvSpPr>
          <p:nvPr>
            <p:ph type="body" idx="1"/>
          </p:nvPr>
        </p:nvSpPr>
        <p:spPr>
          <a:xfrm>
            <a:off x="81171" y="1219200"/>
            <a:ext cx="33111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 err="1"/>
              <a:t>Zety</a:t>
            </a:r>
            <a:endParaRPr sz="3200" b="1" i="0" u="none" strike="noStrike" dirty="0"/>
          </a:p>
          <a:p>
            <a:pPr marL="11430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/>
              <a:t>Pros:</a:t>
            </a:r>
            <a:endParaRPr dirty="0"/>
          </a:p>
          <a:p>
            <a:pPr marL="74295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/>
              <a:t>Job-oriented skills recommendation</a:t>
            </a:r>
            <a:endParaRPr dirty="0"/>
          </a:p>
          <a:p>
            <a:pPr marL="74295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/>
              <a:t>Intelligent summary writing</a:t>
            </a:r>
            <a:endParaRPr dirty="0"/>
          </a:p>
          <a:p>
            <a:pPr marL="742950" lvl="1" indent="-120650" algn="l" rtl="0">
              <a:lnSpc>
                <a:spcPct val="9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 dirty="0"/>
          </a:p>
          <a:p>
            <a:pPr marL="11430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/>
              <a:t>Cons:</a:t>
            </a:r>
            <a:endParaRPr dirty="0"/>
          </a:p>
          <a:p>
            <a:pPr marL="74295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/>
              <a:t>limited job options</a:t>
            </a:r>
            <a:endParaRPr dirty="0"/>
          </a:p>
          <a:p>
            <a:pPr marL="74295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/>
              <a:t>Template lacks field-specific targeting</a:t>
            </a:r>
            <a:endParaRPr dirty="0"/>
          </a:p>
          <a:p>
            <a:pPr marL="742950" lvl="1" indent="-101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/>
          </a:p>
          <a:p>
            <a:pPr marL="742950" lvl="1" indent="-120650" algn="l" rtl="0">
              <a:lnSpc>
                <a:spcPct val="9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Design &amp; Rationale</a:t>
            </a:r>
            <a:endParaRPr/>
          </a:p>
        </p:txBody>
      </p:sp>
      <p:sp>
        <p:nvSpPr>
          <p:cNvPr id="115" name="Google Shape;115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8069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1" dirty="0"/>
              <a:t>Intelligent user interface</a:t>
            </a:r>
            <a:endParaRPr dirty="0"/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-US" dirty="0"/>
              <a:t>The good</a:t>
            </a:r>
            <a:endParaRPr dirty="0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SzPts val="2800"/>
              <a:buChar char="•"/>
            </a:pPr>
            <a:r>
              <a:rPr lang="en-US" dirty="0"/>
              <a:t>Enhances user experience by simplifying interactions</a:t>
            </a:r>
            <a:endParaRPr dirty="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dirty="0"/>
              <a:t>Adapts to user preferences over time</a:t>
            </a:r>
            <a:endParaRPr dirty="0"/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-US" dirty="0"/>
              <a:t>The bad</a:t>
            </a:r>
            <a:endParaRPr dirty="0"/>
          </a:p>
          <a:p>
            <a:pPr marL="457200" lvl="0" indent="-406400" algn="l" rtl="0">
              <a:spcBef>
                <a:spcPts val="560"/>
              </a:spcBef>
              <a:spcAft>
                <a:spcPts val="0"/>
              </a:spcAft>
              <a:buSzPts val="2800"/>
              <a:buChar char="•"/>
            </a:pPr>
            <a:r>
              <a:rPr lang="en-US" dirty="0"/>
              <a:t>Biases in recommendations</a:t>
            </a:r>
            <a:endParaRPr dirty="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dirty="0"/>
              <a:t>Can be perceived as intrusive or overwhelming</a:t>
            </a:r>
            <a:endParaRPr dirty="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dirty="0"/>
              <a:t>Require a learning curve for new users</a:t>
            </a:r>
            <a:endParaRPr dirty="0"/>
          </a:p>
        </p:txBody>
      </p:sp>
      <p:pic>
        <p:nvPicPr>
          <p:cNvPr id="116" name="Google Shape;11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7800" y="2270675"/>
            <a:ext cx="3865000" cy="256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Design &amp; Rationale</a:t>
            </a:r>
            <a:endParaRPr/>
          </a:p>
        </p:txBody>
      </p:sp>
      <p:sp>
        <p:nvSpPr>
          <p:cNvPr id="122" name="Google Shape;122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4415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rPr lang="en-US" b="1" dirty="0"/>
              <a:t>Template engine</a:t>
            </a:r>
            <a:endParaRPr b="1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rPr lang="en-US" sz="2400" dirty="0"/>
              <a:t>（A tool that dynamically generates content by combining predefined templates with data, allowing separation of logic and presentation.）</a:t>
            </a:r>
            <a:endParaRPr sz="24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endParaRPr sz="248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br>
              <a:rPr lang="en-US" sz="2480" dirty="0"/>
            </a:br>
            <a:r>
              <a:rPr lang="en-US" sz="2480" b="1" dirty="0"/>
              <a:t>The good</a:t>
            </a:r>
            <a:endParaRPr sz="2480" b="1" dirty="0"/>
          </a:p>
          <a:p>
            <a:pPr marL="457200" lvl="0" indent="-38608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480"/>
              <a:buChar char="•"/>
            </a:pPr>
            <a:r>
              <a:rPr lang="en-US" sz="2480" dirty="0"/>
              <a:t>Flexibility in Customization </a:t>
            </a:r>
            <a:endParaRPr sz="2480" dirty="0"/>
          </a:p>
          <a:p>
            <a:pPr marL="457200" lvl="0" indent="-38608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480"/>
              <a:buChar char="•"/>
            </a:pPr>
            <a:r>
              <a:rPr lang="en-US" sz="2480" dirty="0"/>
              <a:t>providing scalability </a:t>
            </a:r>
            <a:endParaRPr sz="2480" dirty="0"/>
          </a:p>
          <a:p>
            <a:pPr marL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rPr lang="en-US" sz="2480" b="1" dirty="0"/>
              <a:t>The bad</a:t>
            </a:r>
            <a:endParaRPr sz="2480" b="1" dirty="0"/>
          </a:p>
          <a:p>
            <a:pPr marL="457200" lvl="0" indent="-38608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480"/>
              <a:buChar char="•"/>
            </a:pPr>
            <a:r>
              <a:rPr lang="en-US" sz="2480" dirty="0"/>
              <a:t>Limited Design Creativity</a:t>
            </a:r>
            <a:endParaRPr sz="2480" dirty="0"/>
          </a:p>
        </p:txBody>
      </p:sp>
      <p:pic>
        <p:nvPicPr>
          <p:cNvPr id="123" name="Google Shape;12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0600" y="1920088"/>
            <a:ext cx="4038600" cy="403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Design &amp; Rationale</a:t>
            </a:r>
            <a:endParaRPr/>
          </a:p>
        </p:txBody>
      </p:sp>
      <p:sp>
        <p:nvSpPr>
          <p:cNvPr id="129" name="Google Shape;129;p18"/>
          <p:cNvSpPr txBox="1">
            <a:spLocks noGrp="1"/>
          </p:cNvSpPr>
          <p:nvPr>
            <p:ph type="body" idx="1"/>
          </p:nvPr>
        </p:nvSpPr>
        <p:spPr>
          <a:xfrm>
            <a:off x="457200" y="1362600"/>
            <a:ext cx="5842200" cy="30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b="1" dirty="0"/>
              <a:t>Data storage and security</a:t>
            </a:r>
            <a:endParaRPr dirty="0"/>
          </a:p>
          <a:p>
            <a:pPr marL="342900" lvl="0" indent="-294322" algn="l" rtl="0">
              <a:spcBef>
                <a:spcPts val="560"/>
              </a:spcBef>
              <a:spcAft>
                <a:spcPts val="0"/>
              </a:spcAft>
              <a:buSzPct val="100000"/>
              <a:buChar char="•"/>
            </a:pPr>
            <a:r>
              <a:rPr lang="en-US" sz="2200" b="1" dirty="0"/>
              <a:t>Partition and Compression</a:t>
            </a:r>
            <a:r>
              <a:rPr lang="en-US" sz="2200" dirty="0"/>
              <a:t>: Partition the database into smaller pieces based on specific keys and performs data compression respectively</a:t>
            </a:r>
            <a:endParaRPr sz="2200" dirty="0"/>
          </a:p>
          <a:p>
            <a:pPr marL="342900" lvl="0" indent="-294322" algn="l" rtl="0">
              <a:spcBef>
                <a:spcPts val="560"/>
              </a:spcBef>
              <a:spcAft>
                <a:spcPts val="0"/>
              </a:spcAft>
              <a:buSzPct val="100000"/>
              <a:buChar char="•"/>
            </a:pPr>
            <a:r>
              <a:rPr lang="en-US" sz="2200" b="1" dirty="0"/>
              <a:t>Encryption at rest and in Transit</a:t>
            </a:r>
            <a:r>
              <a:rPr lang="en-US" sz="2200" dirty="0"/>
              <a:t>: Data is encrypted when stored in databases and during transmission over networks</a:t>
            </a:r>
            <a:endParaRPr sz="2200" dirty="0"/>
          </a:p>
          <a:p>
            <a:pPr marL="342900" lvl="0" indent="-294322" algn="l" rtl="0">
              <a:spcBef>
                <a:spcPts val="560"/>
              </a:spcBef>
              <a:spcAft>
                <a:spcPts val="0"/>
              </a:spcAft>
              <a:buSzPct val="100000"/>
              <a:buChar char="•"/>
            </a:pPr>
            <a:r>
              <a:rPr lang="en-US" sz="2200" b="1" dirty="0"/>
              <a:t>Data Masking and Anonymization</a:t>
            </a:r>
            <a:r>
              <a:rPr lang="en-US" sz="2200" dirty="0"/>
              <a:t>: Sensitive data is obfuscated or masked when full access is not necessary</a:t>
            </a:r>
            <a:endParaRPr sz="2600" dirty="0"/>
          </a:p>
        </p:txBody>
      </p:sp>
      <p:sp>
        <p:nvSpPr>
          <p:cNvPr id="130" name="Google Shape;130;p18"/>
          <p:cNvSpPr txBox="1"/>
          <p:nvPr/>
        </p:nvSpPr>
        <p:spPr>
          <a:xfrm>
            <a:off x="457200" y="4141875"/>
            <a:ext cx="7257600" cy="2739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746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-US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Good: </a:t>
            </a:r>
            <a:endParaRPr sz="23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746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○"/>
            </a:pPr>
            <a:r>
              <a:rPr lang="en-US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Reducing the size of storage</a:t>
            </a:r>
            <a:endParaRPr sz="23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746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○"/>
            </a:pPr>
            <a:r>
              <a:rPr lang="en-US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Protect data against breaching</a:t>
            </a:r>
            <a:endParaRPr sz="23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-US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Bad:</a:t>
            </a:r>
            <a:endParaRPr sz="23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746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○"/>
            </a:pPr>
            <a:r>
              <a:rPr lang="en-US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Performance overhead in decompressing/decrypting</a:t>
            </a:r>
            <a:endParaRPr sz="23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746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○"/>
            </a:pPr>
            <a:r>
              <a:rPr lang="en-US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Complex key management process</a:t>
            </a:r>
            <a:endParaRPr sz="29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" name="Google Shape;13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45525" y="1982999"/>
            <a:ext cx="1901849" cy="4342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Design &amp; Rationale</a:t>
            </a:r>
            <a:endParaRPr/>
          </a:p>
        </p:txBody>
      </p:sp>
      <p:sp>
        <p:nvSpPr>
          <p:cNvPr id="137" name="Google Shape;137;p19"/>
          <p:cNvSpPr txBox="1">
            <a:spLocks noGrp="1"/>
          </p:cNvSpPr>
          <p:nvPr>
            <p:ph type="body" idx="1"/>
          </p:nvPr>
        </p:nvSpPr>
        <p:spPr>
          <a:xfrm>
            <a:off x="457200" y="1230500"/>
            <a:ext cx="5104500" cy="52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b="1"/>
              <a:t>Job recommendation</a:t>
            </a:r>
            <a:endParaRPr sz="4600"/>
          </a:p>
          <a:p>
            <a:pPr marL="457200" lvl="0" indent="-352214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E0E0E"/>
              </a:buClr>
              <a:buSzPct val="100000"/>
              <a:buFont typeface="Calibri"/>
              <a:buChar char="•"/>
            </a:pPr>
            <a:r>
              <a:rPr lang="en-US" sz="3539">
                <a:solidFill>
                  <a:srgbClr val="0E0E0E"/>
                </a:solidFill>
              </a:rPr>
              <a:t>Integrate job listings from various platforms </a:t>
            </a:r>
            <a:endParaRPr sz="3539">
              <a:solidFill>
                <a:srgbClr val="0E0E0E"/>
              </a:solidFill>
            </a:endParaRPr>
          </a:p>
          <a:p>
            <a:pPr marL="457200" lvl="0" indent="-35221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ct val="100000"/>
              <a:buFont typeface="Calibri"/>
              <a:buChar char="•"/>
            </a:pPr>
            <a:r>
              <a:rPr lang="en-US" sz="3539">
                <a:solidFill>
                  <a:srgbClr val="0E0E0E"/>
                </a:solidFill>
              </a:rPr>
              <a:t>retrieve useful information from links </a:t>
            </a:r>
            <a:endParaRPr sz="3539">
              <a:solidFill>
                <a:srgbClr val="0E0E0E"/>
              </a:solidFill>
            </a:endParaRPr>
          </a:p>
          <a:p>
            <a:pPr marL="457200" lvl="0" indent="-35221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ct val="100000"/>
              <a:buFont typeface="Calibri"/>
              <a:buChar char="•"/>
            </a:pPr>
            <a:r>
              <a:rPr lang="en-US" sz="3539">
                <a:solidFill>
                  <a:srgbClr val="0E0E0E"/>
                </a:solidFill>
              </a:rPr>
              <a:t>Develop a scoring system that weighs different factors including personality and professional knowledge</a:t>
            </a:r>
            <a:endParaRPr sz="3539">
              <a:solidFill>
                <a:srgbClr val="0E0E0E"/>
              </a:solidFill>
            </a:endParaRPr>
          </a:p>
          <a:p>
            <a:pPr marL="457200" lvl="0" indent="-35221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ct val="100000"/>
              <a:buFont typeface="Calibri"/>
              <a:buChar char="•"/>
            </a:pPr>
            <a:r>
              <a:rPr lang="en-US" sz="3539">
                <a:solidFill>
                  <a:srgbClr val="0E0E0E"/>
                </a:solidFill>
              </a:rPr>
              <a:t>Calculate the similarity between the user’s profile and job descriptions</a:t>
            </a:r>
            <a:endParaRPr sz="3539">
              <a:solidFill>
                <a:srgbClr val="0E0E0E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104761"/>
              <a:buFont typeface="Arial"/>
              <a:buNone/>
            </a:pPr>
            <a:endParaRPr sz="1050">
              <a:solidFill>
                <a:srgbClr val="0E0E0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rgbClr val="0E0E0E"/>
              </a:solidFill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64381"/>
              <a:buNone/>
            </a:pPr>
            <a:r>
              <a:rPr lang="en-US" sz="4349"/>
              <a:t>The good</a:t>
            </a:r>
            <a:endParaRPr sz="4349"/>
          </a:p>
          <a:p>
            <a:pPr marL="342900" lvl="0" indent="-31699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4349"/>
              <a:t>More options and descriptions of jobs</a:t>
            </a:r>
            <a:endParaRPr sz="4349"/>
          </a:p>
          <a:p>
            <a:pPr marL="342900" lvl="0" indent="-316991" algn="l" rtl="0">
              <a:spcBef>
                <a:spcPts val="560"/>
              </a:spcBef>
              <a:spcAft>
                <a:spcPts val="0"/>
              </a:spcAft>
              <a:buSzPct val="100000"/>
              <a:buFont typeface="Calibri"/>
              <a:buChar char="•"/>
            </a:pPr>
            <a:r>
              <a:rPr lang="en-US" sz="4349"/>
              <a:t>exact match between user and job </a:t>
            </a:r>
            <a:endParaRPr sz="4349"/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64381"/>
              <a:buNone/>
            </a:pPr>
            <a:r>
              <a:rPr lang="en-US" sz="4349"/>
              <a:t>The bad</a:t>
            </a:r>
            <a:endParaRPr sz="4349"/>
          </a:p>
          <a:p>
            <a:pPr marL="342900" lvl="0" indent="-31699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4349"/>
              <a:t>Not that flexible </a:t>
            </a:r>
            <a:endParaRPr sz="4349"/>
          </a:p>
        </p:txBody>
      </p:sp>
      <p:pic>
        <p:nvPicPr>
          <p:cNvPr id="138" name="Google Shape;13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1700" y="1518588"/>
            <a:ext cx="3277501" cy="4690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Design &amp; Rationale</a:t>
            </a:r>
            <a:endParaRPr sz="3600"/>
          </a:p>
        </p:txBody>
      </p:sp>
      <p:sp>
        <p:nvSpPr>
          <p:cNvPr id="144" name="Google Shape;144;p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1910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1"/>
              <a:t>Mock Interview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（ Providing a relevant questions list and using agents to provide feedback）</a:t>
            </a:r>
            <a:endParaRPr sz="2400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The good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Expand the functions of the whole system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The bad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rgbClr val="060607"/>
              </a:buClr>
              <a:buSzPts val="2400"/>
              <a:buNone/>
            </a:pPr>
            <a:r>
              <a:rPr lang="en-US" sz="2400">
                <a:solidFill>
                  <a:srgbClr val="060607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r>
              <a:rPr lang="en-US" sz="2400" b="0" i="0" u="none" strike="noStrike">
                <a:solidFill>
                  <a:srgbClr val="060607"/>
                </a:solidFill>
                <a:latin typeface="Arial"/>
                <a:ea typeface="Arial"/>
                <a:cs typeface="Arial"/>
                <a:sym typeface="Arial"/>
              </a:rPr>
              <a:t>nly aid with general knowledge</a:t>
            </a:r>
            <a:endParaRPr sz="2400"/>
          </a:p>
        </p:txBody>
      </p:sp>
      <p:pic>
        <p:nvPicPr>
          <p:cNvPr id="145" name="Google Shape;145;p20" descr="A screenshot of a computer screen&#10;&#10;Description automatically generated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495800" y="1600200"/>
            <a:ext cx="4577316" cy="4343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Work plan (only include if significantly changed from prior presentation)</a:t>
            </a:r>
            <a:endParaRPr/>
          </a:p>
        </p:txBody>
      </p:sp>
      <p:sp>
        <p:nvSpPr>
          <p:cNvPr id="151" name="Google Shape;151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Yafei Li – User Interface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SzPts val="2800"/>
              <a:buChar char="•"/>
            </a:pPr>
            <a:r>
              <a:rPr lang="en-US" sz="2800"/>
              <a:t>Yichen Tao – Template engine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SzPts val="2800"/>
              <a:buChar char="•"/>
            </a:pPr>
            <a:r>
              <a:rPr lang="en-US" sz="2800"/>
              <a:t>Zhenrui Wang – Data storage and security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Hanyun Yin – Recommendation systems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Lianhao Zhou – Mock Interview systems</a:t>
            </a:r>
            <a:endParaRPr sz="2800"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182D2B-8D87-5BFE-60F0-9756A9BA0081}"/>
              </a:ext>
            </a:extLst>
          </p:cNvPr>
          <p:cNvSpPr txBox="1"/>
          <p:nvPr/>
        </p:nvSpPr>
        <p:spPr>
          <a:xfrm>
            <a:off x="5493600" y="6089126"/>
            <a:ext cx="2736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Next up: Intelligent Advisor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1601825"/>
            <a:ext cx="8520600" cy="2052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rmAutofit/>
          </a:bodyPr>
          <a:lstStyle/>
          <a:p>
            <a:pPr>
              <a:spcBef>
                <a:spcPts val="0"/>
              </a:spcBef>
            </a:pPr>
            <a:r>
              <a:rPr lang="en"/>
              <a:t>IntelligentAdvisor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3691375"/>
            <a:ext cx="8520600" cy="792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/>
          <a:p>
            <a:pPr>
              <a:spcBef>
                <a:spcPts val="0"/>
              </a:spcBef>
            </a:pPr>
            <a:r>
              <a:rPr lang="en" dirty="0"/>
              <a:t>Bidwat Pohkrel, Nazar Oladepo, Esau Hutcherson</a:t>
            </a:r>
            <a:endParaRPr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129400" y="730237"/>
            <a:ext cx="852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 fontScale="90000"/>
          </a:bodyPr>
          <a:lstStyle/>
          <a:p>
            <a:pPr algn="l"/>
            <a:r>
              <a:rPr lang="en" dirty="0"/>
              <a:t>Related Design (Papers)</a:t>
            </a:r>
            <a:endParaRPr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73825" y="1874975"/>
            <a:ext cx="5040900" cy="39753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 fontScale="77500" lnSpcReduction="10000"/>
          </a:bodyPr>
          <a:lstStyle/>
          <a:p>
            <a:pPr marL="0" indent="0">
              <a:buNone/>
            </a:pPr>
            <a:r>
              <a:rPr lang="en" sz="1500" b="1"/>
              <a:t>Information System for Analysis of Hardware Computer Components (Veres et al., 2023):</a:t>
            </a:r>
            <a:endParaRPr sz="1500" b="1"/>
          </a:p>
          <a:p>
            <a:pPr indent="-295275">
              <a:spcBef>
                <a:spcPts val="1200"/>
              </a:spcBef>
              <a:buSzPct val="100000"/>
            </a:pPr>
            <a:r>
              <a:rPr lang="en" sz="1500"/>
              <a:t>Uses mixed categorical-numerical clustering to group users on hardware and demography.</a:t>
            </a:r>
            <a:endParaRPr sz="1500"/>
          </a:p>
          <a:p>
            <a:pPr indent="-295275">
              <a:buSzPct val="100000"/>
            </a:pPr>
            <a:r>
              <a:rPr lang="en" sz="1500"/>
              <a:t>Applies a weighted hybrid mechanism to recommend hardware upgrades tailored to users.</a:t>
            </a:r>
            <a:endParaRPr sz="1500"/>
          </a:p>
          <a:p>
            <a:pPr marL="0" indent="0">
              <a:spcBef>
                <a:spcPts val="1200"/>
              </a:spcBef>
              <a:buNone/>
            </a:pPr>
            <a:r>
              <a:rPr lang="en" sz="1500" b="1"/>
              <a:t>A Data-Driven Platform for Computer Performance Analysis and Recommendation Using AI and Big Data Analysis (Chen and Sun, 2021):</a:t>
            </a:r>
            <a:endParaRPr sz="1500" b="1"/>
          </a:p>
          <a:p>
            <a:pPr indent="-295275">
              <a:spcBef>
                <a:spcPts val="1200"/>
              </a:spcBef>
              <a:buSzPct val="100000"/>
            </a:pPr>
            <a:r>
              <a:rPr lang="en" sz="1500"/>
              <a:t>Uses web scraping to collect detailed hardware performance data from various sources.</a:t>
            </a:r>
            <a:endParaRPr sz="1500"/>
          </a:p>
          <a:p>
            <a:pPr indent="-295275">
              <a:buSzPct val="100000"/>
            </a:pPr>
            <a:r>
              <a:rPr lang="en" sz="1500"/>
              <a:t>Matches requirements to optimal configurations using big data analysis.</a:t>
            </a:r>
            <a:endParaRPr sz="1500"/>
          </a:p>
          <a:p>
            <a:pPr marL="0" indent="0">
              <a:spcBef>
                <a:spcPts val="1200"/>
              </a:spcBef>
              <a:buNone/>
            </a:pPr>
            <a:r>
              <a:rPr lang="en" sz="1500" b="1"/>
              <a:t>Web-Based Expert System Application to Recommend Computer Specifications for Gaming (Prasetyadi and Mahfudin, 2021):</a:t>
            </a:r>
            <a:endParaRPr sz="1500" b="1"/>
          </a:p>
          <a:p>
            <a:pPr indent="-295275">
              <a:spcBef>
                <a:spcPts val="1200"/>
              </a:spcBef>
              <a:buSzPct val="100000"/>
            </a:pPr>
            <a:r>
              <a:rPr lang="en" sz="1500"/>
              <a:t>Uses backward chaining to determine minimum hardware requirements.</a:t>
            </a:r>
            <a:endParaRPr sz="1500"/>
          </a:p>
          <a:p>
            <a:pPr indent="-295275">
              <a:buSzPct val="100000"/>
            </a:pPr>
            <a:r>
              <a:rPr lang="en" sz="1500"/>
              <a:t>Generates cost estimates for gaming setups tailored to game requirements.</a:t>
            </a:r>
            <a:endParaRPr sz="1500"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49601" y="2574026"/>
            <a:ext cx="2970275" cy="342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18251" y="857250"/>
            <a:ext cx="3496349" cy="177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721375"/>
            <a:ext cx="852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 fontScale="90000"/>
          </a:bodyPr>
          <a:lstStyle/>
          <a:p>
            <a:pPr algn="l"/>
            <a:r>
              <a:rPr lang="en" dirty="0"/>
              <a:t>Related Design (Papers)</a:t>
            </a:r>
            <a:endParaRPr dirty="0"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874975"/>
            <a:ext cx="5414700" cy="39753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/>
          <a:p>
            <a:pPr marL="0" indent="0">
              <a:buNone/>
            </a:pPr>
            <a:r>
              <a:rPr lang="en" sz="1500" b="1"/>
              <a:t>The Use of Web Scraping in Computer Parts and Assembly Price Comparison (Julian and Natalia, 2021):</a:t>
            </a:r>
            <a:endParaRPr sz="1500" b="1"/>
          </a:p>
          <a:p>
            <a:pPr indent="-323850">
              <a:spcBef>
                <a:spcPts val="1200"/>
              </a:spcBef>
              <a:buSzPts val="1500"/>
            </a:pPr>
            <a:r>
              <a:rPr lang="en" sz="1500"/>
              <a:t>Uses Pentaho software for  web scraping to collect component prices from online stores.</a:t>
            </a:r>
            <a:endParaRPr sz="1500"/>
          </a:p>
          <a:p>
            <a:pPr indent="-323850">
              <a:buSzPts val="1500"/>
            </a:pPr>
            <a:r>
              <a:rPr lang="en" sz="1500"/>
              <a:t>Cleans the data and transform them to a real-time price comparison for optimal component selection.</a:t>
            </a:r>
            <a:endParaRPr sz="1500"/>
          </a:p>
          <a:p>
            <a:pPr marL="0" indent="0">
              <a:spcBef>
                <a:spcPts val="1200"/>
              </a:spcBef>
              <a:buNone/>
            </a:pPr>
            <a:r>
              <a:rPr lang="en" sz="1500" b="1"/>
              <a:t>Methods of Recommendations for Analysis of Computer Components (Veres et al., 2023):</a:t>
            </a:r>
            <a:endParaRPr sz="1500" b="1"/>
          </a:p>
          <a:p>
            <a:pPr indent="-323850">
              <a:spcBef>
                <a:spcPts val="1200"/>
              </a:spcBef>
              <a:buSzPts val="1500"/>
            </a:pPr>
            <a:r>
              <a:rPr lang="en" sz="1500"/>
              <a:t>Combines various filtering approaches to predict user preferences.</a:t>
            </a:r>
            <a:endParaRPr sz="1500"/>
          </a:p>
          <a:p>
            <a:pPr indent="-323850">
              <a:buSzPts val="1500"/>
            </a:pPr>
            <a:r>
              <a:rPr lang="en" sz="1500"/>
              <a:t>Uses demographic and rating data to improve recommendations.</a:t>
            </a:r>
            <a:endParaRPr sz="1500"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7166" y="3918850"/>
            <a:ext cx="1565046" cy="201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6364" y="981500"/>
            <a:ext cx="2707251" cy="2588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4750" y="3366881"/>
            <a:ext cx="2950500" cy="2441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606729"/>
            <a:ext cx="852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 fontScale="90000"/>
          </a:bodyPr>
          <a:lstStyle/>
          <a:p>
            <a:pPr algn="l"/>
            <a:r>
              <a:rPr lang="en" dirty="0"/>
              <a:t>Related Design (Products)</a:t>
            </a:r>
            <a:endParaRPr dirty="0"/>
          </a:p>
        </p:txBody>
      </p:sp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311700" y="2009725"/>
            <a:ext cx="4484700" cy="3416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 fontScale="40000" lnSpcReduction="20000"/>
          </a:bodyPr>
          <a:lstStyle/>
          <a:p>
            <a:pPr marL="0" indent="0">
              <a:buNone/>
            </a:pPr>
            <a:r>
              <a:rPr lang="en" b="1"/>
              <a:t>Dell Precision Optimizer:</a:t>
            </a:r>
            <a:endParaRPr b="1"/>
          </a:p>
          <a:p>
            <a:pPr indent="-300037">
              <a:spcBef>
                <a:spcPts val="1200"/>
              </a:spcBef>
              <a:buSzPct val="100000"/>
            </a:pPr>
            <a:r>
              <a:rPr lang="en"/>
              <a:t>Remote system optimization tool for IT management. Suggests optimization using remote access.</a:t>
            </a:r>
            <a:endParaRPr/>
          </a:p>
          <a:p>
            <a:pPr marL="0" indent="0">
              <a:spcBef>
                <a:spcPts val="1200"/>
              </a:spcBef>
              <a:buNone/>
            </a:pPr>
            <a:r>
              <a:rPr lang="en" b="1"/>
              <a:t>Crucial System Scanner:</a:t>
            </a:r>
            <a:endParaRPr b="1"/>
          </a:p>
          <a:p>
            <a:pPr indent="-300037">
              <a:spcBef>
                <a:spcPts val="1200"/>
              </a:spcBef>
              <a:buSzPct val="100000"/>
            </a:pPr>
            <a:r>
              <a:rPr lang="en"/>
              <a:t>Detects hardware info and recommends compatible upgrades.</a:t>
            </a:r>
            <a:endParaRPr/>
          </a:p>
          <a:p>
            <a:pPr marL="0" indent="0">
              <a:spcBef>
                <a:spcPts val="1200"/>
              </a:spcBef>
              <a:buNone/>
            </a:pPr>
            <a:r>
              <a:rPr lang="en" b="1"/>
              <a:t>NZXT BLD:</a:t>
            </a:r>
            <a:endParaRPr b="1"/>
          </a:p>
          <a:p>
            <a:pPr indent="-300037">
              <a:spcBef>
                <a:spcPts val="1200"/>
              </a:spcBef>
              <a:buSzPct val="100000"/>
            </a:pPr>
            <a:r>
              <a:rPr lang="en"/>
              <a:t>Helps build custom PC based on performance needs and budget. </a:t>
            </a:r>
            <a:endParaRPr/>
          </a:p>
          <a:p>
            <a:pPr marL="0" indent="0">
              <a:spcBef>
                <a:spcPts val="1200"/>
              </a:spcBef>
              <a:buNone/>
            </a:pPr>
            <a:r>
              <a:rPr lang="en" b="1"/>
              <a:t>PC Part Picker:</a:t>
            </a:r>
            <a:endParaRPr b="1"/>
          </a:p>
          <a:p>
            <a:pPr indent="-300037">
              <a:spcBef>
                <a:spcPts val="1200"/>
              </a:spcBef>
              <a:buSzPct val="100000"/>
            </a:pPr>
            <a:r>
              <a:rPr lang="en"/>
              <a:t>Ensures compatibility, tracks prices and compares retailers. Polished UI for displaying hardware.</a:t>
            </a:r>
            <a:endParaRPr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8125" y="3693025"/>
            <a:ext cx="3645374" cy="305301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8125" y="1602549"/>
            <a:ext cx="3645374" cy="2090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title"/>
          </p:nvPr>
        </p:nvSpPr>
        <p:spPr>
          <a:xfrm>
            <a:off x="311702" y="485312"/>
            <a:ext cx="8520600" cy="7695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 fontScale="90000"/>
          </a:bodyPr>
          <a:lstStyle/>
          <a:p>
            <a:pPr algn="l"/>
            <a:r>
              <a:rPr lang="en" dirty="0"/>
              <a:t>Design and Rationale: Gathering System Data for Recommendations</a:t>
            </a:r>
            <a:endParaRPr dirty="0"/>
          </a:p>
        </p:txBody>
      </p:sp>
      <p:sp>
        <p:nvSpPr>
          <p:cNvPr id="86" name="Google Shape;86;p17"/>
          <p:cNvSpPr txBox="1">
            <a:spLocks noGrp="1"/>
          </p:cNvSpPr>
          <p:nvPr>
            <p:ph type="body" idx="1"/>
          </p:nvPr>
        </p:nvSpPr>
        <p:spPr>
          <a:xfrm>
            <a:off x="311700" y="2008525"/>
            <a:ext cx="8211000" cy="3417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 fontScale="62500" lnSpcReduction="20000"/>
          </a:bodyPr>
          <a:lstStyle/>
          <a:p>
            <a:pPr marL="0" indent="0">
              <a:buNone/>
            </a:pPr>
            <a:r>
              <a:rPr lang="en"/>
              <a:t>Two Approaches for gathering data:</a:t>
            </a:r>
            <a:endParaRPr/>
          </a:p>
          <a:p>
            <a:pPr>
              <a:spcBef>
                <a:spcPts val="1200"/>
              </a:spcBef>
              <a:buAutoNum type="arabicPeriod"/>
            </a:pPr>
            <a:r>
              <a:rPr lang="en"/>
              <a:t>Automatic Detection</a:t>
            </a:r>
            <a:endParaRPr/>
          </a:p>
          <a:p>
            <a:pPr lvl="1"/>
            <a:r>
              <a:rPr lang="en" b="1"/>
              <a:t>Pros:  </a:t>
            </a:r>
            <a:r>
              <a:rPr lang="en"/>
              <a:t>Accurate information, no human error</a:t>
            </a:r>
            <a:endParaRPr/>
          </a:p>
          <a:p>
            <a:pPr lvl="1"/>
            <a:r>
              <a:rPr lang="en" b="1"/>
              <a:t>Cons: </a:t>
            </a:r>
            <a:r>
              <a:rPr lang="en"/>
              <a:t>Security concerns, download may be required</a:t>
            </a:r>
            <a:endParaRPr/>
          </a:p>
          <a:p>
            <a:pPr>
              <a:buAutoNum type="arabicPeriod"/>
            </a:pPr>
            <a:r>
              <a:rPr lang="en"/>
              <a:t>User-Provided Data</a:t>
            </a:r>
            <a:endParaRPr/>
          </a:p>
          <a:p>
            <a:pPr lvl="1"/>
            <a:r>
              <a:rPr lang="en" b="1"/>
              <a:t>Pros: </a:t>
            </a:r>
            <a:r>
              <a:rPr lang="en"/>
              <a:t>User is in control of what they share</a:t>
            </a:r>
            <a:endParaRPr/>
          </a:p>
          <a:p>
            <a:pPr lvl="1"/>
            <a:r>
              <a:rPr lang="en" b="1"/>
              <a:t>Cons: </a:t>
            </a:r>
            <a:r>
              <a:rPr lang="en"/>
              <a:t>Risk of Incorrect data, user may not know where to find the information</a:t>
            </a:r>
            <a:endParaRPr/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b="1"/>
              <a:t>Conclusion: </a:t>
            </a:r>
            <a:r>
              <a:rPr lang="en"/>
              <a:t>Intelligent Advisor will use a hybrid approach, where the hardware details will be automatically detected, but the user has the option to input some values.</a:t>
            </a:r>
            <a:endParaRPr/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28451" y="1631351"/>
            <a:ext cx="2203851" cy="231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title"/>
          </p:nvPr>
        </p:nvSpPr>
        <p:spPr>
          <a:xfrm>
            <a:off x="311700" y="435208"/>
            <a:ext cx="8520600" cy="7695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 fontScale="90000"/>
          </a:bodyPr>
          <a:lstStyle/>
          <a:p>
            <a:pPr algn="l"/>
            <a:r>
              <a:rPr lang="en" dirty="0"/>
              <a:t>Design and Rationale: Hardware Recommendations</a:t>
            </a:r>
            <a:endParaRPr dirty="0"/>
          </a:p>
        </p:txBody>
      </p:sp>
      <p:sp>
        <p:nvSpPr>
          <p:cNvPr id="93" name="Google Shape;93;p18"/>
          <p:cNvSpPr txBox="1">
            <a:spLocks noGrp="1"/>
          </p:cNvSpPr>
          <p:nvPr>
            <p:ph type="body" idx="1"/>
          </p:nvPr>
        </p:nvSpPr>
        <p:spPr>
          <a:xfrm>
            <a:off x="311700" y="2009725"/>
            <a:ext cx="8520600" cy="3416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/>
          <a:p>
            <a:pPr marL="0" indent="0">
              <a:buNone/>
            </a:pPr>
            <a:r>
              <a:rPr lang="en" b="1"/>
              <a:t>Approach: </a:t>
            </a:r>
            <a:r>
              <a:rPr lang="en"/>
              <a:t>Match user preferences against performance data to determine hardware components</a:t>
            </a:r>
            <a:endParaRPr/>
          </a:p>
          <a:p>
            <a:pPr indent="-336550">
              <a:spcBef>
                <a:spcPts val="1200"/>
              </a:spcBef>
              <a:buSzPts val="1700"/>
            </a:pPr>
            <a:r>
              <a:rPr lang="en" sz="1700" b="1"/>
              <a:t>Pros: </a:t>
            </a:r>
            <a:r>
              <a:rPr lang="en" sz="1700"/>
              <a:t>Customized Recommendations, Leveraging Existing Data for insights</a:t>
            </a:r>
            <a:endParaRPr sz="1700"/>
          </a:p>
          <a:p>
            <a:pPr indent="-336550">
              <a:buSzPts val="1700"/>
            </a:pPr>
            <a:r>
              <a:rPr lang="en" sz="1700" b="1"/>
              <a:t>Cons: </a:t>
            </a:r>
            <a:r>
              <a:rPr lang="en" sz="1700"/>
              <a:t>Novice users may have incorrect assumptions, poor quality of online data</a:t>
            </a:r>
            <a:endParaRPr sz="1700"/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/>
              <a:t>Conclusion:</a:t>
            </a:r>
            <a:r>
              <a:rPr lang="en" sz="1700"/>
              <a:t> Intelligent advisor will use customized recommendations but can leverage existing data for insights/verification.</a:t>
            </a:r>
            <a:endParaRPr sz="17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311700" y="570898"/>
            <a:ext cx="852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 fontScale="90000"/>
          </a:bodyPr>
          <a:lstStyle/>
          <a:p>
            <a:pPr algn="l"/>
            <a:r>
              <a:rPr lang="en" dirty="0"/>
              <a:t>Design and Rationale: Guidance for Upgrades</a:t>
            </a:r>
            <a:endParaRPr dirty="0"/>
          </a:p>
        </p:txBody>
      </p:sp>
      <p:sp>
        <p:nvSpPr>
          <p:cNvPr id="99" name="Google Shape;99;p19"/>
          <p:cNvSpPr txBox="1">
            <a:spLocks noGrp="1"/>
          </p:cNvSpPr>
          <p:nvPr>
            <p:ph type="body" idx="1"/>
          </p:nvPr>
        </p:nvSpPr>
        <p:spPr>
          <a:xfrm>
            <a:off x="311700" y="2009725"/>
            <a:ext cx="6239700" cy="36183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/>
          <a:p>
            <a:pPr marL="0" indent="0">
              <a:buNone/>
            </a:pPr>
            <a:r>
              <a:rPr lang="en" sz="1600"/>
              <a:t>Two Approaches for Guidance and Updates:</a:t>
            </a:r>
            <a:endParaRPr sz="1600"/>
          </a:p>
          <a:p>
            <a:pPr indent="-330200">
              <a:spcBef>
                <a:spcPts val="1200"/>
              </a:spcBef>
              <a:buSzPts val="1600"/>
              <a:buAutoNum type="arabicPeriod"/>
            </a:pPr>
            <a:r>
              <a:rPr lang="en" sz="1600"/>
              <a:t>Link to Existing Resources</a:t>
            </a:r>
            <a:endParaRPr sz="1600"/>
          </a:p>
          <a:p>
            <a:pPr lvl="1" indent="-330200">
              <a:buSzPts val="1600"/>
            </a:pPr>
            <a:r>
              <a:rPr lang="en" sz="1600" b="1"/>
              <a:t>Pros:  </a:t>
            </a:r>
            <a:r>
              <a:rPr lang="en" sz="1600"/>
              <a:t>Saves development time, widely available</a:t>
            </a:r>
            <a:endParaRPr sz="1600"/>
          </a:p>
          <a:p>
            <a:pPr lvl="1" indent="-330200">
              <a:buSzPts val="1600"/>
            </a:pPr>
            <a:r>
              <a:rPr lang="en" sz="1600" b="1"/>
              <a:t>Cons: </a:t>
            </a:r>
            <a:r>
              <a:rPr lang="en" sz="1600"/>
              <a:t>Tutorials may not be tailored to specific hardware</a:t>
            </a:r>
            <a:endParaRPr sz="1600"/>
          </a:p>
          <a:p>
            <a:pPr indent="-330200">
              <a:buSzPts val="1600"/>
              <a:buAutoNum type="arabicPeriod"/>
            </a:pPr>
            <a:r>
              <a:rPr lang="en" sz="1600"/>
              <a:t>Step-by-Step Guides for optimization</a:t>
            </a:r>
            <a:endParaRPr sz="1600"/>
          </a:p>
          <a:p>
            <a:pPr lvl="1" indent="-330200">
              <a:buSzPts val="1600"/>
            </a:pPr>
            <a:r>
              <a:rPr lang="en" sz="1600" b="1"/>
              <a:t>Pros: </a:t>
            </a:r>
            <a:r>
              <a:rPr lang="en" sz="1600"/>
              <a:t>Easy for users to follow</a:t>
            </a:r>
            <a:endParaRPr sz="1600"/>
          </a:p>
          <a:p>
            <a:pPr lvl="1" indent="-330200">
              <a:buSzPts val="1600"/>
            </a:pPr>
            <a:r>
              <a:rPr lang="en" sz="1600" b="1"/>
              <a:t>Cons: </a:t>
            </a:r>
            <a:r>
              <a:rPr lang="en" sz="1600"/>
              <a:t>Limited verification since LLM is used</a:t>
            </a:r>
            <a:endParaRPr sz="1600"/>
          </a:p>
          <a:p>
            <a:pPr marL="0" indent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None/>
            </a:pPr>
            <a:r>
              <a:rPr lang="en" sz="1600" b="1"/>
              <a:t>Conclusion: </a:t>
            </a:r>
            <a:r>
              <a:rPr lang="en" sz="1600"/>
              <a:t>Intelligent Advisor will be provide a step by step guide to the user.</a:t>
            </a:r>
            <a:endParaRPr sz="1600"/>
          </a:p>
        </p:txBody>
      </p:sp>
      <p:pic>
        <p:nvPicPr>
          <p:cNvPr id="100" name="Google Shape;100;p19"/>
          <p:cNvPicPr preferRelativeResize="0"/>
          <p:nvPr/>
        </p:nvPicPr>
        <p:blipFill rotWithShape="1">
          <a:blip r:embed="rId3">
            <a:alphaModFix/>
          </a:blip>
          <a:srcRect l="3353" t="23673" b="4455"/>
          <a:stretch/>
        </p:blipFill>
        <p:spPr>
          <a:xfrm>
            <a:off x="5995626" y="4642401"/>
            <a:ext cx="3148377" cy="135835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C36B015-2C61-2F2C-ABE1-4C516A79E3EA}"/>
              </a:ext>
            </a:extLst>
          </p:cNvPr>
          <p:cNvSpPr txBox="1"/>
          <p:nvPr/>
        </p:nvSpPr>
        <p:spPr>
          <a:xfrm>
            <a:off x="5493600" y="6089126"/>
            <a:ext cx="1981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Next up: </a:t>
            </a:r>
            <a:r>
              <a:rPr lang="en-US" dirty="0" err="1">
                <a:solidFill>
                  <a:srgbClr val="FF0000"/>
                </a:solidFill>
              </a:rPr>
              <a:t>JobSeeker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6000"/>
              <a:t>JobSeeker: Easy Job Hunting</a:t>
            </a:r>
            <a:endParaRPr sz="6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dk1"/>
                </a:solidFill>
              </a:rPr>
              <a:t>Amalesh Arivanan, Emory Lu, Mahirah Samah</a:t>
            </a:r>
            <a:endParaRPr sz="24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f92de6f19b_3_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Related Designs</a:t>
            </a:r>
            <a:endParaRPr/>
          </a:p>
        </p:txBody>
      </p:sp>
      <p:sp>
        <p:nvSpPr>
          <p:cNvPr id="91" name="Google Shape;91;g2f92de6f19b_3_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342900" lvl="0" indent="-266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1600"/>
              <a:t>Intelligent Talent Recommendation</a:t>
            </a:r>
            <a:endParaRPr sz="1600"/>
          </a:p>
          <a:p>
            <a:pPr marL="742950" lvl="1" indent="-234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–"/>
            </a:pPr>
            <a:r>
              <a:rPr lang="en-US" sz="1600"/>
              <a:t>algorithm operates by representing students and skills as latent feature vectors, capturing sequential dependencies in skill acquisition through a hidden chain structure modeled by recurrent neural networks, and predicting future skill recommendations by continuously updating and ranking skills based on the students' interactions and evolving profiles</a:t>
            </a:r>
            <a:endParaRPr sz="1600"/>
          </a:p>
          <a:p>
            <a:pPr marL="742950" lvl="1" indent="-234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–"/>
            </a:pPr>
            <a:r>
              <a:rPr lang="en-US" sz="1600"/>
              <a:t>track how students develop skills over time, giving them personalized suggestions that fit their unique learning paths.</a:t>
            </a:r>
            <a:endParaRPr sz="1600"/>
          </a:p>
          <a:p>
            <a:pPr marL="742950" lvl="1" indent="-234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–"/>
            </a:pPr>
            <a:r>
              <a:rPr lang="en-US" sz="1600"/>
              <a:t>complex and might take a lot of time and power to process</a:t>
            </a:r>
            <a:endParaRPr sz="1600"/>
          </a:p>
        </p:txBody>
      </p:sp>
      <p:pic>
        <p:nvPicPr>
          <p:cNvPr id="92" name="Google Shape;92;g2f92de6f19b_3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3799" y="2503700"/>
            <a:ext cx="3430725" cy="185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Related Designs</a:t>
            </a:r>
            <a:endParaRPr/>
          </a:p>
        </p:txBody>
      </p:sp>
      <p:sp>
        <p:nvSpPr>
          <p:cNvPr id="98" name="Google Shape;98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8303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/>
              <a:t>GUapp</a:t>
            </a:r>
            <a:endParaRPr sz="1800"/>
          </a:p>
          <a:p>
            <a:pPr marL="742950" lvl="1" indent="-247650" algn="just" rtl="0"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-US" sz="1800"/>
              <a:t>Recommender System using Latent Dirichlet Allocation or topic modeling. </a:t>
            </a:r>
            <a:endParaRPr sz="1800"/>
          </a:p>
          <a:p>
            <a:pPr marL="742950" lvl="1" indent="-247650" algn="just" rtl="0"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-US" sz="1800"/>
              <a:t>The system creates a user profile from explicit (e.g., "likes") and implicit (e.g., clickstream data) feedback, analyzing job descriptions from unstructured text. </a:t>
            </a:r>
            <a:endParaRPr sz="1800"/>
          </a:p>
          <a:p>
            <a:pPr marL="742950" lvl="1" indent="-247650" algn="just" rtl="0"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-US" sz="1800"/>
              <a:t>efficient unsupervised learning from unstructured text</a:t>
            </a:r>
            <a:endParaRPr sz="1800"/>
          </a:p>
          <a:p>
            <a:pPr marL="742950" lvl="1" indent="-2476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</a:pPr>
            <a:r>
              <a:rPr lang="en-US" sz="1800"/>
              <a:t>reliance on pre-trained entities (e.g., cities and job categories) for entity recognition in DialogFlow limits adaptability</a:t>
            </a:r>
            <a:endParaRPr sz="1800"/>
          </a:p>
          <a:p>
            <a:pPr marL="34290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9" name="Google Shape;99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9800" y="1600200"/>
            <a:ext cx="3410250" cy="264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f92de6f19b_3_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Related Designs</a:t>
            </a:r>
            <a:endParaRPr/>
          </a:p>
        </p:txBody>
      </p:sp>
      <p:sp>
        <p:nvSpPr>
          <p:cNvPr id="105" name="Google Shape;105;g2f92de6f19b_3_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52875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</a:pPr>
            <a:r>
              <a:rPr lang="en-US" sz="1900"/>
              <a:t>Career Counseling Chatbot</a:t>
            </a:r>
            <a:endParaRPr sz="1900"/>
          </a:p>
          <a:p>
            <a:pPr marL="742950" lvl="1" indent="-254000" algn="just" rtl="0">
              <a:spcBef>
                <a:spcPts val="0"/>
              </a:spcBef>
              <a:spcAft>
                <a:spcPts val="0"/>
              </a:spcAft>
              <a:buSzPts val="1900"/>
              <a:buChar char="–"/>
            </a:pPr>
            <a:r>
              <a:rPr lang="en-US" sz="1900"/>
              <a:t>uses Wit.ai for Natural Language Processing (NLP), enabling the bot to analyze and understand user queries by matching patterns and intents. </a:t>
            </a:r>
            <a:endParaRPr sz="1900"/>
          </a:p>
          <a:p>
            <a:pPr marL="742950" lvl="1" indent="-254000" algn="just" rtl="0">
              <a:spcBef>
                <a:spcPts val="0"/>
              </a:spcBef>
              <a:spcAft>
                <a:spcPts val="0"/>
              </a:spcAft>
              <a:buSzPts val="1900"/>
              <a:buChar char="–"/>
            </a:pPr>
            <a:r>
              <a:rPr lang="en-US" sz="1900"/>
              <a:t>processes the input, matches it against predefined intent tags, and retrieves structured data from JSON files to generate appropriate responses such as career advice, resources, and aptitude tests, all within a text-based interface</a:t>
            </a:r>
            <a:endParaRPr sz="1900"/>
          </a:p>
          <a:p>
            <a:pPr marL="742950" lvl="1" indent="-254000" algn="just" rtl="0">
              <a:spcBef>
                <a:spcPts val="0"/>
              </a:spcBef>
              <a:spcAft>
                <a:spcPts val="0"/>
              </a:spcAft>
              <a:buSzPts val="1900"/>
              <a:buChar char="–"/>
            </a:pPr>
            <a:r>
              <a:rPr lang="en-US" sz="1900"/>
              <a:t>leverages Wit.ai's NLP capabilities for real-time processing of user queries, enabling fast and accurate responses </a:t>
            </a:r>
            <a:endParaRPr sz="1900"/>
          </a:p>
          <a:p>
            <a:pPr marL="742950" lvl="1" indent="-254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900"/>
              <a:buChar char="–"/>
            </a:pPr>
            <a:r>
              <a:rPr lang="en-US" sz="1900"/>
              <a:t>limited to text-only interactions and Facebook users</a:t>
            </a:r>
            <a:endParaRPr sz="1900"/>
          </a:p>
          <a:p>
            <a:pPr marL="34290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6" name="Google Shape;106;g2f92de6f19b_3_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8700" y="1600200"/>
            <a:ext cx="2629750" cy="282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Design &amp; Rationale</a:t>
            </a:r>
            <a:endParaRPr/>
          </a:p>
        </p:txBody>
      </p:sp>
      <p:sp>
        <p:nvSpPr>
          <p:cNvPr id="112" name="Google Shape;112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5623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Chatbot interface should have a text message format</a:t>
            </a:r>
            <a:endParaRPr/>
          </a:p>
          <a:p>
            <a:pPr marL="742950" lvl="1" indent="-29718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</a:pPr>
            <a:r>
              <a:rPr lang="en-US"/>
              <a:t>The good</a:t>
            </a:r>
            <a:endParaRPr/>
          </a:p>
          <a:p>
            <a:pPr marL="1143000" lvl="2" indent="-238125" algn="l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Familiar format and smaller learning curve for users</a:t>
            </a:r>
            <a:endParaRPr/>
          </a:p>
          <a:p>
            <a:pPr marL="1143000" lvl="2" indent="-238125" algn="l" rtl="0">
              <a:spcBef>
                <a:spcPts val="37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Conversational interaction</a:t>
            </a:r>
            <a:endParaRPr/>
          </a:p>
          <a:p>
            <a:pPr marL="742950" lvl="1" indent="-29718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</a:pPr>
            <a:r>
              <a:rPr lang="en-US"/>
              <a:t>The bad</a:t>
            </a:r>
            <a:endParaRPr/>
          </a:p>
          <a:p>
            <a:pPr marL="1143000" lvl="2" indent="-238125" algn="l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Might feel tedious when collecting feedback about many job positions from user</a:t>
            </a:r>
            <a:endParaRPr/>
          </a:p>
        </p:txBody>
      </p:sp>
      <p:pic>
        <p:nvPicPr>
          <p:cNvPr id="113" name="Google Shape;11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0125" y="1493725"/>
            <a:ext cx="3286175" cy="472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068175d378_0_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Design &amp; Rationale</a:t>
            </a:r>
            <a:endParaRPr/>
          </a:p>
        </p:txBody>
      </p:sp>
      <p:sp>
        <p:nvSpPr>
          <p:cNvPr id="119" name="Google Shape;119;g3068175d378_0_7"/>
          <p:cNvSpPr txBox="1">
            <a:spLocks noGrp="1"/>
          </p:cNvSpPr>
          <p:nvPr>
            <p:ph type="body" idx="1"/>
          </p:nvPr>
        </p:nvSpPr>
        <p:spPr>
          <a:xfrm>
            <a:off x="112725" y="1570050"/>
            <a:ext cx="3742200" cy="5138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56235" algn="l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Job board has postings shown in a sequential  order, and user scrolls down for more job postings</a:t>
            </a:r>
            <a:endParaRPr/>
          </a:p>
          <a:p>
            <a:pPr marL="742950" lvl="1" indent="-297180" algn="l" rtl="0">
              <a:spcBef>
                <a:spcPts val="444"/>
              </a:spcBef>
              <a:spcAft>
                <a:spcPts val="0"/>
              </a:spcAft>
              <a:buSzPts val="2400"/>
              <a:buChar char="–"/>
            </a:pPr>
            <a:r>
              <a:rPr lang="en-US"/>
              <a:t>The good</a:t>
            </a:r>
            <a:endParaRPr/>
          </a:p>
          <a:p>
            <a:pPr marL="1143000" lvl="2" indent="-238125" algn="l" rtl="0">
              <a:spcBef>
                <a:spcPts val="37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Familiar and intuitive</a:t>
            </a:r>
            <a:endParaRPr/>
          </a:p>
          <a:p>
            <a:pPr marL="1143000" lvl="2" indent="-238125" algn="l" rtl="0">
              <a:spcBef>
                <a:spcPts val="37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Focus on individual job postings</a:t>
            </a:r>
            <a:endParaRPr/>
          </a:p>
          <a:p>
            <a:pPr marL="742950" lvl="1" indent="-297180" algn="l" rtl="0">
              <a:spcBef>
                <a:spcPts val="444"/>
              </a:spcBef>
              <a:spcAft>
                <a:spcPts val="0"/>
              </a:spcAft>
              <a:buSzPts val="2400"/>
              <a:buChar char="–"/>
            </a:pPr>
            <a:r>
              <a:rPr lang="en-US"/>
              <a:t>The bad</a:t>
            </a:r>
            <a:endParaRPr/>
          </a:p>
          <a:p>
            <a:pPr marL="1143000" lvl="2" indent="-238125" algn="l" rtl="0">
              <a:spcBef>
                <a:spcPts val="37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Can be difficult to keep track and navigate</a:t>
            </a:r>
            <a:endParaRPr/>
          </a:p>
        </p:txBody>
      </p:sp>
      <p:pic>
        <p:nvPicPr>
          <p:cNvPr id="120" name="Google Shape;120;g3068175d378_0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4925" y="2071102"/>
            <a:ext cx="5136675" cy="3204272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Design &amp; Rationale</a:t>
            </a:r>
            <a:endParaRPr/>
          </a:p>
        </p:txBody>
      </p:sp>
      <p:sp>
        <p:nvSpPr>
          <p:cNvPr id="126" name="Google Shape;126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Assign tags to identify features of jobs and categorize them</a:t>
            </a:r>
            <a:endParaRPr/>
          </a:p>
          <a:p>
            <a:pPr marL="742950" lvl="1" indent="-2857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</a:pPr>
            <a:r>
              <a:rPr lang="en-US"/>
              <a:t>The good</a:t>
            </a:r>
            <a:endParaRPr/>
          </a:p>
          <a:p>
            <a:pPr marL="1143000" lvl="2" indent="-228600" algn="l" rtl="0">
              <a:spcBef>
                <a:spcPts val="48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Easy to compute </a:t>
            </a:r>
            <a:endParaRPr/>
          </a:p>
          <a:p>
            <a:pPr marL="1143000" lvl="2" indent="-228600" algn="l" rtl="0">
              <a:spcBef>
                <a:spcPts val="48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Allow users to filter jobs based on their preferences</a:t>
            </a:r>
            <a:endParaRPr/>
          </a:p>
          <a:p>
            <a:pPr marL="742950" lvl="1" indent="-2857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</a:pPr>
            <a:r>
              <a:rPr lang="en-US"/>
              <a:t>The bad</a:t>
            </a:r>
            <a:endParaRPr/>
          </a:p>
          <a:p>
            <a:pPr marL="1143000" lvl="2" indent="-228600" algn="l" rtl="0">
              <a:spcBef>
                <a:spcPts val="48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Developer-provided tags may not cover all aspects</a:t>
            </a:r>
            <a:endParaRPr/>
          </a:p>
          <a:p>
            <a:pPr marL="1143000" lvl="2" indent="-228600" algn="l" rtl="0">
              <a:spcBef>
                <a:spcPts val="48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Excessive tags could overwhelm users</a:t>
            </a:r>
            <a:endParaRPr/>
          </a:p>
        </p:txBody>
      </p:sp>
      <p:pic>
        <p:nvPicPr>
          <p:cNvPr id="127" name="Google Shape;127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8676" y="1183775"/>
            <a:ext cx="3067025" cy="501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f92de6f19b_0_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Design &amp; Rationale</a:t>
            </a:r>
            <a:endParaRPr/>
          </a:p>
        </p:txBody>
      </p:sp>
      <p:sp>
        <p:nvSpPr>
          <p:cNvPr id="133" name="Google Shape;133;g2f92de6f19b_0_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Create a job recommendation list according with brief explanation </a:t>
            </a:r>
            <a:endParaRPr/>
          </a:p>
          <a:p>
            <a:pPr marL="742950" lvl="1" indent="-2857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</a:pPr>
            <a:r>
              <a:rPr lang="en-US"/>
              <a:t>The good</a:t>
            </a:r>
            <a:endParaRPr/>
          </a:p>
          <a:p>
            <a:pPr marL="1143000" lvl="2" indent="-228600" algn="l" rtl="0">
              <a:spcBef>
                <a:spcPts val="48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Users will have a clear idea of the generated recommendations.</a:t>
            </a:r>
            <a:endParaRPr/>
          </a:p>
          <a:p>
            <a:pPr marL="742950" lvl="1" indent="-2857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</a:pPr>
            <a:r>
              <a:rPr lang="en-US"/>
              <a:t>The bad</a:t>
            </a:r>
            <a:endParaRPr/>
          </a:p>
          <a:p>
            <a:pPr marL="1143000" lvl="2" indent="-228600" algn="l" rtl="0">
              <a:spcBef>
                <a:spcPts val="48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Might increase the difficulty of computation.</a:t>
            </a:r>
            <a:endParaRPr/>
          </a:p>
          <a:p>
            <a:pPr marL="914400" lvl="2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</p:txBody>
      </p:sp>
      <p:pic>
        <p:nvPicPr>
          <p:cNvPr id="134" name="Google Shape;134;g2f92de6f19b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9163" y="1417650"/>
            <a:ext cx="3857625" cy="468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Work Plan</a:t>
            </a:r>
            <a:endParaRPr/>
          </a:p>
        </p:txBody>
      </p:sp>
      <p:sp>
        <p:nvSpPr>
          <p:cNvPr id="140" name="Google Shape;140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●"/>
            </a:pPr>
            <a:r>
              <a:rPr lang="en-US" sz="2800"/>
              <a:t>Amalesh Arivanan: Chatbot design and refining chatbot interaction flow</a:t>
            </a:r>
            <a:endParaRPr sz="28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●"/>
            </a:pPr>
            <a:r>
              <a:rPr lang="en-US" sz="2800"/>
              <a:t>Emory Lu: front-end &amp; user-friendly framework design, connection with backend… (can have more upon needs)</a:t>
            </a:r>
            <a:endParaRPr sz="28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●"/>
            </a:pPr>
            <a:r>
              <a:rPr lang="en-US" sz="2800"/>
              <a:t>Mahirah Samah: database setup/maintenance, chatbot programming</a:t>
            </a:r>
            <a:endParaRPr sz="2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C42C31-CFD3-F2EB-E5E1-EF46300C0AD3}"/>
              </a:ext>
            </a:extLst>
          </p:cNvPr>
          <p:cNvSpPr txBox="1"/>
          <p:nvPr/>
        </p:nvSpPr>
        <p:spPr>
          <a:xfrm>
            <a:off x="5493600" y="6089126"/>
            <a:ext cx="1809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Next up: SNOOZE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SNOOZE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1900" b="1"/>
              <a:t>S</a:t>
            </a:r>
            <a:r>
              <a:rPr lang="en-US" sz="1900"/>
              <a:t>mart </a:t>
            </a:r>
            <a:r>
              <a:rPr lang="en-US" sz="1900" b="1"/>
              <a:t>N</a:t>
            </a:r>
            <a:r>
              <a:rPr lang="en-US" sz="1900"/>
              <a:t>otification and </a:t>
            </a:r>
            <a:r>
              <a:rPr lang="en-US" sz="1900" b="1"/>
              <a:t>O</a:t>
            </a:r>
            <a:r>
              <a:rPr lang="en-US" sz="1900"/>
              <a:t>ptimised </a:t>
            </a:r>
            <a:r>
              <a:rPr lang="en-US" sz="1900" b="1"/>
              <a:t>O</a:t>
            </a:r>
            <a:r>
              <a:rPr lang="en-US" sz="1900"/>
              <a:t>rganization with </a:t>
            </a:r>
            <a:r>
              <a:rPr lang="en-US" sz="1900" b="1"/>
              <a:t>Z</a:t>
            </a:r>
            <a:r>
              <a:rPr lang="en-US" sz="1900"/>
              <a:t>ero </a:t>
            </a:r>
            <a:r>
              <a:rPr lang="en-US" sz="1900" b="1"/>
              <a:t>E</a:t>
            </a:r>
            <a:r>
              <a:rPr lang="en-US" sz="1900"/>
              <a:t>ffort</a:t>
            </a: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en-US" dirty="0"/>
              <a:t>Kathan Vyas, Prachi Surbhi, </a:t>
            </a:r>
            <a:br>
              <a:rPr lang="en-US" dirty="0"/>
            </a:br>
            <a:r>
              <a:rPr lang="en-US" dirty="0"/>
              <a:t>Ashwin Raja, Shreyas </a:t>
            </a:r>
            <a:r>
              <a:rPr lang="en-US" dirty="0" err="1"/>
              <a:t>Kasetty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Austin McCormick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endParaRPr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Related Designs</a:t>
            </a:r>
            <a:endParaRPr/>
          </a:p>
        </p:txBody>
      </p:sp>
      <p:sp>
        <p:nvSpPr>
          <p:cNvPr id="91" name="Google Shape;91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342900" lvl="0" indent="-32956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Superhuman AI</a:t>
            </a:r>
            <a:endParaRPr/>
          </a:p>
          <a:p>
            <a:pPr marL="742950" lvl="1" indent="-274319" algn="l" rtl="0">
              <a:spcBef>
                <a:spcPts val="480"/>
              </a:spcBef>
              <a:spcAft>
                <a:spcPts val="0"/>
              </a:spcAft>
              <a:buSzPct val="100000"/>
              <a:buChar char="–"/>
            </a:pPr>
            <a:r>
              <a:rPr lang="en-US"/>
              <a:t>Advantages: Highly effective at parsing long emails and summarization, professional and efficient, Broad utility with identifying tasks, snoozing emails, and generating replies</a:t>
            </a:r>
            <a:endParaRPr/>
          </a:p>
          <a:p>
            <a:pPr marL="742950" lvl="1" indent="-274319" algn="l" rtl="0">
              <a:spcBef>
                <a:spcPts val="480"/>
              </a:spcBef>
              <a:spcAft>
                <a:spcPts val="0"/>
              </a:spcAft>
              <a:buSzPct val="100000"/>
              <a:buChar char="–"/>
            </a:pPr>
            <a:r>
              <a:rPr lang="en-US"/>
              <a:t>Disadvantages: Expensive, cheapest option is $25/month. Only compatible with Outlook and Gmail. </a:t>
            </a:r>
            <a:endParaRPr/>
          </a:p>
        </p:txBody>
      </p:sp>
      <p:pic>
        <p:nvPicPr>
          <p:cNvPr id="92" name="Google Shape;9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2056601"/>
            <a:ext cx="4343400" cy="27447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f932d04ac7_1_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Related Designs</a:t>
            </a:r>
            <a:endParaRPr/>
          </a:p>
        </p:txBody>
      </p:sp>
      <p:sp>
        <p:nvSpPr>
          <p:cNvPr id="98" name="Google Shape;98;g2f932d04ac7_1_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Retrieval Augmented Generation</a:t>
            </a:r>
            <a:endParaRPr/>
          </a:p>
          <a:p>
            <a:pPr marL="742950" lvl="1" indent="-285750" algn="l" rtl="0">
              <a:spcBef>
                <a:spcPts val="0"/>
              </a:spcBef>
              <a:spcAft>
                <a:spcPts val="0"/>
              </a:spcAft>
              <a:buSzPts val="2400"/>
              <a:buChar char="–"/>
            </a:pPr>
            <a:r>
              <a:rPr lang="en-US"/>
              <a:t>Advantages: Advanced and scalable solution for comprehensive query-focused summarization</a:t>
            </a:r>
            <a:endParaRPr/>
          </a:p>
          <a:p>
            <a:pPr marL="742950" lvl="1" indent="-285750" algn="l" rtl="0">
              <a:spcBef>
                <a:spcPts val="480"/>
              </a:spcBef>
              <a:spcAft>
                <a:spcPts val="0"/>
              </a:spcAft>
              <a:buSzPts val="2400"/>
              <a:buChar char="–"/>
            </a:pPr>
            <a:r>
              <a:rPr lang="en-US"/>
              <a:t>Disadvantages: Setting up and maintaining the graph-based system will pose a challenge</a:t>
            </a:r>
            <a:endParaRPr/>
          </a:p>
        </p:txBody>
      </p:sp>
      <p:pic>
        <p:nvPicPr>
          <p:cNvPr id="99" name="Google Shape;99;g2f932d04ac7_1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2212513"/>
            <a:ext cx="4343399" cy="24329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Design &amp; Rationale</a:t>
            </a:r>
            <a:endParaRPr/>
          </a:p>
        </p:txBody>
      </p:sp>
      <p:sp>
        <p:nvSpPr>
          <p:cNvPr id="105" name="Google Shape;105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5623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Design choice 1: Integrated Office Assistant "Snooze" with Chatbot Functionality</a:t>
            </a:r>
            <a:endParaRPr/>
          </a:p>
          <a:p>
            <a:pPr marL="742950" lvl="1" indent="-29718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</a:pPr>
            <a:r>
              <a:rPr lang="en-US"/>
              <a:t>The good</a:t>
            </a:r>
            <a:endParaRPr/>
          </a:p>
          <a:p>
            <a:pPr marL="1143000" lvl="2" indent="-238125" algn="l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Unified Interface: Snooze combines calendar, email, and to-do functionalities within a single application, offering a seamless experience</a:t>
            </a:r>
            <a:endParaRPr/>
          </a:p>
          <a:p>
            <a:pPr marL="1143000" lvl="2" indent="-238125" algn="l" rtl="0">
              <a:spcBef>
                <a:spcPts val="37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Interactive Assistance: The chatbot is interactive for users to request actions like scheduling meetings or summarizing emails through conversational inputs</a:t>
            </a:r>
            <a:endParaRPr/>
          </a:p>
          <a:p>
            <a:pPr marL="742950" lvl="1" indent="-29718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</a:pPr>
            <a:r>
              <a:rPr lang="en-US"/>
              <a:t>The bad</a:t>
            </a:r>
            <a:endParaRPr/>
          </a:p>
          <a:p>
            <a:pPr marL="1143000" lvl="2" indent="-238125" algn="l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Interface Overload: Users may find the application cluttered if not designed with clear separation and intuitive navigation between different functionalities</a:t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06dc9fc14f_0_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Design &amp; Rationale</a:t>
            </a:r>
            <a:endParaRPr/>
          </a:p>
        </p:txBody>
      </p:sp>
      <p:pic>
        <p:nvPicPr>
          <p:cNvPr id="111" name="Google Shape;111;g306dc9fc14f_0_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1417662"/>
            <a:ext cx="8686802" cy="45045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06dc9fc14f_0_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Design &amp; Rationale</a:t>
            </a:r>
            <a:endParaRPr/>
          </a:p>
        </p:txBody>
      </p:sp>
      <p:pic>
        <p:nvPicPr>
          <p:cNvPr id="117" name="Google Shape;117;g306dc9fc14f_0_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70038"/>
            <a:ext cx="8839204" cy="4583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06dc9fc14f_0_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Design &amp; Rationale</a:t>
            </a:r>
            <a:endParaRPr/>
          </a:p>
        </p:txBody>
      </p:sp>
      <p:pic>
        <p:nvPicPr>
          <p:cNvPr id="123" name="Google Shape;123;g306dc9fc14f_0_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70038"/>
            <a:ext cx="8839204" cy="4570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Design &amp; Rationale</a:t>
            </a:r>
            <a:endParaRPr/>
          </a:p>
        </p:txBody>
      </p:sp>
      <p:sp>
        <p:nvSpPr>
          <p:cNvPr id="129" name="Google Shape;129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Design choice 2: Voice Assistant Integration through Web Extension </a:t>
            </a:r>
            <a:endParaRPr/>
          </a:p>
          <a:p>
            <a:pPr marL="742950" lvl="1" indent="-2857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</a:pPr>
            <a:r>
              <a:rPr lang="en-US"/>
              <a:t>The good</a:t>
            </a:r>
            <a:endParaRPr/>
          </a:p>
          <a:p>
            <a:pPr marL="1143000" lvl="2" indent="-228600" algn="l" rtl="0">
              <a:spcBef>
                <a:spcPts val="48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Non-intrusive</a:t>
            </a:r>
            <a:endParaRPr/>
          </a:p>
          <a:p>
            <a:pPr marL="1143000" lvl="2" indent="-228600" algn="l" rtl="0">
              <a:spcBef>
                <a:spcPts val="48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Easily Accessible across multiple devices</a:t>
            </a:r>
            <a:endParaRPr/>
          </a:p>
          <a:p>
            <a:pPr marL="742950" lvl="1" indent="-2857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</a:pPr>
            <a:r>
              <a:rPr lang="en-US"/>
              <a:t>The bad</a:t>
            </a:r>
            <a:endParaRPr/>
          </a:p>
          <a:p>
            <a:pPr marL="1143000" lvl="2" indent="-228600" algn="l" rtl="0">
              <a:spcBef>
                <a:spcPts val="48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Can be dense when presented with a lot of information</a:t>
            </a:r>
            <a:endParaRPr/>
          </a:p>
          <a:p>
            <a:pPr marL="1143000" lvl="2" indent="-228600" algn="l" rtl="0">
              <a:spcBef>
                <a:spcPts val="48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Platform specific, must be ported for compatibility across multiple browsers</a:t>
            </a:r>
            <a:endParaRPr/>
          </a:p>
          <a:p>
            <a:pPr marL="1143000" lvl="2" indent="-228600" algn="l" rtl="0">
              <a:spcBef>
                <a:spcPts val="48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Inaccuracies from users with differing speech patterns, accents, dialects, and background noise interference</a:t>
            </a:r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06f9e49fe4_0_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Design &amp; Rationale</a:t>
            </a:r>
            <a:endParaRPr/>
          </a:p>
        </p:txBody>
      </p:sp>
      <p:pic>
        <p:nvPicPr>
          <p:cNvPr id="135" name="Google Shape;135;g306f9e49fe4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3413" y="1570038"/>
            <a:ext cx="7877175" cy="471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409a05e03fd22768_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Design &amp; Rationale</a:t>
            </a:r>
            <a:endParaRPr/>
          </a:p>
        </p:txBody>
      </p:sp>
      <p:sp>
        <p:nvSpPr>
          <p:cNvPr id="141" name="Google Shape;141;g409a05e03fd22768_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Design choice 3: Applications with pop-ups</a:t>
            </a:r>
            <a:endParaRPr/>
          </a:p>
          <a:p>
            <a:pPr marL="742950" lvl="1" indent="-2857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</a:pPr>
            <a:r>
              <a:rPr lang="en-US"/>
              <a:t>The good</a:t>
            </a:r>
            <a:endParaRPr/>
          </a:p>
          <a:p>
            <a:pPr marL="1143000" lvl="2" indent="-228600" algn="l" rtl="0">
              <a:spcBef>
                <a:spcPts val="48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More information easily available in one screen </a:t>
            </a:r>
            <a:endParaRPr/>
          </a:p>
          <a:p>
            <a:pPr marL="742950" lvl="1" indent="-2857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</a:pPr>
            <a:r>
              <a:rPr lang="en-US"/>
              <a:t>The bad</a:t>
            </a:r>
            <a:endParaRPr/>
          </a:p>
          <a:p>
            <a:pPr marL="1143000" lvl="2" indent="-228600" algn="l" rtl="0">
              <a:spcBef>
                <a:spcPts val="48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Will require a high click rate to get to tasks</a:t>
            </a:r>
            <a:endParaRPr/>
          </a:p>
          <a:p>
            <a:pPr marL="1143000" lvl="2" indent="-228600" algn="l" rtl="0">
              <a:spcBef>
                <a:spcPts val="48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Will require a chat message to open different apps, rather than just being able to open them</a:t>
            </a:r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06f9e49fe4_0_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Design &amp; Rationale</a:t>
            </a:r>
            <a:endParaRPr/>
          </a:p>
        </p:txBody>
      </p:sp>
      <p:pic>
        <p:nvPicPr>
          <p:cNvPr id="147" name="Google Shape;147;g306f9e49fe4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05" y="1543221"/>
            <a:ext cx="7810890" cy="4410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409a05e03fd22768_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Design &amp; Rationale</a:t>
            </a:r>
            <a:endParaRPr/>
          </a:p>
        </p:txBody>
      </p:sp>
      <p:pic>
        <p:nvPicPr>
          <p:cNvPr id="153" name="Google Shape;153;g409a05e03fd22768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70038"/>
            <a:ext cx="8839200" cy="50421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409a05e03fd22768_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High Level System Design</a:t>
            </a:r>
            <a:endParaRPr/>
          </a:p>
        </p:txBody>
      </p:sp>
      <p:sp>
        <p:nvSpPr>
          <p:cNvPr id="159" name="Google Shape;159;g409a05e03fd22768_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0" name="Google Shape;160;g409a05e03fd22768_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39317"/>
            <a:ext cx="9143998" cy="377936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6D61DC2-901F-BB8A-88DD-FF1F68762E41}"/>
              </a:ext>
            </a:extLst>
          </p:cNvPr>
          <p:cNvSpPr txBox="1"/>
          <p:nvPr/>
        </p:nvSpPr>
        <p:spPr>
          <a:xfrm>
            <a:off x="5479200" y="6214030"/>
            <a:ext cx="2216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Next up: The Cashiers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The Cashiers: </a:t>
            </a:r>
            <a:r>
              <a:rPr lang="en-US" err="1"/>
              <a:t>Shoptimum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2700"/>
              <a:t>Marshall </a:t>
            </a:r>
            <a:r>
              <a:rPr lang="en-US" sz="2700" err="1"/>
              <a:t>McIlyar</a:t>
            </a:r>
            <a:endParaRPr lang="en-US" sz="2700" err="1">
              <a:solidFill>
                <a:srgbClr val="000000"/>
              </a:solidFill>
            </a:endParaRPr>
          </a:p>
          <a:p>
            <a:r>
              <a:rPr lang="en-US" sz="2700"/>
              <a:t>Akshath Venkataraman</a:t>
            </a:r>
            <a:endParaRPr lang="en-US" sz="2700">
              <a:solidFill>
                <a:srgbClr val="000000"/>
              </a:solidFill>
            </a:endParaRPr>
          </a:p>
          <a:p>
            <a:r>
              <a:rPr lang="en-US" sz="2700"/>
              <a:t>Hector Cardenas</a:t>
            </a:r>
            <a:endParaRPr lang="en-US" sz="2700">
              <a:solidFill>
                <a:srgbClr val="000000"/>
              </a:solidFill>
            </a:endParaRPr>
          </a:p>
          <a:p>
            <a:r>
              <a:rPr lang="en-US" sz="2700"/>
              <a:t>Benson Nguyen</a:t>
            </a:r>
            <a:endParaRPr lang="en-US" sz="2700">
              <a:solidFill>
                <a:srgbClr val="000000"/>
              </a:solidFill>
            </a:endParaRPr>
          </a:p>
          <a:p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706475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69E9F-D291-45F2-B94B-71877E3EF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Related Designs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C4986-F9A2-45A8-B9F9-448C38F4536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Calibri"/>
                <a:cs typeface="Calibri"/>
              </a:rPr>
              <a:t>Yummly</a:t>
            </a:r>
          </a:p>
          <a:p>
            <a:pPr lvl="1"/>
            <a:r>
              <a:rPr lang="en-US">
                <a:ea typeface="Calibri"/>
                <a:cs typeface="Calibri"/>
              </a:rPr>
              <a:t>Provides recipes based on preferences</a:t>
            </a:r>
          </a:p>
          <a:p>
            <a:pPr lvl="1"/>
            <a:r>
              <a:rPr lang="en-US">
                <a:ea typeface="Calibri"/>
                <a:cs typeface="Calibri"/>
              </a:rPr>
              <a:t>Asks too many questions</a:t>
            </a:r>
          </a:p>
          <a:p>
            <a:pPr lvl="1"/>
            <a:r>
              <a:rPr lang="en-US">
                <a:ea typeface="Calibri"/>
                <a:cs typeface="Calibri"/>
              </a:rPr>
              <a:t>Does not factor budget and macro nutrient goals</a:t>
            </a:r>
            <a:endParaRPr lang="en-US"/>
          </a:p>
          <a:p>
            <a:r>
              <a:rPr lang="en-US">
                <a:ea typeface="Calibri"/>
                <a:cs typeface="Calibri"/>
              </a:rPr>
              <a:t>Paprika</a:t>
            </a:r>
          </a:p>
          <a:p>
            <a:pPr lvl="1"/>
            <a:r>
              <a:rPr lang="en-US">
                <a:ea typeface="Calibri"/>
                <a:cs typeface="Calibri"/>
              </a:rPr>
              <a:t>Provides recipes and allows importing recipes</a:t>
            </a:r>
          </a:p>
          <a:p>
            <a:pPr lvl="1"/>
            <a:r>
              <a:rPr lang="en-US">
                <a:ea typeface="Calibri"/>
                <a:cs typeface="Calibri"/>
              </a:rPr>
              <a:t>Not very user friendly</a:t>
            </a:r>
          </a:p>
          <a:p>
            <a:pPr lvl="1"/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pPr lvl="1"/>
            <a:endParaRPr lang="en-US">
              <a:ea typeface="Calibri"/>
              <a:cs typeface="Calibri"/>
            </a:endParaRPr>
          </a:p>
          <a:p>
            <a:pPr lvl="1"/>
            <a:endParaRPr lang="en-US">
              <a:ea typeface="Calibri"/>
              <a:cs typeface="Calibri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87276C-22AB-4748-AA4C-AB4041BA20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>
              <a:ea typeface="Calibri"/>
              <a:cs typeface="Calibri"/>
            </a:endParaRP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</p:txBody>
      </p:sp>
      <p:pic>
        <p:nvPicPr>
          <p:cNvPr id="5" name="Picture 4" descr="Make a delicious brunch this weekend with Yummly for Windows 10 ...">
            <a:extLst>
              <a:ext uri="{FF2B5EF4-FFF2-40B4-BE49-F238E27FC236}">
                <a16:creationId xmlns:a16="http://schemas.microsoft.com/office/drawing/2014/main" id="{4A6D4C8F-1439-22BC-8C36-2CC6FF71B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420664"/>
            <a:ext cx="3825432" cy="2280469"/>
          </a:xfrm>
          <a:prstGeom prst="rect">
            <a:avLst/>
          </a:prstGeom>
        </p:spPr>
      </p:pic>
      <p:pic>
        <p:nvPicPr>
          <p:cNvPr id="7" name="Picture 6" descr="Paprika App for Recipe Organization, Grocery List and Meal Planning ...">
            <a:extLst>
              <a:ext uri="{FF2B5EF4-FFF2-40B4-BE49-F238E27FC236}">
                <a16:creationId xmlns:a16="http://schemas.microsoft.com/office/drawing/2014/main" id="{AD8FC357-E60F-C02F-F97E-967A20BE08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7235" y="3789262"/>
            <a:ext cx="3692324" cy="272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36625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69E9F-D291-45F2-B94B-71877E3EF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Design &amp; Rationale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C4986-F9A2-45A8-B9F9-448C38F4536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Global ban of ingredient</a:t>
            </a:r>
          </a:p>
          <a:p>
            <a:pPr lvl="1"/>
            <a:r>
              <a:rPr lang="en-US"/>
              <a:t>Full power to the user to control what they do not like</a:t>
            </a:r>
            <a:endParaRPr lang="en-US">
              <a:ea typeface="Calibri"/>
              <a:cs typeface="Calibri"/>
            </a:endParaRPr>
          </a:p>
          <a:p>
            <a:pPr lvl="1"/>
            <a:r>
              <a:rPr lang="en-US"/>
              <a:t>Can impact suggestions of other recipes with the ingredient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87276C-22AB-4748-AA4C-AB4041BA20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>
              <a:ea typeface="Calibri"/>
              <a:cs typeface="Calibri"/>
            </a:endParaRP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</p:txBody>
      </p:sp>
      <p:pic>
        <p:nvPicPr>
          <p:cNvPr id="6" name="Picture 5" descr="Two phones with a screenshot&#10;&#10;Description automatically generated">
            <a:extLst>
              <a:ext uri="{FF2B5EF4-FFF2-40B4-BE49-F238E27FC236}">
                <a16:creationId xmlns:a16="http://schemas.microsoft.com/office/drawing/2014/main" id="{E2BC6709-8FA9-3839-ADA3-41CFC6A71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362" y="2066969"/>
            <a:ext cx="2749216" cy="2723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9237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/>
              <a:t>Design &amp; Rationale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530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Asking users for their diet preference, allergies, etc. upfront</a:t>
            </a:r>
            <a:endParaRPr lang="en-US">
              <a:ea typeface="Calibri"/>
              <a:cs typeface="Calibri"/>
            </a:endParaRPr>
          </a:p>
          <a:p>
            <a:pPr lvl="1"/>
            <a:r>
              <a:rPr lang="en-US"/>
              <a:t>Creates</a:t>
            </a:r>
            <a:r>
              <a:rPr lang="en-US">
                <a:ea typeface="Calibri"/>
                <a:cs typeface="Calibri"/>
              </a:rPr>
              <a:t> a starting point for recommending recipes</a:t>
            </a:r>
          </a:p>
          <a:p>
            <a:pPr lvl="1"/>
            <a:r>
              <a:rPr lang="en-US"/>
              <a:t>May turn away users who are overwhelmed or annoyed by introduction processes. ​</a:t>
            </a:r>
            <a:endParaRPr lang="en-US">
              <a:ea typeface="Calibri"/>
              <a:cs typeface="Calibri"/>
            </a:endParaRPr>
          </a:p>
        </p:txBody>
      </p:sp>
      <p:pic>
        <p:nvPicPr>
          <p:cNvPr id="4" name="Picture 3" descr="A hand holding a phone with food on the screen&#10;&#10;Description automatically generated">
            <a:extLst>
              <a:ext uri="{FF2B5EF4-FFF2-40B4-BE49-F238E27FC236}">
                <a16:creationId xmlns:a16="http://schemas.microsoft.com/office/drawing/2014/main" id="{895339AD-3312-8E5F-55C8-E8095C44E4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6765" y="1942256"/>
            <a:ext cx="4022203" cy="222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52034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/>
              <a:t>Work plan (only include if significantly changed from prior presentation)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/>
              <a:t>Marshall </a:t>
            </a:r>
            <a:r>
              <a:rPr lang="en-US" sz="2400" err="1"/>
              <a:t>McIlyar</a:t>
            </a:r>
            <a:r>
              <a:rPr lang="en-US" sz="2400"/>
              <a:t> – Frontend &amp; Mock Scenario Setup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>
                <a:ea typeface="Calibri"/>
                <a:cs typeface="Calibri"/>
              </a:rPr>
              <a:t>Coding up main menu screens and recipe viewing screens</a:t>
            </a:r>
          </a:p>
          <a:p>
            <a:r>
              <a:rPr lang="en-US" sz="2400"/>
              <a:t>Akshath Venkataraman – Frontend &amp; Data Processing</a:t>
            </a:r>
            <a:endParaRPr lang="en-US" sz="2400">
              <a:ea typeface="Calibri"/>
              <a:cs typeface="Calibri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>
                <a:ea typeface="Calibri"/>
                <a:cs typeface="Calibri"/>
              </a:rPr>
              <a:t>Coding initial recommendation screen and settings page</a:t>
            </a:r>
          </a:p>
          <a:p>
            <a:r>
              <a:rPr lang="en-US" sz="2400"/>
              <a:t>Hector Cardenas – UI Design &amp; Testing</a:t>
            </a:r>
            <a:endParaRPr lang="en-US" sz="2400">
              <a:ea typeface="Calibri"/>
              <a:cs typeface="Calibri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>
                <a:ea typeface="Calibri"/>
                <a:cs typeface="Calibri"/>
              </a:rPr>
              <a:t>Creating initial mock-ups for various screens of the app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>
                <a:ea typeface="Calibri"/>
                <a:cs typeface="Calibri"/>
              </a:rPr>
              <a:t>Testing current implementation by simulating different users with unique preferences</a:t>
            </a:r>
            <a:endParaRPr lang="en-US" sz="2000"/>
          </a:p>
          <a:p>
            <a:r>
              <a:rPr lang="en-US" sz="2400"/>
              <a:t>Benson Nguyen – Backend (Shopping List/Recipe Algorithm)</a:t>
            </a:r>
            <a:endParaRPr lang="en-US" sz="2400">
              <a:ea typeface="Calibri"/>
              <a:cs typeface="Calibri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>
                <a:ea typeface="Calibri"/>
                <a:cs typeface="Calibri"/>
              </a:rPr>
              <a:t>Creating recipe algorithm taking into weights from user preferences</a:t>
            </a:r>
          </a:p>
          <a:p>
            <a:endParaRPr lang="en-US" sz="2800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55B6DE-5BB9-0225-1557-9D24C637D302}"/>
              </a:ext>
            </a:extLst>
          </p:cNvPr>
          <p:cNvSpPr txBox="1"/>
          <p:nvPr/>
        </p:nvSpPr>
        <p:spPr>
          <a:xfrm>
            <a:off x="5493600" y="6089126"/>
            <a:ext cx="2645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Next up: The Doctor is (In)</a:t>
            </a:r>
          </a:p>
        </p:txBody>
      </p:sp>
    </p:spTree>
    <p:extLst>
      <p:ext uri="{BB962C8B-B14F-4D97-AF65-F5344CB8AC3E}">
        <p14:creationId xmlns:p14="http://schemas.microsoft.com/office/powerpoint/2010/main" val="362203989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8077200" cy="1470025"/>
          </a:xfrm>
        </p:spPr>
        <p:txBody>
          <a:bodyPr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4400" dirty="0">
                <a:latin typeface="Georgia"/>
                <a:ea typeface="Georgia"/>
                <a:cs typeface="Georgia"/>
                <a:sym typeface="Georgia"/>
              </a:rPr>
              <a:t>The Doctor Is [In]:</a:t>
            </a:r>
            <a:br>
              <a:rPr lang="en-US" sz="4400" dirty="0">
                <a:latin typeface="Georgia"/>
                <a:ea typeface="Georgia"/>
                <a:cs typeface="Georgia"/>
                <a:sym typeface="Georgia"/>
              </a:rPr>
            </a:br>
            <a:r>
              <a:rPr lang="en-US" sz="4400" dirty="0">
                <a:latin typeface="Georgia"/>
                <a:ea typeface="Georgia"/>
                <a:cs typeface="Georgia"/>
                <a:sym typeface="Georgia"/>
              </a:rPr>
              <a:t>Interactive Rare Disease Database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10000"/>
            <a:ext cx="7391400" cy="1752600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latin typeface="Georgia"/>
                <a:ea typeface="Georgia"/>
                <a:cs typeface="Georgia"/>
                <a:sym typeface="Georgia"/>
              </a:rPr>
              <a:t>Qizhuo</a:t>
            </a:r>
            <a:r>
              <a:rPr lang="en-US" sz="3200" dirty="0">
                <a:latin typeface="Georgia"/>
                <a:ea typeface="Georgia"/>
                <a:cs typeface="Georgia"/>
                <a:sym typeface="Georgia"/>
              </a:rPr>
              <a:t> Shen, </a:t>
            </a:r>
            <a:r>
              <a:rPr lang="en-US" sz="3200" dirty="0" err="1">
                <a:latin typeface="Georgia"/>
                <a:ea typeface="Georgia"/>
                <a:cs typeface="Georgia"/>
                <a:sym typeface="Georgia"/>
              </a:rPr>
              <a:t>Sicheng</a:t>
            </a:r>
            <a:r>
              <a:rPr lang="en-US" sz="3200" dirty="0">
                <a:latin typeface="Georgia"/>
                <a:ea typeface="Georgia"/>
                <a:cs typeface="Georgia"/>
                <a:sym typeface="Georgia"/>
              </a:rPr>
              <a:t> Chen, Annan Zou </a:t>
            </a:r>
          </a:p>
        </p:txBody>
      </p:sp>
    </p:spTree>
    <p:extLst>
      <p:ext uri="{BB962C8B-B14F-4D97-AF65-F5344CB8AC3E}">
        <p14:creationId xmlns:p14="http://schemas.microsoft.com/office/powerpoint/2010/main" val="311162732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69E9F-D291-45F2-B94B-71877E3EF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Related Designs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C4986-F9A2-45A8-B9F9-448C38F453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18763"/>
          </a:xfrm>
        </p:spPr>
        <p:txBody>
          <a:bodyPr>
            <a:normAutofit fontScale="55000" lnSpcReduction="20000"/>
          </a:bodyPr>
          <a:lstStyle/>
          <a:p>
            <a:r>
              <a:rPr lang="en-US" dirty="0" err="1"/>
              <a:t>zebraMD</a:t>
            </a:r>
            <a:r>
              <a:rPr lang="en-US" dirty="0"/>
              <a:t> (Pure ML CDSS)</a:t>
            </a:r>
          </a:p>
          <a:p>
            <a:pPr lvl="1"/>
            <a:r>
              <a:rPr lang="en-US" dirty="0"/>
              <a:t>What is good</a:t>
            </a:r>
          </a:p>
          <a:p>
            <a:pPr lvl="2"/>
            <a:r>
              <a:rPr lang="en-US" u="sng" dirty="0"/>
              <a:t>Advanced Machine Learning Integration</a:t>
            </a:r>
            <a:r>
              <a:rPr lang="en-US" dirty="0"/>
              <a:t>: Utilizes sophisticated machine learning algorithms to analyze electronic health records, effectively identifying patients potentially at risk for rare diseases.</a:t>
            </a:r>
          </a:p>
          <a:p>
            <a:pPr lvl="2"/>
            <a:r>
              <a:rPr lang="en-US" u="sng" dirty="0"/>
              <a:t>Contextual Patient Data Handling</a:t>
            </a:r>
            <a:r>
              <a:rPr lang="en-US" dirty="0"/>
              <a:t>: Capable of incorporating patient-specific context by allowing medical records to be uploaded directly to the platform.</a:t>
            </a:r>
          </a:p>
          <a:p>
            <a:pPr lvl="2"/>
            <a:r>
              <a:rPr lang="en-US" u="sng" dirty="0"/>
              <a:t>Educational Support</a:t>
            </a:r>
            <a:r>
              <a:rPr lang="en-US" dirty="0"/>
              <a:t>: Provides references and supplementary readings within the search results, enhancing the informational value for medical practitioners.</a:t>
            </a:r>
          </a:p>
          <a:p>
            <a:pPr lvl="1"/>
            <a:r>
              <a:rPr lang="en-US" dirty="0"/>
              <a:t>What is not so good</a:t>
            </a:r>
          </a:p>
          <a:p>
            <a:pPr lvl="2"/>
            <a:r>
              <a:rPr lang="en-US" u="sng" dirty="0"/>
              <a:t>Limited User Interaction</a:t>
            </a:r>
            <a:r>
              <a:rPr lang="en-US" dirty="0"/>
              <a:t>: The user interface is simplified, featuring only a search box and a record upload button, which may restrict user engagement and functionality.</a:t>
            </a:r>
          </a:p>
          <a:p>
            <a:pPr lvl="2"/>
            <a:r>
              <a:rPr lang="en-US" u="sng" dirty="0"/>
              <a:t>Information Overload</a:t>
            </a:r>
            <a:r>
              <a:rPr lang="en-US" dirty="0"/>
              <a:t>: The results, predominantly extracted from a comprehensive knowledge database, could potentially lead to an overload of information, complicating the decision-making process for healthcare providers.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263117-7518-44AF-FA7C-D14227236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698" y="1600200"/>
            <a:ext cx="3139901" cy="2209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D5AB51-D443-A185-A2DC-C5767555AB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3992562"/>
            <a:ext cx="2493548" cy="262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42081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69E9F-D291-45F2-B94B-71877E3EF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Related Designs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C4986-F9A2-45A8-B9F9-448C38F4536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err="1"/>
              <a:t>RDmaster</a:t>
            </a:r>
            <a:r>
              <a:rPr lang="en-US" dirty="0"/>
              <a:t> (Dialogue CDSS)</a:t>
            </a:r>
          </a:p>
          <a:p>
            <a:pPr lvl="1"/>
            <a:r>
              <a:rPr lang="en-US" dirty="0"/>
              <a:t>What is good</a:t>
            </a:r>
          </a:p>
          <a:p>
            <a:pPr lvl="2"/>
            <a:r>
              <a:rPr lang="en-US" u="sng" dirty="0"/>
              <a:t>Enhanced Patient Context</a:t>
            </a:r>
            <a:r>
              <a:rPr lang="en-US" dirty="0"/>
              <a:t>: Incorporates detailed patient data including both genotypic and phenotypic information, providing a more comprehensive view for personalized care.</a:t>
            </a:r>
          </a:p>
          <a:p>
            <a:pPr lvl="2"/>
            <a:r>
              <a:rPr lang="en-US" u="sng" dirty="0"/>
              <a:t>Interactive Dialogue System</a:t>
            </a:r>
            <a:r>
              <a:rPr lang="en-US" dirty="0"/>
              <a:t>: Facilitates user interaction through a dialogue-based interface, promoting an engaging and dynamic user experience.</a:t>
            </a:r>
          </a:p>
          <a:p>
            <a:pPr lvl="1"/>
            <a:r>
              <a:rPr lang="en-US" dirty="0"/>
              <a:t>What is not so good</a:t>
            </a:r>
          </a:p>
          <a:p>
            <a:pPr lvl="2"/>
            <a:r>
              <a:rPr lang="en-US" u="sng" dirty="0"/>
              <a:t>Basic Dialogue Capabilities</a:t>
            </a:r>
            <a:r>
              <a:rPr lang="en-US" dirty="0"/>
              <a:t>: The dialogue system operates on a simple decision tree, lacking advanced intelligence which may limit the depth and flexibility of interactions.</a:t>
            </a:r>
          </a:p>
          <a:p>
            <a:pPr lvl="2"/>
            <a:r>
              <a:rPr lang="en-US" u="sng" dirty="0"/>
              <a:t>Technical Complexity in Diagnostics</a:t>
            </a:r>
            <a:r>
              <a:rPr lang="en-US" dirty="0"/>
              <a:t>: Relies heavily on gene analysis for diagnostics, resulting in highly technical results that may not be easily interpretable by all healthcare providers, potentially restricting its utility in broader clinical settings.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FDB3CF-47DD-4D18-D893-893F6E2AA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6642" y="1600200"/>
            <a:ext cx="3805936" cy="2286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25A30D-F7AE-C560-C4A4-CF4AE91B56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4068762"/>
            <a:ext cx="3505200" cy="278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83268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0" y="8572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138175" y="980075"/>
            <a:ext cx="8886000" cy="9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</a:pPr>
            <a:r>
              <a:rPr lang="en" sz="3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Design &amp; Rationale</a:t>
            </a:r>
            <a:endParaRPr sz="32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05350" y="1853325"/>
            <a:ext cx="2888400" cy="38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rgbClr val="000000"/>
              </a:buClr>
            </a:pPr>
            <a:r>
              <a:rPr lang="en" sz="1600" b="1" kern="0" dirty="0">
                <a:latin typeface="Arial"/>
                <a:cs typeface="Arial"/>
                <a:sym typeface="Arial"/>
              </a:rPr>
              <a:t>Choice 1:</a:t>
            </a:r>
            <a:endParaRPr sz="1600" b="1" kern="0" dirty="0">
              <a:latin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</a:pPr>
            <a:r>
              <a:rPr lang="en" sz="1600" kern="0" dirty="0">
                <a:latin typeface="Arial"/>
                <a:cs typeface="Arial"/>
                <a:sym typeface="Arial"/>
              </a:rPr>
              <a:t>Combination of Chatbot and Knowledge/Context Database Interface</a:t>
            </a:r>
            <a:endParaRPr sz="1600" kern="0" dirty="0">
              <a:latin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</a:pPr>
            <a:r>
              <a:rPr lang="en" sz="1600" b="1" kern="0" dirty="0">
                <a:latin typeface="Arial"/>
                <a:cs typeface="Arial"/>
                <a:sym typeface="Arial"/>
              </a:rPr>
              <a:t>Advantages:</a:t>
            </a:r>
            <a:endParaRPr sz="1600" b="1" kern="0" dirty="0">
              <a:latin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</a:pPr>
            <a:r>
              <a:rPr lang="en" sz="1600" kern="0" dirty="0">
                <a:latin typeface="Arial"/>
                <a:cs typeface="Arial"/>
                <a:sym typeface="Arial"/>
              </a:rPr>
              <a:t>-Balances interactivity and adaptability</a:t>
            </a:r>
            <a:endParaRPr sz="1600" kern="0" dirty="0">
              <a:latin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</a:pPr>
            <a:r>
              <a:rPr lang="en" sz="1600" kern="0" dirty="0">
                <a:latin typeface="Arial"/>
                <a:cs typeface="Arial"/>
                <a:sym typeface="Arial"/>
              </a:rPr>
              <a:t>-Provides a degree of explainability </a:t>
            </a:r>
            <a:endParaRPr sz="1600" kern="0" dirty="0">
              <a:latin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</a:pPr>
            <a:r>
              <a:rPr lang="en" sz="1600" b="1" kern="0" dirty="0">
                <a:latin typeface="Arial"/>
                <a:cs typeface="Arial"/>
                <a:sym typeface="Arial"/>
              </a:rPr>
              <a:t>Disadvantages:</a:t>
            </a:r>
            <a:endParaRPr sz="1600" b="1" kern="0" dirty="0">
              <a:latin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</a:pPr>
            <a:r>
              <a:rPr lang="en" sz="1600" kern="0" dirty="0">
                <a:latin typeface="Arial"/>
                <a:cs typeface="Arial"/>
                <a:sym typeface="Arial"/>
              </a:rPr>
              <a:t>-Relatively strongly coupled and not very modular or portable</a:t>
            </a:r>
            <a:endParaRPr sz="1600" kern="0" dirty="0">
              <a:latin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SzPts val="1100"/>
            </a:pPr>
            <a:r>
              <a:rPr lang="en" sz="1600" kern="0" dirty="0">
                <a:latin typeface="Arial"/>
                <a:cs typeface="Arial"/>
                <a:sym typeface="Arial"/>
              </a:rPr>
              <a:t>-High amount of textual information</a:t>
            </a:r>
            <a:endParaRPr sz="1600" b="1" kern="0" dirty="0">
              <a:latin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6550" y="2117413"/>
            <a:ext cx="5787624" cy="3526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/>
        </p:nvSpPr>
        <p:spPr>
          <a:xfrm>
            <a:off x="0" y="8572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138175" y="980075"/>
            <a:ext cx="8886000" cy="9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</a:pPr>
            <a:r>
              <a:rPr lang="en" sz="3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Design &amp; Rationale</a:t>
            </a:r>
            <a:endParaRPr sz="32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205350" y="1853325"/>
            <a:ext cx="3000000" cy="38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rgbClr val="000000"/>
              </a:buClr>
            </a:pPr>
            <a:r>
              <a:rPr lang="en" sz="1600" b="1" kern="0" dirty="0">
                <a:latin typeface="Arial"/>
                <a:cs typeface="Arial"/>
                <a:sym typeface="Arial"/>
              </a:rPr>
              <a:t>Choice 2:</a:t>
            </a:r>
            <a:endParaRPr sz="1600" b="1" kern="0" dirty="0">
              <a:latin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</a:pPr>
            <a:r>
              <a:rPr lang="en" sz="1600" kern="0" dirty="0">
                <a:latin typeface="Arial"/>
                <a:cs typeface="Arial"/>
                <a:sym typeface="Arial"/>
              </a:rPr>
              <a:t>Text bot is the main input. Context is extracted from the input and added to the decision making. The contexts can be optionally manually edited.</a:t>
            </a:r>
            <a:endParaRPr sz="1600" kern="0" dirty="0">
              <a:latin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</a:pPr>
            <a:r>
              <a:rPr lang="en" sz="1600" b="1" kern="0" dirty="0">
                <a:latin typeface="Arial"/>
                <a:cs typeface="Arial"/>
                <a:sym typeface="Arial"/>
              </a:rPr>
              <a:t>Advantages:</a:t>
            </a:r>
            <a:endParaRPr sz="1600" b="1" kern="0" dirty="0">
              <a:latin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</a:pPr>
            <a:r>
              <a:rPr lang="en" sz="1600" kern="0" dirty="0">
                <a:latin typeface="Arial"/>
                <a:cs typeface="Arial"/>
                <a:sym typeface="Arial"/>
              </a:rPr>
              <a:t>-Additional manual safeguard to ensure correctness and increase reliability</a:t>
            </a:r>
            <a:endParaRPr sz="1600" kern="0" dirty="0">
              <a:latin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</a:pPr>
            <a:r>
              <a:rPr lang="en" sz="1600" b="1" kern="0" dirty="0">
                <a:latin typeface="Arial"/>
                <a:cs typeface="Arial"/>
                <a:sym typeface="Arial"/>
              </a:rPr>
              <a:t>Disadvantages:</a:t>
            </a:r>
            <a:endParaRPr sz="1600" b="1" kern="0" dirty="0">
              <a:latin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</a:pPr>
            <a:r>
              <a:rPr lang="en" sz="1600" kern="0" dirty="0">
                <a:latin typeface="Arial"/>
                <a:cs typeface="Arial"/>
                <a:sym typeface="Arial"/>
              </a:rPr>
              <a:t>-Higher cognitive load</a:t>
            </a:r>
            <a:endParaRPr sz="1600" b="1" kern="0" dirty="0">
              <a:latin typeface="Arial"/>
              <a:cs typeface="Arial"/>
              <a:sym typeface="Arial"/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5826" y="2082576"/>
            <a:ext cx="5633851" cy="34660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/>
        </p:nvSpPr>
        <p:spPr>
          <a:xfrm>
            <a:off x="0" y="8572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1" name="Google Shape;71;p15"/>
          <p:cNvSpPr txBox="1"/>
          <p:nvPr/>
        </p:nvSpPr>
        <p:spPr>
          <a:xfrm>
            <a:off x="138175" y="980075"/>
            <a:ext cx="8886000" cy="9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</a:pPr>
            <a:r>
              <a:rPr lang="en" sz="3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Design &amp; Rationale</a:t>
            </a:r>
            <a:endParaRPr sz="32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205350" y="1853325"/>
            <a:ext cx="3000000" cy="38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rgbClr val="000000"/>
              </a:buClr>
            </a:pPr>
            <a:r>
              <a:rPr lang="en" sz="1600" b="1" kern="0" dirty="0">
                <a:latin typeface="Arial"/>
                <a:cs typeface="Arial"/>
                <a:sym typeface="Arial"/>
              </a:rPr>
              <a:t>Choice 3:</a:t>
            </a:r>
            <a:endParaRPr sz="1600" b="1" kern="0" dirty="0">
              <a:latin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</a:pPr>
            <a:r>
              <a:rPr lang="en" sz="1600" kern="0" dirty="0">
                <a:latin typeface="Arial"/>
                <a:cs typeface="Arial"/>
                <a:sym typeface="Arial"/>
              </a:rPr>
              <a:t>Upon query, newer contexts are added via embedding, and highlighted via heavier text. ML agents will weigh more recent contexts more heavily. Contexts are displayed in a tree structure.</a:t>
            </a:r>
            <a:endParaRPr sz="1600" kern="0" dirty="0">
              <a:latin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</a:pPr>
            <a:r>
              <a:rPr lang="en" sz="1600" b="1" kern="0" dirty="0">
                <a:latin typeface="Arial"/>
                <a:cs typeface="Arial"/>
                <a:sym typeface="Arial"/>
              </a:rPr>
              <a:t>Advantages:</a:t>
            </a:r>
            <a:endParaRPr sz="1600" b="1" kern="0" dirty="0">
              <a:latin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</a:pPr>
            <a:r>
              <a:rPr lang="en" sz="1600" kern="0" dirty="0">
                <a:latin typeface="Arial"/>
                <a:cs typeface="Arial"/>
                <a:sym typeface="Arial"/>
              </a:rPr>
              <a:t>-Easier for the professional to overview the entire situation and prioritize information</a:t>
            </a:r>
            <a:endParaRPr sz="1600" kern="0" dirty="0">
              <a:latin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</a:pPr>
            <a:r>
              <a:rPr lang="en" sz="1600" b="1" kern="0" dirty="0">
                <a:latin typeface="Arial"/>
                <a:cs typeface="Arial"/>
                <a:sym typeface="Arial"/>
              </a:rPr>
              <a:t>Disadvantages:</a:t>
            </a:r>
            <a:endParaRPr sz="1600" b="1" kern="0" dirty="0">
              <a:latin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</a:pPr>
            <a:r>
              <a:rPr lang="en" sz="1600" kern="0" dirty="0">
                <a:latin typeface="Arial"/>
                <a:cs typeface="Arial"/>
                <a:sym typeface="Arial"/>
              </a:rPr>
              <a:t>-Recency bias by the ML model might need correction</a:t>
            </a:r>
            <a:endParaRPr sz="1600" b="1" kern="0" dirty="0">
              <a:latin typeface="Arial"/>
              <a:cs typeface="Arial"/>
              <a:sym typeface="Arial"/>
            </a:endParaRPr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5350" y="1958976"/>
            <a:ext cx="5633850" cy="34515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/>
        </p:nvSpPr>
        <p:spPr>
          <a:xfrm>
            <a:off x="0" y="8572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9" name="Google Shape;79;p16"/>
          <p:cNvSpPr txBox="1"/>
          <p:nvPr/>
        </p:nvSpPr>
        <p:spPr>
          <a:xfrm>
            <a:off x="138175" y="980075"/>
            <a:ext cx="8886000" cy="9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</a:pPr>
            <a:r>
              <a:rPr lang="en" sz="3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Design &amp; Rationale</a:t>
            </a:r>
            <a:endParaRPr sz="32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0" name="Google Shape;80;p16"/>
          <p:cNvSpPr txBox="1"/>
          <p:nvPr/>
        </p:nvSpPr>
        <p:spPr>
          <a:xfrm>
            <a:off x="205350" y="1853325"/>
            <a:ext cx="3000000" cy="38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rgbClr val="000000"/>
              </a:buClr>
            </a:pPr>
            <a:r>
              <a:rPr lang="en" sz="1500" b="1" kern="0" dirty="0">
                <a:latin typeface="Arial"/>
                <a:cs typeface="Arial"/>
                <a:sym typeface="Arial"/>
              </a:rPr>
              <a:t>Choice 4:</a:t>
            </a:r>
            <a:endParaRPr sz="1500" b="1" kern="0" dirty="0">
              <a:latin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SzPts val="1100"/>
            </a:pPr>
            <a:r>
              <a:rPr lang="en" sz="1500" kern="0" dirty="0">
                <a:latin typeface="Arial"/>
                <a:cs typeface="Arial"/>
                <a:sym typeface="Arial"/>
              </a:rPr>
              <a:t>ML agents take the embedded information and consult the knowledge based database to make decisions, provide rationale, and respond via both natural language and list ordered by inferred relevance.</a:t>
            </a:r>
            <a:endParaRPr sz="1500" kern="0" dirty="0">
              <a:latin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</a:pPr>
            <a:r>
              <a:rPr lang="en" sz="1500" b="1" kern="0" dirty="0">
                <a:latin typeface="Arial"/>
                <a:cs typeface="Arial"/>
                <a:sym typeface="Arial"/>
              </a:rPr>
              <a:t>Advantages:</a:t>
            </a:r>
            <a:endParaRPr sz="1500" b="1" kern="0" dirty="0">
              <a:latin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</a:pPr>
            <a:r>
              <a:rPr lang="en" sz="1500" kern="0" dirty="0">
                <a:latin typeface="Arial"/>
                <a:cs typeface="Arial"/>
                <a:sym typeface="Arial"/>
              </a:rPr>
              <a:t>-Natural language provides clearer directions for future steps -List provides structured information for decisions</a:t>
            </a:r>
            <a:endParaRPr sz="1500" kern="0" dirty="0">
              <a:latin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</a:pPr>
            <a:r>
              <a:rPr lang="en" sz="1500" b="1" kern="0" dirty="0">
                <a:latin typeface="Arial"/>
                <a:cs typeface="Arial"/>
                <a:sym typeface="Arial"/>
              </a:rPr>
              <a:t>Disadvantages:</a:t>
            </a:r>
            <a:endParaRPr sz="1500" b="1" kern="0" dirty="0">
              <a:latin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</a:pPr>
            <a:r>
              <a:rPr lang="en" sz="1500" kern="0" dirty="0">
                <a:latin typeface="Arial"/>
                <a:cs typeface="Arial"/>
                <a:sym typeface="Arial"/>
              </a:rPr>
              <a:t>-Handling information conflict between the two modes is crucial</a:t>
            </a:r>
            <a:endParaRPr sz="1500" b="1" kern="0" dirty="0">
              <a:latin typeface="Arial"/>
              <a:cs typeface="Arial"/>
              <a:sym typeface="Arial"/>
            </a:endParaRPr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5350" y="1958976"/>
            <a:ext cx="5633850" cy="345150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817EE1-D63F-9738-F41C-EAA630DE2528}"/>
              </a:ext>
            </a:extLst>
          </p:cNvPr>
          <p:cNvSpPr txBox="1"/>
          <p:nvPr/>
        </p:nvSpPr>
        <p:spPr>
          <a:xfrm>
            <a:off x="5493600" y="6089126"/>
            <a:ext cx="2145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Next up: </a:t>
            </a:r>
            <a:r>
              <a:rPr lang="en-US" dirty="0" err="1">
                <a:solidFill>
                  <a:srgbClr val="FF0000"/>
                </a:solidFill>
              </a:rPr>
              <a:t>CodeInsight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>
            <a:spLocks noGrp="1"/>
          </p:cNvSpPr>
          <p:nvPr>
            <p:ph type="ctrTitle"/>
          </p:nvPr>
        </p:nvSpPr>
        <p:spPr>
          <a:xfrm>
            <a:off x="685800" y="2455070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"/>
              <a:t>TeamName: CodeInsight</a:t>
            </a:r>
            <a:endParaRPr/>
          </a:p>
        </p:txBody>
      </p:sp>
      <p:sp>
        <p:nvSpPr>
          <p:cNvPr id="130" name="Google Shape;130;p25"/>
          <p:cNvSpPr txBox="1">
            <a:spLocks noGrp="1"/>
          </p:cNvSpPr>
          <p:nvPr>
            <p:ph type="subTitle" idx="1"/>
          </p:nvPr>
        </p:nvSpPr>
        <p:spPr>
          <a:xfrm>
            <a:off x="1371600" y="3771900"/>
            <a:ext cx="6400800" cy="1410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en"/>
              <a:t>Jing Cao, Alex Zheng, Zihao Wang, Longxiang Li</a:t>
            </a:r>
            <a:endParaRPr/>
          </a:p>
          <a:p>
            <a:pPr algn="l">
              <a:spcBef>
                <a:spcPts val="0"/>
              </a:spcBef>
              <a:buClr>
                <a:srgbClr val="888888"/>
              </a:buClr>
              <a:buSzPts val="3200"/>
            </a:pPr>
            <a:endParaRPr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>
            <a:spLocks noGrp="1"/>
          </p:cNvSpPr>
          <p:nvPr>
            <p:ph type="title"/>
          </p:nvPr>
        </p:nvSpPr>
        <p:spPr>
          <a:xfrm>
            <a:off x="457200" y="106322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"/>
              <a:t>Related Designs</a:t>
            </a:r>
            <a:endParaRPr/>
          </a:p>
        </p:txBody>
      </p:sp>
      <p:sp>
        <p:nvSpPr>
          <p:cNvPr id="136" name="Google Shape;136;p26"/>
          <p:cNvSpPr txBox="1">
            <a:spLocks noGrp="1"/>
          </p:cNvSpPr>
          <p:nvPr>
            <p:ph type="body" idx="1"/>
          </p:nvPr>
        </p:nvSpPr>
        <p:spPr>
          <a:xfrm>
            <a:off x="457200" y="1863850"/>
            <a:ext cx="8608500" cy="3966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85000" lnSpcReduction="20000"/>
          </a:bodyPr>
          <a:lstStyle/>
          <a:p>
            <a:pPr indent="-27305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" sz="2000"/>
              <a:t>Cursor</a:t>
            </a:r>
            <a:endParaRPr sz="2000"/>
          </a:p>
          <a:p>
            <a:pPr lvl="1" indent="-241300">
              <a:spcBef>
                <a:spcPts val="0"/>
              </a:spcBef>
              <a:buSzPct val="100000"/>
              <a:buFont typeface="Calibri"/>
              <a:buChar char="–"/>
            </a:pPr>
            <a:r>
              <a:rPr lang="en" sz="2000"/>
              <a:t>Pros:		</a:t>
            </a:r>
            <a:endParaRPr sz="2000"/>
          </a:p>
          <a:p>
            <a:pPr lvl="2" indent="-209550">
              <a:spcBef>
                <a:spcPts val="400"/>
              </a:spcBef>
              <a:buSzPct val="100000"/>
              <a:buFont typeface="Calibri"/>
              <a:buChar char="•"/>
            </a:pPr>
            <a:r>
              <a:rPr lang="en"/>
              <a:t>Strong contextual understanding for relevant suggestions.</a:t>
            </a:r>
            <a:endParaRPr/>
          </a:p>
          <a:p>
            <a:pPr lvl="2" indent="-209550">
              <a:spcBef>
                <a:spcPts val="400"/>
              </a:spcBef>
              <a:buSzPct val="100000"/>
              <a:buFont typeface="Calibri"/>
              <a:buChar char="•"/>
            </a:pPr>
            <a:r>
              <a:rPr lang="en"/>
              <a:t>Real-time interaction with modification and explanations.</a:t>
            </a:r>
            <a:endParaRPr/>
          </a:p>
          <a:p>
            <a:pPr lvl="2" indent="-209550">
              <a:spcBef>
                <a:spcPts val="400"/>
              </a:spcBef>
              <a:buSzPct val="100000"/>
              <a:buFont typeface="Calibri"/>
              <a:buChar char="•"/>
            </a:pPr>
            <a:r>
              <a:rPr lang="en"/>
              <a:t>The UI is typically lean, with a focus on in-line suggestions, which keeps all tools readily accessible in a single space.</a:t>
            </a:r>
            <a:endParaRPr/>
          </a:p>
          <a:p>
            <a:pPr lvl="1" indent="-241300">
              <a:spcBef>
                <a:spcPts val="480"/>
              </a:spcBef>
              <a:buSzPct val="100000"/>
              <a:buFont typeface="Calibri"/>
              <a:buChar char="–"/>
            </a:pPr>
            <a:r>
              <a:rPr lang="en" sz="2000"/>
              <a:t>Cons:</a:t>
            </a:r>
            <a:endParaRPr/>
          </a:p>
          <a:p>
            <a:pPr lvl="2" indent="-209550">
              <a:spcBef>
                <a:spcPts val="400"/>
              </a:spcBef>
              <a:buSzPct val="100000"/>
              <a:buFont typeface="Calibri"/>
              <a:buChar char="•"/>
            </a:pPr>
            <a:r>
              <a:rPr lang="en"/>
              <a:t>Limited personalization and customization options. </a:t>
            </a:r>
            <a:endParaRPr/>
          </a:p>
          <a:p>
            <a:pPr marL="0" indent="0">
              <a:spcBef>
                <a:spcPts val="0"/>
              </a:spcBef>
              <a:buNone/>
            </a:pPr>
            <a:endParaRPr sz="2000"/>
          </a:p>
          <a:p>
            <a:pPr indent="-273050">
              <a:spcBef>
                <a:spcPts val="0"/>
              </a:spcBef>
              <a:buSzPct val="100000"/>
              <a:buFont typeface="Calibri"/>
              <a:buChar char="•"/>
            </a:pPr>
            <a:r>
              <a:rPr lang="en" sz="2000"/>
              <a:t>Github Copilot</a:t>
            </a:r>
            <a:endParaRPr sz="2000"/>
          </a:p>
          <a:p>
            <a:pPr lvl="1" indent="-241300">
              <a:spcBef>
                <a:spcPts val="0"/>
              </a:spcBef>
              <a:buSzPct val="100000"/>
              <a:buFont typeface="Calibri"/>
              <a:buChar char="–"/>
            </a:pPr>
            <a:r>
              <a:rPr lang="en" sz="2000"/>
              <a:t>Pros:</a:t>
            </a:r>
            <a:endParaRPr sz="2000"/>
          </a:p>
          <a:p>
            <a:pPr lvl="2" indent="-209550">
              <a:spcBef>
                <a:spcPts val="0"/>
              </a:spcBef>
              <a:buSzPct val="100000"/>
              <a:buFont typeface="Calibri"/>
              <a:buChar char="•"/>
            </a:pPr>
            <a:r>
              <a:rPr lang="en"/>
              <a:t>Streamlines coding with fast, context-aware suggestions.</a:t>
            </a:r>
            <a:endParaRPr/>
          </a:p>
          <a:p>
            <a:pPr lvl="2" indent="-209550">
              <a:spcBef>
                <a:spcPts val="0"/>
              </a:spcBef>
              <a:buSzPct val="100000"/>
              <a:buFont typeface="Calibri"/>
              <a:buChar char="•"/>
            </a:pPr>
            <a:r>
              <a:rPr lang="en"/>
              <a:t>Broad language support and deep integration with GitHub.</a:t>
            </a:r>
            <a:endParaRPr/>
          </a:p>
          <a:p>
            <a:pPr lvl="2" indent="-209550">
              <a:spcBef>
                <a:spcPts val="0"/>
              </a:spcBef>
              <a:buSzPct val="100000"/>
              <a:buFont typeface="Calibri"/>
              <a:buChar char="•"/>
            </a:pPr>
            <a:r>
              <a:rPr lang="en"/>
              <a:t>Helps both beginners and experienced developers by speeding up coding tasks</a:t>
            </a:r>
            <a:endParaRPr/>
          </a:p>
          <a:p>
            <a:pPr lvl="1" indent="-241300">
              <a:spcBef>
                <a:spcPts val="0"/>
              </a:spcBef>
              <a:buSzPct val="100000"/>
              <a:buFont typeface="Calibri"/>
              <a:buChar char="–"/>
            </a:pPr>
            <a:r>
              <a:rPr lang="en" sz="2000"/>
              <a:t>Cons:</a:t>
            </a:r>
            <a:endParaRPr sz="2000"/>
          </a:p>
          <a:p>
            <a:pPr lvl="2" indent="-209550">
              <a:spcBef>
                <a:spcPts val="0"/>
              </a:spcBef>
              <a:buSzPct val="100000"/>
              <a:buFont typeface="Calibri"/>
              <a:buChar char="•"/>
            </a:pPr>
            <a:r>
              <a:rPr lang="en"/>
              <a:t>Suggestions can be inaccurate or irrelevant, especially in complex logic.</a:t>
            </a:r>
            <a:endParaRPr/>
          </a:p>
          <a:p>
            <a:pPr lvl="2" indent="-209550">
              <a:spcBef>
                <a:spcPts val="0"/>
              </a:spcBef>
              <a:buSzPct val="100000"/>
              <a:buFont typeface="Calibri"/>
              <a:buChar char="•"/>
            </a:pPr>
            <a:r>
              <a:rPr lang="en"/>
              <a:t>May lead to over-reliance, potentially reducing developers' critical thinking.</a:t>
            </a:r>
            <a:endParaRPr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>
            <a:spLocks noGrp="1"/>
          </p:cNvSpPr>
          <p:nvPr>
            <p:ph type="title"/>
          </p:nvPr>
        </p:nvSpPr>
        <p:spPr>
          <a:xfrm>
            <a:off x="457200" y="106322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" sz="3600"/>
              <a:t>Design &amp; Rationale</a:t>
            </a:r>
            <a:endParaRPr sz="3600"/>
          </a:p>
        </p:txBody>
      </p:sp>
      <p:sp>
        <p:nvSpPr>
          <p:cNvPr id="142" name="Google Shape;142;p27"/>
          <p:cNvSpPr txBox="1">
            <a:spLocks noGrp="1"/>
          </p:cNvSpPr>
          <p:nvPr>
            <p:ph type="body" idx="1"/>
          </p:nvPr>
        </p:nvSpPr>
        <p:spPr>
          <a:xfrm>
            <a:off x="237250" y="1964350"/>
            <a:ext cx="3298800" cy="4882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indent="-267335">
              <a:spcBef>
                <a:spcPts val="0"/>
              </a:spcBef>
              <a:buClr>
                <a:schemeClr val="dk1"/>
              </a:buClr>
              <a:buSzPts val="1400"/>
            </a:pPr>
            <a:r>
              <a:rPr lang="en" sz="1700" b="1"/>
              <a:t>Design choice 1</a:t>
            </a:r>
            <a:r>
              <a:rPr lang="en" sz="1700"/>
              <a:t>-</a:t>
            </a:r>
            <a:r>
              <a:rPr lang="en" sz="1600" b="1"/>
              <a:t>Single-Page Interface (vs. Multi-Page Interface</a:t>
            </a:r>
            <a:r>
              <a:rPr lang="en" sz="1700"/>
              <a:t>)</a:t>
            </a:r>
            <a:endParaRPr sz="1700"/>
          </a:p>
          <a:p>
            <a:pPr indent="-273050">
              <a:lnSpc>
                <a:spcPct val="115000"/>
              </a:lnSpc>
              <a:spcBef>
                <a:spcPts val="0"/>
              </a:spcBef>
              <a:buSzPts val="1700"/>
            </a:pPr>
            <a:r>
              <a:rPr lang="en" sz="1700" b="1"/>
              <a:t>The Good</a:t>
            </a:r>
            <a:r>
              <a:rPr lang="en" sz="1700"/>
              <a:t>: Keeps all tools easily accessible, enabling faster interactions. Reduces the need for frequent navigation between different screens.</a:t>
            </a:r>
            <a:endParaRPr sz="1700"/>
          </a:p>
          <a:p>
            <a:pPr indent="-273050">
              <a:lnSpc>
                <a:spcPct val="115000"/>
              </a:lnSpc>
              <a:spcBef>
                <a:spcPts val="0"/>
              </a:spcBef>
              <a:buSzPts val="1700"/>
            </a:pPr>
            <a:r>
              <a:rPr lang="en" sz="1700" b="1"/>
              <a:t>The Bad</a:t>
            </a:r>
            <a:r>
              <a:rPr lang="en" sz="1700"/>
              <a:t>: Can become cluttered, especially with complex features. May lead to inefficient use of screen space, overwhelming users.</a:t>
            </a:r>
            <a:endParaRPr sz="1700"/>
          </a:p>
          <a:p>
            <a:pPr marL="0" indent="0">
              <a:spcBef>
                <a:spcPts val="1200"/>
              </a:spcBef>
              <a:buNone/>
            </a:pPr>
            <a:br>
              <a:rPr lang="en" sz="2700"/>
            </a:br>
            <a:endParaRPr sz="2700"/>
          </a:p>
        </p:txBody>
      </p:sp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6926" y="2055829"/>
            <a:ext cx="5201651" cy="367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8"/>
          <p:cNvSpPr txBox="1">
            <a:spLocks noGrp="1"/>
          </p:cNvSpPr>
          <p:nvPr>
            <p:ph type="title"/>
          </p:nvPr>
        </p:nvSpPr>
        <p:spPr>
          <a:xfrm>
            <a:off x="457200" y="106322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" sz="3600" dirty="0"/>
              <a:t>Design &amp; Rationale</a:t>
            </a:r>
            <a:endParaRPr sz="3600" dirty="0"/>
          </a:p>
        </p:txBody>
      </p:sp>
      <p:sp>
        <p:nvSpPr>
          <p:cNvPr id="149" name="Google Shape;149;p28"/>
          <p:cNvSpPr txBox="1">
            <a:spLocks noGrp="1"/>
          </p:cNvSpPr>
          <p:nvPr>
            <p:ph type="body" idx="1"/>
          </p:nvPr>
        </p:nvSpPr>
        <p:spPr>
          <a:xfrm>
            <a:off x="237250" y="1964350"/>
            <a:ext cx="4450500" cy="4882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en" sz="1300" b="1">
                <a:latin typeface="Arial"/>
                <a:ea typeface="Arial"/>
                <a:cs typeface="Arial"/>
                <a:sym typeface="Arial"/>
              </a:rPr>
              <a:t>Design Choice 2: Active Suggestions vs. Passive Code Tips</a:t>
            </a:r>
            <a:endParaRPr sz="1300" b="1">
              <a:latin typeface="Arial"/>
              <a:ea typeface="Arial"/>
              <a:cs typeface="Arial"/>
              <a:sym typeface="Arial"/>
            </a:endParaRPr>
          </a:p>
          <a:p>
            <a:pPr marL="457200" indent="-298450">
              <a:lnSpc>
                <a:spcPct val="115000"/>
              </a:lnSpc>
              <a:spcBef>
                <a:spcPts val="1200"/>
              </a:spcBef>
              <a:buSzPts val="1100"/>
              <a:buChar char="●"/>
            </a:pPr>
            <a:r>
              <a:rPr lang="en" sz="1100" b="1">
                <a:latin typeface="Arial"/>
                <a:ea typeface="Arial"/>
                <a:cs typeface="Arial"/>
                <a:sym typeface="Arial"/>
              </a:rPr>
              <a:t>The Good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" sz="1100" b="1">
                <a:latin typeface="Arial"/>
                <a:ea typeface="Arial"/>
                <a:cs typeface="Arial"/>
                <a:sym typeface="Arial"/>
              </a:rPr>
              <a:t>Active Suggestions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(e.g., auto-inserting or recommending code blocks) can speed up development by offering immediate, context-aware solutions that minimize manual coding.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457200" indent="-298450">
              <a:lnSpc>
                <a:spcPct val="115000"/>
              </a:lnSpc>
              <a:spcBef>
                <a:spcPts val="0"/>
              </a:spcBef>
              <a:buSzPts val="1100"/>
              <a:buChar char="●"/>
            </a:pPr>
            <a:r>
              <a:rPr lang="en" sz="1100" b="1">
                <a:latin typeface="Arial"/>
                <a:ea typeface="Arial"/>
                <a:cs typeface="Arial"/>
                <a:sym typeface="Arial"/>
              </a:rPr>
              <a:t>The Bad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: Active suggestions can reduce user control, potentially leading to over-reliance on the AI or introducing errors if the suggestions are incorrect or irrelevant.</a:t>
            </a:r>
            <a:endParaRPr sz="1300" b="1"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en" sz="1300" b="1">
                <a:latin typeface="Arial"/>
                <a:ea typeface="Arial"/>
                <a:cs typeface="Arial"/>
                <a:sym typeface="Arial"/>
              </a:rPr>
              <a:t>Design Choice 3: Natural Language Commands (vs. Code Contextual Interaction)</a:t>
            </a:r>
            <a:endParaRPr sz="1300" b="1">
              <a:latin typeface="Arial"/>
              <a:ea typeface="Arial"/>
              <a:cs typeface="Arial"/>
              <a:sym typeface="Arial"/>
            </a:endParaRPr>
          </a:p>
          <a:p>
            <a:pPr marL="457200" indent="-298450">
              <a:lnSpc>
                <a:spcPct val="115000"/>
              </a:lnSpc>
              <a:spcBef>
                <a:spcPts val="1200"/>
              </a:spcBef>
              <a:buSzPts val="1100"/>
              <a:buChar char="●"/>
            </a:pPr>
            <a:r>
              <a:rPr lang="en" sz="1100" b="1">
                <a:latin typeface="Arial"/>
                <a:ea typeface="Arial"/>
                <a:cs typeface="Arial"/>
                <a:sym typeface="Arial"/>
              </a:rPr>
              <a:t>The Good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: Natural language is user-friendly, enabling beginners to generate code with plain instructions.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457200" indent="-298450">
              <a:lnSpc>
                <a:spcPct val="115000"/>
              </a:lnSpc>
              <a:spcBef>
                <a:spcPts val="0"/>
              </a:spcBef>
              <a:buSzPts val="1100"/>
              <a:buChar char="●"/>
            </a:pPr>
            <a:r>
              <a:rPr lang="en" sz="1100" b="1">
                <a:latin typeface="Arial"/>
                <a:ea typeface="Arial"/>
                <a:cs typeface="Arial"/>
                <a:sym typeface="Arial"/>
              </a:rPr>
              <a:t>The Bad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: Ambiguity in natural language may lead to incorrect code, while contextual interactions are more precise but less flexible.</a:t>
            </a:r>
            <a:br>
              <a:rPr lang="en"/>
            </a:br>
            <a:endParaRPr/>
          </a:p>
        </p:txBody>
      </p:sp>
      <p:pic>
        <p:nvPicPr>
          <p:cNvPr id="150" name="Google Shape;15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4025" y="2072879"/>
            <a:ext cx="4151450" cy="29319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4211</Words>
  <Application>Microsoft Office PowerPoint</Application>
  <PresentationFormat>On-screen Show (4:3)</PresentationFormat>
  <Paragraphs>556</Paragraphs>
  <Slides>86</Slides>
  <Notes>77</Notes>
  <HiddenSlides>4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94" baseType="lpstr">
      <vt:lpstr>Aptos</vt:lpstr>
      <vt:lpstr>Arial</vt:lpstr>
      <vt:lpstr>Calibri</vt:lpstr>
      <vt:lpstr>Courier New</vt:lpstr>
      <vt:lpstr>Georgia</vt:lpstr>
      <vt:lpstr>Helvetica Neue</vt:lpstr>
      <vt:lpstr>Times New Roman</vt:lpstr>
      <vt:lpstr>Office Theme</vt:lpstr>
      <vt:lpstr>Order of Project Presentations</vt:lpstr>
      <vt:lpstr>CrashLanding: Intelligent assistant to facilitate information elicitation in qualitative interview</vt:lpstr>
      <vt:lpstr>Related Designs</vt:lpstr>
      <vt:lpstr>Design &amp; Rationale</vt:lpstr>
      <vt:lpstr>Design &amp; Rationale</vt:lpstr>
      <vt:lpstr>Work plan (only include if significantly changed from prior presentation)</vt:lpstr>
      <vt:lpstr>GameRec: Game Recommendation</vt:lpstr>
      <vt:lpstr>Related Designs</vt:lpstr>
      <vt:lpstr>Design &amp; Rationale</vt:lpstr>
      <vt:lpstr>PowerPoint Presentation</vt:lpstr>
      <vt:lpstr>PowerPoint Presentation</vt:lpstr>
      <vt:lpstr>Design &amp; Rationale</vt:lpstr>
      <vt:lpstr>PowerPoint Presentation</vt:lpstr>
      <vt:lpstr>PowerPoint Presentation</vt:lpstr>
      <vt:lpstr>Design &amp; Rationale</vt:lpstr>
      <vt:lpstr>PowerPoint Presentation</vt:lpstr>
      <vt:lpstr>PowerPoint Presentation</vt:lpstr>
      <vt:lpstr>HelloPentagon  An Interactive Interface for Malware Detection</vt:lpstr>
      <vt:lpstr>Overview</vt:lpstr>
      <vt:lpstr>Issues</vt:lpstr>
      <vt:lpstr>Solution </vt:lpstr>
      <vt:lpstr>Related Designs</vt:lpstr>
      <vt:lpstr>Related Designs (cont.)</vt:lpstr>
      <vt:lpstr>Design </vt:lpstr>
      <vt:lpstr>Flow Diagram - Design</vt:lpstr>
      <vt:lpstr>PowerPoint Presentation</vt:lpstr>
      <vt:lpstr>IntelliCrew: Adaptive Task Manager for ADHD Users</vt:lpstr>
      <vt:lpstr>Related Designs</vt:lpstr>
      <vt:lpstr>Design &amp; Rationale</vt:lpstr>
      <vt:lpstr>Design and Rationale</vt:lpstr>
      <vt:lpstr>Design &amp; Rationale</vt:lpstr>
      <vt:lpstr>Work Plan</vt:lpstr>
      <vt:lpstr>Intellifish:  Personalized Resumé/CV Builder </vt:lpstr>
      <vt:lpstr>Related Designs</vt:lpstr>
      <vt:lpstr>Related Designs</vt:lpstr>
      <vt:lpstr>Design &amp; Rationale</vt:lpstr>
      <vt:lpstr>Design &amp; Rationale</vt:lpstr>
      <vt:lpstr>Design &amp; Rationale</vt:lpstr>
      <vt:lpstr>Design &amp; Rationale</vt:lpstr>
      <vt:lpstr>Design &amp; Rationale</vt:lpstr>
      <vt:lpstr>Work plan (only include if significantly changed from prior presentation)</vt:lpstr>
      <vt:lpstr>IntelligentAdvisor</vt:lpstr>
      <vt:lpstr>Related Design (Papers)</vt:lpstr>
      <vt:lpstr>Related Design (Papers)</vt:lpstr>
      <vt:lpstr>Related Design (Products)</vt:lpstr>
      <vt:lpstr>Design and Rationale: Gathering System Data for Recommendations</vt:lpstr>
      <vt:lpstr>Design and Rationale: Hardware Recommendations</vt:lpstr>
      <vt:lpstr>Design and Rationale: Guidance for Upgrades</vt:lpstr>
      <vt:lpstr>JobSeeker: Easy Job Hunting </vt:lpstr>
      <vt:lpstr>Related Designs</vt:lpstr>
      <vt:lpstr>Related Designs</vt:lpstr>
      <vt:lpstr>Related Designs</vt:lpstr>
      <vt:lpstr>Design &amp; Rationale</vt:lpstr>
      <vt:lpstr>Design &amp; Rationale</vt:lpstr>
      <vt:lpstr>Design &amp; Rationale</vt:lpstr>
      <vt:lpstr>Design &amp; Rationale</vt:lpstr>
      <vt:lpstr>Work Plan</vt:lpstr>
      <vt:lpstr>SNOOZE Smart Notification and Optimised Organization with Zero Effort</vt:lpstr>
      <vt:lpstr>Related Designs</vt:lpstr>
      <vt:lpstr>Related Designs</vt:lpstr>
      <vt:lpstr>Design &amp; Rationale</vt:lpstr>
      <vt:lpstr>Design &amp; Rationale</vt:lpstr>
      <vt:lpstr>Design &amp; Rationale</vt:lpstr>
      <vt:lpstr>Design &amp; Rationale</vt:lpstr>
      <vt:lpstr>Design &amp; Rationale</vt:lpstr>
      <vt:lpstr>Design &amp; Rationale</vt:lpstr>
      <vt:lpstr>Design &amp; Rationale</vt:lpstr>
      <vt:lpstr>Design &amp; Rationale</vt:lpstr>
      <vt:lpstr>Design &amp; Rationale</vt:lpstr>
      <vt:lpstr>High Level System Design</vt:lpstr>
      <vt:lpstr>The Cashiers: Shoptimum</vt:lpstr>
      <vt:lpstr>Related Designs</vt:lpstr>
      <vt:lpstr>Design &amp; Rationale</vt:lpstr>
      <vt:lpstr>Design &amp; Rationale</vt:lpstr>
      <vt:lpstr>Work plan (only include if significantly changed from prior presentation)</vt:lpstr>
      <vt:lpstr>The Doctor Is [In]: Interactive Rare Disease Database</vt:lpstr>
      <vt:lpstr>Related Designs</vt:lpstr>
      <vt:lpstr>Related Designs</vt:lpstr>
      <vt:lpstr>PowerPoint Presentation</vt:lpstr>
      <vt:lpstr>PowerPoint Presentation</vt:lpstr>
      <vt:lpstr>PowerPoint Presentation</vt:lpstr>
      <vt:lpstr>PowerPoint Presentation</vt:lpstr>
      <vt:lpstr>TeamName: CodeInsight</vt:lpstr>
      <vt:lpstr>Related Designs</vt:lpstr>
      <vt:lpstr>Design &amp; Rationale</vt:lpstr>
      <vt:lpstr>Design &amp; Rationale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TeamName: Your Topic</dc:title>
  <dc:creator>shipman</dc:creator>
  <cp:lastModifiedBy>Frank Shipman</cp:lastModifiedBy>
  <cp:revision>4</cp:revision>
  <dcterms:created xsi:type="dcterms:W3CDTF">2016-02-05T14:50:15Z</dcterms:created>
  <dcterms:modified xsi:type="dcterms:W3CDTF">2024-10-01T18:11:14Z</dcterms:modified>
</cp:coreProperties>
</file>