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345" r:id="rId2"/>
    <p:sldId id="256" r:id="rId3"/>
    <p:sldId id="343" r:id="rId4"/>
    <p:sldId id="344" r:id="rId5"/>
    <p:sldId id="335" r:id="rId6"/>
    <p:sldId id="337" r:id="rId7"/>
    <p:sldId id="336" r:id="rId8"/>
    <p:sldId id="340" r:id="rId9"/>
    <p:sldId id="341" r:id="rId10"/>
    <p:sldId id="339" r:id="rId11"/>
    <p:sldId id="342" r:id="rId12"/>
    <p:sldId id="338" r:id="rId13"/>
    <p:sldId id="261" r:id="rId14"/>
    <p:sldId id="304" r:id="rId15"/>
    <p:sldId id="305" r:id="rId16"/>
    <p:sldId id="306" r:id="rId17"/>
    <p:sldId id="333" r:id="rId18"/>
    <p:sldId id="334" r:id="rId19"/>
    <p:sldId id="308" r:id="rId20"/>
    <p:sldId id="309" r:id="rId21"/>
    <p:sldId id="312" r:id="rId22"/>
    <p:sldId id="313" r:id="rId23"/>
    <p:sldId id="314" r:id="rId24"/>
    <p:sldId id="315" r:id="rId25"/>
    <p:sldId id="316" r:id="rId26"/>
    <p:sldId id="318" r:id="rId27"/>
    <p:sldId id="320" r:id="rId28"/>
    <p:sldId id="321" r:id="rId29"/>
    <p:sldId id="322" r:id="rId30"/>
    <p:sldId id="319" r:id="rId31"/>
    <p:sldId id="323" r:id="rId32"/>
    <p:sldId id="324" r:id="rId33"/>
    <p:sldId id="325" r:id="rId34"/>
    <p:sldId id="326" r:id="rId35"/>
    <p:sldId id="327" r:id="rId36"/>
    <p:sldId id="331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0" d="100"/>
          <a:sy n="150" d="100"/>
        </p:scale>
        <p:origin x="115" y="3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1F5437-804C-406E-A0A8-204F759A1197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47BA7C-9F86-4AAB-AD47-9D18326F8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477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053911-BFB8-411D-9345-5871C64AC11D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9216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18FD5E-6BC9-4C73-9C5E-DC3BAD15C3B8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942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DF40FF-4F62-4A06-8C0E-660B4FC26197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9625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42DD7C-68D2-4075-8508-1819AD9EDD3F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154B28-296E-4C4A-AF65-5FCE7A8F5B8E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4A65A2-C8BC-4AC8-9268-E085CF1CC275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7577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A61D66-FE55-4E81-8D98-58474AC74D9D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7D38EE-1D31-4AEF-A3E5-5C244DB223CB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7AC705-AECC-4E1D-B4CC-843E6F626489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7373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8675A1-A6D4-402E-9075-55D5DCE5343E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7577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67F776-5A45-417D-9371-3E9514E19EAE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7782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FA7A0C-CE40-48AD-B2F9-E419923C1202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7987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5444C9-DE11-423B-9877-04CB1E515B7A}" type="slidenum">
              <a:rPr lang="en-US" altLang="en-US"/>
              <a:pPr/>
              <a:t>26</a:t>
            </a:fld>
            <a:endParaRPr lang="en-US" altLang="en-US"/>
          </a:p>
        </p:txBody>
      </p:sp>
      <p:sp>
        <p:nvSpPr>
          <p:cNvPr id="8192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A6AE0E-AD28-426C-A217-78BB8A8ABADF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8601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169DDC-F22A-4B90-B567-C759A29DADC4}" type="slidenum">
              <a:rPr lang="en-US" altLang="en-US"/>
              <a:pPr/>
              <a:t>28</a:t>
            </a:fld>
            <a:endParaRPr lang="en-US" altLang="en-US"/>
          </a:p>
        </p:txBody>
      </p:sp>
      <p:sp>
        <p:nvSpPr>
          <p:cNvPr id="8806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1C53C5-AE39-4DB3-9718-553A01354DCB}" type="slidenum">
              <a:rPr lang="en-US" altLang="en-US"/>
              <a:pPr/>
              <a:t>29</a:t>
            </a:fld>
            <a:endParaRPr lang="en-US" altLang="en-US"/>
          </a:p>
        </p:txBody>
      </p:sp>
      <p:sp>
        <p:nvSpPr>
          <p:cNvPr id="9011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644C25-6434-4B5C-9579-5181FD9C9363}" type="slidenum">
              <a:rPr lang="en-US" altLang="en-US"/>
              <a:pPr/>
              <a:t>30</a:t>
            </a:fld>
            <a:endParaRPr lang="en-US" altLang="en-US"/>
          </a:p>
        </p:txBody>
      </p:sp>
      <p:sp>
        <p:nvSpPr>
          <p:cNvPr id="839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7677BC-465A-41D8-A082-E9FF3565ED1E}" type="slidenum">
              <a:rPr lang="en-US" altLang="en-US"/>
              <a:pPr/>
              <a:t>31</a:t>
            </a:fld>
            <a:endParaRPr lang="en-US" altLang="en-US"/>
          </a:p>
        </p:txBody>
      </p:sp>
      <p:sp>
        <p:nvSpPr>
          <p:cNvPr id="10035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C8E969-7FDC-4B4C-847D-D0B840C477DD}" type="slidenum">
              <a:rPr lang="en-US" altLang="en-US"/>
              <a:pPr/>
              <a:t>32</a:t>
            </a:fld>
            <a:endParaRPr lang="en-US" altLang="en-US"/>
          </a:p>
        </p:txBody>
      </p:sp>
      <p:sp>
        <p:nvSpPr>
          <p:cNvPr id="10240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F87E82-0F9B-410B-8894-0C460600480B}" type="slidenum">
              <a:rPr lang="en-US" altLang="en-US"/>
              <a:pPr/>
              <a:t>33</a:t>
            </a:fld>
            <a:endParaRPr lang="en-US" altLang="en-US"/>
          </a:p>
        </p:txBody>
      </p:sp>
      <p:sp>
        <p:nvSpPr>
          <p:cNvPr id="10445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8D26BB-CB2B-4FD3-8451-F77DABBD7287}" type="slidenum">
              <a:rPr lang="en-US" altLang="en-US"/>
              <a:pPr/>
              <a:t>34</a:t>
            </a:fld>
            <a:endParaRPr lang="en-US" altLang="en-US"/>
          </a:p>
        </p:txBody>
      </p:sp>
      <p:sp>
        <p:nvSpPr>
          <p:cNvPr id="10649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8D0D52-DE87-43C5-906F-1EBEB2BF3815}" type="slidenum">
              <a:rPr lang="en-US" altLang="en-US"/>
              <a:pPr/>
              <a:t>35</a:t>
            </a:fld>
            <a:endParaRPr lang="en-US" altLang="en-US"/>
          </a:p>
        </p:txBody>
      </p:sp>
      <p:sp>
        <p:nvSpPr>
          <p:cNvPr id="108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2348FD-230C-4EB6-8E1F-533B1C2C1993}" type="slidenum">
              <a:rPr lang="en-US" altLang="en-US"/>
              <a:pPr/>
              <a:t>36</a:t>
            </a:fld>
            <a:endParaRPr lang="en-US" alt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B285F-4EAC-47C4-B5A2-80A6EDF2FAF7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2DDEB-D2DF-47A6-9DC9-38848D47E7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287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B285F-4EAC-47C4-B5A2-80A6EDF2FAF7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2DDEB-D2DF-47A6-9DC9-38848D47E7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82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B285F-4EAC-47C4-B5A2-80A6EDF2FAF7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2DDEB-D2DF-47A6-9DC9-38848D47E7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837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B285F-4EAC-47C4-B5A2-80A6EDF2FAF7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2DDEB-D2DF-47A6-9DC9-38848D47E7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528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B285F-4EAC-47C4-B5A2-80A6EDF2FAF7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2DDEB-D2DF-47A6-9DC9-38848D47E7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242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B285F-4EAC-47C4-B5A2-80A6EDF2FAF7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2DDEB-D2DF-47A6-9DC9-38848D47E7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459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B285F-4EAC-47C4-B5A2-80A6EDF2FAF7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2DDEB-D2DF-47A6-9DC9-38848D47E7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429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B285F-4EAC-47C4-B5A2-80A6EDF2FAF7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2DDEB-D2DF-47A6-9DC9-38848D47E7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779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B285F-4EAC-47C4-B5A2-80A6EDF2FAF7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2DDEB-D2DF-47A6-9DC9-38848D47E7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319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B285F-4EAC-47C4-B5A2-80A6EDF2FAF7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2DDEB-D2DF-47A6-9DC9-38848D47E7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484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B285F-4EAC-47C4-B5A2-80A6EDF2FAF7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2DDEB-D2DF-47A6-9DC9-38848D47E7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6618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231775" y="6423025"/>
            <a:ext cx="8686800" cy="152400"/>
          </a:xfrm>
        </p:spPr>
        <p:txBody>
          <a:bodyPr/>
          <a:lstStyle>
            <a:lvl1pPr>
              <a:defRPr/>
            </a:lvl1pPr>
          </a:lstStyle>
          <a:p>
            <a:fld id="{FB4D4EB0-66F6-44CC-A383-B45215477BE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98038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BB285F-4EAC-47C4-B5A2-80A6EDF2FAF7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42DDEB-D2DF-47A6-9DC9-38848D47E7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840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w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8A195-5696-FF4B-4C03-9A47FB60B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Original 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DA43D-ED2E-7730-2111-CC353AFBB1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n-US" sz="2800" dirty="0"/>
              <a:t>Step 1: Discuss what forms of “intelligence” are being explored in your project.</a:t>
            </a:r>
          </a:p>
          <a:p>
            <a:pPr lvl="1">
              <a:lnSpc>
                <a:spcPct val="120000"/>
              </a:lnSpc>
            </a:pPr>
            <a:r>
              <a:rPr lang="en-US" sz="2400" dirty="0"/>
              <a:t>Does it model the user, their task, or the context of their work?</a:t>
            </a:r>
          </a:p>
          <a:p>
            <a:pPr lvl="1">
              <a:lnSpc>
                <a:spcPct val="120000"/>
              </a:lnSpc>
            </a:pPr>
            <a:r>
              <a:rPr lang="en-US" sz="2400" dirty="0"/>
              <a:t>Does the system learn/evolve over time?</a:t>
            </a:r>
          </a:p>
          <a:p>
            <a:pPr lvl="1">
              <a:lnSpc>
                <a:spcPct val="120000"/>
              </a:lnSpc>
            </a:pPr>
            <a:r>
              <a:rPr lang="en-US" sz="2400" dirty="0"/>
              <a:t>Does the system interact with the user via a "natural" interface?</a:t>
            </a:r>
          </a:p>
          <a:p>
            <a:pPr lvl="1">
              <a:lnSpc>
                <a:spcPct val="120000"/>
              </a:lnSpc>
            </a:pPr>
            <a:r>
              <a:rPr lang="en-US" sz="2400" dirty="0"/>
              <a:t>Others?</a:t>
            </a:r>
          </a:p>
          <a:p>
            <a:pPr>
              <a:lnSpc>
                <a:spcPct val="120000"/>
              </a:lnSpc>
            </a:pPr>
            <a:r>
              <a:rPr lang="en-US" sz="2800" dirty="0"/>
              <a:t>Step 2: In terms of final decisions in completing the activity</a:t>
            </a:r>
          </a:p>
          <a:p>
            <a:pPr lvl="1">
              <a:lnSpc>
                <a:spcPct val="120000"/>
              </a:lnSpc>
            </a:pPr>
            <a:r>
              <a:rPr lang="en-US" sz="2400" dirty="0"/>
              <a:t>Describe what is done by the system automatically and how the system conveys the decisions and any rationale for them to the user</a:t>
            </a:r>
          </a:p>
          <a:p>
            <a:pPr lvl="1">
              <a:lnSpc>
                <a:spcPct val="120000"/>
              </a:lnSpc>
            </a:pPr>
            <a:r>
              <a:rPr lang="en-US" sz="2400" dirty="0"/>
              <a:t>Describe what the system recommends to the user and any rationale for the recommendations</a:t>
            </a:r>
          </a:p>
          <a:p>
            <a:pPr lvl="1">
              <a:lnSpc>
                <a:spcPct val="120000"/>
              </a:lnSpc>
            </a:pPr>
            <a:r>
              <a:rPr lang="en-US" sz="2400" dirty="0"/>
              <a:t>Describe what the user must do, and any decision support provided by the system</a:t>
            </a:r>
          </a:p>
        </p:txBody>
      </p:sp>
    </p:spTree>
    <p:extLst>
      <p:ext uri="{BB962C8B-B14F-4D97-AF65-F5344CB8AC3E}">
        <p14:creationId xmlns:p14="http://schemas.microsoft.com/office/powerpoint/2010/main" val="1648067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Evaluation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968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4EDB6-DE6D-45C3-A9D1-7286A284E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Computer Science Evaluation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1CEF66-7DBC-47FF-BC19-CC4C6AAB6D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/>
          <a:p>
            <a:r>
              <a:rPr lang="en-US" dirty="0"/>
              <a:t>Computer science is a broad field, so you probably have heard different activities be associated with evaluation.</a:t>
            </a:r>
          </a:p>
          <a:p>
            <a:r>
              <a:rPr lang="en-US" dirty="0"/>
              <a:t>When you graduate, you should know a range of evaluation techniques that you can apply to questions important to your work.</a:t>
            </a:r>
          </a:p>
        </p:txBody>
      </p:sp>
    </p:spTree>
    <p:extLst>
      <p:ext uri="{BB962C8B-B14F-4D97-AF65-F5344CB8AC3E}">
        <p14:creationId xmlns:p14="http://schemas.microsoft.com/office/powerpoint/2010/main" val="1159137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90B94-D067-49BB-BDCE-E39C464B0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CS Evaluation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0369CB-480D-416A-A988-F91160CD8C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3800" y="1417638"/>
            <a:ext cx="4953000" cy="5440362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Can this be computed? How much time/memory will be used?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Proofs in computability and algorithm analysis</a:t>
            </a:r>
          </a:p>
          <a:p>
            <a:pPr>
              <a:lnSpc>
                <a:spcPct val="120000"/>
              </a:lnSpc>
            </a:pPr>
            <a:r>
              <a:rPr lang="en-US" dirty="0"/>
              <a:t>Does this implementation meet the specifications?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Testing in software engineering</a:t>
            </a:r>
          </a:p>
          <a:p>
            <a:pPr>
              <a:lnSpc>
                <a:spcPct val="120000"/>
              </a:lnSpc>
            </a:pPr>
            <a:r>
              <a:rPr lang="en-US" dirty="0"/>
              <a:t>How often will this give a correct output?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Ground truth comparison, simulation and statistical analysis</a:t>
            </a:r>
          </a:p>
          <a:p>
            <a:pPr>
              <a:lnSpc>
                <a:spcPct val="120000"/>
              </a:lnSpc>
            </a:pPr>
            <a:r>
              <a:rPr lang="en-US" dirty="0"/>
              <a:t>What are effects of the use of this software?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Human-subject testing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C12032-CB63-4D94-8AC2-325BF8F6A3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70" y="1320216"/>
            <a:ext cx="2600961" cy="12801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188EEA-3A2E-424B-9154-3CBEC3F6EF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4919" y="2682130"/>
            <a:ext cx="1922986" cy="12801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040961-6ADD-4ED5-BF5E-1C762E4B22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880" y="4002715"/>
            <a:ext cx="1934257" cy="12801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38629EB-750D-48AD-82EA-872CB5AAD10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666" t="10067" r="31667" b="17793"/>
          <a:stretch/>
        </p:blipFill>
        <p:spPr>
          <a:xfrm>
            <a:off x="1679441" y="5402293"/>
            <a:ext cx="1926579" cy="128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442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Human-Subject Evaluation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do we evaluate?</a:t>
            </a:r>
          </a:p>
          <a:p>
            <a:pPr lvl="1"/>
            <a:r>
              <a:rPr lang="en-US" dirty="0"/>
              <a:t>To learn what works?  But there are many metrics</a:t>
            </a:r>
          </a:p>
          <a:p>
            <a:pPr lvl="2"/>
            <a:r>
              <a:rPr lang="en-US" dirty="0"/>
              <a:t>Efficiency (time to perform task, tasks per unit time)</a:t>
            </a:r>
          </a:p>
          <a:p>
            <a:pPr lvl="2"/>
            <a:r>
              <a:rPr lang="en-US" dirty="0"/>
              <a:t>Effectiveness (quality of result, error rate)</a:t>
            </a:r>
          </a:p>
          <a:p>
            <a:pPr lvl="2"/>
            <a:r>
              <a:rPr lang="en-US" dirty="0"/>
              <a:t>Satisfaction (user perception of process/results)</a:t>
            </a:r>
          </a:p>
          <a:p>
            <a:r>
              <a:rPr lang="en-US" dirty="0"/>
              <a:t>Characteristics of evaluation techniques</a:t>
            </a:r>
          </a:p>
          <a:p>
            <a:pPr lvl="1"/>
            <a:r>
              <a:rPr lang="en-US" dirty="0"/>
              <a:t>Experiments vs. observations vs. professional analyses</a:t>
            </a:r>
          </a:p>
          <a:p>
            <a:pPr lvl="1"/>
            <a:r>
              <a:rPr lang="en-US" dirty="0"/>
              <a:t>Quantitative vs. qualitative</a:t>
            </a:r>
          </a:p>
        </p:txBody>
      </p:sp>
    </p:spTree>
    <p:extLst>
      <p:ext uri="{BB962C8B-B14F-4D97-AF65-F5344CB8AC3E}">
        <p14:creationId xmlns:p14="http://schemas.microsoft.com/office/powerpoint/2010/main" val="1091436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92862-7A7A-4D68-93A5-83C5E42B2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Hypothesis for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C99EF9-05C7-4D01-8466-BD98038B77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Hypothesis</a:t>
            </a:r>
          </a:p>
          <a:p>
            <a:pPr lvl="1"/>
            <a:r>
              <a:rPr lang="en-US" dirty="0"/>
              <a:t>Every design has numerous hypotheses – you will need to decide on a couple that match topic of this class</a:t>
            </a:r>
          </a:p>
          <a:p>
            <a:pPr lvl="2"/>
            <a:r>
              <a:rPr lang="en-US" dirty="0"/>
              <a:t>E.g., does it improve content authoring/understanding or satisfaction with content, are users engaged with content?</a:t>
            </a:r>
          </a:p>
          <a:p>
            <a:pPr lvl="1"/>
            <a:r>
              <a:rPr lang="en-US" dirty="0"/>
              <a:t>Evaluation can include both specific and general hypotheses</a:t>
            </a:r>
          </a:p>
          <a:p>
            <a:pPr lvl="2"/>
            <a:r>
              <a:rPr lang="en-US" dirty="0"/>
              <a:t>E.g., users are more satisfied with the activity</a:t>
            </a:r>
          </a:p>
          <a:p>
            <a:pPr lvl="2"/>
            <a:r>
              <a:rPr lang="en-US" dirty="0"/>
              <a:t>But do not just do a general “did you like it” study</a:t>
            </a:r>
          </a:p>
        </p:txBody>
      </p:sp>
    </p:spTree>
    <p:extLst>
      <p:ext uri="{BB962C8B-B14F-4D97-AF65-F5344CB8AC3E}">
        <p14:creationId xmlns:p14="http://schemas.microsoft.com/office/powerpoint/2010/main" val="1330819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2: Evaluation Type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228600" y="1600200"/>
            <a:ext cx="8153400" cy="48006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Evaluation categories</a:t>
            </a:r>
          </a:p>
          <a:p>
            <a:pPr lvl="1"/>
            <a:r>
              <a:rPr lang="en-US" dirty="0"/>
              <a:t>Experiment – tends to bring users to the software</a:t>
            </a:r>
          </a:p>
          <a:p>
            <a:pPr lvl="2"/>
            <a:r>
              <a:rPr lang="en-US" dirty="0"/>
              <a:t>Enables collection and comparison of quantitative data</a:t>
            </a:r>
          </a:p>
          <a:p>
            <a:pPr lvl="2"/>
            <a:r>
              <a:rPr lang="en-US" dirty="0"/>
              <a:t>Tasks and environment controlled</a:t>
            </a:r>
          </a:p>
          <a:p>
            <a:pPr lvl="1"/>
            <a:r>
              <a:rPr lang="en-US" dirty="0"/>
              <a:t>Field study – tends to give the software to the users</a:t>
            </a:r>
          </a:p>
          <a:p>
            <a:pPr lvl="2"/>
            <a:r>
              <a:rPr lang="en-US" dirty="0"/>
              <a:t>Enables qualitative observations/feedback based on real-world scenarios</a:t>
            </a:r>
          </a:p>
          <a:p>
            <a:pPr lvl="2"/>
            <a:r>
              <a:rPr lang="en-US" dirty="0"/>
              <a:t>Cannot control tasks or environment</a:t>
            </a:r>
          </a:p>
          <a:p>
            <a:pPr lvl="1"/>
            <a:r>
              <a:rPr lang="en-US" dirty="0"/>
              <a:t>Additional options (will be discussed later)</a:t>
            </a:r>
          </a:p>
          <a:p>
            <a:pPr lvl="2"/>
            <a:r>
              <a:rPr lang="en-US" dirty="0"/>
              <a:t>Inspection method</a:t>
            </a:r>
          </a:p>
          <a:p>
            <a:pPr lvl="2"/>
            <a:r>
              <a:rPr lang="en-US" dirty="0"/>
              <a:t>Predictive modeling</a:t>
            </a:r>
          </a:p>
          <a:p>
            <a:r>
              <a:rPr lang="en-US" dirty="0"/>
              <a:t>The question being asked often indicates the appropriate evaluation method</a:t>
            </a:r>
          </a:p>
          <a:p>
            <a:r>
              <a:rPr lang="en-US" dirty="0"/>
              <a:t>“Mixed methods studies” collect both quantitative and qualitative data and </a:t>
            </a:r>
            <a:r>
              <a:rPr lang="en-US" i="1" dirty="0"/>
              <a:t>triangulate</a:t>
            </a:r>
            <a:r>
              <a:rPr lang="en-US" dirty="0"/>
              <a:t> an interpretation or result</a:t>
            </a:r>
          </a:p>
        </p:txBody>
      </p:sp>
    </p:spTree>
    <p:extLst>
      <p:ext uri="{BB962C8B-B14F-4D97-AF65-F5344CB8AC3E}">
        <p14:creationId xmlns:p14="http://schemas.microsoft.com/office/powerpoint/2010/main" val="812571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8D802-C9B3-432C-806B-5C35636B2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3: Participant Selection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46241C-56C3-4625-829B-3EA89F9567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Ideally, participants would be a representative subset of the intended users</a:t>
            </a:r>
          </a:p>
          <a:p>
            <a:pPr lvl="1"/>
            <a:r>
              <a:rPr lang="en-US" dirty="0"/>
              <a:t>In practice, this is very hard to achieve</a:t>
            </a:r>
          </a:p>
          <a:p>
            <a:pPr lvl="1"/>
            <a:r>
              <a:rPr lang="en-US" dirty="0"/>
              <a:t>Finding participants that share traits with user population</a:t>
            </a:r>
          </a:p>
          <a:p>
            <a:pPr lvl="2"/>
            <a:r>
              <a:rPr lang="en-US" dirty="0"/>
              <a:t>In a study of software aimed at science teachers, having university students in engineering and science majors may be more practical</a:t>
            </a:r>
          </a:p>
          <a:p>
            <a:r>
              <a:rPr lang="en-US" dirty="0"/>
              <a:t>Population of convenience</a:t>
            </a:r>
          </a:p>
          <a:p>
            <a:pPr lvl="1"/>
            <a:r>
              <a:rPr lang="en-US" dirty="0"/>
              <a:t>A set of people that is more readily available</a:t>
            </a:r>
          </a:p>
        </p:txBody>
      </p:sp>
    </p:spTree>
    <p:extLst>
      <p:ext uri="{BB962C8B-B14F-4D97-AF65-F5344CB8AC3E}">
        <p14:creationId xmlns:p14="http://schemas.microsoft.com/office/powerpoint/2010/main" val="963155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8D802-C9B3-432C-806B-5C35636B2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3: Participant Selection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46241C-56C3-4625-829B-3EA89F9567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Issues in participant selection</a:t>
            </a:r>
          </a:p>
          <a:p>
            <a:pPr lvl="1"/>
            <a:r>
              <a:rPr lang="en-US" dirty="0"/>
              <a:t>Wrong age groups</a:t>
            </a:r>
          </a:p>
          <a:p>
            <a:pPr lvl="1"/>
            <a:r>
              <a:rPr lang="en-US" dirty="0"/>
              <a:t>Wrong education/experience</a:t>
            </a:r>
          </a:p>
          <a:p>
            <a:pPr lvl="1"/>
            <a:r>
              <a:rPr lang="en-US" dirty="0"/>
              <a:t>Wrong motivations</a:t>
            </a:r>
          </a:p>
          <a:p>
            <a:r>
              <a:rPr lang="en-US" dirty="0"/>
              <a:t>Compare two populations of convenience</a:t>
            </a:r>
          </a:p>
          <a:p>
            <a:pPr lvl="1"/>
            <a:r>
              <a:rPr lang="en-US" dirty="0"/>
              <a:t>University community – undergraduate and graduate students, staff, faculty</a:t>
            </a:r>
          </a:p>
          <a:p>
            <a:pPr lvl="1"/>
            <a:r>
              <a:rPr lang="en-US" dirty="0"/>
              <a:t>Crowdsourcing workers – tend to be technically competent and not overly busy with work, etc.</a:t>
            </a:r>
          </a:p>
          <a:p>
            <a:pPr lvl="1"/>
            <a:r>
              <a:rPr lang="en-US" dirty="0"/>
              <a:t>Each is better for some types of domains and hypotheses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342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8E3C1-A54D-4539-A82B-B3E918E82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4: Activity for Participants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FA96F-41AE-4648-AAB1-1014BA5F76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Determine the activity based on each of the hypotheses being evaluated</a:t>
            </a:r>
          </a:p>
          <a:p>
            <a:pPr lvl="1"/>
            <a:r>
              <a:rPr lang="en-US" dirty="0"/>
              <a:t>Does the hypothesis include the whole activity being supported by your software or only a portion of it?</a:t>
            </a:r>
          </a:p>
          <a:p>
            <a:pPr lvl="1"/>
            <a:r>
              <a:rPr lang="en-US" dirty="0"/>
              <a:t>Does it take place over time or across users?</a:t>
            </a:r>
          </a:p>
          <a:p>
            <a:r>
              <a:rPr lang="en-US" dirty="0"/>
              <a:t>Anticipate (or co-design) the type of data you will need for evaluation</a:t>
            </a:r>
          </a:p>
        </p:txBody>
      </p:sp>
    </p:spTree>
    <p:extLst>
      <p:ext uri="{BB962C8B-B14F-4D97-AF65-F5344CB8AC3E}">
        <p14:creationId xmlns:p14="http://schemas.microsoft.com/office/powerpoint/2010/main" val="1335595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F32ED-DA9A-477E-8386-5B7762768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5: Data Collection Techniques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E7AF6-C2CF-455C-988F-9180EF117E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3581400" cy="45259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Logging of activity in software</a:t>
            </a:r>
          </a:p>
          <a:p>
            <a:pPr lvl="1"/>
            <a:r>
              <a:rPr lang="en-US" dirty="0"/>
              <a:t>Can easily be misinterpreted</a:t>
            </a:r>
          </a:p>
          <a:p>
            <a:pPr lvl="2"/>
            <a:r>
              <a:rPr lang="en-US" dirty="0"/>
              <a:t>E.g., quantity of communication </a:t>
            </a:r>
          </a:p>
          <a:p>
            <a:r>
              <a:rPr lang="en-US" dirty="0"/>
              <a:t>Participant feedback after use</a:t>
            </a:r>
          </a:p>
          <a:p>
            <a:pPr lvl="1"/>
            <a:r>
              <a:rPr lang="en-US" dirty="0"/>
              <a:t>Need to understand biases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16B934-15CB-4E42-8D71-EC585FE16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0" y="1717203"/>
            <a:ext cx="4755292" cy="42919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6F83D0-26CF-F655-7CBA-6A3AC1ABF40E}"/>
              </a:ext>
            </a:extLst>
          </p:cNvPr>
          <p:cNvSpPr txBox="1"/>
          <p:nvPr/>
        </p:nvSpPr>
        <p:spPr>
          <a:xfrm>
            <a:off x="4229100" y="1828800"/>
            <a:ext cx="12037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Evaluation Data Captured</a:t>
            </a:r>
          </a:p>
        </p:txBody>
      </p:sp>
    </p:spTree>
    <p:extLst>
      <p:ext uri="{BB962C8B-B14F-4D97-AF65-F5344CB8AC3E}">
        <p14:creationId xmlns:p14="http://schemas.microsoft.com/office/powerpoint/2010/main" val="1422417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D4A00-1617-4318-BCB5-2C7343878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Bias in Data from Participant Reports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FF253-F541-48E3-B5B8-3FCB425047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Courtesy bias</a:t>
            </a:r>
          </a:p>
          <a:p>
            <a:pPr lvl="1"/>
            <a:r>
              <a:rPr lang="en-US" dirty="0"/>
              <a:t>tendency to withhold criticism</a:t>
            </a:r>
          </a:p>
          <a:p>
            <a:r>
              <a:rPr lang="en-US" dirty="0"/>
              <a:t>Acquiescence bias </a:t>
            </a:r>
          </a:p>
          <a:p>
            <a:pPr lvl="1"/>
            <a:r>
              <a:rPr lang="en-US" dirty="0"/>
              <a:t>tendency to say yes</a:t>
            </a:r>
          </a:p>
          <a:p>
            <a:r>
              <a:rPr lang="en-US" dirty="0"/>
              <a:t>Social desirability bias </a:t>
            </a:r>
          </a:p>
          <a:p>
            <a:pPr lvl="1"/>
            <a:r>
              <a:rPr lang="en-US" dirty="0"/>
              <a:t>tendency to avoid reporting features deemed socially undesirable</a:t>
            </a:r>
          </a:p>
          <a:p>
            <a:r>
              <a:rPr lang="en-US" dirty="0"/>
              <a:t>There are other types of reporting biases 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507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Designing an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483" y="1524000"/>
            <a:ext cx="7759931" cy="510540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What do you want to evaluate?</a:t>
            </a:r>
          </a:p>
          <a:p>
            <a:pPr lvl="1"/>
            <a:r>
              <a:rPr lang="en-US" dirty="0"/>
              <a:t>NOT if the code does what you intended!!!</a:t>
            </a:r>
          </a:p>
          <a:p>
            <a:pPr lvl="1"/>
            <a:r>
              <a:rPr lang="en-US" dirty="0"/>
              <a:t>Should be related to data visualization features and their value to use</a:t>
            </a:r>
          </a:p>
          <a:p>
            <a:r>
              <a:rPr lang="en-US" dirty="0"/>
              <a:t>How would you evaluate?</a:t>
            </a:r>
          </a:p>
          <a:p>
            <a:pPr lvl="1"/>
            <a:r>
              <a:rPr lang="en-US" dirty="0"/>
              <a:t>Experiment or field study?</a:t>
            </a:r>
          </a:p>
          <a:p>
            <a:pPr lvl="1"/>
            <a:r>
              <a:rPr lang="en-US" dirty="0"/>
              <a:t>What are the participants doing?</a:t>
            </a:r>
          </a:p>
          <a:p>
            <a:r>
              <a:rPr lang="en-US" dirty="0"/>
              <a:t>Now work on the details</a:t>
            </a:r>
          </a:p>
          <a:p>
            <a:pPr lvl="1"/>
            <a:r>
              <a:rPr lang="en-US" dirty="0"/>
              <a:t>Field study: </a:t>
            </a:r>
          </a:p>
          <a:p>
            <a:pPr lvl="2"/>
            <a:r>
              <a:rPr lang="en-US" dirty="0"/>
              <a:t>What data will you collect? How will it be interpreted?</a:t>
            </a:r>
          </a:p>
          <a:p>
            <a:pPr lvl="1"/>
            <a:r>
              <a:rPr lang="en-US" dirty="0"/>
              <a:t>Experiments: </a:t>
            </a:r>
          </a:p>
          <a:p>
            <a:pPr lvl="2"/>
            <a:r>
              <a:rPr lang="en-US" dirty="0"/>
              <a:t>Within/between/matched participants?, How to balance order effects (learning/fatigue) and task differences?</a:t>
            </a:r>
          </a:p>
        </p:txBody>
      </p:sp>
    </p:spTree>
    <p:extLst>
      <p:ext uri="{BB962C8B-B14F-4D97-AF65-F5344CB8AC3E}">
        <p14:creationId xmlns:p14="http://schemas.microsoft.com/office/powerpoint/2010/main" val="1145850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altLang="en-US" dirty="0"/>
              <a:t>Human-Subject Experiments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5257800"/>
          </a:xfrm>
        </p:spPr>
        <p:txBody>
          <a:bodyPr/>
          <a:lstStyle/>
          <a:p>
            <a:r>
              <a:rPr lang="en-US" altLang="en-US" sz="2800" dirty="0"/>
              <a:t>Predict the relationship between two or more variables.</a:t>
            </a:r>
          </a:p>
          <a:p>
            <a:r>
              <a:rPr lang="en-US" altLang="en-US" sz="2800" dirty="0"/>
              <a:t>Independent variable (e.g. which design) is manipulated by the researcher.</a:t>
            </a:r>
          </a:p>
          <a:p>
            <a:r>
              <a:rPr lang="en-US" altLang="en-US" sz="2800" dirty="0"/>
              <a:t>Dependent variables (e.g. time, accuracy, satisfaction) depends on the independent variable.</a:t>
            </a:r>
          </a:p>
          <a:p>
            <a:r>
              <a:rPr lang="en-US" altLang="en-US" sz="2800" dirty="0"/>
              <a:t>Typical experimental designs have one or two independent variables.</a:t>
            </a:r>
          </a:p>
        </p:txBody>
      </p:sp>
    </p:spTree>
    <p:extLst>
      <p:ext uri="{BB962C8B-B14F-4D97-AF65-F5344CB8AC3E}">
        <p14:creationId xmlns:p14="http://schemas.microsoft.com/office/powerpoint/2010/main" val="2361268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1143000"/>
          </a:xfrm>
        </p:spPr>
        <p:txBody>
          <a:bodyPr/>
          <a:lstStyle/>
          <a:p>
            <a:r>
              <a:rPr lang="en-US" altLang="en-US" dirty="0"/>
              <a:t>Experimental Designs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229600" cy="4419600"/>
          </a:xfrm>
        </p:spPr>
        <p:txBody>
          <a:bodyPr/>
          <a:lstStyle/>
          <a:p>
            <a:r>
              <a:rPr lang="en-US" altLang="en-US" dirty="0"/>
              <a:t>Different participants - single group of participants is allocated randomly to the experimental conditions.</a:t>
            </a:r>
          </a:p>
          <a:p>
            <a:r>
              <a:rPr lang="en-US" altLang="en-US" dirty="0"/>
              <a:t>Same participants - all participants appear in both conditions.</a:t>
            </a:r>
          </a:p>
          <a:p>
            <a:r>
              <a:rPr lang="en-US" altLang="en-US" dirty="0"/>
              <a:t>Matched participants - participants are matched in pairs, e.g., based on expertise, gender, etc. </a:t>
            </a:r>
          </a:p>
        </p:txBody>
      </p:sp>
    </p:spTree>
    <p:extLst>
      <p:ext uri="{BB962C8B-B14F-4D97-AF65-F5344CB8AC3E}">
        <p14:creationId xmlns:p14="http://schemas.microsoft.com/office/powerpoint/2010/main" val="3229240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Different, Same, Matched Participant Design</a:t>
            </a:r>
          </a:p>
        </p:txBody>
      </p:sp>
      <p:graphicFrame>
        <p:nvGraphicFramePr>
          <p:cNvPr id="95235" name="Object 3"/>
          <p:cNvGraphicFramePr>
            <a:graphicFrameLocks noGrp="1" noChangeAspect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763117493"/>
              </p:ext>
            </p:extLst>
          </p:nvPr>
        </p:nvGraphicFramePr>
        <p:xfrm>
          <a:off x="685800" y="1855787"/>
          <a:ext cx="7646988" cy="477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7665120" imgH="4784040" progId="Word.Document.8">
                  <p:embed/>
                </p:oleObj>
              </mc:Choice>
              <mc:Fallback>
                <p:oleObj name="Document" r:id="rId3" imgW="7665120" imgH="4784040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855787"/>
                        <a:ext cx="7646988" cy="4773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04371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/>
              <a:t>The Need to Balance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229600" cy="4800600"/>
          </a:xfrm>
        </p:spPr>
        <p:txBody>
          <a:bodyPr>
            <a:normAutofit/>
          </a:bodyPr>
          <a:lstStyle/>
          <a:p>
            <a:r>
              <a:rPr lang="en-US" altLang="en-US" sz="2800" dirty="0"/>
              <a:t>Balancing is equally representing features of the evaluation space (e.g. tasks, designs)</a:t>
            </a:r>
          </a:p>
          <a:p>
            <a:r>
              <a:rPr lang="en-US" altLang="en-US" sz="2800" dirty="0"/>
              <a:t>Why do we balance</a:t>
            </a:r>
          </a:p>
          <a:p>
            <a:pPr lvl="1"/>
            <a:r>
              <a:rPr lang="en-US" altLang="en-US" sz="2400" dirty="0"/>
              <a:t>For learning effects and fatigue</a:t>
            </a:r>
          </a:p>
          <a:p>
            <a:pPr lvl="1"/>
            <a:r>
              <a:rPr lang="en-US" altLang="en-US" sz="2400" dirty="0"/>
              <a:t>For interactions among conditions</a:t>
            </a:r>
          </a:p>
          <a:p>
            <a:pPr lvl="1"/>
            <a:r>
              <a:rPr lang="en-US" altLang="en-US" sz="2400" dirty="0"/>
              <a:t>For unexpected features of tasks (e.g. difficulty)</a:t>
            </a:r>
          </a:p>
          <a:p>
            <a:r>
              <a:rPr lang="en-US" altLang="en-US" sz="2800" dirty="0"/>
              <a:t>Latin square study design</a:t>
            </a:r>
          </a:p>
          <a:p>
            <a:pPr lvl="1"/>
            <a:r>
              <a:rPr lang="en-US" altLang="en-US" sz="2400" dirty="0"/>
              <a:t>Used to balance conditions and ordering effects</a:t>
            </a:r>
          </a:p>
          <a:p>
            <a:pPr lvl="1"/>
            <a:r>
              <a:rPr lang="en-US" altLang="en-US" sz="2400" dirty="0"/>
              <a:t>Consider balancing use of two systems for two tasks for a same-participant study</a:t>
            </a:r>
          </a:p>
        </p:txBody>
      </p:sp>
    </p:spTree>
    <p:extLst>
      <p:ext uri="{BB962C8B-B14F-4D97-AF65-F5344CB8AC3E}">
        <p14:creationId xmlns:p14="http://schemas.microsoft.com/office/powerpoint/2010/main" val="1133628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/>
              <a:t>Review of Experimental Statistics</a:t>
            </a: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en-US" dirty="0"/>
              <a:t>For normal distributions</a:t>
            </a:r>
          </a:p>
          <a:p>
            <a:pPr lvl="1">
              <a:lnSpc>
                <a:spcPct val="80000"/>
              </a:lnSpc>
            </a:pPr>
            <a:r>
              <a:rPr lang="en-US" altLang="en-US" dirty="0"/>
              <a:t>T test: for identifying differences between two independent populations</a:t>
            </a:r>
          </a:p>
          <a:p>
            <a:pPr lvl="1">
              <a:lnSpc>
                <a:spcPct val="80000"/>
              </a:lnSpc>
            </a:pPr>
            <a:r>
              <a:rPr lang="en-US" altLang="en-US" dirty="0"/>
              <a:t>Paired T test: for identifying differences between the same population or a well-matched pair of populations</a:t>
            </a:r>
          </a:p>
          <a:p>
            <a:pPr lvl="1">
              <a:lnSpc>
                <a:spcPct val="80000"/>
              </a:lnSpc>
            </a:pPr>
            <a:r>
              <a:rPr lang="en-US" altLang="en-US" dirty="0"/>
              <a:t>ANOVA: for identifying differences between more than two populations</a:t>
            </a:r>
          </a:p>
          <a:p>
            <a:pPr lvl="1">
              <a:lnSpc>
                <a:spcPct val="80000"/>
              </a:lnSpc>
            </a:pPr>
            <a:r>
              <a:rPr lang="en-US" altLang="en-US" dirty="0"/>
              <a:t>There are non-normal versions of all of these tests</a:t>
            </a:r>
          </a:p>
          <a:p>
            <a:pPr>
              <a:lnSpc>
                <a:spcPct val="80000"/>
              </a:lnSpc>
            </a:pPr>
            <a:r>
              <a:rPr lang="en-US" altLang="en-US" dirty="0"/>
              <a:t>For predicted distributions</a:t>
            </a:r>
          </a:p>
          <a:p>
            <a:pPr lvl="1">
              <a:lnSpc>
                <a:spcPct val="80000"/>
              </a:lnSpc>
            </a:pPr>
            <a:r>
              <a:rPr lang="en-US" altLang="en-US" dirty="0"/>
              <a:t>Chi square: to determine if difference from predicted is meaningful</a:t>
            </a:r>
          </a:p>
        </p:txBody>
      </p:sp>
    </p:spTree>
    <p:extLst>
      <p:ext uri="{BB962C8B-B14F-4D97-AF65-F5344CB8AC3E}">
        <p14:creationId xmlns:p14="http://schemas.microsoft.com/office/powerpoint/2010/main" val="415413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en-US" dirty="0"/>
              <a:t>Field Studies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382000" cy="4724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dirty="0"/>
              <a:t>Field studies are done in natural settings.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The aim is to understand what users do naturally and how technology impacts them.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Field studies can be used in product design to:</a:t>
            </a:r>
            <a:br>
              <a:rPr lang="en-US" altLang="en-US" dirty="0"/>
            </a:br>
            <a:r>
              <a:rPr lang="en-US" altLang="en-US" dirty="0"/>
              <a:t>- identify opportunities for new technology;</a:t>
            </a:r>
            <a:br>
              <a:rPr lang="en-US" altLang="en-US" dirty="0"/>
            </a:br>
            <a:r>
              <a:rPr lang="en-US" altLang="en-US" dirty="0"/>
              <a:t>- determine design requirements; </a:t>
            </a:r>
            <a:br>
              <a:rPr lang="en-US" altLang="en-US" dirty="0"/>
            </a:br>
            <a:r>
              <a:rPr lang="en-US" altLang="en-US" dirty="0"/>
              <a:t>- decide how best to introduce new technology;</a:t>
            </a:r>
            <a:br>
              <a:rPr lang="en-US" altLang="en-US" dirty="0"/>
            </a:br>
            <a:r>
              <a:rPr lang="en-US" altLang="en-US" dirty="0"/>
              <a:t>- evaluate technology in use. </a:t>
            </a:r>
          </a:p>
        </p:txBody>
      </p:sp>
    </p:spTree>
    <p:extLst>
      <p:ext uri="{BB962C8B-B14F-4D97-AF65-F5344CB8AC3E}">
        <p14:creationId xmlns:p14="http://schemas.microsoft.com/office/powerpoint/2010/main" val="1096566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Field Study Data &amp; Analysis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495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Observation &amp; interviews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Notes, pictures, recordings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Video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Logging, diary studies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Analyses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Categorized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Categories can be provided by theory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Grounded theory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Activity theory</a:t>
            </a:r>
          </a:p>
        </p:txBody>
      </p:sp>
    </p:spTree>
    <p:extLst>
      <p:ext uri="{BB962C8B-B14F-4D97-AF65-F5344CB8AC3E}">
        <p14:creationId xmlns:p14="http://schemas.microsoft.com/office/powerpoint/2010/main" val="38626813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772400" cy="1143000"/>
          </a:xfrm>
        </p:spPr>
        <p:txBody>
          <a:bodyPr/>
          <a:lstStyle/>
          <a:p>
            <a:r>
              <a:rPr lang="en-GB" altLang="en-US" dirty="0"/>
              <a:t>Other Evaluation Methods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05000"/>
            <a:ext cx="8077200" cy="4419600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1200"/>
              </a:spcBef>
            </a:pPr>
            <a:r>
              <a:rPr lang="en-GB" altLang="en-US" dirty="0"/>
              <a:t>Sometimes participants/time/money/etc. are not available in the amount needed</a:t>
            </a:r>
          </a:p>
          <a:p>
            <a:pPr lvl="1">
              <a:spcBef>
                <a:spcPts val="1200"/>
              </a:spcBef>
            </a:pPr>
            <a:r>
              <a:rPr lang="en-GB" altLang="en-US" dirty="0"/>
              <a:t>Or the goal is to identify issues with a design and potential improvements rather than to evaluate a hypothesis</a:t>
            </a:r>
          </a:p>
          <a:p>
            <a:pPr>
              <a:spcBef>
                <a:spcPts val="1200"/>
              </a:spcBef>
            </a:pPr>
            <a:r>
              <a:rPr lang="en-GB" altLang="en-US" dirty="0"/>
              <a:t>I</a:t>
            </a:r>
            <a:r>
              <a:rPr lang="en-GB" altLang="en-US" noProof="1"/>
              <a:t>nspection methods</a:t>
            </a:r>
          </a:p>
          <a:p>
            <a:pPr lvl="1"/>
            <a:r>
              <a:rPr lang="en-GB" altLang="en-US" noProof="1"/>
              <a:t>Heuristic evaluation</a:t>
            </a:r>
          </a:p>
          <a:p>
            <a:pPr lvl="1"/>
            <a:r>
              <a:rPr lang="en-GB" altLang="en-US" noProof="1"/>
              <a:t>Cognitive walkthroughs</a:t>
            </a:r>
          </a:p>
          <a:p>
            <a:r>
              <a:rPr lang="en-GB" altLang="en-US" noProof="1"/>
              <a:t>Predictive models</a:t>
            </a:r>
          </a:p>
          <a:p>
            <a:pPr lvl="1"/>
            <a:r>
              <a:rPr lang="en-GB" altLang="en-US" noProof="1"/>
              <a:t>Use of models of human behaviour to assess/compare</a:t>
            </a:r>
            <a:endParaRPr lang="en-GB" altLang="en-US" dirty="0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34925" y="-21907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en-US" baseline="0"/>
          </a:p>
        </p:txBody>
      </p:sp>
    </p:spTree>
    <p:extLst>
      <p:ext uri="{BB962C8B-B14F-4D97-AF65-F5344CB8AC3E}">
        <p14:creationId xmlns:p14="http://schemas.microsoft.com/office/powerpoint/2010/main" val="37164749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1143000"/>
          </a:xfrm>
        </p:spPr>
        <p:txBody>
          <a:bodyPr/>
          <a:lstStyle/>
          <a:p>
            <a:r>
              <a:rPr lang="en-US" altLang="en-US" dirty="0"/>
              <a:t>Inspection Methods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572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dirty="0"/>
              <a:t>Experts use their knowledge of users &amp; technology to review software usability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Expert critiques (</a:t>
            </a:r>
            <a:r>
              <a:rPr lang="en-US" altLang="en-US" dirty="0" err="1"/>
              <a:t>crits</a:t>
            </a:r>
            <a:r>
              <a:rPr lang="en-US" altLang="en-US" dirty="0"/>
              <a:t>) can be formal or informal reports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Two main categories: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Heuristic evaluation is a review guided by a set of heuristics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Walkthroughs involve stepping through a pre-planned scenario noting potential problems</a:t>
            </a:r>
          </a:p>
        </p:txBody>
      </p:sp>
    </p:spTree>
    <p:extLst>
      <p:ext uri="{BB962C8B-B14F-4D97-AF65-F5344CB8AC3E}">
        <p14:creationId xmlns:p14="http://schemas.microsoft.com/office/powerpoint/2010/main" val="12268375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altLang="en-US" dirty="0"/>
              <a:t>Heuristic Evaluation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828800"/>
            <a:ext cx="7772400" cy="4419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dirty="0"/>
              <a:t>Developed Jacob Nielsen in the early 1990s.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Based on heuristics distilled from an empirical analysis of 249 usability problems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These heuristics have been revised for current technology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Heuristics being developed for mobile devices, wearables, virtual worlds, etc.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Design guidelines form a basis for developing heuristics</a:t>
            </a:r>
          </a:p>
        </p:txBody>
      </p:sp>
    </p:spTree>
    <p:extLst>
      <p:ext uri="{BB962C8B-B14F-4D97-AF65-F5344CB8AC3E}">
        <p14:creationId xmlns:p14="http://schemas.microsoft.com/office/powerpoint/2010/main" val="25067397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Nielsen’s heuristics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382000" cy="4876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dirty="0"/>
              <a:t>Visibility of system status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Match between system and real world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User control and freedom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Consistency and standards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Error prevention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Recognition rather than recall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Flexibility and efficiency of use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Aesthetic and minimalist design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Help users recognize, diagnose, recover from errors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Help and documentation</a:t>
            </a:r>
          </a:p>
        </p:txBody>
      </p:sp>
    </p:spTree>
    <p:extLst>
      <p:ext uri="{BB962C8B-B14F-4D97-AF65-F5344CB8AC3E}">
        <p14:creationId xmlns:p14="http://schemas.microsoft.com/office/powerpoint/2010/main" val="3364853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altLang="en-US" dirty="0"/>
              <a:t>Discount Evaluation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648200"/>
          </a:xfrm>
        </p:spPr>
        <p:txBody>
          <a:bodyPr>
            <a:normAutofit lnSpcReduction="10000"/>
          </a:bodyPr>
          <a:lstStyle/>
          <a:p>
            <a:r>
              <a:rPr lang="en-US" altLang="en-US" dirty="0"/>
              <a:t>Heuristic evaluation is referred to as discount evaluation when ~5 evaluators are used.</a:t>
            </a:r>
          </a:p>
          <a:p>
            <a:r>
              <a:rPr lang="en-US" altLang="en-US" dirty="0"/>
              <a:t>Empirical evidence suggests that on average 5 </a:t>
            </a:r>
            <a:br>
              <a:rPr lang="en-US" altLang="en-US" dirty="0"/>
            </a:br>
            <a:r>
              <a:rPr lang="en-US" altLang="en-US" dirty="0"/>
              <a:t>evaluators </a:t>
            </a:r>
            <a:br>
              <a:rPr lang="en-US" altLang="en-US" dirty="0"/>
            </a:br>
            <a:r>
              <a:rPr lang="en-US" altLang="en-US" dirty="0"/>
              <a:t>identify </a:t>
            </a:r>
            <a:br>
              <a:rPr lang="en-US" altLang="en-US" dirty="0"/>
            </a:br>
            <a:r>
              <a:rPr lang="en-US" altLang="en-US" dirty="0"/>
              <a:t>75-80% of </a:t>
            </a:r>
            <a:br>
              <a:rPr lang="en-US" altLang="en-US" dirty="0"/>
            </a:br>
            <a:r>
              <a:rPr lang="en-US" altLang="en-US" dirty="0"/>
              <a:t>usability </a:t>
            </a:r>
            <a:br>
              <a:rPr lang="en-US" altLang="en-US" dirty="0"/>
            </a:br>
            <a:r>
              <a:rPr lang="en-US" altLang="en-US" dirty="0"/>
              <a:t>problems.</a:t>
            </a:r>
          </a:p>
          <a:p>
            <a:endParaRPr lang="en-US" alt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31055BE-E001-474D-9540-EE50731BC8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3657600"/>
            <a:ext cx="4657344" cy="279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1944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848600" cy="1524000"/>
          </a:xfrm>
        </p:spPr>
        <p:txBody>
          <a:bodyPr/>
          <a:lstStyle/>
          <a:p>
            <a:r>
              <a:rPr lang="en-US" altLang="en-US"/>
              <a:t>3 stages for doing heuristic evaluation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286000"/>
            <a:ext cx="7772400" cy="3962400"/>
          </a:xfrm>
        </p:spPr>
        <p:txBody>
          <a:bodyPr/>
          <a:lstStyle/>
          <a:p>
            <a:r>
              <a:rPr lang="en-US" altLang="en-US" sz="2800" dirty="0"/>
              <a:t>Briefing session to tell experts what to do</a:t>
            </a:r>
          </a:p>
          <a:p>
            <a:r>
              <a:rPr lang="en-US" altLang="en-US" sz="2800" dirty="0"/>
              <a:t>Evaluation period of 1-2 hours in which:</a:t>
            </a:r>
          </a:p>
          <a:p>
            <a:pPr lvl="1"/>
            <a:r>
              <a:rPr lang="en-US" altLang="en-US" sz="2400" dirty="0"/>
              <a:t>Each expert works separately</a:t>
            </a:r>
          </a:p>
          <a:p>
            <a:pPr lvl="1"/>
            <a:r>
              <a:rPr lang="en-US" altLang="en-US" sz="2400" dirty="0"/>
              <a:t>Take one pass to get a feel for the product</a:t>
            </a:r>
          </a:p>
          <a:p>
            <a:pPr lvl="1"/>
            <a:r>
              <a:rPr lang="en-US" altLang="en-US" sz="2400" dirty="0"/>
              <a:t>Take a second pass to focus on specific features</a:t>
            </a:r>
          </a:p>
          <a:p>
            <a:r>
              <a:rPr lang="en-US" altLang="en-US" sz="2800" dirty="0"/>
              <a:t>Debriefing session in which experts work together to prioritize problems</a:t>
            </a:r>
          </a:p>
        </p:txBody>
      </p:sp>
    </p:spTree>
    <p:extLst>
      <p:ext uri="{BB962C8B-B14F-4D97-AF65-F5344CB8AC3E}">
        <p14:creationId xmlns:p14="http://schemas.microsoft.com/office/powerpoint/2010/main" val="32532528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1143000"/>
          </a:xfrm>
        </p:spPr>
        <p:txBody>
          <a:bodyPr/>
          <a:lstStyle/>
          <a:p>
            <a:r>
              <a:rPr lang="en-US" altLang="en-US" dirty="0"/>
              <a:t>Cognitive Walkthroughs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752600"/>
            <a:ext cx="7772400" cy="4495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Focus on ease of learning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Designer presents an aspect of the design &amp; usage scenarios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Expert is told the assumptions about user population, context of use, task details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One of more experts walk through the  design prototype with the scenario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Experts are guided by 3 questions</a:t>
            </a:r>
          </a:p>
        </p:txBody>
      </p:sp>
    </p:spTree>
    <p:extLst>
      <p:ext uri="{BB962C8B-B14F-4D97-AF65-F5344CB8AC3E}">
        <p14:creationId xmlns:p14="http://schemas.microsoft.com/office/powerpoint/2010/main" val="18736115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altLang="en-US"/>
              <a:t>The 3 questions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648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800" dirty="0"/>
              <a:t>Will the correct action be sufficiently evident to the user?</a:t>
            </a:r>
          </a:p>
          <a:p>
            <a:pPr>
              <a:lnSpc>
                <a:spcPct val="80000"/>
              </a:lnSpc>
            </a:pPr>
            <a:r>
              <a:rPr lang="en-US" altLang="en-US" sz="2800" dirty="0"/>
              <a:t>Will the user notice that the correct action is available? </a:t>
            </a:r>
          </a:p>
          <a:p>
            <a:pPr>
              <a:lnSpc>
                <a:spcPct val="80000"/>
              </a:lnSpc>
            </a:pPr>
            <a:r>
              <a:rPr lang="en-US" altLang="en-US" sz="2800" dirty="0"/>
              <a:t>Will the user associate and interpret the response from the action correctly? </a:t>
            </a:r>
            <a:br>
              <a:rPr lang="en-US" altLang="en-US" sz="2800" dirty="0"/>
            </a:br>
            <a:endParaRPr lang="en-US" altLang="en-US" sz="2800" dirty="0"/>
          </a:p>
          <a:p>
            <a:pPr marL="400050" lvl="1" indent="0">
              <a:lnSpc>
                <a:spcPct val="80000"/>
              </a:lnSpc>
              <a:buNone/>
            </a:pPr>
            <a:r>
              <a:rPr lang="en-US" altLang="en-US" sz="2400" dirty="0"/>
              <a:t>Note the connection to Norman’s gulf of execution and gulf of evaluation.</a:t>
            </a:r>
          </a:p>
          <a:p>
            <a:pPr>
              <a:lnSpc>
                <a:spcPct val="80000"/>
              </a:lnSpc>
            </a:pPr>
            <a:endParaRPr lang="en-US" altLang="en-US" sz="2800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800" dirty="0"/>
              <a:t>As the experts work through the scenario they note problems.</a:t>
            </a:r>
          </a:p>
          <a:p>
            <a:pPr>
              <a:lnSpc>
                <a:spcPct val="80000"/>
              </a:lnSpc>
            </a:pP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620752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1143000"/>
          </a:xfrm>
        </p:spPr>
        <p:txBody>
          <a:bodyPr/>
          <a:lstStyle/>
          <a:p>
            <a:r>
              <a:rPr lang="en-US" altLang="en-US"/>
              <a:t>Pluralistic walkthrough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8001000" cy="4191000"/>
          </a:xfrm>
        </p:spPr>
        <p:txBody>
          <a:bodyPr/>
          <a:lstStyle/>
          <a:p>
            <a:r>
              <a:rPr lang="en-US" altLang="en-US" sz="2800" dirty="0"/>
              <a:t>Variation on the cognitive walkthrough theme.</a:t>
            </a:r>
          </a:p>
          <a:p>
            <a:r>
              <a:rPr lang="en-US" altLang="en-US" sz="2800" dirty="0"/>
              <a:t>Performed by a carefully managed team.</a:t>
            </a:r>
          </a:p>
          <a:p>
            <a:r>
              <a:rPr lang="en-US" altLang="en-US" sz="2800" dirty="0"/>
              <a:t>The panel of experts begins by working separately.</a:t>
            </a:r>
          </a:p>
          <a:p>
            <a:r>
              <a:rPr lang="en-US" altLang="en-US" sz="2800" dirty="0"/>
              <a:t>Then there is managed discussion that leads to agreed decisions.</a:t>
            </a:r>
          </a:p>
          <a:p>
            <a:r>
              <a:rPr lang="en-US" altLang="en-US" sz="2800" dirty="0"/>
              <a:t>The approach lends itself well to participatory design.</a:t>
            </a:r>
          </a:p>
        </p:txBody>
      </p:sp>
    </p:spTree>
    <p:extLst>
      <p:ext uri="{BB962C8B-B14F-4D97-AF65-F5344CB8AC3E}">
        <p14:creationId xmlns:p14="http://schemas.microsoft.com/office/powerpoint/2010/main" val="16417318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91440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Inspection Methods:</a:t>
            </a:r>
            <a:br>
              <a:rPr lang="en-US" altLang="en-US" dirty="0"/>
            </a:br>
            <a:r>
              <a:rPr lang="en-US" altLang="en-US" dirty="0"/>
              <a:t>Advantages and Problems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800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dirty="0"/>
              <a:t>Few ethical &amp; practical issues to consider because users not involved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Can be difficult &amp; expensive to find experts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Best experts have knowledge of application domain &amp; users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Biggest problems: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Important problems may get missed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Many trivial problems are often identified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Experts have biases</a:t>
            </a:r>
          </a:p>
        </p:txBody>
      </p:sp>
    </p:spTree>
    <p:extLst>
      <p:ext uri="{BB962C8B-B14F-4D97-AF65-F5344CB8AC3E}">
        <p14:creationId xmlns:p14="http://schemas.microsoft.com/office/powerpoint/2010/main" val="28725714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altLang="en-US" dirty="0"/>
              <a:t>Predictive Models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001000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Provide a way of evaluating products or designs without directly involving users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Less expensive than user testing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Usefulness limited to systems with predictable tasks - e.g., telephone answering systems, mobiles, cell phones, etc.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Most models make predictions based on expert error-free behavior</a:t>
            </a:r>
          </a:p>
        </p:txBody>
      </p:sp>
    </p:spTree>
    <p:extLst>
      <p:ext uri="{BB962C8B-B14F-4D97-AF65-F5344CB8AC3E}">
        <p14:creationId xmlns:p14="http://schemas.microsoft.com/office/powerpoint/2010/main" val="38966333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066800"/>
          </a:xfrm>
        </p:spPr>
        <p:txBody>
          <a:bodyPr/>
          <a:lstStyle/>
          <a:p>
            <a:r>
              <a:rPr lang="en-US" altLang="en-US"/>
              <a:t>GOMS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05000"/>
            <a:ext cx="8229600" cy="4191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ct val="30000"/>
              </a:spcAft>
            </a:pPr>
            <a:r>
              <a:rPr lang="en-US" altLang="en-US" sz="2400" dirty="0"/>
              <a:t>Goals - the state the user wants to achieve e.g., find a website.</a:t>
            </a:r>
          </a:p>
          <a:p>
            <a:pPr>
              <a:lnSpc>
                <a:spcPct val="90000"/>
              </a:lnSpc>
              <a:spcAft>
                <a:spcPct val="30000"/>
              </a:spcAft>
            </a:pPr>
            <a:r>
              <a:rPr lang="en-US" altLang="en-US" sz="2400" dirty="0"/>
              <a:t>Operators - the cognitive processes &amp; physical actions needed to attain the goals, e.g., decide which search engine to use.</a:t>
            </a:r>
          </a:p>
          <a:p>
            <a:pPr>
              <a:lnSpc>
                <a:spcPct val="90000"/>
              </a:lnSpc>
              <a:spcAft>
                <a:spcPct val="30000"/>
              </a:spcAft>
            </a:pPr>
            <a:r>
              <a:rPr lang="en-US" altLang="en-US" sz="2400" dirty="0"/>
              <a:t>Methods - the procedures for accomplishing the goals, e.g., drag mouse over field, type in keywords, press the go button.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Selection rules - decide which method to select when there is more than one. </a:t>
            </a:r>
          </a:p>
          <a:p>
            <a:pPr>
              <a:lnSpc>
                <a:spcPct val="90000"/>
              </a:lnSpc>
            </a:pPr>
            <a:endParaRPr lang="en-US" altLang="en-US" sz="2400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400" dirty="0"/>
              <a:t>Use at NYNEX and NASA</a:t>
            </a:r>
          </a:p>
        </p:txBody>
      </p:sp>
    </p:spTree>
    <p:extLst>
      <p:ext uri="{BB962C8B-B14F-4D97-AF65-F5344CB8AC3E}">
        <p14:creationId xmlns:p14="http://schemas.microsoft.com/office/powerpoint/2010/main" val="4846454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143000"/>
          </a:xfrm>
        </p:spPr>
        <p:txBody>
          <a:bodyPr/>
          <a:lstStyle/>
          <a:p>
            <a:r>
              <a:rPr lang="en-US" altLang="en-US"/>
              <a:t>Keystroke level model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209800"/>
            <a:ext cx="7772400" cy="3962400"/>
          </a:xfrm>
        </p:spPr>
        <p:txBody>
          <a:bodyPr/>
          <a:lstStyle/>
          <a:p>
            <a:pPr>
              <a:buFont typeface="Times" pitchFamily="80" charset="0"/>
              <a:buChar char="•"/>
            </a:pPr>
            <a:r>
              <a:rPr lang="en-US" altLang="en-US" dirty="0"/>
              <a:t>GOMS has also been developed to provide a quantitative model - the keystroke level model.</a:t>
            </a:r>
            <a:endParaRPr lang="en-US" altLang="en-US" b="1" dirty="0"/>
          </a:p>
          <a:p>
            <a:pPr>
              <a:buFont typeface="Times" pitchFamily="80" charset="0"/>
              <a:buChar char="•"/>
            </a:pPr>
            <a:r>
              <a:rPr lang="en-US" altLang="en-US" dirty="0"/>
              <a:t>The keystroke model allows predictions to be made about how long it takes an expert user to perform a task. </a:t>
            </a:r>
          </a:p>
        </p:txBody>
      </p:sp>
    </p:spTree>
    <p:extLst>
      <p:ext uri="{BB962C8B-B14F-4D97-AF65-F5344CB8AC3E}">
        <p14:creationId xmlns:p14="http://schemas.microsoft.com/office/powerpoint/2010/main" val="37893090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001000" cy="1676400"/>
          </a:xfrm>
        </p:spPr>
        <p:txBody>
          <a:bodyPr/>
          <a:lstStyle/>
          <a:p>
            <a:r>
              <a:rPr lang="en-US" altLang="en-US"/>
              <a:t>Response times for keystroke level operators </a:t>
            </a:r>
            <a:r>
              <a:rPr lang="en-US" altLang="en-US" sz="2800"/>
              <a:t>(Card et al., 1983)</a:t>
            </a:r>
            <a:endParaRPr lang="en-US" altLang="en-US">
              <a:solidFill>
                <a:schemeClr val="tx1"/>
              </a:solidFill>
            </a:endParaRPr>
          </a:p>
        </p:txBody>
      </p:sp>
      <p:graphicFrame>
        <p:nvGraphicFramePr>
          <p:cNvPr id="105475" name="Object 3"/>
          <p:cNvGraphicFramePr>
            <a:graphicFrameLocks noChangeAspect="1"/>
          </p:cNvGraphicFramePr>
          <p:nvPr/>
        </p:nvGraphicFramePr>
        <p:xfrm>
          <a:off x="990600" y="1905000"/>
          <a:ext cx="7239000" cy="449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5630040" imgH="2673000" progId="Word.Document.8">
                  <p:embed/>
                </p:oleObj>
              </mc:Choice>
              <mc:Fallback>
                <p:oleObj name="Document" r:id="rId3" imgW="5630040" imgH="2673000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905000"/>
                        <a:ext cx="7239000" cy="449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692281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altLang="en-US"/>
              <a:t>Fitts’ Law </a:t>
            </a:r>
            <a:r>
              <a:rPr lang="en-US" altLang="en-US" sz="2800"/>
              <a:t>(Fitts, 1954)</a:t>
            </a:r>
            <a:endParaRPr lang="en-US" altLang="en-US">
              <a:solidFill>
                <a:schemeClr val="tx1"/>
              </a:solidFill>
            </a:endParaRP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572000"/>
          </a:xfrm>
        </p:spPr>
        <p:txBody>
          <a:bodyPr/>
          <a:lstStyle/>
          <a:p>
            <a:r>
              <a:rPr lang="en-US" altLang="en-US" sz="2800" dirty="0" err="1"/>
              <a:t>Fitts</a:t>
            </a:r>
            <a:r>
              <a:rPr lang="en-US" altLang="en-US" sz="2800" dirty="0"/>
              <a:t>’ Law predicts that the time to point at an object using a device is a function of the distance from the target object &amp; the object’s size. </a:t>
            </a:r>
          </a:p>
          <a:p>
            <a:r>
              <a:rPr lang="en-US" altLang="en-US" sz="2800" dirty="0"/>
              <a:t>The further away &amp; the smaller the object, the longer the time to locate it and point to it.</a:t>
            </a:r>
          </a:p>
          <a:p>
            <a:r>
              <a:rPr lang="en-US" altLang="en-US" sz="2800" dirty="0"/>
              <a:t>Fitts’ Law is useful for evaluating software for which the time to locate and move to an object is important. </a:t>
            </a:r>
          </a:p>
        </p:txBody>
      </p:sp>
    </p:spTree>
    <p:extLst>
      <p:ext uri="{BB962C8B-B14F-4D97-AF65-F5344CB8AC3E}">
        <p14:creationId xmlns:p14="http://schemas.microsoft.com/office/powerpoint/2010/main" val="21398498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Characteristics of approaches</a:t>
            </a:r>
          </a:p>
        </p:txBody>
      </p:sp>
      <p:graphicFrame>
        <p:nvGraphicFramePr>
          <p:cNvPr id="77879" name="Group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1038635"/>
              </p:ext>
            </p:extLst>
          </p:nvPr>
        </p:nvGraphicFramePr>
        <p:xfrm>
          <a:off x="533400" y="1828800"/>
          <a:ext cx="7162800" cy="4039553"/>
        </p:xfrm>
        <a:graphic>
          <a:graphicData uri="http://schemas.openxmlformats.org/drawingml/2006/table">
            <a:tbl>
              <a:tblPr/>
              <a:tblGrid>
                <a:gridCol w="1790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0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0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0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78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80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80" charset="0"/>
                        </a:rPr>
                        <a:t>Experiment</a:t>
                      </a:r>
                      <a:endParaRPr kumimoji="0" lang="en-US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80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80" charset="0"/>
                        </a:rPr>
                        <a:t>Field studies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80" charset="0"/>
                        </a:rPr>
                        <a:t>Inspection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8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80" charset="0"/>
                        </a:rPr>
                        <a:t>Users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80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80" charset="0"/>
                        </a:rPr>
                        <a:t>do task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80" charset="0"/>
                        </a:rPr>
                        <a:t>natural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80" charset="0"/>
                        </a:rPr>
                        <a:t>not involved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80" charset="0"/>
                        </a:rPr>
                        <a:t>Location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80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80" charset="0"/>
                        </a:rPr>
                        <a:t>controlled</a:t>
                      </a: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80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80" charset="0"/>
                        </a:rPr>
                        <a:t>natural</a:t>
                      </a: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80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80" charset="0"/>
                        </a:rPr>
                        <a:t>anywhere</a:t>
                      </a: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80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80" charset="0"/>
                        </a:rPr>
                        <a:t>When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80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80" charset="0"/>
                        </a:rPr>
                        <a:t>prototype</a:t>
                      </a: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80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80" charset="0"/>
                        </a:rPr>
                        <a:t>Early or late</a:t>
                      </a:r>
                      <a:endParaRPr kumimoji="0" lang="en-US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80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80" charset="0"/>
                        </a:rPr>
                        <a:t>prototype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80" charset="0"/>
                        </a:rPr>
                        <a:t>Data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80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80" charset="0"/>
                        </a:rPr>
                        <a:t>Mostly quantitative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80" charset="0"/>
                        </a:rPr>
                        <a:t>Traditionally qualitative</a:t>
                      </a:r>
                      <a:endParaRPr kumimoji="0" lang="en-US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80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80" charset="0"/>
                        </a:rPr>
                        <a:t>problems</a:t>
                      </a: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80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8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80" charset="0"/>
                        </a:rPr>
                        <a:t>Feed back</a:t>
                      </a: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80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80" charset="0"/>
                        </a:rPr>
                        <a:t>measures &amp; errors</a:t>
                      </a: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80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80" charset="0"/>
                        </a:rPr>
                        <a:t>descriptions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80" charset="0"/>
                        </a:rPr>
                        <a:t>problems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80" charset="0"/>
                        </a:rPr>
                        <a:t>Type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80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80" charset="0"/>
                        </a:rPr>
                        <a:t>applied</a:t>
                      </a: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80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80" charset="0"/>
                        </a:rPr>
                        <a:t>naturalistic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itchFamily="80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80" charset="0"/>
                        </a:rPr>
                        <a:t>expert</a:t>
                      </a:r>
                      <a:endParaRPr kumimoji="0" lang="en-US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80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0663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1794</TotalTime>
  <Words>2015</Words>
  <Application>Microsoft Office PowerPoint</Application>
  <PresentationFormat>On-screen Show (4:3)</PresentationFormat>
  <Paragraphs>280</Paragraphs>
  <Slides>36</Slides>
  <Notes>23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Arial</vt:lpstr>
      <vt:lpstr>Calibri</vt:lpstr>
      <vt:lpstr>Times</vt:lpstr>
      <vt:lpstr>Verdana</vt:lpstr>
      <vt:lpstr>Office Theme</vt:lpstr>
      <vt:lpstr>Document</vt:lpstr>
      <vt:lpstr>Original Plan for Today</vt:lpstr>
      <vt:lpstr>Evaluation</vt:lpstr>
      <vt:lpstr>Computer Science Evaluation Methods</vt:lpstr>
      <vt:lpstr>Some CS Evaluation Methods</vt:lpstr>
      <vt:lpstr>Human-Subject Evaluation Methods</vt:lpstr>
      <vt:lpstr>Step 1: Hypothesis for Evaluation</vt:lpstr>
      <vt:lpstr>Step 2: Evaluation Type</vt:lpstr>
      <vt:lpstr>Step 3: Participant Selection</vt:lpstr>
      <vt:lpstr>Step 3: Participant Selection (cont.)</vt:lpstr>
      <vt:lpstr>Step 4: Activity for Participants</vt:lpstr>
      <vt:lpstr>Step 5: Data Collection Techniques</vt:lpstr>
      <vt:lpstr>Bias in Data from Participant Reports</vt:lpstr>
      <vt:lpstr>Designing an Evaluation</vt:lpstr>
      <vt:lpstr>Human-Subject Experiments</vt:lpstr>
      <vt:lpstr>Experimental Designs</vt:lpstr>
      <vt:lpstr>Different, Same, Matched Participant Design</vt:lpstr>
      <vt:lpstr>The Need to Balance</vt:lpstr>
      <vt:lpstr>Review of Experimental Statistics</vt:lpstr>
      <vt:lpstr>Field Studies</vt:lpstr>
      <vt:lpstr>Field Study Data &amp; Analysis</vt:lpstr>
      <vt:lpstr>Other Evaluation Methods</vt:lpstr>
      <vt:lpstr>Inspection Methods</vt:lpstr>
      <vt:lpstr>Heuristic Evaluation</vt:lpstr>
      <vt:lpstr>Nielsen’s heuristics</vt:lpstr>
      <vt:lpstr>Discount Evaluation</vt:lpstr>
      <vt:lpstr>3 stages for doing heuristic evaluation</vt:lpstr>
      <vt:lpstr>Cognitive Walkthroughs</vt:lpstr>
      <vt:lpstr>The 3 questions</vt:lpstr>
      <vt:lpstr>Pluralistic walkthrough</vt:lpstr>
      <vt:lpstr>Inspection Methods: Advantages and Problems</vt:lpstr>
      <vt:lpstr>Predictive Models</vt:lpstr>
      <vt:lpstr>GOMS</vt:lpstr>
      <vt:lpstr>Keystroke level model</vt:lpstr>
      <vt:lpstr>Response times for keystroke level operators (Card et al., 1983)</vt:lpstr>
      <vt:lpstr>Fitts’ Law (Fitts, 1954)</vt:lpstr>
      <vt:lpstr>Characteristics of approaches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7</dc:title>
  <dc:creator>shipman</dc:creator>
  <cp:lastModifiedBy>Frank Shipman</cp:lastModifiedBy>
  <cp:revision>35</cp:revision>
  <dcterms:created xsi:type="dcterms:W3CDTF">2014-09-03T15:19:10Z</dcterms:created>
  <dcterms:modified xsi:type="dcterms:W3CDTF">2024-10-13T16:55:40Z</dcterms:modified>
</cp:coreProperties>
</file>