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70" r:id="rId2"/>
    <p:sldId id="360" r:id="rId3"/>
    <p:sldId id="364" r:id="rId4"/>
    <p:sldId id="356" r:id="rId5"/>
    <p:sldId id="272" r:id="rId6"/>
    <p:sldId id="285" r:id="rId7"/>
    <p:sldId id="365" r:id="rId8"/>
    <p:sldId id="359" r:id="rId9"/>
    <p:sldId id="257" r:id="rId10"/>
    <p:sldId id="358" r:id="rId11"/>
    <p:sldId id="256" r:id="rId12"/>
    <p:sldId id="369" r:id="rId13"/>
    <p:sldId id="294" r:id="rId14"/>
    <p:sldId id="295" r:id="rId15"/>
    <p:sldId id="296" r:id="rId16"/>
    <p:sldId id="3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27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DD70A5-1FEC-49B2-98A2-B10EEDE6F3D2}" type="datetimeFigureOut">
              <a:rPr lang="en-US" smtClean="0"/>
              <a:pPr/>
              <a:t>11/4/2024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695AD-A8D5-4108-9860-DA3791FF73CA}" type="slidenum">
              <a:rPr lang="en-US" smtClean="0"/>
              <a:pPr/>
              <a:t>‹#›</a:t>
            </a:fld>
            <a:endParaRPr lang="en-US"/>
          </a:p>
        </p:txBody>
      </p:sp>
    </p:spTree>
    <p:extLst>
      <p:ext uri="{BB962C8B-B14F-4D97-AF65-F5344CB8AC3E}">
        <p14:creationId xmlns:p14="http://schemas.microsoft.com/office/powerpoint/2010/main" val="287781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E658548F-302A-4843-A513-09B16A84CC1B}" type="slidenum">
              <a:rPr lang="en-US"/>
              <a:pPr/>
              <a:t>13</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372C3FE-1581-4B77-99ED-A581CDCC159D}" type="slidenum">
              <a:rPr lang="en-US"/>
              <a:pPr/>
              <a:t>14</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F655EC43-CC9D-40CA-A207-444D9293DA23}" type="slidenum">
              <a:rPr lang="en-US"/>
              <a:pPr/>
              <a:t>15</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0ADDFE-5482-4FC2-8783-2A58424CF58E}"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DDFE-5482-4FC2-8783-2A58424CF58E}"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0ADDFE-5482-4FC2-8783-2A58424CF58E}"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ADDFE-5482-4FC2-8783-2A58424CF58E}"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0ADDFE-5482-4FC2-8783-2A58424CF58E}" type="datetimeFigureOut">
              <a:rPr lang="en-US" smtClean="0"/>
              <a:pPr/>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0ADDFE-5482-4FC2-8783-2A58424CF58E}" type="datetimeFigureOut">
              <a:rPr lang="en-US" smtClean="0"/>
              <a:pPr/>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ADDFE-5482-4FC2-8783-2A58424CF58E}" type="datetimeFigureOut">
              <a:rPr lang="en-US" smtClean="0"/>
              <a:pPr/>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ADDFE-5482-4FC2-8783-2A58424CF58E}"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ADDFE-5482-4FC2-8783-2A58424CF58E}" type="datetimeFigureOut">
              <a:rPr lang="en-US" smtClean="0"/>
              <a:pPr/>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DDFE-5482-4FC2-8783-2A58424CF58E}"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DDFE-5482-4FC2-8783-2A58424CF58E}" type="datetimeFigureOut">
              <a:rPr lang="en-US" smtClean="0"/>
              <a:pPr/>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DCBD-9E82-4DB0-B490-1D9EF64EBD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ADDFE-5482-4FC2-8783-2A58424CF58E}" type="datetimeFigureOut">
              <a:rPr lang="en-US" smtClean="0"/>
              <a:pPr/>
              <a:t>11/4/2024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38DCBD-9E82-4DB0-B490-1D9EF64EBD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0B0-2248-4AC3-B4BA-903E1E9900AE}"/>
              </a:ext>
            </a:extLst>
          </p:cNvPr>
          <p:cNvSpPr>
            <a:spLocks noGrp="1"/>
          </p:cNvSpPr>
          <p:nvPr>
            <p:ph type="title"/>
          </p:nvPr>
        </p:nvSpPr>
        <p:spPr/>
        <p:txBody>
          <a:bodyPr/>
          <a:lstStyle/>
          <a:p>
            <a:r>
              <a:rPr lang="en-US" dirty="0"/>
              <a:t>Video-Oriented IUIs</a:t>
            </a:r>
          </a:p>
        </p:txBody>
      </p:sp>
      <p:sp>
        <p:nvSpPr>
          <p:cNvPr id="3" name="Content Placeholder 2">
            <a:extLst>
              <a:ext uri="{FF2B5EF4-FFF2-40B4-BE49-F238E27FC236}">
                <a16:creationId xmlns:a16="http://schemas.microsoft.com/office/drawing/2014/main" id="{A3848995-58BC-49AE-A952-6F8816411A7B}"/>
              </a:ext>
            </a:extLst>
          </p:cNvPr>
          <p:cNvSpPr>
            <a:spLocks noGrp="1"/>
          </p:cNvSpPr>
          <p:nvPr>
            <p:ph idx="1"/>
          </p:nvPr>
        </p:nvSpPr>
        <p:spPr>
          <a:xfrm>
            <a:off x="457200" y="1600200"/>
            <a:ext cx="8229600" cy="4983162"/>
          </a:xfrm>
        </p:spPr>
        <p:txBody>
          <a:bodyPr>
            <a:normAutofit lnSpcReduction="10000"/>
          </a:bodyPr>
          <a:lstStyle/>
          <a:p>
            <a:r>
              <a:rPr lang="en-US" dirty="0"/>
              <a:t>As always, the first step is to understand the users, their tasks, and the context of use</a:t>
            </a:r>
          </a:p>
          <a:p>
            <a:r>
              <a:rPr lang="en-US" dirty="0"/>
              <a:t>In particular</a:t>
            </a:r>
          </a:p>
          <a:p>
            <a:pPr lvl="1"/>
            <a:r>
              <a:rPr lang="en-US" dirty="0"/>
              <a:t>What are the characteristics of the video that are important to the task given the domain?</a:t>
            </a:r>
          </a:p>
          <a:p>
            <a:pPr lvl="1"/>
            <a:r>
              <a:rPr lang="en-US" dirty="0"/>
              <a:t>What computed features will represent those characteristics?</a:t>
            </a:r>
          </a:p>
          <a:p>
            <a:pPr lvl="1"/>
            <a:r>
              <a:rPr lang="en-US" dirty="0"/>
              <a:t>What form of interaction will be valuable</a:t>
            </a:r>
          </a:p>
          <a:p>
            <a:pPr lvl="2"/>
            <a:r>
              <a:rPr lang="en-US" dirty="0"/>
              <a:t>Attention support</a:t>
            </a:r>
          </a:p>
          <a:p>
            <a:pPr lvl="2"/>
            <a:r>
              <a:rPr lang="en-US" dirty="0"/>
              <a:t>Automated classification or summary</a:t>
            </a:r>
          </a:p>
          <a:p>
            <a:pPr lvl="2"/>
            <a:r>
              <a:rPr lang="en-US" dirty="0"/>
              <a:t>Mixed-initiative analysis</a:t>
            </a:r>
          </a:p>
        </p:txBody>
      </p:sp>
    </p:spTree>
    <p:extLst>
      <p:ext uri="{BB962C8B-B14F-4D97-AF65-F5344CB8AC3E}">
        <p14:creationId xmlns:p14="http://schemas.microsoft.com/office/powerpoint/2010/main" val="200580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Image/Video Processing: Subdividing</a:t>
            </a:r>
          </a:p>
        </p:txBody>
      </p:sp>
      <p:sp>
        <p:nvSpPr>
          <p:cNvPr id="3" name="Content Placeholder 2"/>
          <p:cNvSpPr>
            <a:spLocks noGrp="1"/>
          </p:cNvSpPr>
          <p:nvPr>
            <p:ph idx="1"/>
          </p:nvPr>
        </p:nvSpPr>
        <p:spPr>
          <a:xfrm>
            <a:off x="457200" y="1600200"/>
            <a:ext cx="4267200" cy="4876800"/>
          </a:xfrm>
        </p:spPr>
        <p:txBody>
          <a:bodyPr>
            <a:normAutofit/>
          </a:bodyPr>
          <a:lstStyle/>
          <a:p>
            <a:r>
              <a:rPr lang="en-US" sz="2800" dirty="0"/>
              <a:t>Region subdivision</a:t>
            </a:r>
          </a:p>
          <a:p>
            <a:pPr lvl="1"/>
            <a:r>
              <a:rPr lang="en-US" sz="2400" dirty="0"/>
              <a:t>Sometimes we subdivide</a:t>
            </a:r>
            <a:br>
              <a:rPr lang="en-US" sz="2400" dirty="0"/>
            </a:br>
            <a:r>
              <a:rPr lang="en-US" sz="2400" dirty="0"/>
              <a:t>images into regions</a:t>
            </a:r>
          </a:p>
          <a:p>
            <a:pPr lvl="1"/>
            <a:r>
              <a:rPr lang="en-US" sz="2400" dirty="0"/>
              <a:t>Spread observed features</a:t>
            </a:r>
            <a:br>
              <a:rPr lang="en-US" sz="2400" dirty="0"/>
            </a:br>
            <a:r>
              <a:rPr lang="en-US" sz="2400" dirty="0"/>
              <a:t>at edges for more </a:t>
            </a:r>
            <a:br>
              <a:rPr lang="en-US" sz="2400" dirty="0"/>
            </a:br>
            <a:r>
              <a:rPr lang="en-US" sz="2400" dirty="0"/>
              <a:t>continuous model</a:t>
            </a:r>
          </a:p>
          <a:p>
            <a:r>
              <a:rPr lang="en-US" sz="2800" dirty="0"/>
              <a:t>Temporal subdivision</a:t>
            </a:r>
          </a:p>
          <a:p>
            <a:pPr lvl="1"/>
            <a:r>
              <a:rPr lang="en-US" sz="2400" dirty="0"/>
              <a:t>Video is subdivided into segments</a:t>
            </a:r>
          </a:p>
          <a:p>
            <a:pPr lvl="1"/>
            <a:r>
              <a:rPr lang="en-US" sz="2400" dirty="0"/>
              <a:t>Spread features into neighboring segments</a:t>
            </a:r>
          </a:p>
        </p:txBody>
      </p:sp>
      <p:pic>
        <p:nvPicPr>
          <p:cNvPr id="109570" name="Picture 2" descr="https://www.cs.auckland.ac.nz/courses/compsci708s1c/lectures/Glect-html/t731-corridor-16reg.JPG"/>
          <p:cNvPicPr>
            <a:picLocks noChangeAspect="1" noChangeArrowheads="1"/>
          </p:cNvPicPr>
          <p:nvPr/>
        </p:nvPicPr>
        <p:blipFill>
          <a:blip r:embed="rId2" cstate="print"/>
          <a:srcRect/>
          <a:stretch>
            <a:fillRect/>
          </a:stretch>
        </p:blipFill>
        <p:spPr bwMode="auto">
          <a:xfrm>
            <a:off x="5334000" y="1600200"/>
            <a:ext cx="3695700" cy="2771776"/>
          </a:xfrm>
          <a:prstGeom prst="rect">
            <a:avLst/>
          </a:prstGeom>
          <a:noFill/>
        </p:spPr>
      </p:pic>
      <p:pic>
        <p:nvPicPr>
          <p:cNvPr id="128001" name="Picture 1"/>
          <p:cNvPicPr>
            <a:picLocks noChangeAspect="1" noChangeArrowheads="1"/>
          </p:cNvPicPr>
          <p:nvPr/>
        </p:nvPicPr>
        <p:blipFill>
          <a:blip r:embed="rId3" cstate="print"/>
          <a:srcRect/>
          <a:stretch>
            <a:fillRect/>
          </a:stretch>
        </p:blipFill>
        <p:spPr bwMode="auto">
          <a:xfrm>
            <a:off x="4800600" y="2895600"/>
            <a:ext cx="3429000" cy="3705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09570"/>
                                        </p:tgtEl>
                                        <p:attrNameLst>
                                          <p:attrName>style.visibility</p:attrName>
                                        </p:attrNameLst>
                                      </p:cBhvr>
                                      <p:to>
                                        <p:strVal val="visible"/>
                                      </p:to>
                                    </p:set>
                                    <p:animEffect transition="in" filter="wipe(down)">
                                      <p:cBhvr>
                                        <p:cTn id="18" dur="500"/>
                                        <p:tgtEl>
                                          <p:spTgt spid="10957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28001"/>
                                        </p:tgtEl>
                                        <p:attrNameLst>
                                          <p:attrName>style.visibility</p:attrName>
                                        </p:attrNameLst>
                                      </p:cBhvr>
                                      <p:to>
                                        <p:strVal val="visible"/>
                                      </p:to>
                                    </p:set>
                                    <p:animEffect transition="in" filter="wipe(down)">
                                      <p:cBhvr>
                                        <p:cTn id="34" dur="500"/>
                                        <p:tgtEl>
                                          <p:spTgt spid="128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Texture Features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870" t="16564" r="4335" b="4096"/>
          <a:stretch/>
        </p:blipFill>
        <p:spPr bwMode="auto">
          <a:xfrm>
            <a:off x="151718" y="2102802"/>
            <a:ext cx="8840563" cy="448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F27E3990-6C17-40C6-8224-6BED036A2EA3}"/>
              </a:ext>
            </a:extLst>
          </p:cNvPr>
          <p:cNvSpPr txBox="1"/>
          <p:nvPr/>
        </p:nvSpPr>
        <p:spPr>
          <a:xfrm>
            <a:off x="457200" y="1443038"/>
            <a:ext cx="8229600" cy="523220"/>
          </a:xfrm>
          <a:prstGeom prst="rect">
            <a:avLst/>
          </a:prstGeom>
          <a:noFill/>
        </p:spPr>
        <p:txBody>
          <a:bodyPr wrap="square" rtlCol="0">
            <a:spAutoFit/>
          </a:bodyPr>
          <a:lstStyle/>
          <a:p>
            <a:r>
              <a:rPr lang="en-US" sz="2800" dirty="0"/>
              <a:t>Edge detection can be used in generating features </a:t>
            </a:r>
          </a:p>
        </p:txBody>
      </p:sp>
    </p:spTree>
    <p:extLst>
      <p:ext uri="{BB962C8B-B14F-4D97-AF65-F5344CB8AC3E}">
        <p14:creationId xmlns:p14="http://schemas.microsoft.com/office/powerpoint/2010/main" val="1361721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a:t>Color Features</a:t>
            </a:r>
          </a:p>
        </p:txBody>
      </p:sp>
      <p:sp>
        <p:nvSpPr>
          <p:cNvPr id="3" name="Content Placeholder 2"/>
          <p:cNvSpPr>
            <a:spLocks noGrp="1"/>
          </p:cNvSpPr>
          <p:nvPr>
            <p:ph idx="1"/>
          </p:nvPr>
        </p:nvSpPr>
        <p:spPr>
          <a:xfrm>
            <a:off x="457200" y="1371600"/>
            <a:ext cx="4800600" cy="5334000"/>
          </a:xfrm>
        </p:spPr>
        <p:txBody>
          <a:bodyPr>
            <a:normAutofit fontScale="92500" lnSpcReduction="10000"/>
          </a:bodyPr>
          <a:lstStyle/>
          <a:p>
            <a:r>
              <a:rPr lang="en-US" dirty="0"/>
              <a:t>Color histograms – how much of each color is in image</a:t>
            </a:r>
          </a:p>
          <a:p>
            <a:pPr lvl="1"/>
            <a:r>
              <a:rPr lang="en-US" dirty="0"/>
              <a:t>Probability of a pixel in the image being a particular color</a:t>
            </a:r>
          </a:p>
          <a:p>
            <a:r>
              <a:rPr lang="en-US" dirty="0"/>
              <a:t>Color </a:t>
            </a:r>
            <a:r>
              <a:rPr lang="en-US" dirty="0" err="1"/>
              <a:t>correlograms</a:t>
            </a:r>
            <a:r>
              <a:rPr lang="en-US" dirty="0"/>
              <a:t> – how close colors are to each other in image</a:t>
            </a:r>
          </a:p>
          <a:p>
            <a:pPr lvl="1"/>
            <a:r>
              <a:rPr lang="en-US" dirty="0"/>
              <a:t>Probability of finding a pixel of a particular color at a specific distance from a pixel of a known color</a:t>
            </a:r>
          </a:p>
        </p:txBody>
      </p:sp>
      <p:pic>
        <p:nvPicPr>
          <p:cNvPr id="109572" name="Picture 4" descr="http://www.mathworks.com/matlabcentral/fileexchange/screenshots/4423/original.jpg"/>
          <p:cNvPicPr>
            <a:picLocks noChangeAspect="1" noChangeArrowheads="1"/>
          </p:cNvPicPr>
          <p:nvPr/>
        </p:nvPicPr>
        <p:blipFill>
          <a:blip r:embed="rId2" cstate="print"/>
          <a:srcRect/>
          <a:stretch>
            <a:fillRect/>
          </a:stretch>
        </p:blipFill>
        <p:spPr bwMode="auto">
          <a:xfrm>
            <a:off x="5181600" y="3276600"/>
            <a:ext cx="3733800" cy="3254629"/>
          </a:xfrm>
          <a:prstGeom prst="rect">
            <a:avLst/>
          </a:prstGeom>
          <a:noFill/>
        </p:spPr>
      </p:pic>
      <p:pic>
        <p:nvPicPr>
          <p:cNvPr id="2050" name="Picture 2" descr="https://encrypted-tbn0.google.com/images?q=tbn:ANd9GcRzyLunbpFik-hZwz8vryQZTZ0GEAhlaB_mbTifqAPbd7NGhxSz"/>
          <p:cNvPicPr>
            <a:picLocks noChangeAspect="1" noChangeArrowheads="1"/>
          </p:cNvPicPr>
          <p:nvPr/>
        </p:nvPicPr>
        <p:blipFill>
          <a:blip r:embed="rId3" cstate="print"/>
          <a:srcRect/>
          <a:stretch>
            <a:fillRect/>
          </a:stretch>
        </p:blipFill>
        <p:spPr bwMode="auto">
          <a:xfrm>
            <a:off x="6248400" y="1371600"/>
            <a:ext cx="2708729" cy="21465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wipe(down)">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9572"/>
                                        </p:tgtEl>
                                        <p:attrNameLst>
                                          <p:attrName>style.visibility</p:attrName>
                                        </p:attrNameLst>
                                      </p:cBhvr>
                                      <p:to>
                                        <p:strVal val="visible"/>
                                      </p:to>
                                    </p:set>
                                    <p:animEffect transition="in" filter="wipe(down)">
                                      <p:cBhvr>
                                        <p:cTn id="20" dur="500"/>
                                        <p:tgtEl>
                                          <p:spTgt spid="1095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00"/>
                                        <p:tgtEl>
                                          <p:spTgt spid="3">
                                            <p:txEl>
                                              <p:pRg st="2" end="2"/>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Object Features</a:t>
            </a:r>
          </a:p>
        </p:txBody>
      </p:sp>
      <p:sp>
        <p:nvSpPr>
          <p:cNvPr id="3" name="Content Placeholder 2"/>
          <p:cNvSpPr>
            <a:spLocks noGrp="1"/>
          </p:cNvSpPr>
          <p:nvPr>
            <p:ph idx="1"/>
          </p:nvPr>
        </p:nvSpPr>
        <p:spPr>
          <a:xfrm>
            <a:off x="457200" y="1600200"/>
            <a:ext cx="8229600" cy="5038725"/>
          </a:xfrm>
        </p:spPr>
        <p:txBody>
          <a:bodyPr>
            <a:normAutofit/>
          </a:bodyPr>
          <a:lstStyle/>
          <a:p>
            <a:r>
              <a:rPr lang="en-US" dirty="0"/>
              <a:t>Each image is different</a:t>
            </a:r>
          </a:p>
          <a:p>
            <a:pPr lvl="1"/>
            <a:r>
              <a:rPr lang="en-US" dirty="0"/>
              <a:t>Lighting, colors</a:t>
            </a:r>
          </a:p>
          <a:p>
            <a:pPr lvl="1"/>
            <a:r>
              <a:rPr lang="en-US" dirty="0"/>
              <a:t>Scale, skew, parallax</a:t>
            </a:r>
          </a:p>
          <a:p>
            <a:r>
              <a:rPr lang="en-US" dirty="0"/>
              <a:t>Scale Invariant Feature</a:t>
            </a:r>
            <a:br>
              <a:rPr lang="en-US" dirty="0"/>
            </a:br>
            <a:r>
              <a:rPr lang="en-US" dirty="0"/>
              <a:t>Transform (SIFT)</a:t>
            </a:r>
          </a:p>
          <a:p>
            <a:pPr lvl="1"/>
            <a:r>
              <a:rPr lang="en-US" dirty="0"/>
              <a:t>Identify features that</a:t>
            </a:r>
            <a:br>
              <a:rPr lang="en-US" dirty="0"/>
            </a:br>
            <a:r>
              <a:rPr lang="en-US" dirty="0"/>
              <a:t>are resilient to</a:t>
            </a:r>
            <a:br>
              <a:rPr lang="en-US" dirty="0"/>
            </a:br>
            <a:r>
              <a:rPr lang="en-US" dirty="0"/>
              <a:t>different angles</a:t>
            </a:r>
          </a:p>
          <a:p>
            <a:pPr lvl="1"/>
            <a:r>
              <a:rPr lang="en-US" dirty="0"/>
              <a:t>Used for many image</a:t>
            </a:r>
            <a:br>
              <a:rPr lang="en-US" dirty="0"/>
            </a:br>
            <a:r>
              <a:rPr lang="en-US" dirty="0"/>
              <a:t>recognition tasks</a:t>
            </a:r>
          </a:p>
        </p:txBody>
      </p:sp>
      <p:pic>
        <p:nvPicPr>
          <p:cNvPr id="28674" name="Picture 2" descr="https://encrypted-tbn3.google.com/images?q=tbn:ANd9GcRN5uVzQDj8n-X9tyZ472MiIA_PfSLOwYe182Y4iSla1PTL3pPp"/>
          <p:cNvPicPr>
            <a:picLocks noChangeAspect="1" noChangeArrowheads="1"/>
          </p:cNvPicPr>
          <p:nvPr/>
        </p:nvPicPr>
        <p:blipFill>
          <a:blip r:embed="rId2" cstate="print"/>
          <a:srcRect/>
          <a:stretch>
            <a:fillRect/>
          </a:stretch>
        </p:blipFill>
        <p:spPr bwMode="auto">
          <a:xfrm>
            <a:off x="5029201" y="1371599"/>
            <a:ext cx="3924300" cy="5239143"/>
          </a:xfrm>
          <a:prstGeom prst="rect">
            <a:avLst/>
          </a:prstGeom>
          <a:noFill/>
        </p:spPr>
      </p:pic>
      <p:pic>
        <p:nvPicPr>
          <p:cNvPr id="28676" name="Picture 4" descr="http://www3.ntu.edu.sg/home/gqzhao/gqzhao.files/sift.jpg"/>
          <p:cNvPicPr>
            <a:picLocks noChangeAspect="1" noChangeArrowheads="1"/>
          </p:cNvPicPr>
          <p:nvPr/>
        </p:nvPicPr>
        <p:blipFill>
          <a:blip r:embed="rId3" cstate="print"/>
          <a:srcRect/>
          <a:stretch>
            <a:fillRect/>
          </a:stretch>
        </p:blipFill>
        <p:spPr bwMode="auto">
          <a:xfrm>
            <a:off x="4628337" y="4191000"/>
            <a:ext cx="4339911" cy="24479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8674"/>
                                        </p:tgtEl>
                                        <p:attrNameLst>
                                          <p:attrName>style.visibility</p:attrName>
                                        </p:attrNameLst>
                                      </p:cBhvr>
                                      <p:to>
                                        <p:strVal val="visible"/>
                                      </p:to>
                                    </p:set>
                                    <p:animEffect transition="in" filter="wipe(down)">
                                      <p:cBhvr>
                                        <p:cTn id="18" dur="500"/>
                                        <p:tgtEl>
                                          <p:spTgt spid="2867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8676"/>
                                        </p:tgtEl>
                                        <p:attrNameLst>
                                          <p:attrName>style.visibility</p:attrName>
                                        </p:attrNameLst>
                                      </p:cBhvr>
                                      <p:to>
                                        <p:strVal val="visible"/>
                                      </p:to>
                                    </p:set>
                                    <p:animEffect transition="in" filter="wipe(down)">
                                      <p:cBhvr>
                                        <p:cTn id="34"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SIFT and similar techniques</a:t>
            </a:r>
          </a:p>
        </p:txBody>
      </p:sp>
      <p:sp>
        <p:nvSpPr>
          <p:cNvPr id="3" name="Content Placeholder 2"/>
          <p:cNvSpPr>
            <a:spLocks noGrp="1"/>
          </p:cNvSpPr>
          <p:nvPr>
            <p:ph idx="1"/>
          </p:nvPr>
        </p:nvSpPr>
        <p:spPr>
          <a:xfrm>
            <a:off x="457200" y="1600200"/>
            <a:ext cx="8077200" cy="3276600"/>
          </a:xfrm>
        </p:spPr>
        <p:txBody>
          <a:bodyPr>
            <a:noAutofit/>
          </a:bodyPr>
          <a:lstStyle/>
          <a:p>
            <a:r>
              <a:rPr lang="en-US" sz="2400" dirty="0"/>
              <a:t>Divide images into grids of different resolutions</a:t>
            </a:r>
          </a:p>
          <a:p>
            <a:r>
              <a:rPr lang="en-US" sz="2400" dirty="0"/>
              <a:t>Preprocessing for feature generation may vary</a:t>
            </a:r>
          </a:p>
          <a:p>
            <a:pPr lvl="1"/>
            <a:r>
              <a:rPr lang="en-US" sz="2400" dirty="0" err="1"/>
              <a:t>Grayscaling</a:t>
            </a:r>
            <a:r>
              <a:rPr lang="en-US" sz="2400" dirty="0"/>
              <a:t> and edge detection are common</a:t>
            </a:r>
          </a:p>
          <a:p>
            <a:r>
              <a:rPr lang="en-US" sz="2400" dirty="0"/>
              <a:t>Generate coding of local features at each grid </a:t>
            </a:r>
            <a:br>
              <a:rPr lang="en-US" sz="2400" dirty="0"/>
            </a:br>
            <a:r>
              <a:rPr lang="en-US" sz="2400" dirty="0"/>
              <a:t>element</a:t>
            </a:r>
          </a:p>
          <a:p>
            <a:pPr lvl="1"/>
            <a:r>
              <a:rPr lang="en-US" sz="2400" dirty="0"/>
              <a:t>Representation of local features can vary</a:t>
            </a:r>
          </a:p>
          <a:p>
            <a:r>
              <a:rPr lang="en-US" sz="2400" dirty="0"/>
              <a:t>Compare patterns of features at different resolutions</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2721" y="4800600"/>
            <a:ext cx="3951279" cy="163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961" t="11372" r="51778" b="2608"/>
          <a:stretch/>
        </p:blipFill>
        <p:spPr bwMode="auto">
          <a:xfrm>
            <a:off x="122903" y="4724400"/>
            <a:ext cx="1651597"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3841" y="4724400"/>
            <a:ext cx="1645920"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51454" t="11166" r="1490" b="2274"/>
          <a:stretch/>
        </p:blipFill>
        <p:spPr bwMode="auto">
          <a:xfrm>
            <a:off x="3433650" y="4724400"/>
            <a:ext cx="1668465"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1447800"/>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015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Face Detection</a:t>
            </a:r>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793" b="45941"/>
          <a:stretch/>
        </p:blipFill>
        <p:spPr bwMode="auto">
          <a:xfrm>
            <a:off x="6255927" y="4375355"/>
            <a:ext cx="2659473" cy="1949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49217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625" y="3242186"/>
            <a:ext cx="5767388" cy="3333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8459" r="56375"/>
          <a:stretch/>
        </p:blipFill>
        <p:spPr bwMode="auto">
          <a:xfrm>
            <a:off x="6096000" y="1447800"/>
            <a:ext cx="2394283" cy="2619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33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705600" cy="944562"/>
          </a:xfrm>
        </p:spPr>
        <p:txBody>
          <a:bodyPr>
            <a:noAutofit/>
          </a:bodyPr>
          <a:lstStyle/>
          <a:p>
            <a:r>
              <a:rPr lang="en-US" sz="3600" dirty="0"/>
              <a:t>Foreground/Background Separation</a:t>
            </a:r>
          </a:p>
        </p:txBody>
      </p:sp>
      <p:sp>
        <p:nvSpPr>
          <p:cNvPr id="3" name="Content Placeholder 2"/>
          <p:cNvSpPr>
            <a:spLocks noGrp="1"/>
          </p:cNvSpPr>
          <p:nvPr>
            <p:ph idx="1"/>
          </p:nvPr>
        </p:nvSpPr>
        <p:spPr>
          <a:xfrm>
            <a:off x="228600" y="1447800"/>
            <a:ext cx="6629400" cy="5257800"/>
          </a:xfrm>
        </p:spPr>
        <p:txBody>
          <a:bodyPr>
            <a:normAutofit fontScale="92500" lnSpcReduction="10000"/>
          </a:bodyPr>
          <a:lstStyle/>
          <a:p>
            <a:r>
              <a:rPr lang="en-US" sz="2800" dirty="0"/>
              <a:t>Background Modeling</a:t>
            </a:r>
          </a:p>
          <a:p>
            <a:pPr lvl="1"/>
            <a:r>
              <a:rPr lang="en-US" sz="2400" dirty="0"/>
              <a:t>Convert to </a:t>
            </a:r>
            <a:r>
              <a:rPr lang="en-US" sz="2400" dirty="0" err="1"/>
              <a:t>greyscale</a:t>
            </a:r>
            <a:endParaRPr lang="en-US" sz="2400" dirty="0"/>
          </a:p>
          <a:p>
            <a:pPr lvl="1"/>
            <a:r>
              <a:rPr lang="en-US" sz="2400" dirty="0"/>
              <a:t>Dynamic model (to cope with changes in signer body position and lighting)</a:t>
            </a:r>
          </a:p>
          <a:p>
            <a:pPr lvl="2"/>
            <a:r>
              <a:rPr lang="en-US" sz="2000" dirty="0" err="1"/>
              <a:t>BP</a:t>
            </a:r>
            <a:r>
              <a:rPr lang="en-US" sz="2000" baseline="-25000" dirty="0" err="1"/>
              <a:t>t</a:t>
            </a:r>
            <a:r>
              <a:rPr lang="en-US" sz="2000" dirty="0"/>
              <a:t> = .96 * BP</a:t>
            </a:r>
            <a:r>
              <a:rPr lang="en-US" sz="2000" baseline="-25000" dirty="0"/>
              <a:t>(t-1)</a:t>
            </a:r>
            <a:r>
              <a:rPr lang="en-US" sz="2000" dirty="0"/>
              <a:t> + .04 P</a:t>
            </a:r>
          </a:p>
          <a:p>
            <a:r>
              <a:rPr lang="en-US" sz="2800" dirty="0"/>
              <a:t>Foreground object detection</a:t>
            </a:r>
          </a:p>
          <a:p>
            <a:pPr lvl="1"/>
            <a:r>
              <a:rPr lang="en-US" sz="2400" dirty="0"/>
              <a:t>Pixels different from background model by more than a threshold are foreground pixels</a:t>
            </a:r>
          </a:p>
          <a:p>
            <a:pPr lvl="1"/>
            <a:r>
              <a:rPr lang="en-US" sz="2400" dirty="0"/>
              <a:t>Spatial filter removes regions of foreground pixels smaller than a minimum threshold</a:t>
            </a:r>
          </a:p>
          <a:p>
            <a:r>
              <a:rPr lang="en-US" sz="2800" dirty="0"/>
              <a:t>Face location to determine position of foreground relative to the face</a:t>
            </a:r>
          </a:p>
          <a:p>
            <a:r>
              <a:rPr lang="en-US" sz="2800" dirty="0"/>
              <a:t>Videos without a single main face are not considered as potential SL videos</a:t>
            </a:r>
          </a:p>
        </p:txBody>
      </p:sp>
      <p:sp>
        <p:nvSpPr>
          <p:cNvPr id="10" name="Slide Number Placeholder 9"/>
          <p:cNvSpPr>
            <a:spLocks noGrp="1"/>
          </p:cNvSpPr>
          <p:nvPr>
            <p:ph type="sldNum" sz="quarter" idx="12"/>
          </p:nvPr>
        </p:nvSpPr>
        <p:spPr/>
        <p:txBody>
          <a:bodyPr/>
          <a:lstStyle/>
          <a:p>
            <a:fld id="{B46C69E1-9AD7-4D20-98B1-5F56BF9E9B72}" type="slidenum">
              <a:rPr lang="en-US" smtClean="0"/>
              <a:pPr/>
              <a:t>8</a:t>
            </a:fld>
            <a:endParaRPr lang="en-US"/>
          </a:p>
        </p:txBody>
      </p:sp>
      <p:grpSp>
        <p:nvGrpSpPr>
          <p:cNvPr id="4" name="Group 7"/>
          <p:cNvGrpSpPr/>
          <p:nvPr/>
        </p:nvGrpSpPr>
        <p:grpSpPr>
          <a:xfrm>
            <a:off x="6934200" y="152400"/>
            <a:ext cx="2097932" cy="6553200"/>
            <a:chOff x="6858000" y="152400"/>
            <a:chExt cx="2097932" cy="6553200"/>
          </a:xfrm>
        </p:grpSpPr>
        <p:sp>
          <p:nvSpPr>
            <p:cNvPr id="7" name="Rectangle 6"/>
            <p:cNvSpPr/>
            <p:nvPr/>
          </p:nvSpPr>
          <p:spPr>
            <a:xfrm>
              <a:off x="6858000" y="4953000"/>
              <a:ext cx="2057400" cy="2286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mage showing different stages of video processing. The first shows the frame from the video with a box indicating the results of face detection. The second shows the background model generated for the video at this point. The third shows the intermediate foreground, which is computed as the difference between the current frame and the background model. The fourth frame shows the final foreground which has removed portions of the foreground too small to be hands and/or arms."/>
            <p:cNvPicPr>
              <a:picLocks noChangeAspect="1" noChangeArrowheads="1"/>
            </p:cNvPicPr>
            <p:nvPr/>
          </p:nvPicPr>
          <p:blipFill>
            <a:blip r:embed="rId2" cstate="print"/>
            <a:srcRect r="51763"/>
            <a:stretch>
              <a:fillRect/>
            </a:stretch>
          </p:blipFill>
          <p:spPr bwMode="auto">
            <a:xfrm>
              <a:off x="6858000" y="152400"/>
              <a:ext cx="2097932" cy="3286760"/>
            </a:xfrm>
            <a:prstGeom prst="rect">
              <a:avLst/>
            </a:prstGeom>
            <a:noFill/>
            <a:ln w="9525">
              <a:noFill/>
              <a:miter lim="800000"/>
              <a:headEnd/>
              <a:tailEnd/>
            </a:ln>
          </p:spPr>
        </p:pic>
        <p:pic>
          <p:nvPicPr>
            <p:cNvPr id="5" name="Picture 2" descr="Image showing different stages of video processing. The first shows the frame from the video with a box indicating the results of face detection. The second shows the background model generated for the video at this point. The third shows the intermediate foreground, which is computed as the difference between the current frame and the background model. The fourth frame shows the final foreground which has removed portions of the foreground too small to be hands and/or arms."/>
            <p:cNvPicPr>
              <a:picLocks noChangeAspect="1" noChangeArrowheads="1"/>
            </p:cNvPicPr>
            <p:nvPr/>
          </p:nvPicPr>
          <p:blipFill>
            <a:blip r:embed="rId2" cstate="print"/>
            <a:srcRect l="51453" t="49878"/>
            <a:stretch>
              <a:fillRect/>
            </a:stretch>
          </p:blipFill>
          <p:spPr bwMode="auto">
            <a:xfrm>
              <a:off x="6858000" y="3429000"/>
              <a:ext cx="2072108" cy="1616716"/>
            </a:xfrm>
            <a:prstGeom prst="rect">
              <a:avLst/>
            </a:prstGeom>
            <a:noFill/>
            <a:ln w="9525">
              <a:noFill/>
              <a:miter lim="800000"/>
              <a:headEnd/>
              <a:tailEnd/>
            </a:ln>
          </p:spPr>
        </p:pic>
        <p:pic>
          <p:nvPicPr>
            <p:cNvPr id="6" name="Picture 2" descr="Image showing different stages of video processing. The first shows the frame from the video with a box indicating the results of face detection. The second shows the background model generated for the video at this point. The third shows the intermediate foreground, which is computed as the difference between the current frame and the background model. The fourth frame shows the final foreground which has removed portions of the foreground too small to be hands and/or arms."/>
            <p:cNvPicPr>
              <a:picLocks noChangeAspect="1" noChangeArrowheads="1"/>
            </p:cNvPicPr>
            <p:nvPr/>
          </p:nvPicPr>
          <p:blipFill>
            <a:blip r:embed="rId2" cstate="print"/>
            <a:srcRect l="51453" b="50390"/>
            <a:stretch>
              <a:fillRect/>
            </a:stretch>
          </p:blipFill>
          <p:spPr bwMode="auto">
            <a:xfrm>
              <a:off x="6858000" y="5105400"/>
              <a:ext cx="2072108" cy="160020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Classifying Video</a:t>
            </a: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850" b="13549"/>
          <a:stretch/>
        </p:blipFill>
        <p:spPr bwMode="auto">
          <a:xfrm>
            <a:off x="5063613" y="3048000"/>
            <a:ext cx="3868994" cy="2694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idx="1"/>
          </p:nvPr>
        </p:nvSpPr>
        <p:spPr>
          <a:xfrm>
            <a:off x="304799" y="1600200"/>
            <a:ext cx="8627807" cy="4953000"/>
          </a:xfrm>
        </p:spPr>
        <p:txBody>
          <a:bodyPr>
            <a:normAutofit fontScale="92500" lnSpcReduction="20000"/>
          </a:bodyPr>
          <a:lstStyle/>
          <a:p>
            <a:r>
              <a:rPr lang="en-US" dirty="0"/>
              <a:t>Features are extracted from video content</a:t>
            </a:r>
          </a:p>
          <a:p>
            <a:pPr lvl="1"/>
            <a:r>
              <a:rPr lang="en-US" dirty="0"/>
              <a:t>Features selected based on domain and intended use</a:t>
            </a:r>
          </a:p>
          <a:p>
            <a:pPr lvl="1"/>
            <a:r>
              <a:rPr lang="en-US" dirty="0"/>
              <a:t>Features creates a multidimensional space of data points</a:t>
            </a:r>
          </a:p>
          <a:p>
            <a:r>
              <a:rPr lang="en-US" dirty="0"/>
              <a:t>Supervised learning</a:t>
            </a:r>
          </a:p>
          <a:p>
            <a:pPr lvl="1"/>
            <a:r>
              <a:rPr lang="en-US" dirty="0"/>
              <a:t>Train classifier with set </a:t>
            </a:r>
            <a:br>
              <a:rPr lang="en-US" dirty="0"/>
            </a:br>
            <a:r>
              <a:rPr lang="en-US" dirty="0"/>
              <a:t>of labeled signals</a:t>
            </a:r>
          </a:p>
          <a:p>
            <a:pPr lvl="1"/>
            <a:r>
              <a:rPr lang="en-US" dirty="0"/>
              <a:t>SVMs, neural nets, …</a:t>
            </a:r>
          </a:p>
          <a:p>
            <a:r>
              <a:rPr lang="en-US" dirty="0"/>
              <a:t>Unsupervised learning</a:t>
            </a:r>
          </a:p>
          <a:p>
            <a:pPr lvl="1"/>
            <a:r>
              <a:rPr lang="en-US" dirty="0"/>
              <a:t>Cluster unlabeled signals</a:t>
            </a:r>
            <a:br>
              <a:rPr lang="en-US" dirty="0"/>
            </a:br>
            <a:r>
              <a:rPr lang="en-US" dirty="0"/>
              <a:t>based on similarity</a:t>
            </a:r>
          </a:p>
          <a:p>
            <a:pPr lvl="1"/>
            <a:r>
              <a:rPr lang="en-US" dirty="0"/>
              <a:t>HAC, K-means, …</a:t>
            </a:r>
          </a:p>
          <a:p>
            <a:r>
              <a:rPr lang="en-US" dirty="0"/>
              <a:t>Same for most any type of signal, not just 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err="1"/>
              <a:t>OpenCV</a:t>
            </a:r>
            <a:r>
              <a:rPr lang="en-US" sz="3600" dirty="0"/>
              <a:t>: A Toolkit for Image Processing</a:t>
            </a:r>
          </a:p>
        </p:txBody>
      </p:sp>
      <p:sp>
        <p:nvSpPr>
          <p:cNvPr id="3" name="Content Placeholder 2"/>
          <p:cNvSpPr>
            <a:spLocks noGrp="1"/>
          </p:cNvSpPr>
          <p:nvPr>
            <p:ph idx="1"/>
          </p:nvPr>
        </p:nvSpPr>
        <p:spPr>
          <a:xfrm>
            <a:off x="457200" y="1447800"/>
            <a:ext cx="8229600" cy="5181600"/>
          </a:xfrm>
        </p:spPr>
        <p:txBody>
          <a:bodyPr>
            <a:normAutofit/>
          </a:bodyPr>
          <a:lstStyle/>
          <a:p>
            <a:r>
              <a:rPr lang="en-US" sz="2400" dirty="0"/>
              <a:t>The good news is you do not have to implement the image processing primitives</a:t>
            </a:r>
          </a:p>
          <a:p>
            <a:r>
              <a:rPr lang="en-US" sz="2400" dirty="0"/>
              <a:t>Can be used with a variety of programming languages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16" y="2987040"/>
            <a:ext cx="2641972" cy="3566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87040"/>
            <a:ext cx="287655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987041"/>
            <a:ext cx="287655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Recorded </a:t>
            </a:r>
            <a:r>
              <a:rPr lang="en-US"/>
              <a:t>(Unproduced) Video</a:t>
            </a:r>
            <a:endParaRPr lang="en-US" dirty="0"/>
          </a:p>
        </p:txBody>
      </p:sp>
      <p:sp>
        <p:nvSpPr>
          <p:cNvPr id="5" name="Content Placeholder 4"/>
          <p:cNvSpPr>
            <a:spLocks noGrp="1"/>
          </p:cNvSpPr>
          <p:nvPr>
            <p:ph idx="1"/>
          </p:nvPr>
        </p:nvSpPr>
        <p:spPr>
          <a:xfrm>
            <a:off x="457200" y="1600200"/>
            <a:ext cx="8229600" cy="4876800"/>
          </a:xfrm>
        </p:spPr>
        <p:txBody>
          <a:bodyPr>
            <a:normAutofit/>
          </a:bodyPr>
          <a:lstStyle/>
          <a:p>
            <a:r>
              <a:rPr lang="en-US" dirty="0"/>
              <a:t>Lots of video is recorded</a:t>
            </a:r>
          </a:p>
          <a:p>
            <a:pPr lvl="1"/>
            <a:r>
              <a:rPr lang="en-US" dirty="0"/>
              <a:t>Way too much for human attention</a:t>
            </a:r>
          </a:p>
          <a:p>
            <a:r>
              <a:rPr lang="en-US" dirty="0"/>
              <a:t>What processing and interfaces make this video more valuable?</a:t>
            </a:r>
          </a:p>
          <a:p>
            <a:r>
              <a:rPr lang="en-US" dirty="0"/>
              <a:t>Summarization and indexing are crucial</a:t>
            </a:r>
          </a:p>
          <a:p>
            <a:r>
              <a:rPr lang="en-US" dirty="0"/>
              <a:t>Recorded video applications</a:t>
            </a:r>
          </a:p>
          <a:p>
            <a:pPr lvl="1"/>
            <a:r>
              <a:rPr lang="en-US" dirty="0"/>
              <a:t>Surveillance video</a:t>
            </a:r>
          </a:p>
          <a:p>
            <a:pPr lvl="1"/>
            <a:r>
              <a:rPr lang="en-US" dirty="0"/>
              <a:t>Videoconferencing</a:t>
            </a:r>
          </a:p>
          <a:p>
            <a:pPr lvl="1"/>
            <a:r>
              <a:rPr lang="en-US" dirty="0"/>
              <a:t>Lecture 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Surveillance Video</a:t>
            </a:r>
          </a:p>
        </p:txBody>
      </p:sp>
      <p:sp>
        <p:nvSpPr>
          <p:cNvPr id="3" name="Content Placeholder 2"/>
          <p:cNvSpPr>
            <a:spLocks noGrp="1"/>
          </p:cNvSpPr>
          <p:nvPr>
            <p:ph idx="1"/>
          </p:nvPr>
        </p:nvSpPr>
        <p:spPr/>
        <p:txBody>
          <a:bodyPr/>
          <a:lstStyle/>
          <a:p>
            <a:endParaRPr lang="en-US"/>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7800"/>
            <a:ext cx="74295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52727" y="6461629"/>
            <a:ext cx="1838773" cy="369332"/>
          </a:xfrm>
          <a:prstGeom prst="rect">
            <a:avLst/>
          </a:prstGeom>
          <a:noFill/>
        </p:spPr>
        <p:txBody>
          <a:bodyPr wrap="none" rtlCol="0">
            <a:spAutoFit/>
          </a:bodyPr>
          <a:lstStyle/>
          <a:p>
            <a:r>
              <a:rPr lang="en-US" dirty="0"/>
              <a:t>Rochester Airport</a:t>
            </a:r>
          </a:p>
        </p:txBody>
      </p:sp>
    </p:spTree>
    <p:extLst>
      <p:ext uri="{BB962C8B-B14F-4D97-AF65-F5344CB8AC3E}">
        <p14:creationId xmlns:p14="http://schemas.microsoft.com/office/powerpoint/2010/main" val="2089965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944562"/>
          </a:xfrm>
        </p:spPr>
        <p:txBody>
          <a:bodyPr>
            <a:normAutofit/>
          </a:bodyPr>
          <a:lstStyle/>
          <a:p>
            <a:pPr eaLnBrk="1" hangingPunct="1"/>
            <a:r>
              <a:rPr lang="en-US" sz="3200" dirty="0"/>
              <a:t>DOTS: Supporting Use of Surveillance Video</a:t>
            </a:r>
          </a:p>
        </p:txBody>
      </p:sp>
      <p:sp>
        <p:nvSpPr>
          <p:cNvPr id="48131" name="Rectangle 3"/>
          <p:cNvSpPr>
            <a:spLocks noGrp="1" noChangeArrowheads="1"/>
          </p:cNvSpPr>
          <p:nvPr>
            <p:ph type="body" idx="1"/>
          </p:nvPr>
        </p:nvSpPr>
        <p:spPr>
          <a:xfrm>
            <a:off x="162232" y="1143000"/>
            <a:ext cx="3733800" cy="5334000"/>
          </a:xfrm>
        </p:spPr>
        <p:txBody>
          <a:bodyPr>
            <a:noAutofit/>
          </a:bodyPr>
          <a:lstStyle/>
          <a:p>
            <a:pPr eaLnBrk="1" hangingPunct="1"/>
            <a:r>
              <a:rPr lang="en-US" sz="2800" dirty="0"/>
              <a:t>The problem</a:t>
            </a:r>
          </a:p>
          <a:p>
            <a:pPr lvl="1" eaLnBrk="1" hangingPunct="1"/>
            <a:r>
              <a:rPr lang="en-US" sz="2400" dirty="0"/>
              <a:t>Number and size of surveillance systems are increasing but human attention is limiting factor</a:t>
            </a:r>
          </a:p>
          <a:p>
            <a:pPr eaLnBrk="1" hangingPunct="1"/>
            <a:r>
              <a:rPr lang="en-US" sz="2800" dirty="0"/>
              <a:t>Approach</a:t>
            </a:r>
          </a:p>
          <a:p>
            <a:pPr lvl="1" eaLnBrk="1" hangingPunct="1"/>
            <a:r>
              <a:rPr lang="en-US" sz="2400" dirty="0"/>
              <a:t>Provide summaries</a:t>
            </a:r>
            <a:br>
              <a:rPr lang="en-US" sz="2400" dirty="0"/>
            </a:br>
            <a:r>
              <a:rPr lang="en-US" sz="2400" dirty="0"/>
              <a:t>of action</a:t>
            </a:r>
          </a:p>
          <a:p>
            <a:pPr lvl="1" eaLnBrk="1" hangingPunct="1"/>
            <a:r>
              <a:rPr lang="en-US" sz="2400" dirty="0"/>
              <a:t>Build interfaces knowing limits of automation</a:t>
            </a:r>
          </a:p>
        </p:txBody>
      </p:sp>
      <p:pic>
        <p:nvPicPr>
          <p:cNvPr id="48132" name="Picture 2"/>
          <p:cNvPicPr>
            <a:picLocks noChangeAspect="1" noChangeArrowheads="1"/>
          </p:cNvPicPr>
          <p:nvPr/>
        </p:nvPicPr>
        <p:blipFill>
          <a:blip r:embed="rId3" cstate="print"/>
          <a:srcRect/>
          <a:stretch>
            <a:fillRect/>
          </a:stretch>
        </p:blipFill>
        <p:spPr bwMode="auto">
          <a:xfrm>
            <a:off x="5867400" y="1371600"/>
            <a:ext cx="2867025" cy="2143125"/>
          </a:xfrm>
          <a:prstGeom prst="rect">
            <a:avLst/>
          </a:prstGeom>
          <a:noFill/>
          <a:ln w="9525">
            <a:noFill/>
            <a:miter lim="800000"/>
            <a:headEnd/>
            <a:tailEnd/>
          </a:ln>
        </p:spPr>
      </p:pic>
      <p:pic>
        <p:nvPicPr>
          <p:cNvPr id="48133" name="Picture 1"/>
          <p:cNvPicPr>
            <a:picLocks noChangeAspect="1" noChangeArrowheads="1"/>
          </p:cNvPicPr>
          <p:nvPr/>
        </p:nvPicPr>
        <p:blipFill>
          <a:blip r:embed="rId4" cstate="print"/>
          <a:srcRect/>
          <a:stretch>
            <a:fillRect/>
          </a:stretch>
        </p:blipFill>
        <p:spPr bwMode="auto">
          <a:xfrm>
            <a:off x="4362450" y="2514600"/>
            <a:ext cx="2876550" cy="2152650"/>
          </a:xfrm>
          <a:prstGeom prst="rect">
            <a:avLst/>
          </a:prstGeom>
          <a:noFill/>
          <a:ln w="9525">
            <a:noFill/>
            <a:miter lim="800000"/>
            <a:headEnd/>
            <a:tailEnd/>
          </a:ln>
        </p:spPr>
      </p:pic>
      <p:pic>
        <p:nvPicPr>
          <p:cNvPr id="48134" name="Picture 6" descr="trails-combined"/>
          <p:cNvPicPr>
            <a:picLocks noChangeAspect="1" noChangeArrowheads="1"/>
          </p:cNvPicPr>
          <p:nvPr/>
        </p:nvPicPr>
        <p:blipFill>
          <a:blip r:embed="rId5" cstate="print"/>
          <a:srcRect/>
          <a:stretch>
            <a:fillRect/>
          </a:stretch>
        </p:blipFill>
        <p:spPr bwMode="auto">
          <a:xfrm>
            <a:off x="6172200" y="3838575"/>
            <a:ext cx="2743200" cy="2333625"/>
          </a:xfrm>
          <a:prstGeom prst="rect">
            <a:avLst/>
          </a:prstGeom>
          <a:noFill/>
          <a:ln w="9525">
            <a:noFill/>
            <a:miter lim="800000"/>
            <a:headEnd/>
            <a:tailEnd/>
          </a:ln>
        </p:spPr>
      </p:pic>
      <p:pic>
        <p:nvPicPr>
          <p:cNvPr id="48135" name="Picture 7" descr="activity-tab-4"/>
          <p:cNvPicPr>
            <a:picLocks noChangeAspect="1" noChangeArrowheads="1"/>
          </p:cNvPicPr>
          <p:nvPr/>
        </p:nvPicPr>
        <p:blipFill>
          <a:blip r:embed="rId6" cstate="print"/>
          <a:srcRect/>
          <a:stretch>
            <a:fillRect/>
          </a:stretch>
        </p:blipFill>
        <p:spPr bwMode="auto">
          <a:xfrm>
            <a:off x="3886200" y="4295775"/>
            <a:ext cx="2743200" cy="2333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13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1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1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81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z="3200"/>
              <a:t>DOTS: The Main Interface</a:t>
            </a:r>
          </a:p>
        </p:txBody>
      </p:sp>
      <p:sp>
        <p:nvSpPr>
          <p:cNvPr id="49155" name="Rectangle 3"/>
          <p:cNvSpPr>
            <a:spLocks noGrp="1" noChangeArrowheads="1"/>
          </p:cNvSpPr>
          <p:nvPr>
            <p:ph type="body" idx="1"/>
          </p:nvPr>
        </p:nvSpPr>
        <p:spPr>
          <a:xfrm>
            <a:off x="152400" y="1600200"/>
            <a:ext cx="3048000" cy="4953000"/>
          </a:xfrm>
        </p:spPr>
        <p:txBody>
          <a:bodyPr/>
          <a:lstStyle/>
          <a:p>
            <a:pPr eaLnBrk="1" hangingPunct="1"/>
            <a:r>
              <a:rPr lang="en-US" sz="2800" dirty="0"/>
              <a:t>Components</a:t>
            </a:r>
          </a:p>
          <a:p>
            <a:pPr lvl="1" eaLnBrk="1" hangingPunct="1"/>
            <a:r>
              <a:rPr lang="en-US" sz="2400" dirty="0"/>
              <a:t>Rotating camera bank with activity graphs</a:t>
            </a:r>
          </a:p>
          <a:p>
            <a:pPr lvl="1" eaLnBrk="1" hangingPunct="1"/>
            <a:r>
              <a:rPr lang="en-US" sz="2400" dirty="0"/>
              <a:t>Mixed-initiative main viewer</a:t>
            </a:r>
          </a:p>
          <a:p>
            <a:pPr lvl="1" eaLnBrk="1" hangingPunct="1"/>
            <a:r>
              <a:rPr lang="en-US" sz="2400" dirty="0"/>
              <a:t>Map with tracking data</a:t>
            </a:r>
          </a:p>
          <a:p>
            <a:pPr lvl="1" eaLnBrk="1" hangingPunct="1"/>
            <a:r>
              <a:rPr lang="en-US" sz="2400" dirty="0"/>
              <a:t>Timeline with automatic events</a:t>
            </a:r>
          </a:p>
        </p:txBody>
      </p:sp>
      <p:pic>
        <p:nvPicPr>
          <p:cNvPr id="49156" name="Picture 4" descr="regular-player-tab"/>
          <p:cNvPicPr>
            <a:picLocks noChangeAspect="1" noChangeArrowheads="1"/>
          </p:cNvPicPr>
          <p:nvPr/>
        </p:nvPicPr>
        <p:blipFill>
          <a:blip r:embed="rId3" cstate="print"/>
          <a:srcRect/>
          <a:stretch>
            <a:fillRect/>
          </a:stretch>
        </p:blipFill>
        <p:spPr bwMode="auto">
          <a:xfrm>
            <a:off x="3276600" y="1524000"/>
            <a:ext cx="5486400" cy="49434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1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z="3200"/>
              <a:t>DOTS: Tracking Layout</a:t>
            </a:r>
          </a:p>
        </p:txBody>
      </p:sp>
      <p:sp>
        <p:nvSpPr>
          <p:cNvPr id="50179" name="Rectangle 3"/>
          <p:cNvSpPr>
            <a:spLocks noGrp="1" noChangeArrowheads="1"/>
          </p:cNvSpPr>
          <p:nvPr>
            <p:ph type="body" idx="1"/>
          </p:nvPr>
        </p:nvSpPr>
        <p:spPr>
          <a:xfrm>
            <a:off x="304800" y="1600200"/>
            <a:ext cx="3733800" cy="4953000"/>
          </a:xfrm>
        </p:spPr>
        <p:txBody>
          <a:bodyPr>
            <a:normAutofit/>
          </a:bodyPr>
          <a:lstStyle/>
          <a:p>
            <a:pPr eaLnBrk="1" hangingPunct="1">
              <a:lnSpc>
                <a:spcPct val="90000"/>
              </a:lnSpc>
            </a:pPr>
            <a:r>
              <a:rPr lang="en-US" sz="2400" dirty="0"/>
              <a:t>Difficulty in tracking is that camera views are often similar</a:t>
            </a:r>
          </a:p>
          <a:p>
            <a:pPr eaLnBrk="1" hangingPunct="1">
              <a:lnSpc>
                <a:spcPct val="90000"/>
              </a:lnSpc>
            </a:pPr>
            <a:r>
              <a:rPr lang="en-US" sz="2400" dirty="0"/>
              <a:t>Tracking layout places cameras around the main viewer to aid tracking</a:t>
            </a:r>
          </a:p>
          <a:p>
            <a:pPr eaLnBrk="1" hangingPunct="1">
              <a:lnSpc>
                <a:spcPct val="90000"/>
              </a:lnSpc>
            </a:pPr>
            <a:r>
              <a:rPr lang="en-US" sz="2400" dirty="0"/>
              <a:t>Study showed significant improvement in tracking success over traditional viewer</a:t>
            </a:r>
          </a:p>
          <a:p>
            <a:pPr eaLnBrk="1" hangingPunct="1">
              <a:lnSpc>
                <a:spcPct val="90000"/>
              </a:lnSpc>
            </a:pPr>
            <a:r>
              <a:rPr lang="en-US" sz="2400" dirty="0"/>
              <a:t>In either layout, map can be used to find activity near a location and time.</a:t>
            </a:r>
          </a:p>
        </p:txBody>
      </p:sp>
      <p:pic>
        <p:nvPicPr>
          <p:cNvPr id="50180" name="Picture 4" descr="smv-player"/>
          <p:cNvPicPr>
            <a:picLocks noChangeAspect="1" noChangeArrowheads="1"/>
          </p:cNvPicPr>
          <p:nvPr/>
        </p:nvPicPr>
        <p:blipFill>
          <a:blip r:embed="rId3" cstate="print"/>
          <a:srcRect/>
          <a:stretch>
            <a:fillRect/>
          </a:stretch>
        </p:blipFill>
        <p:spPr bwMode="auto">
          <a:xfrm>
            <a:off x="4419600" y="1295400"/>
            <a:ext cx="4533900" cy="3400425"/>
          </a:xfrm>
          <a:prstGeom prst="rect">
            <a:avLst/>
          </a:prstGeom>
          <a:noFill/>
          <a:ln w="9525">
            <a:noFill/>
            <a:miter lim="800000"/>
            <a:headEnd/>
            <a:tailEnd/>
          </a:ln>
        </p:spPr>
      </p:pic>
      <p:pic>
        <p:nvPicPr>
          <p:cNvPr id="50181" name="Picture 5" descr="pie-menu-icme"/>
          <p:cNvPicPr>
            <a:picLocks noChangeAspect="1" noChangeArrowheads="1"/>
          </p:cNvPicPr>
          <p:nvPr/>
        </p:nvPicPr>
        <p:blipFill>
          <a:blip r:embed="rId4" cstate="print"/>
          <a:srcRect/>
          <a:stretch>
            <a:fillRect/>
          </a:stretch>
        </p:blipFill>
        <p:spPr bwMode="auto">
          <a:xfrm>
            <a:off x="5969000" y="4813300"/>
            <a:ext cx="2413000" cy="1968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7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1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79">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D989B-7C3F-4617-A97E-0B52F511590D}"/>
              </a:ext>
            </a:extLst>
          </p:cNvPr>
          <p:cNvSpPr>
            <a:spLocks noGrp="1"/>
          </p:cNvSpPr>
          <p:nvPr>
            <p:ph type="title"/>
          </p:nvPr>
        </p:nvSpPr>
        <p:spPr/>
        <p:txBody>
          <a:bodyPr/>
          <a:lstStyle/>
          <a:p>
            <a:r>
              <a:rPr lang="en-US" dirty="0"/>
              <a:t>DOTS Wrap Up</a:t>
            </a:r>
          </a:p>
        </p:txBody>
      </p:sp>
      <p:sp>
        <p:nvSpPr>
          <p:cNvPr id="3" name="Content Placeholder 2">
            <a:extLst>
              <a:ext uri="{FF2B5EF4-FFF2-40B4-BE49-F238E27FC236}">
                <a16:creationId xmlns:a16="http://schemas.microsoft.com/office/drawing/2014/main" id="{E0D8173B-3EE1-4ADC-A78E-10BD5A762369}"/>
              </a:ext>
            </a:extLst>
          </p:cNvPr>
          <p:cNvSpPr>
            <a:spLocks noGrp="1"/>
          </p:cNvSpPr>
          <p:nvPr>
            <p:ph idx="1"/>
          </p:nvPr>
        </p:nvSpPr>
        <p:spPr>
          <a:xfrm>
            <a:off x="457200" y="1600200"/>
            <a:ext cx="4191000" cy="4876800"/>
          </a:xfrm>
        </p:spPr>
        <p:txBody>
          <a:bodyPr>
            <a:normAutofit fontScale="92500" lnSpcReduction="20000"/>
          </a:bodyPr>
          <a:lstStyle/>
          <a:p>
            <a:r>
              <a:rPr lang="en-US" dirty="0"/>
              <a:t>Design should take into account types of video and use context</a:t>
            </a:r>
          </a:p>
          <a:p>
            <a:pPr lvl="1"/>
            <a:r>
              <a:rPr lang="en-US" dirty="0"/>
              <a:t>Leads to video feature selection</a:t>
            </a:r>
          </a:p>
          <a:p>
            <a:pPr lvl="1"/>
            <a:r>
              <a:rPr lang="en-US" dirty="0"/>
              <a:t>Many unique scenarios</a:t>
            </a:r>
          </a:p>
          <a:p>
            <a:r>
              <a:rPr lang="en-US" dirty="0"/>
              <a:t>Amount of video is often overwhelming</a:t>
            </a:r>
          </a:p>
          <a:p>
            <a:pPr lvl="1"/>
            <a:r>
              <a:rPr lang="en-US" dirty="0"/>
              <a:t>So tend towards greater automation</a:t>
            </a:r>
          </a:p>
          <a:p>
            <a:pPr lvl="1"/>
            <a:r>
              <a:rPr lang="en-US" dirty="0"/>
              <a:t>But design with user overrides</a:t>
            </a:r>
          </a:p>
        </p:txBody>
      </p:sp>
      <p:pic>
        <p:nvPicPr>
          <p:cNvPr id="4" name="Picture 3">
            <a:extLst>
              <a:ext uri="{FF2B5EF4-FFF2-40B4-BE49-F238E27FC236}">
                <a16:creationId xmlns:a16="http://schemas.microsoft.com/office/drawing/2014/main" id="{D938DBE4-13A5-47BE-B729-826BEB4B5A03}"/>
              </a:ext>
            </a:extLst>
          </p:cNvPr>
          <p:cNvPicPr>
            <a:picLocks noChangeAspect="1"/>
          </p:cNvPicPr>
          <p:nvPr/>
        </p:nvPicPr>
        <p:blipFill>
          <a:blip r:embed="rId2"/>
          <a:stretch>
            <a:fillRect/>
          </a:stretch>
        </p:blipFill>
        <p:spPr>
          <a:xfrm>
            <a:off x="5144717" y="1600200"/>
            <a:ext cx="3542083" cy="4572396"/>
          </a:xfrm>
          <a:prstGeom prst="rect">
            <a:avLst/>
          </a:prstGeom>
        </p:spPr>
      </p:pic>
    </p:spTree>
    <p:extLst>
      <p:ext uri="{BB962C8B-B14F-4D97-AF65-F5344CB8AC3E}">
        <p14:creationId xmlns:p14="http://schemas.microsoft.com/office/powerpoint/2010/main" val="224283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633</Words>
  <Application>Microsoft Office PowerPoint</Application>
  <PresentationFormat>On-screen Show (4:3)</PresentationFormat>
  <Paragraphs>101</Paragraphs>
  <Slides>16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Video-Oriented IUIs</vt:lpstr>
      <vt:lpstr>Image/Video Processing: Subdividing</vt:lpstr>
      <vt:lpstr>Texture Features</vt:lpstr>
      <vt:lpstr>Color Features</vt:lpstr>
      <vt:lpstr>Object Features</vt:lpstr>
      <vt:lpstr>SIFT and similar techniques</vt:lpstr>
      <vt:lpstr>Face Detection</vt:lpstr>
      <vt:lpstr>Foreground/Background Separation</vt:lpstr>
      <vt:lpstr>Classifying Video</vt:lpstr>
      <vt:lpstr>OpenCV: A Toolkit for Image Processing</vt:lpstr>
      <vt:lpstr>Recorded (Unproduced) Video</vt:lpstr>
      <vt:lpstr>Surveillance Video</vt:lpstr>
      <vt:lpstr>DOTS: Supporting Use of Surveillance Video</vt:lpstr>
      <vt:lpstr>DOTS: The Main Interface</vt:lpstr>
      <vt:lpstr>DOTS: Tracking Layout</vt:lpstr>
      <vt:lpstr>DOTS Wrap Up</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Today’s Topics</dc:title>
  <dc:creator>shipman</dc:creator>
  <cp:lastModifiedBy>Shipman III, Frank M</cp:lastModifiedBy>
  <cp:revision>49</cp:revision>
  <dcterms:created xsi:type="dcterms:W3CDTF">2012-03-01T16:35:20Z</dcterms:created>
  <dcterms:modified xsi:type="dcterms:W3CDTF">2024-11-04T17:55:29Z</dcterms:modified>
</cp:coreProperties>
</file>