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25"/>
  </p:notesMasterIdLst>
  <p:sldIdLst>
    <p:sldId id="256" r:id="rId2"/>
    <p:sldId id="272" r:id="rId3"/>
    <p:sldId id="301" r:id="rId4"/>
    <p:sldId id="311" r:id="rId5"/>
    <p:sldId id="262" r:id="rId6"/>
    <p:sldId id="302" r:id="rId7"/>
    <p:sldId id="303" r:id="rId8"/>
    <p:sldId id="275" r:id="rId9"/>
    <p:sldId id="277" r:id="rId10"/>
    <p:sldId id="278" r:id="rId11"/>
    <p:sldId id="286" r:id="rId12"/>
    <p:sldId id="291" r:id="rId13"/>
    <p:sldId id="292" r:id="rId14"/>
    <p:sldId id="293" r:id="rId15"/>
    <p:sldId id="294" r:id="rId16"/>
    <p:sldId id="304" r:id="rId17"/>
    <p:sldId id="305" r:id="rId18"/>
    <p:sldId id="309" r:id="rId19"/>
    <p:sldId id="310" r:id="rId20"/>
    <p:sldId id="298" r:id="rId21"/>
    <p:sldId id="299" r:id="rId22"/>
    <p:sldId id="308" r:id="rId23"/>
    <p:sldId id="312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764E"/>
    <a:srgbClr val="A59567"/>
    <a:srgbClr val="D4C27E"/>
    <a:srgbClr val="937E3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44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E5530A3C-4E33-4663-AC3C-5E08611CABE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D8FA0B-3E6D-45D7-AB1A-F6F9849DD9C3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A77CF3-715F-4F87-8CC5-CB0D84A3D3F4}" type="slidenum">
              <a:rPr lang="en-US"/>
              <a:pPr/>
              <a:t>2</a:t>
            </a:fld>
            <a:endParaRPr lang="en-US"/>
          </a:p>
        </p:txBody>
      </p:sp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44D4C5-7B05-43EB-BFA9-8872C523B74F}" type="slidenum">
              <a:rPr lang="en-US"/>
              <a:pPr/>
              <a:t>5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B4C6AE-0B61-4FD5-A2A4-74E310EA2020}" type="slidenum">
              <a:rPr lang="en-US"/>
              <a:pPr/>
              <a:t>6</a:t>
            </a:fld>
            <a:endParaRPr lang="en-US"/>
          </a:p>
        </p:txBody>
      </p:sp>
      <p:sp>
        <p:nvSpPr>
          <p:cNvPr id="22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D8DE89-371C-4BE1-9E68-8F296D779792}" type="slidenum">
              <a:rPr lang="en-US"/>
              <a:pPr/>
              <a:t>7</a:t>
            </a:fld>
            <a:endParaRPr lang="en-US"/>
          </a:p>
        </p:txBody>
      </p:sp>
      <p:sp>
        <p:nvSpPr>
          <p:cNvPr id="23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5B83A3-DA44-48D0-892B-9457270A4368}" type="slidenum">
              <a:rPr lang="en-US"/>
              <a:pPr/>
              <a:t>8</a:t>
            </a:fld>
            <a:endParaRPr lang="en-US"/>
          </a:p>
        </p:txBody>
      </p:sp>
      <p:sp>
        <p:nvSpPr>
          <p:cNvPr id="197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140AA1-0391-49C4-9AA3-337A03997E6A}" type="slidenum">
              <a:rPr lang="en-US"/>
              <a:pPr/>
              <a:t>9</a:t>
            </a:fld>
            <a:endParaRPr lang="en-US"/>
          </a:p>
        </p:txBody>
      </p:sp>
      <p:sp>
        <p:nvSpPr>
          <p:cNvPr id="19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31037F-762A-4E03-8D43-140149C3CCF3}" type="slidenum">
              <a:rPr lang="en-US"/>
              <a:pPr/>
              <a:t>10</a:t>
            </a:fld>
            <a:endParaRPr lang="en-US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3473C5-2C0D-4FF6-A75D-5BA3FC8F1D5D}" type="slidenum">
              <a:rPr lang="en-US"/>
              <a:pPr/>
              <a:t>11</a:t>
            </a:fld>
            <a:endParaRPr lang="en-US"/>
          </a:p>
        </p:txBody>
      </p:sp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7E1BC1-ACB1-4C56-8793-7D3B20CAD818}" type="slidenum">
              <a:rPr lang="en-US"/>
              <a:pPr/>
              <a:t>12</a:t>
            </a:fld>
            <a:endParaRPr lang="en-US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E92AB1-D177-47EC-A69D-81F1785DED4D}" type="slidenum">
              <a:rPr lang="en-US"/>
              <a:pPr/>
              <a:t>13</a:t>
            </a:fld>
            <a:endParaRPr lang="en-US"/>
          </a:p>
        </p:txBody>
      </p:sp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C6FD6E-B685-4038-A173-D30179548DCB}" type="slidenum">
              <a:rPr lang="en-US"/>
              <a:pPr/>
              <a:t>14</a:t>
            </a:fld>
            <a:endParaRPr lang="en-US"/>
          </a:p>
        </p:txBody>
      </p:sp>
      <p:sp>
        <p:nvSpPr>
          <p:cNvPr id="23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A05A5D-A50A-46DE-A3AD-1D30E755F315}" type="slidenum">
              <a:rPr lang="en-US"/>
              <a:pPr/>
              <a:t>15</a:t>
            </a:fld>
            <a:endParaRPr lang="en-US"/>
          </a:p>
        </p:txBody>
      </p:sp>
      <p:sp>
        <p:nvSpPr>
          <p:cNvPr id="23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38FE5A-03EF-4C6E-8A01-473DD3D8BBE4}" type="slidenum">
              <a:rPr lang="en-US"/>
              <a:pPr/>
              <a:t>16</a:t>
            </a:fld>
            <a:endParaRPr lang="en-US"/>
          </a:p>
        </p:txBody>
      </p:sp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2C01AF-8E75-482E-8F8B-B2589F15F72F}" type="slidenum">
              <a:rPr lang="en-US"/>
              <a:pPr/>
              <a:t>17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2C01AF-8E75-482E-8F8B-B2589F15F72F}" type="slidenum">
              <a:rPr lang="en-US"/>
              <a:pPr/>
              <a:t>18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2C01AF-8E75-482E-8F8B-B2589F15F72F}" type="slidenum">
              <a:rPr lang="en-US"/>
              <a:pPr/>
              <a:t>19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20483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20484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85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86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87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88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89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90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91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92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93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94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95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96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497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20498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499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00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01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02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03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04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05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06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07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08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09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10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11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12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13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14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15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16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17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18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19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20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21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22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23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24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25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26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27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28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29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30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31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32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33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34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35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36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37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38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39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40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41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42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43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44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45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46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47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48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49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50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51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52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53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54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55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56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57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58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59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60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61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62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63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64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65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66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67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68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69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70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71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72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73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74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75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76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77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78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79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80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81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82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83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84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85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86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87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88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89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90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91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92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93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94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95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96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97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98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99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00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01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02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03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04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05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06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07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08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09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10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11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12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13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14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15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16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17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18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19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20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21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22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23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24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25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26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27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28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29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30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31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32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063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63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635" name="Rectangle 155"/>
          <p:cNvSpPr>
            <a:spLocks noGrp="1" noChangeArrowheads="1"/>
          </p:cNvSpPr>
          <p:nvPr>
            <p:ph type="dt" sz="quarter" idx="2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0636" name="Rectangle 15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0637" name="Rectangle 15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BBDCAC65-2CE3-4F6E-BDE7-45BE2893AE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01C8C8-8245-4CBA-9706-BB88A8B862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3CBFAF-F1F2-4E38-9598-36F8CA680F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4DBB03-2C0A-48B6-9D33-29DED7C193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807162-B598-4294-AF47-AEF170E1A2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A7D335-732C-4EB2-92AC-2004B7086B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807748-16CB-4A38-AE3A-B2E7BA4F09E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285D00-AABA-40D1-91E9-CAF94D1C5B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0D4FDF-3338-40A0-92C5-AD45B07BBE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8D1CB0-AEBE-45B0-8BB1-92643F57EF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BF67B7-9CFB-430D-A488-5EEE26C3EC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A006F5F-08CB-49E6-9E40-3E7074BD64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9459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9460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61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62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63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64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65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66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67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68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69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70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71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72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47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947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7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7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7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7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7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9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9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9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9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9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9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9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9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9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9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0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0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0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0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0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0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0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0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0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0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1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1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1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1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1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1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1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1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1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1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2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2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2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2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2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2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2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2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2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2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3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3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3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3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3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3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3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3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3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3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4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4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4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4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4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4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4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4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4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4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5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5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5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5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5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5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5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5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5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5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6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6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6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6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6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6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6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6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6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6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7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7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7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7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7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7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7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7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7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7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8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8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8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8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8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8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8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8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8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8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9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9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9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9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9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9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9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9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9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9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0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0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0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0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0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0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0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0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0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9609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9610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9611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9612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fld id="{2B9A5D82-5435-4AEE-92C2-E1432D78290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9613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736725"/>
          </a:xfrm>
        </p:spPr>
        <p:txBody>
          <a:bodyPr/>
          <a:lstStyle/>
          <a:p>
            <a:r>
              <a:rPr lang="en-US" sz="4400" dirty="0"/>
              <a:t>User Interest Modeling </a:t>
            </a:r>
            <a:br>
              <a:rPr lang="en-US" sz="4400" dirty="0"/>
            </a:br>
            <a:r>
              <a:rPr lang="en-US" sz="4400" dirty="0"/>
              <a:t>at TAMU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946524"/>
            <a:ext cx="8077200" cy="1997075"/>
          </a:xfrm>
        </p:spPr>
        <p:txBody>
          <a:bodyPr/>
          <a:lstStyle/>
          <a:p>
            <a:r>
              <a:rPr lang="en-US" sz="2800" dirty="0" err="1"/>
              <a:t>Soonil</a:t>
            </a:r>
            <a:r>
              <a:rPr lang="en-US" sz="2800" dirty="0"/>
              <a:t> Bae, </a:t>
            </a:r>
            <a:r>
              <a:rPr lang="en-US" sz="2800" dirty="0" err="1"/>
              <a:t>DoHyoung</a:t>
            </a:r>
            <a:r>
              <a:rPr lang="en-US" sz="2800" dirty="0"/>
              <a:t> Kim, Kostas </a:t>
            </a:r>
            <a:r>
              <a:rPr lang="en-US" sz="2800" dirty="0" err="1"/>
              <a:t>Meintanis</a:t>
            </a:r>
            <a:r>
              <a:rPr lang="en-US" sz="2800" dirty="0"/>
              <a:t>, Michael Moore, Anna </a:t>
            </a:r>
            <a:r>
              <a:rPr lang="en-US" sz="2800" dirty="0" err="1"/>
              <a:t>Zacchi</a:t>
            </a:r>
            <a:r>
              <a:rPr lang="en-US" sz="2800" dirty="0"/>
              <a:t>, Frank Shipman, </a:t>
            </a:r>
            <a:r>
              <a:rPr lang="en-US" sz="2800" dirty="0" err="1"/>
              <a:t>Haowei</a:t>
            </a:r>
            <a:r>
              <a:rPr lang="en-US" sz="2800" dirty="0"/>
              <a:t> Hsieh, </a:t>
            </a:r>
            <a:r>
              <a:rPr lang="en-US" sz="2800"/>
              <a:t>Cathy Marshall and more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r>
              <a:rPr lang="en-US" sz="3600" dirty="0"/>
              <a:t>Task: Information Triage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4876800" cy="5181600"/>
          </a:xfrm>
        </p:spPr>
        <p:txBody>
          <a:bodyPr/>
          <a:lstStyle/>
          <a:p>
            <a:pPr>
              <a:spcBef>
                <a:spcPct val="40000"/>
              </a:spcBef>
            </a:pPr>
            <a:r>
              <a:rPr lang="en-US" sz="2400" dirty="0"/>
              <a:t>We want to look at situations where people are reading more than one document at once</a:t>
            </a:r>
          </a:p>
          <a:p>
            <a:pPr>
              <a:spcBef>
                <a:spcPct val="40000"/>
              </a:spcBef>
            </a:pPr>
            <a:r>
              <a:rPr lang="en-US" sz="2400" dirty="0"/>
              <a:t>Information triage places different demands on attention than single-document reading activities</a:t>
            </a:r>
          </a:p>
          <a:p>
            <a:pPr>
              <a:spcBef>
                <a:spcPct val="40000"/>
              </a:spcBef>
            </a:pPr>
            <a:r>
              <a:rPr lang="en-US" sz="2400" dirty="0"/>
              <a:t>Continuum of types of reading: working in overview (metadata), reading at various levels of depth (skimming), reading intensively</a:t>
            </a:r>
          </a:p>
          <a:p>
            <a:pPr algn="r">
              <a:spcBef>
                <a:spcPct val="40000"/>
              </a:spcBef>
              <a:buNone/>
            </a:pPr>
            <a:r>
              <a:rPr lang="en-US" sz="2000" dirty="0">
                <a:solidFill>
                  <a:schemeClr val="accent4"/>
                </a:solidFill>
              </a:rPr>
              <a:t>Studies beginning 1995</a:t>
            </a:r>
          </a:p>
        </p:txBody>
      </p:sp>
      <p:pic>
        <p:nvPicPr>
          <p:cNvPr id="130052" name="Picture 4" descr="reading-whe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6413" y="1295400"/>
            <a:ext cx="3154362" cy="5334000"/>
          </a:xfrm>
          <a:prstGeom prst="rect">
            <a:avLst/>
          </a:prstGeom>
          <a:noFill/>
          <a:ln w="38100" cmpd="dbl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Interest Modeling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User model – a system’s representation of characteristics of its user</a:t>
            </a:r>
          </a:p>
          <a:p>
            <a:pPr lvl="1"/>
            <a:r>
              <a:rPr lang="en-US" dirty="0"/>
              <a:t>Generally used to adapt/personalize system</a:t>
            </a:r>
          </a:p>
          <a:p>
            <a:pPr lvl="1"/>
            <a:r>
              <a:rPr lang="en-US" dirty="0"/>
              <a:t>Can be preferences, accessibility issues, etc.</a:t>
            </a:r>
          </a:p>
          <a:p>
            <a:r>
              <a:rPr lang="en-US" dirty="0"/>
              <a:t>User interest model – a representation of the user’s interests</a:t>
            </a:r>
          </a:p>
          <a:p>
            <a:pPr lvl="1"/>
            <a:r>
              <a:rPr lang="en-US" dirty="0"/>
              <a:t>Motivation: information overload</a:t>
            </a:r>
          </a:p>
          <a:p>
            <a:pPr lvl="1"/>
            <a:r>
              <a:rPr lang="en-US" dirty="0"/>
              <a:t>History: many of the concepts found in work on information filtering (early 1990s)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A78C3-B081-C4D3-9A48-75A6E6DBE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Interest Modeling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C92B7-5C62-BF86-B511-A8F162090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Different from modeling of user capabilities</a:t>
            </a:r>
          </a:p>
          <a:p>
            <a:pPr lvl="1"/>
            <a:r>
              <a:rPr lang="en-US" sz="2000" dirty="0"/>
              <a:t>User’s demographics, physical characteristics and issues tend to be relatively persistent </a:t>
            </a:r>
          </a:p>
          <a:p>
            <a:pPr lvl="2"/>
            <a:r>
              <a:rPr lang="en-US" sz="1800" dirty="0"/>
              <a:t>E.g. Age, height, need for accessibility options, etc. </a:t>
            </a:r>
          </a:p>
          <a:p>
            <a:pPr lvl="1"/>
            <a:r>
              <a:rPr lang="en-US" sz="2000" dirty="0"/>
              <a:t>User’s knowledge changes over time, but relatively slowly</a:t>
            </a:r>
          </a:p>
          <a:p>
            <a:r>
              <a:rPr lang="en-US" sz="2400" dirty="0"/>
              <a:t>Users have multiple interests and these change during tasks</a:t>
            </a:r>
          </a:p>
          <a:p>
            <a:pPr lvl="1"/>
            <a:r>
              <a:rPr lang="en-US" sz="2000" dirty="0"/>
              <a:t>Consider your own interests while looking for related work for your class projects</a:t>
            </a:r>
          </a:p>
          <a:p>
            <a:r>
              <a:rPr lang="en-US" sz="2400" dirty="0"/>
              <a:t>During triage, the user’s changing understanding of the domain and content available causes interests to evolve rapidly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321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04800"/>
            <a:ext cx="8540750" cy="914400"/>
          </a:xfrm>
        </p:spPr>
        <p:txBody>
          <a:bodyPr/>
          <a:lstStyle/>
          <a:p>
            <a:r>
              <a:rPr lang="en-US" sz="3600" dirty="0"/>
              <a:t>Interest Modeling for Information Triage</a:t>
            </a:r>
          </a:p>
        </p:txBody>
      </p:sp>
      <p:sp>
        <p:nvSpPr>
          <p:cNvPr id="2457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52400" y="1597025"/>
            <a:ext cx="8842375" cy="4422775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2800" dirty="0"/>
              <a:t>Prior interest models tend to assume one application 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sz="2400" dirty="0"/>
              <a:t>Example: browser observing page views and time on page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sz="2400" dirty="0"/>
              <a:t>Multiple applications are involved in information triage (searching, reading, and organizing)</a:t>
            </a:r>
          </a:p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2800" dirty="0"/>
              <a:t>When applications do share a user model, it is with regard to a well-known domain model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sz="2400" dirty="0"/>
              <a:t>Example: knowledge models shared by educational applications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sz="2400" dirty="0"/>
              <a:t>Not possible since triage deals with decisions about relative value among documents of likely value (e.g. returned from a query)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540750" cy="1143000"/>
          </a:xfrm>
        </p:spPr>
        <p:txBody>
          <a:bodyPr/>
          <a:lstStyle/>
          <a:p>
            <a:r>
              <a:rPr lang="en-US" sz="4000" dirty="0"/>
              <a:t>Process for Providing Support for Document Triage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8000999" cy="42672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dirty="0"/>
              <a:t>Recognize user interest in and interpretation of documents</a:t>
            </a:r>
          </a:p>
          <a:p>
            <a:pPr marL="609600" indent="-609600">
              <a:buFontTx/>
              <a:buAutoNum type="arabicPeriod"/>
            </a:pPr>
            <a:r>
              <a:rPr lang="en-US" dirty="0"/>
              <a:t>Generate a representation of user interests</a:t>
            </a:r>
          </a:p>
          <a:p>
            <a:pPr marL="609600" indent="-609600">
              <a:buFontTx/>
              <a:buAutoNum type="arabicPeriod"/>
            </a:pPr>
            <a:r>
              <a:rPr lang="en-US" dirty="0"/>
              <a:t>Identify documents that match these interests</a:t>
            </a:r>
          </a:p>
          <a:p>
            <a:pPr marL="609600" indent="-609600">
              <a:buFontTx/>
              <a:buAutoNum type="arabicPeriod"/>
            </a:pPr>
            <a:r>
              <a:rPr lang="en-US" dirty="0"/>
              <a:t>Provide visual cues to indicate the potential value of documents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Acquiring User Interest Model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/>
              <a:t>Explicit Methods</a:t>
            </a:r>
          </a:p>
          <a:p>
            <a:pPr lvl="1">
              <a:lnSpc>
                <a:spcPct val="110000"/>
              </a:lnSpc>
            </a:pPr>
            <a:r>
              <a:rPr lang="en-US" sz="2400" dirty="0"/>
              <a:t>users tend not to provide explicit feedback</a:t>
            </a:r>
          </a:p>
          <a:p>
            <a:pPr lvl="1">
              <a:lnSpc>
                <a:spcPct val="110000"/>
              </a:lnSpc>
            </a:pPr>
            <a:r>
              <a:rPr lang="en-US" sz="2400" dirty="0"/>
              <a:t>long tail assumptions not applicable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Implicit Methods</a:t>
            </a:r>
          </a:p>
          <a:p>
            <a:pPr lvl="1">
              <a:lnSpc>
                <a:spcPct val="110000"/>
              </a:lnSpc>
            </a:pPr>
            <a:r>
              <a:rPr lang="en-US" sz="2400" dirty="0"/>
              <a:t>Reading time has been used in many cases</a:t>
            </a:r>
          </a:p>
          <a:p>
            <a:pPr lvl="1">
              <a:lnSpc>
                <a:spcPct val="110000"/>
              </a:lnSpc>
            </a:pPr>
            <a:r>
              <a:rPr lang="en-US" sz="2400" dirty="0"/>
              <a:t>Scrolling and mouse events have been shown somewhat predictive</a:t>
            </a:r>
          </a:p>
          <a:p>
            <a:pPr lvl="1">
              <a:lnSpc>
                <a:spcPct val="110000"/>
              </a:lnSpc>
            </a:pPr>
            <a:r>
              <a:rPr lang="en-US" sz="2400" dirty="0"/>
              <a:t>Annotations have been used to identify passages of interest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Problem: Individuals vary greatly and have idiosyncratic work practices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1625" y="457200"/>
            <a:ext cx="8540750" cy="838200"/>
          </a:xfrm>
        </p:spPr>
        <p:txBody>
          <a:bodyPr/>
          <a:lstStyle/>
          <a:p>
            <a:r>
              <a:rPr lang="en-US" sz="4000" dirty="0"/>
              <a:t>Prior Work: First Study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382000" cy="5029200"/>
          </a:xfrm>
        </p:spPr>
        <p:txBody>
          <a:bodyPr/>
          <a:lstStyle/>
          <a:p>
            <a:r>
              <a:rPr lang="en-US" sz="2400" dirty="0"/>
              <a:t>Study designed to look at:</a:t>
            </a:r>
          </a:p>
          <a:p>
            <a:pPr lvl="1"/>
            <a:r>
              <a:rPr lang="en-US" sz="2000" dirty="0"/>
              <a:t>deciding what to keep </a:t>
            </a:r>
          </a:p>
          <a:p>
            <a:pPr lvl="1"/>
            <a:r>
              <a:rPr lang="en-US" sz="2000" dirty="0"/>
              <a:t>expressing an initial view of relationships</a:t>
            </a:r>
          </a:p>
          <a:p>
            <a:r>
              <a:rPr lang="en-US" sz="2400" dirty="0"/>
              <a:t>Part of a larger study:</a:t>
            </a:r>
          </a:p>
          <a:p>
            <a:pPr lvl="1"/>
            <a:r>
              <a:rPr lang="en-US" sz="2000" dirty="0"/>
              <a:t>8 subjects in role of a reference librarian, selecting and organizing information on </a:t>
            </a:r>
            <a:r>
              <a:rPr lang="en-US" sz="2000" i="1" dirty="0" err="1"/>
              <a:t>ethnomathematics</a:t>
            </a:r>
            <a:r>
              <a:rPr lang="en-US" sz="2000" dirty="0"/>
              <a:t> for a teacher</a:t>
            </a:r>
          </a:p>
          <a:p>
            <a:r>
              <a:rPr lang="en-US" sz="2400" dirty="0"/>
              <a:t>Setting: top 20 search results from NSDL &amp; top 20 search results from Google presented in VKB 2</a:t>
            </a:r>
          </a:p>
          <a:p>
            <a:pPr lvl="1"/>
            <a:r>
              <a:rPr lang="en-US" sz="2000" dirty="0"/>
              <a:t>Subjects used VKB 2 to organize and Web browser to read</a:t>
            </a:r>
          </a:p>
          <a:p>
            <a:r>
              <a:rPr lang="en-US" sz="2400" dirty="0">
                <a:latin typeface="Arial" pitchFamily="34" charset="0"/>
              </a:rPr>
              <a:t>After task, subjects were asked to identify:</a:t>
            </a:r>
          </a:p>
          <a:p>
            <a:pPr lvl="1"/>
            <a:r>
              <a:rPr lang="en-US" sz="2000" dirty="0">
                <a:latin typeface="Arial" pitchFamily="34" charset="0"/>
              </a:rPr>
              <a:t>5 documents they found most valuable </a:t>
            </a:r>
          </a:p>
          <a:p>
            <a:pPr lvl="1"/>
            <a:r>
              <a:rPr lang="en-US" sz="2000" dirty="0">
                <a:latin typeface="Arial" pitchFamily="34" charset="0"/>
              </a:rPr>
              <a:t>5 documents they found least valuable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initialVK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28600"/>
            <a:ext cx="8382000" cy="649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vkb19finalwithsug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5300" y="190500"/>
            <a:ext cx="8153400" cy="6477000"/>
          </a:xfrm>
          <a:noFill/>
          <a:ln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315200" cy="944563"/>
          </a:xfrm>
        </p:spPr>
        <p:txBody>
          <a:bodyPr/>
          <a:lstStyle/>
          <a:p>
            <a:r>
              <a:rPr lang="en-US" sz="3600" dirty="0">
                <a:latin typeface="Arial" pitchFamily="34" charset="0"/>
              </a:rPr>
              <a:t>Many User Actions Anticipate Document Assessment</a:t>
            </a:r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1625" y="1752600"/>
            <a:ext cx="8540750" cy="4876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latin typeface="Arial" pitchFamily="34" charset="0"/>
              </a:rPr>
              <a:t>Correlated actions (p &lt; .01) (from most to least correlated)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solidFill>
                  <a:srgbClr val="7DC4C9"/>
                </a:solidFill>
                <a:latin typeface="Arial" pitchFamily="34" charset="0"/>
              </a:rPr>
              <a:t>Number of object moves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Arial" pitchFamily="34" charset="0"/>
              </a:rPr>
              <a:t>Scroll offset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Arial" pitchFamily="34" charset="0"/>
              </a:rPr>
              <a:t>Number of scrolls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solidFill>
                  <a:srgbClr val="7DC4C9"/>
                </a:solidFill>
                <a:latin typeface="Arial" pitchFamily="34" charset="0"/>
              </a:rPr>
              <a:t>Number of border color changes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solidFill>
                  <a:srgbClr val="7DC4C9"/>
                </a:solidFill>
                <a:latin typeface="Arial" pitchFamily="34" charset="0"/>
              </a:rPr>
              <a:t>Number of object resizes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Arial" pitchFamily="34" charset="0"/>
              </a:rPr>
              <a:t>Total number of scroll groups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Arial" pitchFamily="34" charset="0"/>
              </a:rPr>
              <a:t>Number of scrolling direction changes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solidFill>
                  <a:srgbClr val="7DC4C9"/>
                </a:solidFill>
                <a:latin typeface="Arial" pitchFamily="34" charset="0"/>
              </a:rPr>
              <a:t>Number of background color changes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Arial" pitchFamily="34" charset="0"/>
              </a:rPr>
              <a:t>Time spent in document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solidFill>
                  <a:srgbClr val="7DC4C9"/>
                </a:solidFill>
                <a:latin typeface="Arial" pitchFamily="34" charset="0"/>
              </a:rPr>
              <a:t>Number of border width changes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solidFill>
                  <a:srgbClr val="7DC4C9"/>
                </a:solidFill>
                <a:latin typeface="Arial" pitchFamily="34" charset="0"/>
              </a:rPr>
              <a:t>Number of object deletions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Arial" pitchFamily="34" charset="0"/>
              </a:rPr>
              <a:t>Number of document accesses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Arial" pitchFamily="34" charset="0"/>
              </a:rPr>
              <a:t>Length of document in characters</a:t>
            </a:r>
          </a:p>
          <a:p>
            <a:pPr lvl="1">
              <a:lnSpc>
                <a:spcPct val="80000"/>
              </a:lnSpc>
            </a:pPr>
            <a:endParaRPr lang="en-US" sz="1800" dirty="0">
              <a:latin typeface="Arial" pitchFamily="34" charset="0"/>
            </a:endParaRPr>
          </a:p>
          <a:p>
            <a:pPr lvl="1" algn="r">
              <a:lnSpc>
                <a:spcPct val="80000"/>
              </a:lnSpc>
              <a:buNone/>
            </a:pPr>
            <a:r>
              <a:rPr lang="en-US" sz="1800" dirty="0">
                <a:solidFill>
                  <a:srgbClr val="7DC4C9"/>
                </a:solidFill>
                <a:latin typeface="Arial" pitchFamily="34" charset="0"/>
              </a:rPr>
              <a:t>Blue – from VKB</a:t>
            </a:r>
            <a:r>
              <a:rPr lang="en-US" sz="1800" dirty="0">
                <a:latin typeface="Arial" pitchFamily="34" charset="0"/>
              </a:rPr>
              <a:t>     White – from browser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Interest Models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lnSpc>
                <a:spcPct val="110000"/>
              </a:lnSpc>
              <a:buFontTx/>
              <a:buNone/>
            </a:pPr>
            <a:r>
              <a:rPr lang="en-US" dirty="0"/>
              <a:t>Based on the data from first study, we developed four interest models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Three were mathematically derived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Reading-Activity Model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Organizing-Activity Model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Combined Model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One hand-tuned model included human assessment based on observations of user activity and interviews with users.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Quick Comparison of Models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144963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dirty="0"/>
              <a:t>How much of difference in original data was modeled?</a:t>
            </a:r>
            <a:endParaRPr lang="en-US" baseline="30000" dirty="0"/>
          </a:p>
          <a:p>
            <a:pPr lvl="1">
              <a:lnSpc>
                <a:spcPct val="110000"/>
              </a:lnSpc>
            </a:pPr>
            <a:r>
              <a:rPr lang="en-US" dirty="0"/>
              <a:t>Reading-activity model 		47.7%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Organizing-activity model	63.6%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Combined model			70.8%</a:t>
            </a:r>
          </a:p>
          <a:p>
            <a:pPr>
              <a:lnSpc>
                <a:spcPct val="110000"/>
              </a:lnSpc>
            </a:pPr>
            <a:r>
              <a:rPr lang="en-US" dirty="0"/>
              <a:t>How well would models do for new data?</a:t>
            </a:r>
          </a:p>
          <a:p>
            <a:pPr>
              <a:lnSpc>
                <a:spcPct val="110000"/>
              </a:lnSpc>
            </a:pPr>
            <a:r>
              <a:rPr lang="en-US" dirty="0"/>
              <a:t>Study also showed that system-provided colorings reduced interpretive use of color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 of Models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en-US" dirty="0"/>
              <a:t>16 subjects with same: </a:t>
            </a:r>
          </a:p>
          <a:p>
            <a:pPr lvl="1"/>
            <a:r>
              <a:rPr lang="en-US" dirty="0"/>
              <a:t>Task (collecting information on </a:t>
            </a:r>
            <a:r>
              <a:rPr lang="en-US" dirty="0" err="1"/>
              <a:t>ethnomathmatics</a:t>
            </a:r>
            <a:r>
              <a:rPr lang="en-US" dirty="0"/>
              <a:t> for teacher) and </a:t>
            </a:r>
          </a:p>
          <a:p>
            <a:pPr lvl="1"/>
            <a:r>
              <a:rPr lang="en-US" dirty="0"/>
              <a:t>Setting (20 NSDL and 20 Google results)</a:t>
            </a:r>
          </a:p>
          <a:p>
            <a:r>
              <a:rPr lang="en-US" dirty="0"/>
              <a:t>Different rating of documents</a:t>
            </a:r>
          </a:p>
          <a:p>
            <a:pPr lvl="1"/>
            <a:r>
              <a:rPr lang="en-US" dirty="0"/>
              <a:t>Subjects rated all documents on a 5-point </a:t>
            </a:r>
            <a:r>
              <a:rPr lang="en-US" dirty="0" err="1"/>
              <a:t>Likert</a:t>
            </a:r>
            <a:r>
              <a:rPr lang="en-US" dirty="0"/>
              <a:t> scale (with 1 meaning “not useful” and 5 meaning “very useful”)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Predictive Power of Models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Models limited due to data from original study</a:t>
            </a:r>
          </a:p>
          <a:p>
            <a:r>
              <a:rPr lang="en-US" sz="2800" dirty="0"/>
              <a:t>Used aggregated user activity and user evaluations to evaluate models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 algn="r">
              <a:buNone/>
            </a:pPr>
            <a:endParaRPr lang="en-US" sz="800" dirty="0"/>
          </a:p>
          <a:p>
            <a:pPr algn="r">
              <a:buNone/>
            </a:pPr>
            <a:r>
              <a:rPr lang="en-US" sz="2000" dirty="0"/>
              <a:t>Lower residue indicates better predictions</a:t>
            </a:r>
          </a:p>
          <a:p>
            <a:r>
              <a:rPr lang="en-US" sz="2800" dirty="0"/>
              <a:t>Combined model better than reading-activity model (p=0.02) and organizing-activity model (p=0.07)</a:t>
            </a:r>
          </a:p>
        </p:txBody>
      </p:sp>
      <p:sp>
        <p:nvSpPr>
          <p:cNvPr id="167940" name="Text Box 4"/>
          <p:cNvSpPr txBox="1">
            <a:spLocks noChangeArrowheads="1"/>
          </p:cNvSpPr>
          <p:nvPr/>
        </p:nvSpPr>
        <p:spPr bwMode="auto">
          <a:xfrm>
            <a:off x="1143000" y="3124200"/>
            <a:ext cx="6858000" cy="1752599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000" b="1" dirty="0">
                <a:solidFill>
                  <a:schemeClr val="accent1"/>
                </a:solidFill>
                <a:latin typeface="Arial" pitchFamily="34" charset="0"/>
              </a:rPr>
              <a:t>Model			      Avg. Residue       Std. Dev.</a:t>
            </a:r>
            <a:endParaRPr lang="en-US" altLang="ko-KR" sz="2000" b="1" dirty="0">
              <a:solidFill>
                <a:schemeClr val="accent1"/>
              </a:solidFill>
              <a:latin typeface="Arial" pitchFamily="34" charset="0"/>
              <a:ea typeface="굴림" charset="-127"/>
            </a:endParaRPr>
          </a:p>
          <a:p>
            <a:r>
              <a:rPr lang="en-US" sz="2000" dirty="0">
                <a:solidFill>
                  <a:schemeClr val="bg1"/>
                </a:solidFill>
                <a:latin typeface="Arial" pitchFamily="34" charset="0"/>
              </a:rPr>
              <a:t>Reading-activity model	  	 </a:t>
            </a:r>
            <a:r>
              <a:rPr lang="en-US" altLang="ko-KR" sz="2000" dirty="0">
                <a:solidFill>
                  <a:schemeClr val="bg1"/>
                </a:solidFill>
                <a:latin typeface="Arial" pitchFamily="34" charset="0"/>
                <a:ea typeface="굴림" charset="-127"/>
              </a:rPr>
              <a:t>0.258	      	0.192</a:t>
            </a:r>
          </a:p>
          <a:p>
            <a:r>
              <a:rPr lang="en-US" sz="2000" dirty="0">
                <a:solidFill>
                  <a:schemeClr val="bg1"/>
                </a:solidFill>
                <a:latin typeface="Arial" pitchFamily="34" charset="0"/>
              </a:rPr>
              <a:t>Organizing-activity model	 </a:t>
            </a:r>
            <a:r>
              <a:rPr lang="en-US" altLang="ko-KR" sz="2000" dirty="0">
                <a:solidFill>
                  <a:schemeClr val="bg1"/>
                </a:solidFill>
                <a:latin typeface="Arial" pitchFamily="34" charset="0"/>
                <a:ea typeface="굴림" charset="-127"/>
              </a:rPr>
              <a:t>0.216	      	0.146</a:t>
            </a:r>
          </a:p>
          <a:p>
            <a:r>
              <a:rPr lang="en-US" sz="2000" dirty="0">
                <a:solidFill>
                  <a:schemeClr val="bg1"/>
                </a:solidFill>
                <a:latin typeface="Arial" pitchFamily="34" charset="0"/>
              </a:rPr>
              <a:t>Combined model		 </a:t>
            </a:r>
            <a:r>
              <a:rPr lang="en-US" altLang="ko-KR" sz="2000" dirty="0">
                <a:solidFill>
                  <a:schemeClr val="bg1"/>
                </a:solidFill>
                <a:latin typeface="Arial" pitchFamily="34" charset="0"/>
                <a:ea typeface="굴림" charset="-127"/>
              </a:rPr>
              <a:t>0.175	      	0.138</a:t>
            </a:r>
          </a:p>
          <a:p>
            <a:r>
              <a:rPr lang="en-US" sz="2000" dirty="0">
                <a:solidFill>
                  <a:schemeClr val="bg1"/>
                </a:solidFill>
                <a:latin typeface="Arial" pitchFamily="34" charset="0"/>
              </a:rPr>
              <a:t>Hand-tuned model		 </a:t>
            </a:r>
            <a:r>
              <a:rPr lang="en-US" altLang="ko-KR" sz="2000" dirty="0">
                <a:solidFill>
                  <a:schemeClr val="bg1"/>
                </a:solidFill>
                <a:latin typeface="Arial" pitchFamily="34" charset="0"/>
                <a:ea typeface="굴림" charset="-127"/>
              </a:rPr>
              <a:t>0.197	      	0.134</a:t>
            </a:r>
            <a:endParaRPr lang="en-US" sz="2400" dirty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838200"/>
          </a:xfrm>
        </p:spPr>
        <p:txBody>
          <a:bodyPr/>
          <a:lstStyle/>
          <a:p>
            <a:r>
              <a:rPr lang="en-US" sz="3600" dirty="0"/>
              <a:t>Architecture for Interest Modeling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00200"/>
            <a:ext cx="8839200" cy="4953000"/>
          </a:xfrm>
        </p:spPr>
        <p:txBody>
          <a:bodyPr/>
          <a:lstStyle/>
          <a:p>
            <a:r>
              <a:rPr lang="en-US" sz="2800" dirty="0"/>
              <a:t>Results of study motivated development of infrastructure for multi-application interest modeling</a:t>
            </a:r>
          </a:p>
          <a:p>
            <a:endParaRPr lang="en-US" sz="2000" dirty="0"/>
          </a:p>
          <a:p>
            <a:endParaRPr lang="en-US" sz="2000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524000" y="2895600"/>
            <a:ext cx="6172200" cy="3276600"/>
            <a:chOff x="1488" y="1776"/>
            <a:chExt cx="3888" cy="2276"/>
          </a:xfrm>
        </p:grpSpPr>
        <p:sp>
          <p:nvSpPr>
            <p:cNvPr id="163845" name="AutoShape 5"/>
            <p:cNvSpPr>
              <a:spLocks noChangeAspect="1" noChangeArrowheads="1" noTextEdit="1"/>
            </p:cNvSpPr>
            <p:nvPr/>
          </p:nvSpPr>
          <p:spPr bwMode="auto">
            <a:xfrm>
              <a:off x="1488" y="1776"/>
              <a:ext cx="3888" cy="22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3967" y="3540"/>
              <a:ext cx="1077" cy="468"/>
              <a:chOff x="3967" y="3540"/>
              <a:chExt cx="1077" cy="468"/>
            </a:xfrm>
          </p:grpSpPr>
          <p:sp>
            <p:nvSpPr>
              <p:cNvPr id="163847" name="Rectangle 7"/>
              <p:cNvSpPr>
                <a:spLocks noChangeArrowheads="1"/>
              </p:cNvSpPr>
              <p:nvPr/>
            </p:nvSpPr>
            <p:spPr bwMode="auto">
              <a:xfrm>
                <a:off x="3967" y="3540"/>
                <a:ext cx="1077" cy="468"/>
              </a:xfrm>
              <a:prstGeom prst="rect">
                <a:avLst/>
              </a:prstGeom>
              <a:solidFill>
                <a:srgbClr val="8000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848" name="Rectangle 8"/>
              <p:cNvSpPr>
                <a:spLocks noChangeArrowheads="1"/>
              </p:cNvSpPr>
              <p:nvPr/>
            </p:nvSpPr>
            <p:spPr bwMode="auto">
              <a:xfrm>
                <a:off x="3967" y="3540"/>
                <a:ext cx="1077" cy="468"/>
              </a:xfrm>
              <a:prstGeom prst="rect">
                <a:avLst/>
              </a:prstGeom>
              <a:noFill/>
              <a:ln w="7938" cap="rnd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3849" name="Rectangle 9"/>
            <p:cNvSpPr>
              <a:spLocks noChangeArrowheads="1"/>
            </p:cNvSpPr>
            <p:nvPr/>
          </p:nvSpPr>
          <p:spPr bwMode="auto">
            <a:xfrm>
              <a:off x="4012" y="3650"/>
              <a:ext cx="1023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FFFFFF"/>
                  </a:solidFill>
                  <a:latin typeface="Arial" pitchFamily="34" charset="0"/>
                </a:rPr>
                <a:t>Location/Overview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3850" name="Rectangle 10"/>
            <p:cNvSpPr>
              <a:spLocks noChangeArrowheads="1"/>
            </p:cNvSpPr>
            <p:nvPr/>
          </p:nvSpPr>
          <p:spPr bwMode="auto">
            <a:xfrm>
              <a:off x="4213" y="3779"/>
              <a:ext cx="607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 dirty="0">
                  <a:solidFill>
                    <a:srgbClr val="FFFFFF"/>
                  </a:solidFill>
                  <a:latin typeface="Arial" pitchFamily="34" charset="0"/>
                </a:rPr>
                <a:t>Application</a:t>
              </a:r>
              <a:endParaRPr lang="en-US" dirty="0">
                <a:latin typeface="Arial" pitchFamily="34" charset="0"/>
              </a:endParaRPr>
            </a:p>
          </p:txBody>
        </p:sp>
        <p:grpSp>
          <p:nvGrpSpPr>
            <p:cNvPr id="4" name="Group 11"/>
            <p:cNvGrpSpPr>
              <a:grpSpLocks/>
            </p:cNvGrpSpPr>
            <p:nvPr/>
          </p:nvGrpSpPr>
          <p:grpSpPr bwMode="auto">
            <a:xfrm>
              <a:off x="2675" y="3540"/>
              <a:ext cx="1077" cy="468"/>
              <a:chOff x="2675" y="3540"/>
              <a:chExt cx="1077" cy="468"/>
            </a:xfrm>
          </p:grpSpPr>
          <p:sp>
            <p:nvSpPr>
              <p:cNvPr id="163852" name="Rectangle 12"/>
              <p:cNvSpPr>
                <a:spLocks noChangeArrowheads="1"/>
              </p:cNvSpPr>
              <p:nvPr/>
            </p:nvSpPr>
            <p:spPr bwMode="auto">
              <a:xfrm>
                <a:off x="2675" y="3540"/>
                <a:ext cx="1077" cy="468"/>
              </a:xfrm>
              <a:prstGeom prst="rect">
                <a:avLst/>
              </a:prstGeom>
              <a:solidFill>
                <a:srgbClr val="8000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853" name="Rectangle 13"/>
              <p:cNvSpPr>
                <a:spLocks noChangeArrowheads="1"/>
              </p:cNvSpPr>
              <p:nvPr/>
            </p:nvSpPr>
            <p:spPr bwMode="auto">
              <a:xfrm>
                <a:off x="2675" y="3540"/>
                <a:ext cx="1077" cy="468"/>
              </a:xfrm>
              <a:prstGeom prst="rect">
                <a:avLst/>
              </a:prstGeom>
              <a:noFill/>
              <a:ln w="7938" cap="rnd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3854" name="Rectangle 14"/>
            <p:cNvSpPr>
              <a:spLocks noChangeArrowheads="1"/>
            </p:cNvSpPr>
            <p:nvPr/>
          </p:nvSpPr>
          <p:spPr bwMode="auto">
            <a:xfrm>
              <a:off x="2917" y="3650"/>
              <a:ext cx="614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FFFFFF"/>
                  </a:solidFill>
                  <a:latin typeface="Arial" pitchFamily="34" charset="0"/>
                </a:rPr>
                <a:t>Organizing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3855" name="Rectangle 15"/>
            <p:cNvSpPr>
              <a:spLocks noChangeArrowheads="1"/>
            </p:cNvSpPr>
            <p:nvPr/>
          </p:nvSpPr>
          <p:spPr bwMode="auto">
            <a:xfrm>
              <a:off x="2920" y="3779"/>
              <a:ext cx="607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FFFFFF"/>
                  </a:solidFill>
                  <a:latin typeface="Arial" pitchFamily="34" charset="0"/>
                </a:rPr>
                <a:t>Application</a:t>
              </a:r>
              <a:endParaRPr lang="en-US">
                <a:latin typeface="Arial" pitchFamily="34" charset="0"/>
              </a:endParaRPr>
            </a:p>
          </p:txBody>
        </p:sp>
        <p:grpSp>
          <p:nvGrpSpPr>
            <p:cNvPr id="5" name="Group 16"/>
            <p:cNvGrpSpPr>
              <a:grpSpLocks/>
            </p:cNvGrpSpPr>
            <p:nvPr/>
          </p:nvGrpSpPr>
          <p:grpSpPr bwMode="auto">
            <a:xfrm>
              <a:off x="4290" y="2353"/>
              <a:ext cx="1077" cy="468"/>
              <a:chOff x="4290" y="2353"/>
              <a:chExt cx="1077" cy="468"/>
            </a:xfrm>
          </p:grpSpPr>
          <p:sp>
            <p:nvSpPr>
              <p:cNvPr id="163857" name="Rectangle 17"/>
              <p:cNvSpPr>
                <a:spLocks noChangeArrowheads="1"/>
              </p:cNvSpPr>
              <p:nvPr/>
            </p:nvSpPr>
            <p:spPr bwMode="auto">
              <a:xfrm>
                <a:off x="4290" y="2353"/>
                <a:ext cx="1077" cy="468"/>
              </a:xfrm>
              <a:prstGeom prst="rect">
                <a:avLst/>
              </a:prstGeom>
              <a:solidFill>
                <a:srgbClr val="8000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858" name="Rectangle 18"/>
              <p:cNvSpPr>
                <a:spLocks noChangeArrowheads="1"/>
              </p:cNvSpPr>
              <p:nvPr/>
            </p:nvSpPr>
            <p:spPr bwMode="auto">
              <a:xfrm>
                <a:off x="4290" y="2353"/>
                <a:ext cx="1077" cy="468"/>
              </a:xfrm>
              <a:prstGeom prst="rect">
                <a:avLst/>
              </a:prstGeom>
              <a:noFill/>
              <a:ln w="7938" cap="rnd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3859" name="Rectangle 19"/>
            <p:cNvSpPr>
              <a:spLocks noChangeArrowheads="1"/>
            </p:cNvSpPr>
            <p:nvPr/>
          </p:nvSpPr>
          <p:spPr bwMode="auto">
            <a:xfrm>
              <a:off x="4602" y="2462"/>
              <a:ext cx="471" cy="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FFFFFF"/>
                  </a:solidFill>
                  <a:latin typeface="Arial" pitchFamily="34" charset="0"/>
                </a:rPr>
                <a:t>Reading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3860" name="Rectangle 20"/>
            <p:cNvSpPr>
              <a:spLocks noChangeArrowheads="1"/>
            </p:cNvSpPr>
            <p:nvPr/>
          </p:nvSpPr>
          <p:spPr bwMode="auto">
            <a:xfrm>
              <a:off x="4536" y="2592"/>
              <a:ext cx="607" cy="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FFFFFF"/>
                  </a:solidFill>
                  <a:latin typeface="Arial" pitchFamily="34" charset="0"/>
                </a:rPr>
                <a:t>Application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3861" name="Rectangle 21"/>
            <p:cNvSpPr>
              <a:spLocks noChangeArrowheads="1"/>
            </p:cNvSpPr>
            <p:nvPr/>
          </p:nvSpPr>
          <p:spPr bwMode="auto">
            <a:xfrm>
              <a:off x="1490" y="1778"/>
              <a:ext cx="2334" cy="1079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862" name="Oval 22"/>
            <p:cNvSpPr>
              <a:spLocks noChangeArrowheads="1"/>
            </p:cNvSpPr>
            <p:nvPr/>
          </p:nvSpPr>
          <p:spPr bwMode="auto">
            <a:xfrm>
              <a:off x="2459" y="1994"/>
              <a:ext cx="1149" cy="647"/>
            </a:xfrm>
            <a:prstGeom prst="ellipse">
              <a:avLst/>
            </a:prstGeom>
            <a:solidFill>
              <a:srgbClr val="FFFF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863" name="Rectangle 23"/>
            <p:cNvSpPr>
              <a:spLocks noChangeArrowheads="1"/>
            </p:cNvSpPr>
            <p:nvPr/>
          </p:nvSpPr>
          <p:spPr bwMode="auto">
            <a:xfrm>
              <a:off x="2690" y="2193"/>
              <a:ext cx="714" cy="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 dirty="0">
                  <a:solidFill>
                    <a:srgbClr val="000000"/>
                  </a:solidFill>
                  <a:latin typeface="Arial" pitchFamily="34" charset="0"/>
                </a:rPr>
                <a:t>User Interest 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63864" name="Rectangle 24"/>
            <p:cNvSpPr>
              <a:spLocks noChangeArrowheads="1"/>
            </p:cNvSpPr>
            <p:nvPr/>
          </p:nvSpPr>
          <p:spPr bwMode="auto">
            <a:xfrm>
              <a:off x="2564" y="2322"/>
              <a:ext cx="974" cy="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000000"/>
                  </a:solidFill>
                  <a:latin typeface="Arial" pitchFamily="34" charset="0"/>
                </a:rPr>
                <a:t>Estimation Engine</a:t>
              </a:r>
              <a:endParaRPr lang="en-US">
                <a:latin typeface="Arial" pitchFamily="34" charset="0"/>
              </a:endParaRPr>
            </a:p>
          </p:txBody>
        </p:sp>
        <p:grpSp>
          <p:nvGrpSpPr>
            <p:cNvPr id="6" name="Group 25"/>
            <p:cNvGrpSpPr>
              <a:grpSpLocks/>
            </p:cNvGrpSpPr>
            <p:nvPr/>
          </p:nvGrpSpPr>
          <p:grpSpPr bwMode="auto">
            <a:xfrm>
              <a:off x="4290" y="2929"/>
              <a:ext cx="1077" cy="467"/>
              <a:chOff x="4290" y="2929"/>
              <a:chExt cx="1077" cy="467"/>
            </a:xfrm>
          </p:grpSpPr>
          <p:sp>
            <p:nvSpPr>
              <p:cNvPr id="163866" name="Rectangle 26"/>
              <p:cNvSpPr>
                <a:spLocks noChangeArrowheads="1"/>
              </p:cNvSpPr>
              <p:nvPr/>
            </p:nvSpPr>
            <p:spPr bwMode="auto">
              <a:xfrm>
                <a:off x="4290" y="2929"/>
                <a:ext cx="1077" cy="467"/>
              </a:xfrm>
              <a:prstGeom prst="rect">
                <a:avLst/>
              </a:prstGeom>
              <a:solidFill>
                <a:srgbClr val="8000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867" name="Rectangle 27"/>
              <p:cNvSpPr>
                <a:spLocks noChangeArrowheads="1"/>
              </p:cNvSpPr>
              <p:nvPr/>
            </p:nvSpPr>
            <p:spPr bwMode="auto">
              <a:xfrm>
                <a:off x="4290" y="2929"/>
                <a:ext cx="1077" cy="467"/>
              </a:xfrm>
              <a:prstGeom prst="rect">
                <a:avLst/>
              </a:prstGeom>
              <a:noFill/>
              <a:ln w="7938" cap="rnd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3868" name="Rectangle 28"/>
            <p:cNvSpPr>
              <a:spLocks noChangeArrowheads="1"/>
            </p:cNvSpPr>
            <p:nvPr/>
          </p:nvSpPr>
          <p:spPr bwMode="auto">
            <a:xfrm>
              <a:off x="4602" y="3038"/>
              <a:ext cx="471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FFFFFF"/>
                  </a:solidFill>
                  <a:latin typeface="Arial" pitchFamily="34" charset="0"/>
                </a:rPr>
                <a:t>Reading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3869" name="Rectangle 29"/>
            <p:cNvSpPr>
              <a:spLocks noChangeArrowheads="1"/>
            </p:cNvSpPr>
            <p:nvPr/>
          </p:nvSpPr>
          <p:spPr bwMode="auto">
            <a:xfrm>
              <a:off x="4536" y="3167"/>
              <a:ext cx="607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FFFFFF"/>
                  </a:solidFill>
                  <a:latin typeface="Arial" pitchFamily="34" charset="0"/>
                </a:rPr>
                <a:t>Application</a:t>
              </a:r>
              <a:endParaRPr lang="en-US">
                <a:latin typeface="Arial" pitchFamily="34" charset="0"/>
              </a:endParaRPr>
            </a:p>
          </p:txBody>
        </p:sp>
        <p:grpSp>
          <p:nvGrpSpPr>
            <p:cNvPr id="7" name="Group 30"/>
            <p:cNvGrpSpPr>
              <a:grpSpLocks/>
            </p:cNvGrpSpPr>
            <p:nvPr/>
          </p:nvGrpSpPr>
          <p:grpSpPr bwMode="auto">
            <a:xfrm>
              <a:off x="4290" y="1778"/>
              <a:ext cx="1077" cy="468"/>
              <a:chOff x="4290" y="1778"/>
              <a:chExt cx="1077" cy="468"/>
            </a:xfrm>
          </p:grpSpPr>
          <p:sp>
            <p:nvSpPr>
              <p:cNvPr id="163871" name="Rectangle 31"/>
              <p:cNvSpPr>
                <a:spLocks noChangeArrowheads="1"/>
              </p:cNvSpPr>
              <p:nvPr/>
            </p:nvSpPr>
            <p:spPr bwMode="auto">
              <a:xfrm>
                <a:off x="4290" y="1778"/>
                <a:ext cx="1077" cy="468"/>
              </a:xfrm>
              <a:prstGeom prst="rect">
                <a:avLst/>
              </a:prstGeom>
              <a:solidFill>
                <a:srgbClr val="8000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872" name="Rectangle 32"/>
              <p:cNvSpPr>
                <a:spLocks noChangeArrowheads="1"/>
              </p:cNvSpPr>
              <p:nvPr/>
            </p:nvSpPr>
            <p:spPr bwMode="auto">
              <a:xfrm>
                <a:off x="4290" y="1778"/>
                <a:ext cx="1077" cy="468"/>
              </a:xfrm>
              <a:prstGeom prst="rect">
                <a:avLst/>
              </a:prstGeom>
              <a:noFill/>
              <a:ln w="7938" cap="rnd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3873" name="Rectangle 33"/>
            <p:cNvSpPr>
              <a:spLocks noChangeArrowheads="1"/>
            </p:cNvSpPr>
            <p:nvPr/>
          </p:nvSpPr>
          <p:spPr bwMode="auto">
            <a:xfrm>
              <a:off x="4602" y="1887"/>
              <a:ext cx="471" cy="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FFFFFF"/>
                  </a:solidFill>
                  <a:latin typeface="Arial" pitchFamily="34" charset="0"/>
                </a:rPr>
                <a:t>Reading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3874" name="Rectangle 34"/>
            <p:cNvSpPr>
              <a:spLocks noChangeArrowheads="1"/>
            </p:cNvSpPr>
            <p:nvPr/>
          </p:nvSpPr>
          <p:spPr bwMode="auto">
            <a:xfrm>
              <a:off x="4536" y="2017"/>
              <a:ext cx="607" cy="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FFFFFF"/>
                  </a:solidFill>
                  <a:latin typeface="Arial" pitchFamily="34" charset="0"/>
                </a:rPr>
                <a:t>Application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3875" name="Freeform 35"/>
            <p:cNvSpPr>
              <a:spLocks noEditPoints="1"/>
            </p:cNvSpPr>
            <p:nvPr/>
          </p:nvSpPr>
          <p:spPr bwMode="auto">
            <a:xfrm>
              <a:off x="3824" y="2713"/>
              <a:ext cx="466" cy="468"/>
            </a:xfrm>
            <a:custGeom>
              <a:avLst/>
              <a:gdLst/>
              <a:ahLst/>
              <a:cxnLst>
                <a:cxn ang="0">
                  <a:pos x="79" y="64"/>
                </a:cxn>
                <a:cxn ang="0">
                  <a:pos x="403" y="388"/>
                </a:cxn>
                <a:cxn ang="0">
                  <a:pos x="387" y="404"/>
                </a:cxn>
                <a:cxn ang="0">
                  <a:pos x="63" y="79"/>
                </a:cxn>
                <a:cxn ang="0">
                  <a:pos x="79" y="64"/>
                </a:cxn>
                <a:cxn ang="0">
                  <a:pos x="39" y="119"/>
                </a:cxn>
                <a:cxn ang="0">
                  <a:pos x="0" y="0"/>
                </a:cxn>
                <a:cxn ang="0">
                  <a:pos x="119" y="40"/>
                </a:cxn>
                <a:cxn ang="0">
                  <a:pos x="39" y="119"/>
                </a:cxn>
                <a:cxn ang="0">
                  <a:pos x="427" y="348"/>
                </a:cxn>
                <a:cxn ang="0">
                  <a:pos x="466" y="468"/>
                </a:cxn>
                <a:cxn ang="0">
                  <a:pos x="348" y="428"/>
                </a:cxn>
                <a:cxn ang="0">
                  <a:pos x="427" y="348"/>
                </a:cxn>
              </a:cxnLst>
              <a:rect l="0" t="0" r="r" b="b"/>
              <a:pathLst>
                <a:path w="466" h="468">
                  <a:moveTo>
                    <a:pt x="79" y="64"/>
                  </a:moveTo>
                  <a:lnTo>
                    <a:pt x="403" y="388"/>
                  </a:lnTo>
                  <a:lnTo>
                    <a:pt x="387" y="404"/>
                  </a:lnTo>
                  <a:lnTo>
                    <a:pt x="63" y="79"/>
                  </a:lnTo>
                  <a:lnTo>
                    <a:pt x="79" y="64"/>
                  </a:lnTo>
                  <a:close/>
                  <a:moveTo>
                    <a:pt x="39" y="119"/>
                  </a:moveTo>
                  <a:lnTo>
                    <a:pt x="0" y="0"/>
                  </a:lnTo>
                  <a:lnTo>
                    <a:pt x="119" y="40"/>
                  </a:lnTo>
                  <a:lnTo>
                    <a:pt x="39" y="119"/>
                  </a:lnTo>
                  <a:close/>
                  <a:moveTo>
                    <a:pt x="427" y="348"/>
                  </a:moveTo>
                  <a:lnTo>
                    <a:pt x="466" y="468"/>
                  </a:lnTo>
                  <a:lnTo>
                    <a:pt x="348" y="428"/>
                  </a:lnTo>
                  <a:lnTo>
                    <a:pt x="427" y="348"/>
                  </a:lnTo>
                  <a:close/>
                </a:path>
              </a:pathLst>
            </a:custGeom>
            <a:solidFill>
              <a:schemeClr val="tx1"/>
            </a:solidFill>
            <a:ln w="1588" cap="flat">
              <a:solidFill>
                <a:schemeClr val="tx1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876" name="Freeform 36"/>
            <p:cNvSpPr>
              <a:spLocks noEditPoints="1"/>
            </p:cNvSpPr>
            <p:nvPr/>
          </p:nvSpPr>
          <p:spPr bwMode="auto">
            <a:xfrm>
              <a:off x="3824" y="2459"/>
              <a:ext cx="466" cy="149"/>
            </a:xfrm>
            <a:custGeom>
              <a:avLst/>
              <a:gdLst/>
              <a:ahLst/>
              <a:cxnLst>
                <a:cxn ang="0">
                  <a:pos x="101" y="43"/>
                </a:cxn>
                <a:cxn ang="0">
                  <a:pos x="368" y="84"/>
                </a:cxn>
                <a:cxn ang="0">
                  <a:pos x="365" y="106"/>
                </a:cxn>
                <a:cxn ang="0">
                  <a:pos x="98" y="65"/>
                </a:cxn>
                <a:cxn ang="0">
                  <a:pos x="101" y="43"/>
                </a:cxn>
                <a:cxn ang="0">
                  <a:pos x="102" y="111"/>
                </a:cxn>
                <a:cxn ang="0">
                  <a:pos x="0" y="38"/>
                </a:cxn>
                <a:cxn ang="0">
                  <a:pos x="119" y="0"/>
                </a:cxn>
                <a:cxn ang="0">
                  <a:pos x="102" y="111"/>
                </a:cxn>
                <a:cxn ang="0">
                  <a:pos x="364" y="38"/>
                </a:cxn>
                <a:cxn ang="0">
                  <a:pos x="466" y="110"/>
                </a:cxn>
                <a:cxn ang="0">
                  <a:pos x="347" y="149"/>
                </a:cxn>
                <a:cxn ang="0">
                  <a:pos x="364" y="38"/>
                </a:cxn>
              </a:cxnLst>
              <a:rect l="0" t="0" r="r" b="b"/>
              <a:pathLst>
                <a:path w="466" h="149">
                  <a:moveTo>
                    <a:pt x="101" y="43"/>
                  </a:moveTo>
                  <a:lnTo>
                    <a:pt x="368" y="84"/>
                  </a:lnTo>
                  <a:lnTo>
                    <a:pt x="365" y="106"/>
                  </a:lnTo>
                  <a:lnTo>
                    <a:pt x="98" y="65"/>
                  </a:lnTo>
                  <a:lnTo>
                    <a:pt x="101" y="43"/>
                  </a:lnTo>
                  <a:close/>
                  <a:moveTo>
                    <a:pt x="102" y="111"/>
                  </a:moveTo>
                  <a:lnTo>
                    <a:pt x="0" y="38"/>
                  </a:lnTo>
                  <a:lnTo>
                    <a:pt x="119" y="0"/>
                  </a:lnTo>
                  <a:lnTo>
                    <a:pt x="102" y="111"/>
                  </a:lnTo>
                  <a:close/>
                  <a:moveTo>
                    <a:pt x="364" y="38"/>
                  </a:moveTo>
                  <a:lnTo>
                    <a:pt x="466" y="110"/>
                  </a:lnTo>
                  <a:lnTo>
                    <a:pt x="347" y="149"/>
                  </a:lnTo>
                  <a:lnTo>
                    <a:pt x="364" y="38"/>
                  </a:lnTo>
                  <a:close/>
                </a:path>
              </a:pathLst>
            </a:custGeom>
            <a:solidFill>
              <a:schemeClr val="tx1"/>
            </a:solidFill>
            <a:ln w="1588" cap="flat">
              <a:solidFill>
                <a:schemeClr val="tx1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877" name="Freeform 37"/>
            <p:cNvSpPr>
              <a:spLocks noEditPoints="1"/>
            </p:cNvSpPr>
            <p:nvPr/>
          </p:nvSpPr>
          <p:spPr bwMode="auto">
            <a:xfrm>
              <a:off x="3824" y="1994"/>
              <a:ext cx="466" cy="252"/>
            </a:xfrm>
            <a:custGeom>
              <a:avLst/>
              <a:gdLst/>
              <a:ahLst/>
              <a:cxnLst>
                <a:cxn ang="0">
                  <a:pos x="83" y="194"/>
                </a:cxn>
                <a:cxn ang="0">
                  <a:pos x="372" y="38"/>
                </a:cxn>
                <a:cxn ang="0">
                  <a:pos x="383" y="58"/>
                </a:cxn>
                <a:cxn ang="0">
                  <a:pos x="94" y="214"/>
                </a:cxn>
                <a:cxn ang="0">
                  <a:pos x="83" y="194"/>
                </a:cxn>
                <a:cxn ang="0">
                  <a:pos x="125" y="248"/>
                </a:cxn>
                <a:cxn ang="0">
                  <a:pos x="0" y="252"/>
                </a:cxn>
                <a:cxn ang="0">
                  <a:pos x="72" y="149"/>
                </a:cxn>
                <a:cxn ang="0">
                  <a:pos x="125" y="248"/>
                </a:cxn>
                <a:cxn ang="0">
                  <a:pos x="341" y="4"/>
                </a:cxn>
                <a:cxn ang="0">
                  <a:pos x="466" y="0"/>
                </a:cxn>
                <a:cxn ang="0">
                  <a:pos x="394" y="103"/>
                </a:cxn>
                <a:cxn ang="0">
                  <a:pos x="341" y="4"/>
                </a:cxn>
              </a:cxnLst>
              <a:rect l="0" t="0" r="r" b="b"/>
              <a:pathLst>
                <a:path w="466" h="252">
                  <a:moveTo>
                    <a:pt x="83" y="194"/>
                  </a:moveTo>
                  <a:lnTo>
                    <a:pt x="372" y="38"/>
                  </a:lnTo>
                  <a:lnTo>
                    <a:pt x="383" y="58"/>
                  </a:lnTo>
                  <a:lnTo>
                    <a:pt x="94" y="214"/>
                  </a:lnTo>
                  <a:lnTo>
                    <a:pt x="83" y="194"/>
                  </a:lnTo>
                  <a:close/>
                  <a:moveTo>
                    <a:pt x="125" y="248"/>
                  </a:moveTo>
                  <a:lnTo>
                    <a:pt x="0" y="252"/>
                  </a:lnTo>
                  <a:lnTo>
                    <a:pt x="72" y="149"/>
                  </a:lnTo>
                  <a:lnTo>
                    <a:pt x="125" y="248"/>
                  </a:lnTo>
                  <a:close/>
                  <a:moveTo>
                    <a:pt x="341" y="4"/>
                  </a:moveTo>
                  <a:lnTo>
                    <a:pt x="466" y="0"/>
                  </a:lnTo>
                  <a:lnTo>
                    <a:pt x="394" y="103"/>
                  </a:lnTo>
                  <a:lnTo>
                    <a:pt x="341" y="4"/>
                  </a:lnTo>
                  <a:close/>
                </a:path>
              </a:pathLst>
            </a:custGeom>
            <a:solidFill>
              <a:schemeClr val="tx1"/>
            </a:solidFill>
            <a:ln w="1588" cap="flat">
              <a:solidFill>
                <a:schemeClr val="tx1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878" name="Freeform 38"/>
            <p:cNvSpPr>
              <a:spLocks noEditPoints="1"/>
            </p:cNvSpPr>
            <p:nvPr/>
          </p:nvSpPr>
          <p:spPr bwMode="auto">
            <a:xfrm>
              <a:off x="3121" y="2857"/>
              <a:ext cx="112" cy="683"/>
            </a:xfrm>
            <a:custGeom>
              <a:avLst/>
              <a:gdLst/>
              <a:ahLst/>
              <a:cxnLst>
                <a:cxn ang="0">
                  <a:pos x="68" y="101"/>
                </a:cxn>
                <a:cxn ang="0">
                  <a:pos x="68" y="582"/>
                </a:cxn>
                <a:cxn ang="0">
                  <a:pos x="45" y="582"/>
                </a:cxn>
                <a:cxn ang="0">
                  <a:pos x="45" y="101"/>
                </a:cxn>
                <a:cxn ang="0">
                  <a:pos x="68" y="101"/>
                </a:cxn>
                <a:cxn ang="0">
                  <a:pos x="0" y="112"/>
                </a:cxn>
                <a:cxn ang="0">
                  <a:pos x="56" y="0"/>
                </a:cxn>
                <a:cxn ang="0">
                  <a:pos x="112" y="112"/>
                </a:cxn>
                <a:cxn ang="0">
                  <a:pos x="0" y="112"/>
                </a:cxn>
                <a:cxn ang="0">
                  <a:pos x="112" y="571"/>
                </a:cxn>
                <a:cxn ang="0">
                  <a:pos x="56" y="683"/>
                </a:cxn>
                <a:cxn ang="0">
                  <a:pos x="0" y="571"/>
                </a:cxn>
                <a:cxn ang="0">
                  <a:pos x="112" y="571"/>
                </a:cxn>
              </a:cxnLst>
              <a:rect l="0" t="0" r="r" b="b"/>
              <a:pathLst>
                <a:path w="112" h="683">
                  <a:moveTo>
                    <a:pt x="68" y="101"/>
                  </a:moveTo>
                  <a:lnTo>
                    <a:pt x="68" y="582"/>
                  </a:lnTo>
                  <a:lnTo>
                    <a:pt x="45" y="582"/>
                  </a:lnTo>
                  <a:lnTo>
                    <a:pt x="45" y="101"/>
                  </a:lnTo>
                  <a:lnTo>
                    <a:pt x="68" y="101"/>
                  </a:lnTo>
                  <a:close/>
                  <a:moveTo>
                    <a:pt x="0" y="112"/>
                  </a:moveTo>
                  <a:lnTo>
                    <a:pt x="56" y="0"/>
                  </a:lnTo>
                  <a:lnTo>
                    <a:pt x="112" y="112"/>
                  </a:lnTo>
                  <a:lnTo>
                    <a:pt x="0" y="112"/>
                  </a:lnTo>
                  <a:close/>
                  <a:moveTo>
                    <a:pt x="112" y="571"/>
                  </a:moveTo>
                  <a:lnTo>
                    <a:pt x="56" y="683"/>
                  </a:lnTo>
                  <a:lnTo>
                    <a:pt x="0" y="571"/>
                  </a:lnTo>
                  <a:lnTo>
                    <a:pt x="112" y="571"/>
                  </a:lnTo>
                  <a:close/>
                </a:path>
              </a:pathLst>
            </a:custGeom>
            <a:solidFill>
              <a:schemeClr val="tx1"/>
            </a:solidFill>
            <a:ln w="1588" cap="flat">
              <a:solidFill>
                <a:schemeClr val="tx1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879" name="Rectangle 39"/>
            <p:cNvSpPr>
              <a:spLocks noChangeArrowheads="1"/>
            </p:cNvSpPr>
            <p:nvPr/>
          </p:nvSpPr>
          <p:spPr bwMode="auto">
            <a:xfrm>
              <a:off x="1634" y="1850"/>
              <a:ext cx="718" cy="863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880" name="Rectangle 40"/>
            <p:cNvSpPr>
              <a:spLocks noChangeArrowheads="1"/>
            </p:cNvSpPr>
            <p:nvPr/>
          </p:nvSpPr>
          <p:spPr bwMode="auto">
            <a:xfrm>
              <a:off x="1677" y="2027"/>
              <a:ext cx="560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rgbClr val="000000"/>
                  </a:solidFill>
                  <a:latin typeface="Arial" pitchFamily="34" charset="0"/>
                </a:rPr>
                <a:t>Interest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3881" name="Rectangle 41"/>
            <p:cNvSpPr>
              <a:spLocks noChangeArrowheads="1"/>
            </p:cNvSpPr>
            <p:nvPr/>
          </p:nvSpPr>
          <p:spPr bwMode="auto">
            <a:xfrm>
              <a:off x="1677" y="2201"/>
              <a:ext cx="488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rgbClr val="000000"/>
                  </a:solidFill>
                  <a:latin typeface="Arial" pitchFamily="34" charset="0"/>
                </a:rPr>
                <a:t>Profile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3882" name="Rectangle 42"/>
            <p:cNvSpPr>
              <a:spLocks noChangeArrowheads="1"/>
            </p:cNvSpPr>
            <p:nvPr/>
          </p:nvSpPr>
          <p:spPr bwMode="auto">
            <a:xfrm>
              <a:off x="1677" y="2371"/>
              <a:ext cx="592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rgbClr val="000000"/>
                  </a:solidFill>
                  <a:latin typeface="Arial" pitchFamily="34" charset="0"/>
                </a:rPr>
                <a:t>Manager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3883" name="Freeform 43"/>
            <p:cNvSpPr>
              <a:spLocks noEditPoints="1"/>
            </p:cNvSpPr>
            <p:nvPr/>
          </p:nvSpPr>
          <p:spPr bwMode="auto">
            <a:xfrm>
              <a:off x="3608" y="2857"/>
              <a:ext cx="575" cy="683"/>
            </a:xfrm>
            <a:custGeom>
              <a:avLst/>
              <a:gdLst/>
              <a:ahLst/>
              <a:cxnLst>
                <a:cxn ang="0">
                  <a:pos x="74" y="70"/>
                </a:cxn>
                <a:cxn ang="0">
                  <a:pos x="518" y="599"/>
                </a:cxn>
                <a:cxn ang="0">
                  <a:pos x="501" y="613"/>
                </a:cxn>
                <a:cxn ang="0">
                  <a:pos x="57" y="85"/>
                </a:cxn>
                <a:cxn ang="0">
                  <a:pos x="74" y="70"/>
                </a:cxn>
                <a:cxn ang="0">
                  <a:pos x="30" y="122"/>
                </a:cxn>
                <a:cxn ang="0">
                  <a:pos x="0" y="0"/>
                </a:cxn>
                <a:cxn ang="0">
                  <a:pos x="115" y="50"/>
                </a:cxn>
                <a:cxn ang="0">
                  <a:pos x="30" y="122"/>
                </a:cxn>
                <a:cxn ang="0">
                  <a:pos x="545" y="561"/>
                </a:cxn>
                <a:cxn ang="0">
                  <a:pos x="575" y="683"/>
                </a:cxn>
                <a:cxn ang="0">
                  <a:pos x="459" y="633"/>
                </a:cxn>
                <a:cxn ang="0">
                  <a:pos x="545" y="561"/>
                </a:cxn>
              </a:cxnLst>
              <a:rect l="0" t="0" r="r" b="b"/>
              <a:pathLst>
                <a:path w="575" h="683">
                  <a:moveTo>
                    <a:pt x="74" y="70"/>
                  </a:moveTo>
                  <a:lnTo>
                    <a:pt x="518" y="599"/>
                  </a:lnTo>
                  <a:lnTo>
                    <a:pt x="501" y="613"/>
                  </a:lnTo>
                  <a:lnTo>
                    <a:pt x="57" y="85"/>
                  </a:lnTo>
                  <a:lnTo>
                    <a:pt x="74" y="70"/>
                  </a:lnTo>
                  <a:close/>
                  <a:moveTo>
                    <a:pt x="30" y="122"/>
                  </a:moveTo>
                  <a:lnTo>
                    <a:pt x="0" y="0"/>
                  </a:lnTo>
                  <a:lnTo>
                    <a:pt x="115" y="50"/>
                  </a:lnTo>
                  <a:lnTo>
                    <a:pt x="30" y="122"/>
                  </a:lnTo>
                  <a:close/>
                  <a:moveTo>
                    <a:pt x="545" y="561"/>
                  </a:moveTo>
                  <a:lnTo>
                    <a:pt x="575" y="683"/>
                  </a:lnTo>
                  <a:lnTo>
                    <a:pt x="459" y="633"/>
                  </a:lnTo>
                  <a:lnTo>
                    <a:pt x="545" y="561"/>
                  </a:lnTo>
                  <a:close/>
                </a:path>
              </a:pathLst>
            </a:custGeom>
            <a:solidFill>
              <a:schemeClr val="tx1"/>
            </a:solidFill>
            <a:ln w="1588" cap="flat">
              <a:solidFill>
                <a:schemeClr val="tx1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8" name="Group 44"/>
            <p:cNvGrpSpPr>
              <a:grpSpLocks/>
            </p:cNvGrpSpPr>
            <p:nvPr/>
          </p:nvGrpSpPr>
          <p:grpSpPr bwMode="auto">
            <a:xfrm>
              <a:off x="1490" y="3324"/>
              <a:ext cx="933" cy="720"/>
              <a:chOff x="1490" y="3324"/>
              <a:chExt cx="933" cy="720"/>
            </a:xfrm>
          </p:grpSpPr>
          <p:sp>
            <p:nvSpPr>
              <p:cNvPr id="163885" name="Freeform 45"/>
              <p:cNvSpPr>
                <a:spLocks/>
              </p:cNvSpPr>
              <p:nvPr/>
            </p:nvSpPr>
            <p:spPr bwMode="auto">
              <a:xfrm>
                <a:off x="1490" y="3324"/>
                <a:ext cx="933" cy="720"/>
              </a:xfrm>
              <a:custGeom>
                <a:avLst/>
                <a:gdLst/>
                <a:ahLst/>
                <a:cxnLst>
                  <a:cxn ang="0">
                    <a:pos x="5200" y="0"/>
                  </a:cxn>
                  <a:cxn ang="0">
                    <a:pos x="0" y="1000"/>
                  </a:cxn>
                  <a:cxn ang="0">
                    <a:pos x="0" y="7000"/>
                  </a:cxn>
                  <a:cxn ang="0">
                    <a:pos x="5200" y="8000"/>
                  </a:cxn>
                  <a:cxn ang="0">
                    <a:pos x="10400" y="7000"/>
                  </a:cxn>
                  <a:cxn ang="0">
                    <a:pos x="10400" y="1000"/>
                  </a:cxn>
                  <a:cxn ang="0">
                    <a:pos x="5200" y="0"/>
                  </a:cxn>
                </a:cxnLst>
                <a:rect l="0" t="0" r="r" b="b"/>
                <a:pathLst>
                  <a:path w="10400" h="8000">
                    <a:moveTo>
                      <a:pt x="5200" y="0"/>
                    </a:moveTo>
                    <a:cubicBezTo>
                      <a:pt x="2328" y="0"/>
                      <a:pt x="0" y="448"/>
                      <a:pt x="0" y="1000"/>
                    </a:cubicBezTo>
                    <a:lnTo>
                      <a:pt x="0" y="7000"/>
                    </a:lnTo>
                    <a:cubicBezTo>
                      <a:pt x="0" y="7553"/>
                      <a:pt x="2328" y="8000"/>
                      <a:pt x="5200" y="8000"/>
                    </a:cubicBezTo>
                    <a:cubicBezTo>
                      <a:pt x="8073" y="8000"/>
                      <a:pt x="10400" y="7553"/>
                      <a:pt x="10400" y="7000"/>
                    </a:cubicBezTo>
                    <a:lnTo>
                      <a:pt x="10400" y="1000"/>
                    </a:lnTo>
                    <a:cubicBezTo>
                      <a:pt x="10400" y="448"/>
                      <a:pt x="8073" y="0"/>
                      <a:pt x="5200" y="0"/>
                    </a:cubicBezTo>
                    <a:close/>
                  </a:path>
                </a:pathLst>
              </a:custGeom>
              <a:solidFill>
                <a:srgbClr val="C0C0C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886" name="Oval 46"/>
              <p:cNvSpPr>
                <a:spLocks noChangeArrowheads="1"/>
              </p:cNvSpPr>
              <p:nvPr/>
            </p:nvSpPr>
            <p:spPr bwMode="auto">
              <a:xfrm>
                <a:off x="1490" y="3324"/>
                <a:ext cx="933" cy="180"/>
              </a:xfrm>
              <a:prstGeom prst="ellipse">
                <a:avLst/>
              </a:prstGeom>
              <a:solidFill>
                <a:srgbClr val="CDCDCD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887" name="Freeform 47"/>
              <p:cNvSpPr>
                <a:spLocks/>
              </p:cNvSpPr>
              <p:nvPr/>
            </p:nvSpPr>
            <p:spPr bwMode="auto">
              <a:xfrm>
                <a:off x="1490" y="3324"/>
                <a:ext cx="933" cy="720"/>
              </a:xfrm>
              <a:custGeom>
                <a:avLst/>
                <a:gdLst/>
                <a:ahLst/>
                <a:cxnLst>
                  <a:cxn ang="0">
                    <a:pos x="5200" y="0"/>
                  </a:cxn>
                  <a:cxn ang="0">
                    <a:pos x="0" y="1000"/>
                  </a:cxn>
                  <a:cxn ang="0">
                    <a:pos x="0" y="7000"/>
                  </a:cxn>
                  <a:cxn ang="0">
                    <a:pos x="5200" y="8000"/>
                  </a:cxn>
                  <a:cxn ang="0">
                    <a:pos x="10400" y="7000"/>
                  </a:cxn>
                  <a:cxn ang="0">
                    <a:pos x="10400" y="1000"/>
                  </a:cxn>
                  <a:cxn ang="0">
                    <a:pos x="5200" y="0"/>
                  </a:cxn>
                </a:cxnLst>
                <a:rect l="0" t="0" r="r" b="b"/>
                <a:pathLst>
                  <a:path w="10400" h="8000">
                    <a:moveTo>
                      <a:pt x="5200" y="0"/>
                    </a:moveTo>
                    <a:cubicBezTo>
                      <a:pt x="2328" y="0"/>
                      <a:pt x="0" y="448"/>
                      <a:pt x="0" y="1000"/>
                    </a:cubicBezTo>
                    <a:lnTo>
                      <a:pt x="0" y="7000"/>
                    </a:lnTo>
                    <a:cubicBezTo>
                      <a:pt x="0" y="7553"/>
                      <a:pt x="2328" y="8000"/>
                      <a:pt x="5200" y="8000"/>
                    </a:cubicBezTo>
                    <a:cubicBezTo>
                      <a:pt x="8073" y="8000"/>
                      <a:pt x="10400" y="7553"/>
                      <a:pt x="10400" y="7000"/>
                    </a:cubicBezTo>
                    <a:lnTo>
                      <a:pt x="10400" y="1000"/>
                    </a:lnTo>
                    <a:cubicBezTo>
                      <a:pt x="10400" y="448"/>
                      <a:pt x="8073" y="0"/>
                      <a:pt x="5200" y="0"/>
                    </a:cubicBezTo>
                    <a:close/>
                  </a:path>
                </a:pathLst>
              </a:custGeom>
              <a:noFill/>
              <a:ln w="7938" cap="rnd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888" name="Freeform 48"/>
              <p:cNvSpPr>
                <a:spLocks/>
              </p:cNvSpPr>
              <p:nvPr/>
            </p:nvSpPr>
            <p:spPr bwMode="auto">
              <a:xfrm>
                <a:off x="1490" y="3414"/>
                <a:ext cx="933" cy="9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67" y="90"/>
                  </a:cxn>
                  <a:cxn ang="0">
                    <a:pos x="933" y="0"/>
                  </a:cxn>
                </a:cxnLst>
                <a:rect l="0" t="0" r="r" b="b"/>
                <a:pathLst>
                  <a:path w="933" h="90">
                    <a:moveTo>
                      <a:pt x="0" y="0"/>
                    </a:moveTo>
                    <a:cubicBezTo>
                      <a:pt x="0" y="50"/>
                      <a:pt x="209" y="90"/>
                      <a:pt x="467" y="90"/>
                    </a:cubicBezTo>
                    <a:cubicBezTo>
                      <a:pt x="725" y="90"/>
                      <a:pt x="933" y="50"/>
                      <a:pt x="933" y="0"/>
                    </a:cubicBezTo>
                  </a:path>
                </a:pathLst>
              </a:custGeom>
              <a:noFill/>
              <a:ln w="7938" cap="rnd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3889" name="Rectangle 49"/>
            <p:cNvSpPr>
              <a:spLocks noChangeArrowheads="1"/>
            </p:cNvSpPr>
            <p:nvPr/>
          </p:nvSpPr>
          <p:spPr bwMode="auto">
            <a:xfrm>
              <a:off x="1580" y="3666"/>
              <a:ext cx="782" cy="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000000"/>
                  </a:solidFill>
                  <a:latin typeface="Arial" pitchFamily="34" charset="0"/>
                </a:rPr>
                <a:t>Interest Profile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3890" name="Freeform 50"/>
            <p:cNvSpPr>
              <a:spLocks noEditPoints="1"/>
            </p:cNvSpPr>
            <p:nvPr/>
          </p:nvSpPr>
          <p:spPr bwMode="auto">
            <a:xfrm>
              <a:off x="1901" y="2857"/>
              <a:ext cx="112" cy="467"/>
            </a:xfrm>
            <a:custGeom>
              <a:avLst/>
              <a:gdLst/>
              <a:ahLst/>
              <a:cxnLst>
                <a:cxn ang="0">
                  <a:pos x="67" y="101"/>
                </a:cxn>
                <a:cxn ang="0">
                  <a:pos x="67" y="366"/>
                </a:cxn>
                <a:cxn ang="0">
                  <a:pos x="44" y="366"/>
                </a:cxn>
                <a:cxn ang="0">
                  <a:pos x="44" y="101"/>
                </a:cxn>
                <a:cxn ang="0">
                  <a:pos x="67" y="101"/>
                </a:cxn>
                <a:cxn ang="0">
                  <a:pos x="0" y="112"/>
                </a:cxn>
                <a:cxn ang="0">
                  <a:pos x="56" y="0"/>
                </a:cxn>
                <a:cxn ang="0">
                  <a:pos x="112" y="112"/>
                </a:cxn>
                <a:cxn ang="0">
                  <a:pos x="0" y="112"/>
                </a:cxn>
                <a:cxn ang="0">
                  <a:pos x="112" y="355"/>
                </a:cxn>
                <a:cxn ang="0">
                  <a:pos x="56" y="467"/>
                </a:cxn>
                <a:cxn ang="0">
                  <a:pos x="0" y="355"/>
                </a:cxn>
                <a:cxn ang="0">
                  <a:pos x="112" y="355"/>
                </a:cxn>
              </a:cxnLst>
              <a:rect l="0" t="0" r="r" b="b"/>
              <a:pathLst>
                <a:path w="112" h="467">
                  <a:moveTo>
                    <a:pt x="67" y="101"/>
                  </a:moveTo>
                  <a:lnTo>
                    <a:pt x="67" y="366"/>
                  </a:lnTo>
                  <a:lnTo>
                    <a:pt x="44" y="366"/>
                  </a:lnTo>
                  <a:lnTo>
                    <a:pt x="44" y="101"/>
                  </a:lnTo>
                  <a:lnTo>
                    <a:pt x="67" y="101"/>
                  </a:lnTo>
                  <a:close/>
                  <a:moveTo>
                    <a:pt x="0" y="112"/>
                  </a:moveTo>
                  <a:lnTo>
                    <a:pt x="56" y="0"/>
                  </a:lnTo>
                  <a:lnTo>
                    <a:pt x="112" y="112"/>
                  </a:lnTo>
                  <a:lnTo>
                    <a:pt x="0" y="112"/>
                  </a:lnTo>
                  <a:close/>
                  <a:moveTo>
                    <a:pt x="112" y="355"/>
                  </a:moveTo>
                  <a:lnTo>
                    <a:pt x="56" y="467"/>
                  </a:lnTo>
                  <a:lnTo>
                    <a:pt x="0" y="355"/>
                  </a:lnTo>
                  <a:lnTo>
                    <a:pt x="112" y="355"/>
                  </a:lnTo>
                  <a:close/>
                </a:path>
              </a:pathLst>
            </a:custGeom>
            <a:solidFill>
              <a:schemeClr val="tx1"/>
            </a:solidFill>
            <a:ln w="1588" cap="flat">
              <a:solidFill>
                <a:schemeClr val="tx1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New Tools: VKB 3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5029200" y="1552575"/>
            <a:ext cx="3886200" cy="962025"/>
            <a:chOff x="4923273" y="1524000"/>
            <a:chExt cx="3886200" cy="962025"/>
          </a:xfrm>
        </p:grpSpPr>
        <p:sp>
          <p:nvSpPr>
            <p:cNvPr id="1042" name="Text Box 18"/>
            <p:cNvSpPr txBox="1">
              <a:spLocks noChangeArrowheads="1"/>
            </p:cNvSpPr>
            <p:nvPr/>
          </p:nvSpPr>
          <p:spPr bwMode="auto">
            <a:xfrm>
              <a:off x="4923273" y="1719580"/>
              <a:ext cx="935952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Main</a:t>
              </a:r>
              <a:r>
                <a:rPr kumimoji="0" lang="en-US" sz="1400" b="1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 </a:t>
              </a: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Layer</a:t>
              </a: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043" name="Text Box 19"/>
            <p:cNvSpPr txBox="1">
              <a:spLocks noChangeArrowheads="1"/>
            </p:cNvSpPr>
            <p:nvPr/>
          </p:nvSpPr>
          <p:spPr bwMode="auto">
            <a:xfrm>
              <a:off x="7721121" y="1833245"/>
              <a:ext cx="1088352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System</a:t>
              </a:r>
              <a:r>
                <a:rPr kumimoji="0" lang="en-US" sz="1400" b="1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 </a:t>
              </a: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Layer</a:t>
              </a: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pic>
          <p:nvPicPr>
            <p:cNvPr id="1044" name="Picture 20"/>
            <p:cNvPicPr>
              <a:picLocks noChangeAspect="1" noChangeArrowheads="1"/>
            </p:cNvPicPr>
            <p:nvPr/>
          </p:nvPicPr>
          <p:blipFill>
            <a:blip r:embed="rId3" cstate="print"/>
            <a:srcRect l="22356" r="27428"/>
            <a:stretch>
              <a:fillRect/>
            </a:stretch>
          </p:blipFill>
          <p:spPr bwMode="auto">
            <a:xfrm>
              <a:off x="5791200" y="1524000"/>
              <a:ext cx="1851378" cy="962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24350" y="3638550"/>
            <a:ext cx="459105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304800" y="1447800"/>
            <a:ext cx="7391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New Document Object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</a:pPr>
            <a:r>
              <a:rPr lang="en-US" sz="2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User expression via coloring </a:t>
            </a:r>
            <a:br>
              <a:rPr lang="en-US" sz="2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</a:br>
            <a:r>
              <a:rPr lang="en-US" sz="2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document objects’ user layer leads to user interests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</a:pPr>
            <a:r>
              <a:rPr lang="en-US" sz="2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System layer used </a:t>
            </a:r>
            <a:br>
              <a:rPr lang="en-US" sz="2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</a:br>
            <a:r>
              <a:rPr lang="en-US" sz="2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to indicate </a:t>
            </a:r>
            <a:br>
              <a:rPr lang="en-US" sz="2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</a:br>
            <a:r>
              <a:rPr lang="en-US" sz="2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documents’ </a:t>
            </a:r>
            <a:br>
              <a:rPr lang="en-US" sz="2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</a:br>
            <a:r>
              <a:rPr lang="en-US" sz="2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relations to </a:t>
            </a:r>
            <a:br>
              <a:rPr lang="en-US" sz="2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</a:br>
            <a:r>
              <a:rPr lang="en-US" sz="2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inferred interests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New Tools: </a:t>
            </a:r>
            <a:r>
              <a:rPr lang="en-US" sz="4000" dirty="0" err="1"/>
              <a:t>WebAnnotate</a:t>
            </a:r>
            <a:endParaRPr lang="en-US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371600"/>
            <a:ext cx="8021638" cy="5414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Annotation-based Visualizations</a:t>
            </a:r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295400"/>
            <a:ext cx="5511800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74843" y="3352800"/>
            <a:ext cx="4205645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 cstate="print"/>
          <a:srcRect r="52884" b="23737"/>
          <a:stretch>
            <a:fillRect/>
          </a:stretch>
        </p:blipFill>
        <p:spPr bwMode="auto">
          <a:xfrm>
            <a:off x="4724400" y="3581476"/>
            <a:ext cx="2005822" cy="2590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3" cstate="print"/>
          <a:srcRect r="52664" b="24509"/>
          <a:stretch>
            <a:fillRect/>
          </a:stretch>
        </p:blipFill>
        <p:spPr bwMode="auto">
          <a:xfrm>
            <a:off x="6842733" y="3592449"/>
            <a:ext cx="2013609" cy="2567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 txBox="1">
            <a:spLocks noRot="1" noChangeArrowheads="1"/>
          </p:cNvSpPr>
          <p:nvPr/>
        </p:nvSpPr>
        <p:spPr>
          <a:xfrm>
            <a:off x="301625" y="533400"/>
            <a:ext cx="8540750" cy="990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 New Study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1600200"/>
            <a:ext cx="8540750" cy="4498975"/>
          </a:xfrm>
        </p:spPr>
        <p:txBody>
          <a:bodyPr/>
          <a:lstStyle/>
          <a:p>
            <a:r>
              <a:rPr lang="en-US" sz="2800" dirty="0"/>
              <a:t>20 subjects organized 40 documents about “antimatter” returned by Yahoo! search</a:t>
            </a:r>
          </a:p>
          <a:p>
            <a:r>
              <a:rPr lang="en-US" sz="2800" dirty="0"/>
              <a:t>Subjects assessed the relevance of each document at the end of the task</a:t>
            </a:r>
          </a:p>
          <a:p>
            <a:r>
              <a:rPr lang="en-US" sz="2800" dirty="0"/>
              <a:t>10 with and 10 without</a:t>
            </a:r>
            <a:br>
              <a:rPr lang="en-US" sz="2800" dirty="0"/>
            </a:br>
            <a:r>
              <a:rPr lang="en-US" sz="2800" dirty="0"/>
              <a:t>suggestions/thumbnails</a:t>
            </a:r>
          </a:p>
          <a:p>
            <a:r>
              <a:rPr lang="en-US" sz="2800" dirty="0"/>
              <a:t>Measured</a:t>
            </a:r>
          </a:p>
          <a:p>
            <a:pPr lvl="1"/>
            <a:r>
              <a:rPr lang="en-US" sz="2400" dirty="0"/>
              <a:t>Task switching</a:t>
            </a:r>
          </a:p>
          <a:p>
            <a:pPr lvl="1"/>
            <a:r>
              <a:rPr lang="en-US" sz="2400" dirty="0"/>
              <a:t>Time on documents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3" name="Picture 1"/>
          <p:cNvPicPr>
            <a:picLocks noChangeAspect="1" noChangeArrowheads="1"/>
          </p:cNvPicPr>
          <p:nvPr/>
        </p:nvPicPr>
        <p:blipFill>
          <a:blip r:embed="rId2" cstate="print"/>
          <a:srcRect t="13963" b="5527"/>
          <a:stretch>
            <a:fillRect/>
          </a:stretch>
        </p:blipFill>
        <p:spPr bwMode="auto">
          <a:xfrm>
            <a:off x="4972587" y="3124200"/>
            <a:ext cx="3714213" cy="173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8001000" cy="4876799"/>
          </a:xfrm>
        </p:spPr>
        <p:txBody>
          <a:bodyPr/>
          <a:lstStyle/>
          <a:p>
            <a:r>
              <a:rPr lang="en-US" sz="3200" dirty="0"/>
              <a:t>Task Switching</a:t>
            </a:r>
          </a:p>
          <a:p>
            <a:pPr lvl="1"/>
            <a:r>
              <a:rPr lang="en-US" sz="2800" dirty="0"/>
              <a:t>Fewer but longer reading sessions with new interface</a:t>
            </a:r>
          </a:p>
          <a:p>
            <a:pPr lvl="1"/>
            <a:r>
              <a:rPr lang="en-US" sz="2800" dirty="0"/>
              <a:t>Average reading time</a:t>
            </a:r>
          </a:p>
          <a:p>
            <a:pPr lvl="2"/>
            <a:r>
              <a:rPr lang="en-US" sz="2400" dirty="0"/>
              <a:t>10.7 seconds with new </a:t>
            </a:r>
            <a:br>
              <a:rPr lang="en-US" sz="2400" dirty="0"/>
            </a:br>
            <a:r>
              <a:rPr lang="en-US" sz="2400" dirty="0"/>
              <a:t>features</a:t>
            </a:r>
          </a:p>
          <a:p>
            <a:pPr lvl="2"/>
            <a:r>
              <a:rPr lang="en-US" sz="2400" dirty="0"/>
              <a:t>4.3 seconds without</a:t>
            </a:r>
          </a:p>
          <a:p>
            <a:pPr lvl="2"/>
            <a:r>
              <a:rPr lang="en-US" sz="2400" dirty="0"/>
              <a:t>p &lt; 0.0001</a:t>
            </a:r>
          </a:p>
          <a:p>
            <a:pPr lvl="1"/>
            <a:r>
              <a:rPr lang="en-US" sz="2800" dirty="0"/>
              <a:t>Interpretation: People are doing more in-depth reading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953000" y="1981200"/>
          <a:ext cx="3581401" cy="2194560"/>
        </p:xfrm>
        <a:graphic>
          <a:graphicData uri="http://schemas.openxmlformats.org/drawingml/2006/table">
            <a:tbl>
              <a:tblPr/>
              <a:tblGrid>
                <a:gridCol w="433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5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94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96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95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94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Times New Roman"/>
                        </a:rPr>
                        <a:t>Group 1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Group 2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ID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Coef.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Sigma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ID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Coef.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Sigma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0.429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0.277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0.093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0.397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0.014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0.111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0.565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0.356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0.087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0.210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0.205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0.409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0.011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- 0.148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0.376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0.576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0.008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0.367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0.024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0.206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0.214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0.633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&lt; 0.0001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0.137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0.412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0.116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0.489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0.438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0.006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0.114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0.495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0.629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&lt; 0.0001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0.101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0.547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0.170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0.309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0.240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0.147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81000" y="1447800"/>
            <a:ext cx="7772399" cy="4876799"/>
          </a:xfrm>
        </p:spPr>
        <p:txBody>
          <a:bodyPr/>
          <a:lstStyle/>
          <a:p>
            <a:r>
              <a:rPr lang="en-US" sz="3200" dirty="0"/>
              <a:t>Document Attention</a:t>
            </a:r>
          </a:p>
          <a:p>
            <a:pPr lvl="1"/>
            <a:r>
              <a:rPr lang="en-US" sz="2800" dirty="0"/>
              <a:t>6 of 10 subjects with </a:t>
            </a:r>
            <a:br>
              <a:rPr lang="en-US" sz="2800" dirty="0"/>
            </a:br>
            <a:r>
              <a:rPr lang="en-US" sz="2800" dirty="0"/>
              <a:t>new interface had </a:t>
            </a:r>
            <a:br>
              <a:rPr lang="en-US" sz="2800" dirty="0"/>
            </a:br>
            <a:r>
              <a:rPr lang="en-US" sz="2800" dirty="0"/>
              <a:t>correlations between </a:t>
            </a:r>
            <a:br>
              <a:rPr lang="en-US" sz="2800" dirty="0"/>
            </a:br>
            <a:r>
              <a:rPr lang="en-US" sz="2800" dirty="0"/>
              <a:t>reading time and </a:t>
            </a:r>
            <a:br>
              <a:rPr lang="en-US" sz="2800" dirty="0"/>
            </a:br>
            <a:r>
              <a:rPr lang="en-US" sz="2800" dirty="0"/>
              <a:t>document value</a:t>
            </a:r>
          </a:p>
          <a:p>
            <a:pPr lvl="1"/>
            <a:r>
              <a:rPr lang="en-US" sz="2800" dirty="0"/>
              <a:t>Only 2 subjects with </a:t>
            </a:r>
            <a:br>
              <a:rPr lang="en-US" sz="2800" dirty="0"/>
            </a:br>
            <a:r>
              <a:rPr lang="en-US" sz="2800" dirty="0"/>
              <a:t>old interface had significant correlations</a:t>
            </a:r>
          </a:p>
          <a:p>
            <a:pPr lvl="1"/>
            <a:r>
              <a:rPr lang="en-US" sz="2800" dirty="0"/>
              <a:t>Interpretation: New interface users located and spent more time on documents of value to their task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5960D-8937-A90F-7F8B-428BFD874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52352-89D7-371A-D513-063937755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625" y="1295400"/>
            <a:ext cx="8540750" cy="4498975"/>
          </a:xfrm>
        </p:spPr>
        <p:txBody>
          <a:bodyPr/>
          <a:lstStyle/>
          <a:p>
            <a:r>
              <a:rPr lang="en-US" sz="2800" dirty="0"/>
              <a:t>There are many types of user modeling</a:t>
            </a:r>
          </a:p>
          <a:p>
            <a:pPr lvl="1"/>
            <a:r>
              <a:rPr lang="en-US" sz="2400" dirty="0"/>
              <a:t>Demographics, physical characteristics, disabilities, knowledge, past experience, interests, etc.</a:t>
            </a:r>
          </a:p>
          <a:p>
            <a:r>
              <a:rPr lang="en-US" sz="2800" dirty="0"/>
              <a:t>Techniques for acquiring user model</a:t>
            </a:r>
          </a:p>
          <a:p>
            <a:pPr lvl="1"/>
            <a:r>
              <a:rPr lang="en-US" sz="2400" dirty="0"/>
              <a:t>Ask the user, infer from user activity</a:t>
            </a:r>
          </a:p>
          <a:p>
            <a:r>
              <a:rPr lang="en-US" sz="2800" dirty="0"/>
              <a:t>Representations of models</a:t>
            </a:r>
          </a:p>
          <a:p>
            <a:pPr lvl="1"/>
            <a:r>
              <a:rPr lang="en-US" sz="2400" dirty="0"/>
              <a:t>Stereotyping and clustering, content-specific representations (e.g. IR models of text, vision models of physical characteristics)</a:t>
            </a:r>
          </a:p>
          <a:p>
            <a:r>
              <a:rPr lang="en-US" sz="2800" dirty="0"/>
              <a:t>Interest modeling during triage is challenging </a:t>
            </a:r>
          </a:p>
          <a:p>
            <a:pPr lvl="1"/>
            <a:r>
              <a:rPr lang="en-US" sz="2400" dirty="0"/>
              <a:t>due to evolving user understanding and ephemerality of interests</a:t>
            </a:r>
          </a:p>
        </p:txBody>
      </p:sp>
    </p:spTree>
    <p:extLst>
      <p:ext uri="{BB962C8B-B14F-4D97-AF65-F5344CB8AC3E}">
        <p14:creationId xmlns:p14="http://schemas.microsoft.com/office/powerpoint/2010/main" val="138833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ompass">
  <a:themeElements>
    <a:clrScheme name="Custom 3">
      <a:dk1>
        <a:srgbClr val="5B5D6B"/>
      </a:dk1>
      <a:lt1>
        <a:srgbClr val="FFFFFF"/>
      </a:lt1>
      <a:dk2>
        <a:srgbClr val="5A5C6C"/>
      </a:dk2>
      <a:lt2>
        <a:srgbClr val="FFFFCC"/>
      </a:lt2>
      <a:accent1>
        <a:srgbClr val="9966FF"/>
      </a:accent1>
      <a:accent2>
        <a:srgbClr val="9383B3"/>
      </a:accent2>
      <a:accent3>
        <a:srgbClr val="B5B5BA"/>
      </a:accent3>
      <a:accent4>
        <a:srgbClr val="DADADA"/>
      </a:accent4>
      <a:accent5>
        <a:srgbClr val="CAB8FF"/>
      </a:accent5>
      <a:accent6>
        <a:srgbClr val="8576A2"/>
      </a:accent6>
      <a:hlink>
        <a:srgbClr val="72B482"/>
      </a:hlink>
      <a:folHlink>
        <a:srgbClr val="6FA9B7"/>
      </a:folHlink>
    </a:clrScheme>
    <a:fontScheme name="Compas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540</TotalTime>
  <Words>1222</Words>
  <Application>Microsoft Office PowerPoint</Application>
  <PresentationFormat>On-screen Show (4:3)</PresentationFormat>
  <Paragraphs>245</Paragraphs>
  <Slides>23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Tahoma</vt:lpstr>
      <vt:lpstr>Times New Roman</vt:lpstr>
      <vt:lpstr>Wingdings</vt:lpstr>
      <vt:lpstr>Compass</vt:lpstr>
      <vt:lpstr>User Interest Modeling  at TAMU</vt:lpstr>
      <vt:lpstr>Task: Information Triage</vt:lpstr>
      <vt:lpstr>User Interest Modeling</vt:lpstr>
      <vt:lpstr>Interest Modeling Considerations</vt:lpstr>
      <vt:lpstr>Interest Modeling for Information Triage</vt:lpstr>
      <vt:lpstr>Process for Providing Support for Document Triage</vt:lpstr>
      <vt:lpstr>Acquiring User Interest Model</vt:lpstr>
      <vt:lpstr>Prior Work: First Study</vt:lpstr>
      <vt:lpstr>PowerPoint Presentation</vt:lpstr>
      <vt:lpstr>PowerPoint Presentation</vt:lpstr>
      <vt:lpstr>Many User Actions Anticipate Document Assessment</vt:lpstr>
      <vt:lpstr>Interest Models</vt:lpstr>
      <vt:lpstr>Quick Comparison of Models</vt:lpstr>
      <vt:lpstr>Evaluation of Models</vt:lpstr>
      <vt:lpstr>Predictive Power of Models</vt:lpstr>
      <vt:lpstr>Architecture for Interest Modeling</vt:lpstr>
      <vt:lpstr>New Tools: VKB 3</vt:lpstr>
      <vt:lpstr>New Tools: WebAnnotate</vt:lpstr>
      <vt:lpstr>Annotation-based Visualizations</vt:lpstr>
      <vt:lpstr>PowerPoint Presentation</vt:lpstr>
      <vt:lpstr>Results</vt:lpstr>
      <vt:lpstr>Results</vt:lpstr>
      <vt:lpstr>Take Aways</vt:lpstr>
    </vt:vector>
  </TitlesOfParts>
  <Company>Texas A&amp;M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Intelligent User Interface</dc:title>
  <dc:creator>shipman</dc:creator>
  <cp:lastModifiedBy>Frank Shipman</cp:lastModifiedBy>
  <cp:revision>36</cp:revision>
  <dcterms:created xsi:type="dcterms:W3CDTF">2009-03-11T17:30:01Z</dcterms:created>
  <dcterms:modified xsi:type="dcterms:W3CDTF">2024-09-21T22:45:36Z</dcterms:modified>
</cp:coreProperties>
</file>