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handoutMasterIdLst>
    <p:handoutMasterId r:id="rId26"/>
  </p:handoutMasterIdLst>
  <p:sldIdLst>
    <p:sldId id="270" r:id="rId2"/>
    <p:sldId id="278" r:id="rId3"/>
    <p:sldId id="287" r:id="rId4"/>
    <p:sldId id="271" r:id="rId5"/>
    <p:sldId id="272" r:id="rId6"/>
    <p:sldId id="273" r:id="rId7"/>
    <p:sldId id="285" r:id="rId8"/>
    <p:sldId id="274" r:id="rId9"/>
    <p:sldId id="269" r:id="rId10"/>
    <p:sldId id="268" r:id="rId11"/>
    <p:sldId id="283" r:id="rId12"/>
    <p:sldId id="277" r:id="rId13"/>
    <p:sldId id="282" r:id="rId14"/>
    <p:sldId id="279" r:id="rId15"/>
    <p:sldId id="257" r:id="rId16"/>
    <p:sldId id="258" r:id="rId17"/>
    <p:sldId id="259" r:id="rId18"/>
    <p:sldId id="261" r:id="rId19"/>
    <p:sldId id="280" r:id="rId20"/>
    <p:sldId id="286" r:id="rId21"/>
    <p:sldId id="262" r:id="rId22"/>
    <p:sldId id="263" r:id="rId23"/>
    <p:sldId id="267" r:id="rId24"/>
    <p:sldId id="288" r:id="rId25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60093"/>
    <a:srgbClr val="3333FF"/>
    <a:srgbClr val="FF0000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5620"/>
    <p:restoredTop sz="94660"/>
  </p:normalViewPr>
  <p:slideViewPr>
    <p:cSldViewPr snapToGrid="0">
      <p:cViewPr varScale="1">
        <p:scale>
          <a:sx n="139" d="100"/>
          <a:sy n="139" d="100"/>
        </p:scale>
        <p:origin x="115" y="7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1026">
            <a:extLst>
              <a:ext uri="{FF2B5EF4-FFF2-40B4-BE49-F238E27FC236}">
                <a16:creationId xmlns:a16="http://schemas.microsoft.com/office/drawing/2014/main" id="{14008A30-C117-F22F-D6F7-9F6F62161D52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4339" name="Rectangle 1027">
            <a:extLst>
              <a:ext uri="{FF2B5EF4-FFF2-40B4-BE49-F238E27FC236}">
                <a16:creationId xmlns:a16="http://schemas.microsoft.com/office/drawing/2014/main" id="{905D36B9-9F44-D467-9248-C22D6C419B5F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4340" name="Rectangle 1028">
            <a:extLst>
              <a:ext uri="{FF2B5EF4-FFF2-40B4-BE49-F238E27FC236}">
                <a16:creationId xmlns:a16="http://schemas.microsoft.com/office/drawing/2014/main" id="{F0DD87C5-74F4-C830-B68F-F8CD4A101E30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4341" name="Rectangle 1029">
            <a:extLst>
              <a:ext uri="{FF2B5EF4-FFF2-40B4-BE49-F238E27FC236}">
                <a16:creationId xmlns:a16="http://schemas.microsoft.com/office/drawing/2014/main" id="{140E7330-E568-A1B6-9642-0C33B4FA3E78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5D232386-7B85-4A3C-A698-A1B4FFCAAFF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1E4DE2-E30C-7CAD-DC6A-A9C2567ED8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9B6663-FF2D-C2DD-4F20-3C40D7846D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7616E8-C7CD-D4EC-3DDA-883715F761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461B2E6-7960-4647-AA8E-BB2D3988765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355290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19709D-FCB6-E722-ED6B-F16BCA6D8E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6417B4-9A98-C663-B68D-87CB523243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054E7A-A969-5808-0702-3CFE1223FA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D4FE5E8-525E-44A5-9ADC-5E79542EE17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80964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AA9E18-09C4-FC1F-A2B5-EAE9104905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E2A888-A342-64F2-F698-1D89ADAF1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069BDE-E27D-E00D-53F2-3E7CEE151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3AFA278-27D5-4F7A-9383-D6324CA876F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135090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3538C3E-2254-1764-0ED2-20C28FCF9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CFA6C2-FF36-2112-2552-C726512CDB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A7F0E0-36E9-B3C1-09E2-220FC487D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492A37C-F82C-4A17-8258-67AF773132C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519688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273C1D3-5C98-5D10-B045-6679EEBA98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4F137F6-A2FE-D8B1-E4C9-1EEC17DE7F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36C5CC5-A697-4F55-31AB-410A539157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A0E6099-044F-4922-A42A-76C0650AF85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029690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260A554-6FFA-5389-6450-A9D6378F82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696643A-1B56-0A4E-ED20-B0730A2E52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16E23F-2711-0CAD-0835-923B493001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43960EF-7D5A-4807-85D1-8C4DED0DB11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776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45DA77B-267D-7E95-D2A6-402C3959D0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740959E-CB55-11BA-F9E7-88B2151832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4B0F8D-61C5-6099-D269-9CC68F0CD2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4C6B562-A1B9-40E3-89D7-4D871B64FF1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14159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7D004B-4BEB-D7A1-7556-1A22A9087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85BEA5-8645-468F-76CF-1C3FCA6DBB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19A70D-F4FC-96AF-32F2-2E706A18F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8B52A74-AAB8-456A-9127-9144B91CB02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386909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7669E2E-746B-1905-B96A-8D79D74FE4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F3E7E6-32F5-7302-FECC-91791E7800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EE18A1-6833-754A-EB65-8958F2E808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E1E053E-8C29-4F95-A03A-763D8AE7737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553092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7CC6EA-C4C7-8E1A-7AC6-44966236B1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8BA18A-87B8-8AEB-741A-2B1868E231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EB28A4-4F8E-B1CD-F55A-170F0F7468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D895DE3-6057-4BE5-B4E0-485F1D74764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384820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99513E-D6E9-60E0-4744-FFD1E5A087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6E18A9-E570-DB3F-D13F-8F5FD96ED6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5A4C4B-37DF-DEB0-4F73-35B6541165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8231905-8835-4A13-A883-6B0E6167515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868136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52B717-0BD0-0368-BB67-6508968F8E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AF7A6C-FC25-F2A3-8D9F-AEF0F7358E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939163-16E1-178D-9861-1DBD4ED8BC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7FC1326-2519-48CD-B0D2-5DCBE40139B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891802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B10E5-EE54-7688-2D7F-44677B359C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77CA84-44B0-DD0B-F572-27CE9C3AF5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A6D890-A018-FFCC-23A3-CACACF8425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C66F169-6D98-4F15-A510-093DF2CDE7C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67095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417B8C5C-FE4A-DE77-2146-B51D399FE39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A14135D4-7337-7632-A1C5-9609172658E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5B46F730-6E6E-F27F-E248-4ECD23DF7B1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D3735B49-2CC8-EFEF-CE8C-F29B2B177BA7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A5E5DDC7-259E-BD78-D102-36AF5AA0CC36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DD9008C1-4690-482D-9B65-CA11F7ADB7C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50000"/>
        </a:spcBef>
        <a:spcAft>
          <a:spcPct val="0"/>
        </a:spcAft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1026">
            <a:extLst>
              <a:ext uri="{FF2B5EF4-FFF2-40B4-BE49-F238E27FC236}">
                <a16:creationId xmlns:a16="http://schemas.microsoft.com/office/drawing/2014/main" id="{D9B1B200-60A4-949E-261E-58633424C12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09600" y="1676400"/>
            <a:ext cx="7772400" cy="1143000"/>
          </a:xfrm>
        </p:spPr>
        <p:txBody>
          <a:bodyPr anchor="ctr"/>
          <a:lstStyle/>
          <a:p>
            <a:r>
              <a:rPr lang="en-US" altLang="en-US" sz="4400"/>
              <a:t>Identifying Useful Passages in Documents based on Annotation Patterns</a:t>
            </a:r>
          </a:p>
        </p:txBody>
      </p:sp>
      <p:sp>
        <p:nvSpPr>
          <p:cNvPr id="16387" name="Rectangle 1027">
            <a:extLst>
              <a:ext uri="{FF2B5EF4-FFF2-40B4-BE49-F238E27FC236}">
                <a16:creationId xmlns:a16="http://schemas.microsoft.com/office/drawing/2014/main" id="{1E05522A-EE0C-9728-C72B-271F511188E6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252538" y="3886200"/>
            <a:ext cx="6638925" cy="1752600"/>
          </a:xfrm>
        </p:spPr>
        <p:txBody>
          <a:bodyPr/>
          <a:lstStyle/>
          <a:p>
            <a:r>
              <a:rPr lang="en-US" altLang="en-US" sz="3200"/>
              <a:t>Frank Shipman, Morgan Price, Cathy Marshall, Gene Golovchinsky</a:t>
            </a:r>
          </a:p>
          <a:p>
            <a:r>
              <a:rPr lang="en-US" altLang="en-US" sz="3200"/>
              <a:t>FX Palo Alto Laboratory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CDBD5265-AE80-050E-2182-BD8AF3B9581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927100"/>
          </a:xfrm>
        </p:spPr>
        <p:txBody>
          <a:bodyPr/>
          <a:lstStyle/>
          <a:p>
            <a:r>
              <a:rPr lang="en-US" altLang="en-US"/>
              <a:t>Outline</a:t>
            </a:r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ABD228BD-0C65-41CF-274B-3D269C9EC09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878013"/>
            <a:ext cx="7772400" cy="4217987"/>
          </a:xfrm>
        </p:spPr>
        <p:txBody>
          <a:bodyPr/>
          <a:lstStyle/>
          <a:p>
            <a:pPr>
              <a:buClr>
                <a:schemeClr val="tx2"/>
              </a:buClr>
              <a:buFontTx/>
              <a:buChar char="•"/>
            </a:pPr>
            <a:r>
              <a:rPr lang="en-US" altLang="en-US" dirty="0"/>
              <a:t>Why interesting for IUI design?</a:t>
            </a:r>
          </a:p>
          <a:p>
            <a:pPr>
              <a:buClr>
                <a:schemeClr val="tx2"/>
              </a:buClr>
              <a:buFontTx/>
              <a:buChar char="•"/>
            </a:pPr>
            <a:r>
              <a:rPr lang="en-US" altLang="en-US" dirty="0"/>
              <a:t>Analysis of the correspondence of annotations to citations in legal domain</a:t>
            </a:r>
          </a:p>
          <a:p>
            <a:pPr>
              <a:buClr>
                <a:schemeClr val="tx2"/>
              </a:buClr>
              <a:buFontTx/>
              <a:buChar char="•"/>
            </a:pPr>
            <a:r>
              <a:rPr lang="en-US" altLang="en-US" dirty="0"/>
              <a:t>Design of  “mark parser” to recognize and rank-order annotations</a:t>
            </a:r>
          </a:p>
          <a:p>
            <a:pPr>
              <a:buClr>
                <a:schemeClr val="tx2"/>
              </a:buClr>
              <a:buFontTx/>
              <a:buChar char="•"/>
            </a:pPr>
            <a:r>
              <a:rPr lang="en-US" altLang="en-US" dirty="0"/>
              <a:t>Example use of mark parser results in </a:t>
            </a:r>
            <a:r>
              <a:rPr lang="en-US" altLang="en-US" dirty="0" err="1"/>
              <a:t>XLibris</a:t>
            </a:r>
            <a:endParaRPr lang="en-US" alt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>
            <a:extLst>
              <a:ext uri="{FF2B5EF4-FFF2-40B4-BE49-F238E27FC236}">
                <a16:creationId xmlns:a16="http://schemas.microsoft.com/office/drawing/2014/main" id="{D8BA81C7-504A-AFA7-77A0-1BB0603F62E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Lessons for and Relations to Modern IUI Design</a:t>
            </a:r>
          </a:p>
        </p:txBody>
      </p:sp>
      <p:sp>
        <p:nvSpPr>
          <p:cNvPr id="18435" name="Content Placeholder 2">
            <a:extLst>
              <a:ext uri="{FF2B5EF4-FFF2-40B4-BE49-F238E27FC236}">
                <a16:creationId xmlns:a16="http://schemas.microsoft.com/office/drawing/2014/main" id="{99CAB7F1-1EEB-0297-A8C0-D91B2A74D064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800" dirty="0"/>
              <a:t>Much human activity and expression is meant for personal interpretation only</a:t>
            </a:r>
          </a:p>
          <a:p>
            <a:pPr lvl="1"/>
            <a:r>
              <a:rPr lang="en-US" altLang="en-US" sz="2400" dirty="0"/>
              <a:t>Inferences over such activity can be valuable</a:t>
            </a:r>
          </a:p>
          <a:p>
            <a:pPr lvl="1"/>
            <a:r>
              <a:rPr lang="en-US" altLang="en-US" sz="2400" dirty="0"/>
              <a:t>Applications need to understand limits to quality and generality of inferences</a:t>
            </a:r>
          </a:p>
          <a:p>
            <a:r>
              <a:rPr lang="en-US" altLang="en-US" sz="2800" dirty="0"/>
              <a:t>Individual styles can vary widely</a:t>
            </a:r>
          </a:p>
          <a:p>
            <a:pPr lvl="1"/>
            <a:r>
              <a:rPr lang="en-US" altLang="en-US" sz="2400" dirty="0"/>
              <a:t>Poses a challenge to inference mechanisms</a:t>
            </a:r>
          </a:p>
          <a:p>
            <a:pPr lvl="1"/>
            <a:r>
              <a:rPr lang="en-US" altLang="en-US" sz="2400" dirty="0"/>
              <a:t>Clustering user behavior can help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78F06D24-90EE-8DE3-4E88-ACD85B3C385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857250"/>
          </a:xfrm>
        </p:spPr>
        <p:txBody>
          <a:bodyPr/>
          <a:lstStyle/>
          <a:p>
            <a:r>
              <a:rPr lang="en-US" altLang="en-US"/>
              <a:t>Reading and Annotation</a:t>
            </a:r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F97279A5-C441-EC54-BB9C-040283DE5FE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790700"/>
            <a:ext cx="7153275" cy="4114800"/>
          </a:xfrm>
        </p:spPr>
        <p:txBody>
          <a:bodyPr/>
          <a:lstStyle/>
          <a:p>
            <a:r>
              <a:rPr lang="en-US" altLang="en-US" dirty="0"/>
              <a:t>Reading happens:</a:t>
            </a:r>
          </a:p>
          <a:p>
            <a:pPr lvl="1"/>
            <a:r>
              <a:rPr lang="en-US" altLang="en-US" dirty="0"/>
              <a:t>for fun</a:t>
            </a:r>
          </a:p>
          <a:p>
            <a:pPr lvl="1"/>
            <a:r>
              <a:rPr lang="en-US" altLang="en-US" dirty="0"/>
              <a:t>for general knowledge</a:t>
            </a:r>
          </a:p>
          <a:p>
            <a:pPr lvl="1"/>
            <a:r>
              <a:rPr lang="en-US" altLang="en-US" dirty="0"/>
              <a:t>for a particular task</a:t>
            </a:r>
          </a:p>
          <a:p>
            <a:r>
              <a:rPr lang="en-US" altLang="en-US" dirty="0"/>
              <a:t>Annotations will likely be:</a:t>
            </a:r>
          </a:p>
          <a:p>
            <a:pPr lvl="1"/>
            <a:r>
              <a:rPr lang="en-US" altLang="en-US" dirty="0"/>
              <a:t>nonexistent</a:t>
            </a:r>
          </a:p>
          <a:p>
            <a:pPr lvl="1"/>
            <a:r>
              <a:rPr lang="en-US" altLang="en-US" dirty="0"/>
              <a:t>few and identifying central concepts</a:t>
            </a:r>
          </a:p>
          <a:p>
            <a:pPr lvl="1"/>
            <a:r>
              <a:rPr lang="en-US" altLang="en-US" dirty="0"/>
              <a:t>task-dependent and interpretive</a:t>
            </a:r>
          </a:p>
        </p:txBody>
      </p:sp>
      <p:pic>
        <p:nvPicPr>
          <p:cNvPr id="19460" name="Picture 4">
            <a:extLst>
              <a:ext uri="{FF2B5EF4-FFF2-40B4-BE49-F238E27FC236}">
                <a16:creationId xmlns:a16="http://schemas.microsoft.com/office/drawing/2014/main" id="{FFF14BEA-B473-D51A-86DB-698137D0B5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0" r="45360"/>
          <a:stretch>
            <a:fillRect/>
          </a:stretch>
        </p:blipFill>
        <p:spPr bwMode="auto">
          <a:xfrm>
            <a:off x="5780088" y="1828800"/>
            <a:ext cx="2751137" cy="307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1026">
            <a:extLst>
              <a:ext uri="{FF2B5EF4-FFF2-40B4-BE49-F238E27FC236}">
                <a16:creationId xmlns:a16="http://schemas.microsoft.com/office/drawing/2014/main" id="{93C34955-6482-D255-8027-B4FA77F71D4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Types of Annotations</a:t>
            </a:r>
          </a:p>
        </p:txBody>
      </p:sp>
      <p:sp>
        <p:nvSpPr>
          <p:cNvPr id="20483" name="Rectangle 1027">
            <a:extLst>
              <a:ext uri="{FF2B5EF4-FFF2-40B4-BE49-F238E27FC236}">
                <a16:creationId xmlns:a16="http://schemas.microsoft.com/office/drawing/2014/main" id="{52C9E2C2-0FF9-9F12-625D-945E787068A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772400" cy="4114800"/>
          </a:xfrm>
        </p:spPr>
        <p:txBody>
          <a:bodyPr/>
          <a:lstStyle/>
          <a:p>
            <a:r>
              <a:rPr lang="en-US" altLang="en-US"/>
              <a:t>Annotations in documents can signify:</a:t>
            </a:r>
          </a:p>
          <a:p>
            <a:pPr lvl="1"/>
            <a:r>
              <a:rPr lang="en-US" altLang="en-US"/>
              <a:t>a specific point in the text</a:t>
            </a:r>
          </a:p>
          <a:p>
            <a:pPr lvl="1"/>
            <a:r>
              <a:rPr lang="en-US" altLang="en-US"/>
              <a:t>a reaction to the content</a:t>
            </a:r>
          </a:p>
          <a:p>
            <a:r>
              <a:rPr lang="en-US" altLang="en-US"/>
              <a:t>Annotations in a task-dependent reading may also be:</a:t>
            </a:r>
          </a:p>
          <a:p>
            <a:pPr lvl="1"/>
            <a:r>
              <a:rPr lang="en-US" altLang="en-US"/>
              <a:t>a comparison</a:t>
            </a:r>
          </a:p>
          <a:p>
            <a:pPr lvl="1"/>
            <a:r>
              <a:rPr lang="en-US" altLang="en-US"/>
              <a:t>a plan for future use</a:t>
            </a:r>
          </a:p>
          <a:p>
            <a:r>
              <a:rPr lang="en-US" altLang="en-US">
                <a:solidFill>
                  <a:schemeClr val="tx2"/>
                </a:solidFill>
              </a:rPr>
              <a:t>But what is useful?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1026">
            <a:extLst>
              <a:ext uri="{FF2B5EF4-FFF2-40B4-BE49-F238E27FC236}">
                <a16:creationId xmlns:a16="http://schemas.microsoft.com/office/drawing/2014/main" id="{C1B2A5DD-F04F-DB94-522F-FAD9B4DDF83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Relationship of Annotation to Citation in Legal Domain</a:t>
            </a:r>
          </a:p>
        </p:txBody>
      </p:sp>
      <p:sp>
        <p:nvSpPr>
          <p:cNvPr id="21507" name="Rectangle 1027">
            <a:extLst>
              <a:ext uri="{FF2B5EF4-FFF2-40B4-BE49-F238E27FC236}">
                <a16:creationId xmlns:a16="http://schemas.microsoft.com/office/drawing/2014/main" id="{BA256AB5-6152-718C-028E-24EB270BA48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2209800"/>
            <a:ext cx="7772400" cy="3886200"/>
          </a:xfrm>
        </p:spPr>
        <p:txBody>
          <a:bodyPr/>
          <a:lstStyle/>
          <a:p>
            <a:r>
              <a:rPr lang="en-US" altLang="en-US" dirty="0"/>
              <a:t>Conservative definition of useful:</a:t>
            </a:r>
            <a:br>
              <a:rPr lang="en-US" altLang="en-US" dirty="0"/>
            </a:br>
            <a:r>
              <a:rPr lang="en-US" altLang="en-US" dirty="0"/>
              <a:t>    passages cited in final brief</a:t>
            </a:r>
          </a:p>
          <a:p>
            <a:r>
              <a:rPr lang="en-US" altLang="en-US" dirty="0"/>
              <a:t>Study:</a:t>
            </a:r>
          </a:p>
          <a:p>
            <a:pPr lvl="1"/>
            <a:r>
              <a:rPr lang="en-US" altLang="en-US" dirty="0"/>
              <a:t>Categorize annotations on passages from case documents cited in legal briefs.</a:t>
            </a:r>
          </a:p>
          <a:p>
            <a:pPr lvl="1"/>
            <a:r>
              <a:rPr lang="en-US" altLang="en-US" dirty="0"/>
              <a:t>Count and partly categorize annotations made on all printed cases.</a:t>
            </a:r>
          </a:p>
          <a:p>
            <a:pPr lvl="1"/>
            <a:endParaRPr lang="en-US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D86DA8DD-B312-93E7-384B-A999DDA50C0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Example: Annotation and Citation</a:t>
            </a:r>
          </a:p>
        </p:txBody>
      </p:sp>
      <p:grpSp>
        <p:nvGrpSpPr>
          <p:cNvPr id="22531" name="Group 7">
            <a:extLst>
              <a:ext uri="{FF2B5EF4-FFF2-40B4-BE49-F238E27FC236}">
                <a16:creationId xmlns:a16="http://schemas.microsoft.com/office/drawing/2014/main" id="{232AB723-5622-17B8-8690-23333BF9F370}"/>
              </a:ext>
            </a:extLst>
          </p:cNvPr>
          <p:cNvGrpSpPr>
            <a:grpSpLocks/>
          </p:cNvGrpSpPr>
          <p:nvPr/>
        </p:nvGrpSpPr>
        <p:grpSpPr bwMode="auto">
          <a:xfrm>
            <a:off x="871538" y="1819275"/>
            <a:ext cx="7400925" cy="4667250"/>
            <a:chOff x="511" y="1224"/>
            <a:chExt cx="4662" cy="2940"/>
          </a:xfrm>
        </p:grpSpPr>
        <p:sp>
          <p:nvSpPr>
            <p:cNvPr id="22532" name="Text Box 3">
              <a:extLst>
                <a:ext uri="{FF2B5EF4-FFF2-40B4-BE49-F238E27FC236}">
                  <a16:creationId xmlns:a16="http://schemas.microsoft.com/office/drawing/2014/main" id="{8628B152-E211-42FE-5386-A326C749003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1" y="2916"/>
              <a:ext cx="4662" cy="12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en-US" altLang="en-US">
                  <a:latin typeface="Arial" panose="020B0604020202020204" pitchFamily="34" charset="0"/>
                </a:rPr>
                <a:t>Citation:</a:t>
              </a:r>
            </a:p>
            <a:p>
              <a:pPr lvl="1"/>
              <a:r>
                <a:rPr lang="en-US" altLang="en-US" sz="2000"/>
                <a:t>The court in </a:t>
              </a:r>
              <a:r>
                <a:rPr lang="en-US" altLang="en-US" sz="2000" u="sng"/>
                <a:t>Vernonia</a:t>
              </a:r>
              <a:r>
                <a:rPr lang="en-US" altLang="en-US" sz="2000"/>
                <a:t> stated that the “most significant element”</a:t>
              </a:r>
            </a:p>
            <a:p>
              <a:pPr lvl="1"/>
              <a:r>
                <a:rPr lang="en-US" altLang="en-US" sz="2000"/>
                <a:t>of the case was that the drug testing program “was undertaken in furtherance of the government’s responsibilities, under a public school system, as guardian and tutor of children entrusted to its care.” </a:t>
              </a:r>
              <a:r>
                <a:rPr lang="en-US" altLang="en-US" sz="2000" u="sng"/>
                <a:t>Vernonia</a:t>
              </a:r>
              <a:r>
                <a:rPr lang="en-US" altLang="en-US" sz="2000"/>
                <a:t>, 515 U.S. at 664.</a:t>
              </a:r>
            </a:p>
          </p:txBody>
        </p:sp>
        <p:grpSp>
          <p:nvGrpSpPr>
            <p:cNvPr id="22533" name="Group 6">
              <a:extLst>
                <a:ext uri="{FF2B5EF4-FFF2-40B4-BE49-F238E27FC236}">
                  <a16:creationId xmlns:a16="http://schemas.microsoft.com/office/drawing/2014/main" id="{47037236-2BDD-5DC3-E0E2-5028C179CF7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11" y="1224"/>
              <a:ext cx="3530" cy="1534"/>
              <a:chOff x="601" y="2546"/>
              <a:chExt cx="3530" cy="1534"/>
            </a:xfrm>
          </p:grpSpPr>
          <p:pic>
            <p:nvPicPr>
              <p:cNvPr id="22534" name="Picture 4">
                <a:extLst>
                  <a:ext uri="{FF2B5EF4-FFF2-40B4-BE49-F238E27FC236}">
                    <a16:creationId xmlns:a16="http://schemas.microsoft.com/office/drawing/2014/main" id="{663BFCAC-CBCD-6BFA-0FCD-598073BF4D0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98" y="2866"/>
                <a:ext cx="2833" cy="12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2535" name="Text Box 5">
                <a:extLst>
                  <a:ext uri="{FF2B5EF4-FFF2-40B4-BE49-F238E27FC236}">
                    <a16:creationId xmlns:a16="http://schemas.microsoft.com/office/drawing/2014/main" id="{6270657F-43C8-ADC6-8D90-EF52ECB2F0C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1" y="2546"/>
                <a:ext cx="1088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r>
                  <a:rPr lang="en-US" altLang="en-US">
                    <a:latin typeface="Arial" panose="020B0604020202020204" pitchFamily="34" charset="0"/>
                  </a:rPr>
                  <a:t>Annotation:</a:t>
                </a:r>
              </a:p>
            </p:txBody>
          </p:sp>
        </p:grp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76179534-989D-4B23-37A1-F8F23A35098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Details</a:t>
            </a:r>
          </a:p>
        </p:txBody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4EC8DD8D-35E0-5BE4-9F7E-F497DD45A9D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47725" y="1771650"/>
            <a:ext cx="7629525" cy="451485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/>
              <a:t>Data:</a:t>
            </a:r>
          </a:p>
          <a:p>
            <a:pPr lvl="1">
              <a:lnSpc>
                <a:spcPct val="90000"/>
              </a:lnSpc>
            </a:pPr>
            <a:r>
              <a:rPr lang="en-US" altLang="en-US"/>
              <a:t>case printouts and final briefs for seven Stanford law students</a:t>
            </a:r>
          </a:p>
          <a:p>
            <a:pPr>
              <a:lnSpc>
                <a:spcPct val="90000"/>
              </a:lnSpc>
            </a:pPr>
            <a:r>
              <a:rPr lang="en-US" altLang="en-US"/>
              <a:t>Process:</a:t>
            </a:r>
          </a:p>
          <a:p>
            <a:pPr lvl="1">
              <a:lnSpc>
                <a:spcPct val="90000"/>
              </a:lnSpc>
            </a:pPr>
            <a:r>
              <a:rPr lang="en-US" altLang="en-US"/>
              <a:t>for each citation, identify passage in case printout and record annotation category</a:t>
            </a:r>
          </a:p>
          <a:p>
            <a:pPr>
              <a:lnSpc>
                <a:spcPct val="90000"/>
              </a:lnSpc>
            </a:pPr>
            <a:r>
              <a:rPr lang="en-US" altLang="en-US"/>
              <a:t>Confounding:</a:t>
            </a:r>
          </a:p>
          <a:p>
            <a:pPr lvl="1">
              <a:lnSpc>
                <a:spcPct val="90000"/>
              </a:lnSpc>
            </a:pPr>
            <a:r>
              <a:rPr lang="en-US" altLang="en-US"/>
              <a:t>not all cases printed (mostly recent ones as older cases were in books)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0A8E61FF-9A71-767B-B2FE-28AE7E290DF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Documents, Pages, Marks</a:t>
            </a:r>
          </a:p>
        </p:txBody>
      </p:sp>
      <p:graphicFrame>
        <p:nvGraphicFramePr>
          <p:cNvPr id="24579" name="Object 4">
            <a:extLst>
              <a:ext uri="{FF2B5EF4-FFF2-40B4-BE49-F238E27FC236}">
                <a16:creationId xmlns:a16="http://schemas.microsoft.com/office/drawing/2014/main" id="{972E04AA-4047-C122-0496-10BB394BE7DA}"/>
              </a:ext>
            </a:extLst>
          </p:cNvPr>
          <p:cNvGraphicFramePr>
            <a:graphicFrameLocks noChangeAspect="1"/>
          </p:cNvGraphicFramePr>
          <p:nvPr>
            <p:ph type="tbl" idx="1"/>
          </p:nvPr>
        </p:nvGraphicFramePr>
        <p:xfrm>
          <a:off x="619125" y="2590800"/>
          <a:ext cx="7743825" cy="3476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7988808" imgH="3584448" progId="Word.Document.8">
                  <p:embed/>
                </p:oleObj>
              </mc:Choice>
              <mc:Fallback>
                <p:oleObj name="Document" r:id="rId2" imgW="7988808" imgH="3584448" progId="Word.Document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9125" y="2590800"/>
                        <a:ext cx="7743825" cy="3476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140ED106-490D-A3C7-EDBC-5A80CE9AB8D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Marks on Cited Passages</a:t>
            </a:r>
          </a:p>
        </p:txBody>
      </p:sp>
      <p:graphicFrame>
        <p:nvGraphicFramePr>
          <p:cNvPr id="25603" name="Object 3">
            <a:extLst>
              <a:ext uri="{FF2B5EF4-FFF2-40B4-BE49-F238E27FC236}">
                <a16:creationId xmlns:a16="http://schemas.microsoft.com/office/drawing/2014/main" id="{914BD423-06FE-4A26-4156-404170A66E29}"/>
              </a:ext>
            </a:extLst>
          </p:cNvPr>
          <p:cNvGraphicFramePr>
            <a:graphicFrameLocks noChangeAspect="1"/>
          </p:cNvGraphicFramePr>
          <p:nvPr>
            <p:ph type="tbl" idx="1"/>
          </p:nvPr>
        </p:nvGraphicFramePr>
        <p:xfrm>
          <a:off x="1273175" y="2128838"/>
          <a:ext cx="6597650" cy="3386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7132500" imgH="3660979" progId="Word.Document.8">
                  <p:embed/>
                </p:oleObj>
              </mc:Choice>
              <mc:Fallback>
                <p:oleObj name="Document" r:id="rId2" imgW="7132500" imgH="3660979" progId="Word.Document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73175" y="2128838"/>
                        <a:ext cx="6597650" cy="3386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604" name="Text Box 4">
            <a:extLst>
              <a:ext uri="{FF2B5EF4-FFF2-40B4-BE49-F238E27FC236}">
                <a16:creationId xmlns:a16="http://schemas.microsoft.com/office/drawing/2014/main" id="{DB170F6E-1BB6-417F-8B1E-0A5CD0E175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5791200"/>
            <a:ext cx="72009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>
                <a:latin typeface="Arial" panose="020B0604020202020204" pitchFamily="34" charset="0"/>
              </a:rPr>
              <a:t>* Citations from case documents available for study,</a:t>
            </a:r>
            <a:br>
              <a:rPr lang="en-US" altLang="en-US">
                <a:latin typeface="Arial" panose="020B0604020202020204" pitchFamily="34" charset="0"/>
              </a:rPr>
            </a:br>
            <a:r>
              <a:rPr lang="en-US" altLang="en-US">
                <a:latin typeface="Arial" panose="020B0604020202020204" pitchFamily="34" charset="0"/>
              </a:rPr>
              <a:t>  (out of number of citations overall.)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F080A3E3-5436-CE37-45F4-760FD0FB98D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47650" y="381000"/>
            <a:ext cx="8667750" cy="1143000"/>
          </a:xfrm>
        </p:spPr>
        <p:txBody>
          <a:bodyPr/>
          <a:lstStyle/>
          <a:p>
            <a:r>
              <a:rPr lang="en-US" altLang="en-US" sz="4000"/>
              <a:t>Selection using Marks vs. Multimarks</a:t>
            </a:r>
            <a:endParaRPr lang="en-US" altLang="en-US"/>
          </a:p>
        </p:txBody>
      </p:sp>
      <p:sp>
        <p:nvSpPr>
          <p:cNvPr id="26627" name="Text Box 6">
            <a:extLst>
              <a:ext uri="{FF2B5EF4-FFF2-40B4-BE49-F238E27FC236}">
                <a16:creationId xmlns:a16="http://schemas.microsoft.com/office/drawing/2014/main" id="{58F6DF75-451F-B083-27DA-EC234C6B58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0400" y="6238875"/>
            <a:ext cx="44069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>
                <a:solidFill>
                  <a:schemeClr val="hlink"/>
                </a:solidFill>
                <a:latin typeface="Arial Narrow" panose="020B0606020202030204" pitchFamily="34" charset="0"/>
              </a:rPr>
              <a:t>Recall (% of cited passages retrieved)</a:t>
            </a:r>
          </a:p>
        </p:txBody>
      </p:sp>
      <p:sp>
        <p:nvSpPr>
          <p:cNvPr id="26628" name="Text Box 7">
            <a:extLst>
              <a:ext uri="{FF2B5EF4-FFF2-40B4-BE49-F238E27FC236}">
                <a16:creationId xmlns:a16="http://schemas.microsoft.com/office/drawing/2014/main" id="{38717FF2-F0F9-A76C-5BE6-822C516ECE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3017838"/>
            <a:ext cx="1262063" cy="191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>
                <a:solidFill>
                  <a:schemeClr val="hlink"/>
                </a:solidFill>
                <a:latin typeface="Arial Narrow" panose="020B0606020202030204" pitchFamily="34" charset="0"/>
              </a:rPr>
              <a:t>Precision</a:t>
            </a:r>
          </a:p>
          <a:p>
            <a:r>
              <a:rPr lang="en-US" altLang="en-US">
                <a:solidFill>
                  <a:schemeClr val="hlink"/>
                </a:solidFill>
                <a:latin typeface="Arial Narrow" panose="020B0606020202030204" pitchFamily="34" charset="0"/>
              </a:rPr>
              <a:t>(% of</a:t>
            </a:r>
          </a:p>
          <a:p>
            <a:r>
              <a:rPr lang="en-US" altLang="en-US">
                <a:solidFill>
                  <a:schemeClr val="hlink"/>
                </a:solidFill>
                <a:latin typeface="Arial Narrow" panose="020B0606020202030204" pitchFamily="34" charset="0"/>
              </a:rPr>
              <a:t>selected passages</a:t>
            </a:r>
          </a:p>
          <a:p>
            <a:r>
              <a:rPr lang="en-US" altLang="en-US">
                <a:solidFill>
                  <a:schemeClr val="hlink"/>
                </a:solidFill>
                <a:latin typeface="Arial Narrow" panose="020B0606020202030204" pitchFamily="34" charset="0"/>
              </a:rPr>
              <a:t>cited)</a:t>
            </a:r>
          </a:p>
        </p:txBody>
      </p:sp>
      <p:sp>
        <p:nvSpPr>
          <p:cNvPr id="26629" name="Line 9">
            <a:extLst>
              <a:ext uri="{FF2B5EF4-FFF2-40B4-BE49-F238E27FC236}">
                <a16:creationId xmlns:a16="http://schemas.microsoft.com/office/drawing/2014/main" id="{1B179687-F8F1-23FD-F765-AB6630C5AC74}"/>
              </a:ext>
            </a:extLst>
          </p:cNvPr>
          <p:cNvSpPr>
            <a:spLocks noChangeShapeType="1"/>
          </p:cNvSpPr>
          <p:nvPr/>
        </p:nvSpPr>
        <p:spPr bwMode="auto">
          <a:xfrm>
            <a:off x="1743075" y="4670425"/>
            <a:ext cx="6858000" cy="0"/>
          </a:xfrm>
          <a:prstGeom prst="line">
            <a:avLst/>
          </a:prstGeom>
          <a:noFill/>
          <a:ln w="9525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30" name="Line 11">
            <a:extLst>
              <a:ext uri="{FF2B5EF4-FFF2-40B4-BE49-F238E27FC236}">
                <a16:creationId xmlns:a16="http://schemas.microsoft.com/office/drawing/2014/main" id="{B3FF12AB-3467-99ED-A28A-DBE336ED0F15}"/>
              </a:ext>
            </a:extLst>
          </p:cNvPr>
          <p:cNvSpPr>
            <a:spLocks noChangeShapeType="1"/>
          </p:cNvSpPr>
          <p:nvPr/>
        </p:nvSpPr>
        <p:spPr bwMode="auto">
          <a:xfrm>
            <a:off x="1743075" y="3629025"/>
            <a:ext cx="6858000" cy="0"/>
          </a:xfrm>
          <a:prstGeom prst="line">
            <a:avLst/>
          </a:prstGeom>
          <a:noFill/>
          <a:ln w="9525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31" name="Line 13">
            <a:extLst>
              <a:ext uri="{FF2B5EF4-FFF2-40B4-BE49-F238E27FC236}">
                <a16:creationId xmlns:a16="http://schemas.microsoft.com/office/drawing/2014/main" id="{FBC3FBB6-72DA-8CEC-A414-52913C6B439A}"/>
              </a:ext>
            </a:extLst>
          </p:cNvPr>
          <p:cNvSpPr>
            <a:spLocks noChangeShapeType="1"/>
          </p:cNvSpPr>
          <p:nvPr/>
        </p:nvSpPr>
        <p:spPr bwMode="auto">
          <a:xfrm>
            <a:off x="1743075" y="2587625"/>
            <a:ext cx="6858000" cy="0"/>
          </a:xfrm>
          <a:prstGeom prst="line">
            <a:avLst/>
          </a:prstGeom>
          <a:noFill/>
          <a:ln w="9525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32" name="Line 17">
            <a:extLst>
              <a:ext uri="{FF2B5EF4-FFF2-40B4-BE49-F238E27FC236}">
                <a16:creationId xmlns:a16="http://schemas.microsoft.com/office/drawing/2014/main" id="{2E8EEFEF-23A5-C827-2261-80128FAF16CF}"/>
              </a:ext>
            </a:extLst>
          </p:cNvPr>
          <p:cNvSpPr>
            <a:spLocks noChangeShapeType="1"/>
          </p:cNvSpPr>
          <p:nvPr/>
        </p:nvSpPr>
        <p:spPr bwMode="auto">
          <a:xfrm rot="16200000" flipH="1">
            <a:off x="673100" y="3895725"/>
            <a:ext cx="3657600" cy="0"/>
          </a:xfrm>
          <a:prstGeom prst="line">
            <a:avLst/>
          </a:prstGeom>
          <a:noFill/>
          <a:ln w="9525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33" name="Line 19">
            <a:extLst>
              <a:ext uri="{FF2B5EF4-FFF2-40B4-BE49-F238E27FC236}">
                <a16:creationId xmlns:a16="http://schemas.microsoft.com/office/drawing/2014/main" id="{E4C43515-2468-4436-0C22-3946BD7FA662}"/>
              </a:ext>
            </a:extLst>
          </p:cNvPr>
          <p:cNvSpPr>
            <a:spLocks noChangeShapeType="1"/>
          </p:cNvSpPr>
          <p:nvPr/>
        </p:nvSpPr>
        <p:spPr bwMode="auto">
          <a:xfrm rot="5400000">
            <a:off x="1427163" y="3895725"/>
            <a:ext cx="3657600" cy="0"/>
          </a:xfrm>
          <a:prstGeom prst="line">
            <a:avLst/>
          </a:prstGeom>
          <a:noFill/>
          <a:ln w="9525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34" name="Line 21">
            <a:extLst>
              <a:ext uri="{FF2B5EF4-FFF2-40B4-BE49-F238E27FC236}">
                <a16:creationId xmlns:a16="http://schemas.microsoft.com/office/drawing/2014/main" id="{BCA0266A-DE70-D8BF-1350-647E166A8D6D}"/>
              </a:ext>
            </a:extLst>
          </p:cNvPr>
          <p:cNvSpPr>
            <a:spLocks noChangeShapeType="1"/>
          </p:cNvSpPr>
          <p:nvPr/>
        </p:nvSpPr>
        <p:spPr bwMode="auto">
          <a:xfrm rot="5400000">
            <a:off x="2936875" y="3894138"/>
            <a:ext cx="3657600" cy="0"/>
          </a:xfrm>
          <a:prstGeom prst="line">
            <a:avLst/>
          </a:prstGeom>
          <a:noFill/>
          <a:ln w="9525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35" name="Line 25">
            <a:extLst>
              <a:ext uri="{FF2B5EF4-FFF2-40B4-BE49-F238E27FC236}">
                <a16:creationId xmlns:a16="http://schemas.microsoft.com/office/drawing/2014/main" id="{A85D008A-050E-7D6F-CFDB-B13D92D2B8BE}"/>
              </a:ext>
            </a:extLst>
          </p:cNvPr>
          <p:cNvSpPr>
            <a:spLocks noChangeShapeType="1"/>
          </p:cNvSpPr>
          <p:nvPr/>
        </p:nvSpPr>
        <p:spPr bwMode="auto">
          <a:xfrm rot="5400000">
            <a:off x="3692525" y="3894138"/>
            <a:ext cx="3657600" cy="0"/>
          </a:xfrm>
          <a:prstGeom prst="line">
            <a:avLst/>
          </a:prstGeom>
          <a:noFill/>
          <a:ln w="9525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36" name="Line 29">
            <a:extLst>
              <a:ext uri="{FF2B5EF4-FFF2-40B4-BE49-F238E27FC236}">
                <a16:creationId xmlns:a16="http://schemas.microsoft.com/office/drawing/2014/main" id="{7AE0EF65-3935-B797-0FB0-078C002155F4}"/>
              </a:ext>
            </a:extLst>
          </p:cNvPr>
          <p:cNvSpPr>
            <a:spLocks noChangeShapeType="1"/>
          </p:cNvSpPr>
          <p:nvPr/>
        </p:nvSpPr>
        <p:spPr bwMode="auto">
          <a:xfrm rot="5400000">
            <a:off x="5956300" y="3895725"/>
            <a:ext cx="3657600" cy="0"/>
          </a:xfrm>
          <a:prstGeom prst="line">
            <a:avLst/>
          </a:prstGeom>
          <a:noFill/>
          <a:ln w="9525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37" name="Line 30">
            <a:extLst>
              <a:ext uri="{FF2B5EF4-FFF2-40B4-BE49-F238E27FC236}">
                <a16:creationId xmlns:a16="http://schemas.microsoft.com/office/drawing/2014/main" id="{3D27C3C6-91AA-75D6-20CF-6D88077E6F03}"/>
              </a:ext>
            </a:extLst>
          </p:cNvPr>
          <p:cNvSpPr>
            <a:spLocks noChangeShapeType="1"/>
          </p:cNvSpPr>
          <p:nvPr/>
        </p:nvSpPr>
        <p:spPr bwMode="auto">
          <a:xfrm rot="5400000">
            <a:off x="6711950" y="3894138"/>
            <a:ext cx="3657600" cy="0"/>
          </a:xfrm>
          <a:prstGeom prst="line">
            <a:avLst/>
          </a:prstGeom>
          <a:noFill/>
          <a:ln w="9525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38" name="Line 32">
            <a:extLst>
              <a:ext uri="{FF2B5EF4-FFF2-40B4-BE49-F238E27FC236}">
                <a16:creationId xmlns:a16="http://schemas.microsoft.com/office/drawing/2014/main" id="{AC201DF0-AC98-CDD4-A7F9-0149AFAB9394}"/>
              </a:ext>
            </a:extLst>
          </p:cNvPr>
          <p:cNvSpPr>
            <a:spLocks noChangeShapeType="1"/>
          </p:cNvSpPr>
          <p:nvPr/>
        </p:nvSpPr>
        <p:spPr bwMode="auto">
          <a:xfrm rot="5400000">
            <a:off x="2182813" y="3895725"/>
            <a:ext cx="3657600" cy="0"/>
          </a:xfrm>
          <a:prstGeom prst="line">
            <a:avLst/>
          </a:prstGeom>
          <a:noFill/>
          <a:ln w="9525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39" name="Line 34">
            <a:extLst>
              <a:ext uri="{FF2B5EF4-FFF2-40B4-BE49-F238E27FC236}">
                <a16:creationId xmlns:a16="http://schemas.microsoft.com/office/drawing/2014/main" id="{3C0A8C5F-098E-DE69-13CD-3AB089052161}"/>
              </a:ext>
            </a:extLst>
          </p:cNvPr>
          <p:cNvSpPr>
            <a:spLocks noChangeShapeType="1"/>
          </p:cNvSpPr>
          <p:nvPr/>
        </p:nvSpPr>
        <p:spPr bwMode="auto">
          <a:xfrm rot="5400000">
            <a:off x="4446588" y="3895725"/>
            <a:ext cx="3657600" cy="0"/>
          </a:xfrm>
          <a:prstGeom prst="line">
            <a:avLst/>
          </a:prstGeom>
          <a:noFill/>
          <a:ln w="9525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40" name="Line 35">
            <a:extLst>
              <a:ext uri="{FF2B5EF4-FFF2-40B4-BE49-F238E27FC236}">
                <a16:creationId xmlns:a16="http://schemas.microsoft.com/office/drawing/2014/main" id="{3B67DB47-BF46-E802-0734-DD1473D7B050}"/>
              </a:ext>
            </a:extLst>
          </p:cNvPr>
          <p:cNvSpPr>
            <a:spLocks noChangeShapeType="1"/>
          </p:cNvSpPr>
          <p:nvPr/>
        </p:nvSpPr>
        <p:spPr bwMode="auto">
          <a:xfrm rot="5400000">
            <a:off x="5202238" y="3895725"/>
            <a:ext cx="3657600" cy="0"/>
          </a:xfrm>
          <a:prstGeom prst="line">
            <a:avLst/>
          </a:prstGeom>
          <a:noFill/>
          <a:ln w="9525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41" name="Line 3">
            <a:extLst>
              <a:ext uri="{FF2B5EF4-FFF2-40B4-BE49-F238E27FC236}">
                <a16:creationId xmlns:a16="http://schemas.microsoft.com/office/drawing/2014/main" id="{C6F543FA-6ABA-F17B-3D68-3500576D537F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1743075" y="1685925"/>
            <a:ext cx="0" cy="403860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42" name="Line 5">
            <a:extLst>
              <a:ext uri="{FF2B5EF4-FFF2-40B4-BE49-F238E27FC236}">
                <a16:creationId xmlns:a16="http://schemas.microsoft.com/office/drawing/2014/main" id="{57A1E511-7703-08D3-821F-34FF0AC1E7CD}"/>
              </a:ext>
            </a:extLst>
          </p:cNvPr>
          <p:cNvSpPr>
            <a:spLocks noChangeShapeType="1"/>
          </p:cNvSpPr>
          <p:nvPr/>
        </p:nvSpPr>
        <p:spPr bwMode="auto">
          <a:xfrm>
            <a:off x="1743075" y="5724525"/>
            <a:ext cx="7162800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43" name="Line 8">
            <a:extLst>
              <a:ext uri="{FF2B5EF4-FFF2-40B4-BE49-F238E27FC236}">
                <a16:creationId xmlns:a16="http://schemas.microsoft.com/office/drawing/2014/main" id="{DC9A2056-0272-9096-39D3-848D5950E53E}"/>
              </a:ext>
            </a:extLst>
          </p:cNvPr>
          <p:cNvSpPr>
            <a:spLocks noChangeShapeType="1"/>
          </p:cNvSpPr>
          <p:nvPr/>
        </p:nvSpPr>
        <p:spPr bwMode="auto">
          <a:xfrm>
            <a:off x="1743075" y="5191125"/>
            <a:ext cx="6858000" cy="0"/>
          </a:xfrm>
          <a:prstGeom prst="line">
            <a:avLst/>
          </a:prstGeom>
          <a:noFill/>
          <a:ln w="9525" cap="rnd">
            <a:solidFill>
              <a:schemeClr val="bg2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44" name="Line 10">
            <a:extLst>
              <a:ext uri="{FF2B5EF4-FFF2-40B4-BE49-F238E27FC236}">
                <a16:creationId xmlns:a16="http://schemas.microsoft.com/office/drawing/2014/main" id="{C2A32E05-A5DA-841B-6888-A37EA5F46175}"/>
              </a:ext>
            </a:extLst>
          </p:cNvPr>
          <p:cNvSpPr>
            <a:spLocks noChangeShapeType="1"/>
          </p:cNvSpPr>
          <p:nvPr/>
        </p:nvSpPr>
        <p:spPr bwMode="auto">
          <a:xfrm>
            <a:off x="1743075" y="4149725"/>
            <a:ext cx="6858000" cy="0"/>
          </a:xfrm>
          <a:prstGeom prst="line">
            <a:avLst/>
          </a:prstGeom>
          <a:noFill/>
          <a:ln w="9525" cap="rnd">
            <a:solidFill>
              <a:schemeClr val="bg2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45" name="Line 12">
            <a:extLst>
              <a:ext uri="{FF2B5EF4-FFF2-40B4-BE49-F238E27FC236}">
                <a16:creationId xmlns:a16="http://schemas.microsoft.com/office/drawing/2014/main" id="{6A5E583D-5E06-B990-3C37-64ADE1CC76A5}"/>
              </a:ext>
            </a:extLst>
          </p:cNvPr>
          <p:cNvSpPr>
            <a:spLocks noChangeShapeType="1"/>
          </p:cNvSpPr>
          <p:nvPr/>
        </p:nvSpPr>
        <p:spPr bwMode="auto">
          <a:xfrm>
            <a:off x="1743075" y="3108325"/>
            <a:ext cx="6858000" cy="0"/>
          </a:xfrm>
          <a:prstGeom prst="line">
            <a:avLst/>
          </a:prstGeom>
          <a:noFill/>
          <a:ln w="9525" cap="rnd">
            <a:solidFill>
              <a:schemeClr val="bg2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46" name="Line 14">
            <a:extLst>
              <a:ext uri="{FF2B5EF4-FFF2-40B4-BE49-F238E27FC236}">
                <a16:creationId xmlns:a16="http://schemas.microsoft.com/office/drawing/2014/main" id="{04C2F6F2-D053-840A-0D95-6A8A3ABE7BEE}"/>
              </a:ext>
            </a:extLst>
          </p:cNvPr>
          <p:cNvSpPr>
            <a:spLocks noChangeShapeType="1"/>
          </p:cNvSpPr>
          <p:nvPr/>
        </p:nvSpPr>
        <p:spPr bwMode="auto">
          <a:xfrm>
            <a:off x="1743075" y="2066925"/>
            <a:ext cx="6858000" cy="0"/>
          </a:xfrm>
          <a:prstGeom prst="line">
            <a:avLst/>
          </a:prstGeom>
          <a:noFill/>
          <a:ln w="9525" cap="rnd">
            <a:solidFill>
              <a:schemeClr val="bg2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47" name="Line 16">
            <a:extLst>
              <a:ext uri="{FF2B5EF4-FFF2-40B4-BE49-F238E27FC236}">
                <a16:creationId xmlns:a16="http://schemas.microsoft.com/office/drawing/2014/main" id="{2FC0A7DC-6D25-D8FC-F11F-BDA83388E8D5}"/>
              </a:ext>
            </a:extLst>
          </p:cNvPr>
          <p:cNvSpPr>
            <a:spLocks noChangeShapeType="1"/>
          </p:cNvSpPr>
          <p:nvPr/>
        </p:nvSpPr>
        <p:spPr bwMode="auto">
          <a:xfrm rot="16200000" flipH="1">
            <a:off x="295275" y="3895725"/>
            <a:ext cx="3657600" cy="0"/>
          </a:xfrm>
          <a:prstGeom prst="line">
            <a:avLst/>
          </a:prstGeom>
          <a:noFill/>
          <a:ln w="9525" cap="rnd">
            <a:solidFill>
              <a:schemeClr val="bg2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48" name="Line 18">
            <a:extLst>
              <a:ext uri="{FF2B5EF4-FFF2-40B4-BE49-F238E27FC236}">
                <a16:creationId xmlns:a16="http://schemas.microsoft.com/office/drawing/2014/main" id="{68A33F02-9B6C-134B-40A6-68CBDA155CD6}"/>
              </a:ext>
            </a:extLst>
          </p:cNvPr>
          <p:cNvSpPr>
            <a:spLocks noChangeShapeType="1"/>
          </p:cNvSpPr>
          <p:nvPr/>
        </p:nvSpPr>
        <p:spPr bwMode="auto">
          <a:xfrm rot="5400000">
            <a:off x="1050925" y="3895725"/>
            <a:ext cx="3657600" cy="0"/>
          </a:xfrm>
          <a:prstGeom prst="line">
            <a:avLst/>
          </a:prstGeom>
          <a:noFill/>
          <a:ln w="9525" cap="rnd">
            <a:solidFill>
              <a:schemeClr val="bg2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49" name="Line 20">
            <a:extLst>
              <a:ext uri="{FF2B5EF4-FFF2-40B4-BE49-F238E27FC236}">
                <a16:creationId xmlns:a16="http://schemas.microsoft.com/office/drawing/2014/main" id="{694987AA-69BE-9C80-C4D5-E8A20649B897}"/>
              </a:ext>
            </a:extLst>
          </p:cNvPr>
          <p:cNvSpPr>
            <a:spLocks noChangeShapeType="1"/>
          </p:cNvSpPr>
          <p:nvPr/>
        </p:nvSpPr>
        <p:spPr bwMode="auto">
          <a:xfrm rot="5400000">
            <a:off x="1804988" y="3895725"/>
            <a:ext cx="3657600" cy="0"/>
          </a:xfrm>
          <a:prstGeom prst="line">
            <a:avLst/>
          </a:prstGeom>
          <a:noFill/>
          <a:ln w="9525" cap="rnd">
            <a:solidFill>
              <a:schemeClr val="bg2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50" name="Line 22">
            <a:extLst>
              <a:ext uri="{FF2B5EF4-FFF2-40B4-BE49-F238E27FC236}">
                <a16:creationId xmlns:a16="http://schemas.microsoft.com/office/drawing/2014/main" id="{390A2FB2-B382-8F52-7CF6-F98D6E950AC0}"/>
              </a:ext>
            </a:extLst>
          </p:cNvPr>
          <p:cNvSpPr>
            <a:spLocks noChangeShapeType="1"/>
          </p:cNvSpPr>
          <p:nvPr/>
        </p:nvSpPr>
        <p:spPr bwMode="auto">
          <a:xfrm rot="5400000">
            <a:off x="3314700" y="3894138"/>
            <a:ext cx="3657600" cy="0"/>
          </a:xfrm>
          <a:prstGeom prst="line">
            <a:avLst/>
          </a:prstGeom>
          <a:noFill/>
          <a:ln w="9525" cap="rnd">
            <a:solidFill>
              <a:schemeClr val="bg2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51" name="Line 26">
            <a:extLst>
              <a:ext uri="{FF2B5EF4-FFF2-40B4-BE49-F238E27FC236}">
                <a16:creationId xmlns:a16="http://schemas.microsoft.com/office/drawing/2014/main" id="{62262386-DA42-5026-C1DF-404E8B952646}"/>
              </a:ext>
            </a:extLst>
          </p:cNvPr>
          <p:cNvSpPr>
            <a:spLocks noChangeShapeType="1"/>
          </p:cNvSpPr>
          <p:nvPr/>
        </p:nvSpPr>
        <p:spPr bwMode="auto">
          <a:xfrm rot="5400000">
            <a:off x="4068763" y="3895725"/>
            <a:ext cx="3657600" cy="0"/>
          </a:xfrm>
          <a:prstGeom prst="line">
            <a:avLst/>
          </a:prstGeom>
          <a:noFill/>
          <a:ln w="9525" cap="rnd">
            <a:solidFill>
              <a:schemeClr val="bg2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52" name="Line 27">
            <a:extLst>
              <a:ext uri="{FF2B5EF4-FFF2-40B4-BE49-F238E27FC236}">
                <a16:creationId xmlns:a16="http://schemas.microsoft.com/office/drawing/2014/main" id="{CC2EFDB9-8AE5-0012-02FA-7A84FC76CB6A}"/>
              </a:ext>
            </a:extLst>
          </p:cNvPr>
          <p:cNvSpPr>
            <a:spLocks noChangeShapeType="1"/>
          </p:cNvSpPr>
          <p:nvPr/>
        </p:nvSpPr>
        <p:spPr bwMode="auto">
          <a:xfrm rot="5400000">
            <a:off x="4824413" y="3894138"/>
            <a:ext cx="3657600" cy="0"/>
          </a:xfrm>
          <a:prstGeom prst="line">
            <a:avLst/>
          </a:prstGeom>
          <a:noFill/>
          <a:ln w="9525" cap="rnd">
            <a:solidFill>
              <a:schemeClr val="bg2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53" name="Line 28">
            <a:extLst>
              <a:ext uri="{FF2B5EF4-FFF2-40B4-BE49-F238E27FC236}">
                <a16:creationId xmlns:a16="http://schemas.microsoft.com/office/drawing/2014/main" id="{B98FCE56-2250-1388-78E8-93E4E13A3007}"/>
              </a:ext>
            </a:extLst>
          </p:cNvPr>
          <p:cNvSpPr>
            <a:spLocks noChangeShapeType="1"/>
          </p:cNvSpPr>
          <p:nvPr/>
        </p:nvSpPr>
        <p:spPr bwMode="auto">
          <a:xfrm rot="5400000">
            <a:off x="5578475" y="3895725"/>
            <a:ext cx="3657600" cy="0"/>
          </a:xfrm>
          <a:prstGeom prst="line">
            <a:avLst/>
          </a:prstGeom>
          <a:noFill/>
          <a:ln w="9525" cap="rnd">
            <a:solidFill>
              <a:schemeClr val="bg2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54" name="Line 31">
            <a:extLst>
              <a:ext uri="{FF2B5EF4-FFF2-40B4-BE49-F238E27FC236}">
                <a16:creationId xmlns:a16="http://schemas.microsoft.com/office/drawing/2014/main" id="{58969A4D-B6A8-EFBA-96F4-5B762BD080D4}"/>
              </a:ext>
            </a:extLst>
          </p:cNvPr>
          <p:cNvSpPr>
            <a:spLocks noChangeShapeType="1"/>
          </p:cNvSpPr>
          <p:nvPr/>
        </p:nvSpPr>
        <p:spPr bwMode="auto">
          <a:xfrm rot="5400000">
            <a:off x="6334125" y="3895725"/>
            <a:ext cx="3657600" cy="0"/>
          </a:xfrm>
          <a:prstGeom prst="line">
            <a:avLst/>
          </a:prstGeom>
          <a:noFill/>
          <a:ln w="9525" cap="rnd">
            <a:solidFill>
              <a:schemeClr val="bg2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55" name="Line 33">
            <a:extLst>
              <a:ext uri="{FF2B5EF4-FFF2-40B4-BE49-F238E27FC236}">
                <a16:creationId xmlns:a16="http://schemas.microsoft.com/office/drawing/2014/main" id="{E1756077-F246-5787-B34D-A95AE602A4DB}"/>
              </a:ext>
            </a:extLst>
          </p:cNvPr>
          <p:cNvSpPr>
            <a:spLocks noChangeShapeType="1"/>
          </p:cNvSpPr>
          <p:nvPr/>
        </p:nvSpPr>
        <p:spPr bwMode="auto">
          <a:xfrm rot="5400000">
            <a:off x="2560638" y="3895725"/>
            <a:ext cx="3657600" cy="0"/>
          </a:xfrm>
          <a:prstGeom prst="line">
            <a:avLst/>
          </a:prstGeom>
          <a:noFill/>
          <a:ln w="9525" cap="rnd">
            <a:solidFill>
              <a:schemeClr val="bg2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56" name="Text Box 36">
            <a:extLst>
              <a:ext uri="{FF2B5EF4-FFF2-40B4-BE49-F238E27FC236}">
                <a16:creationId xmlns:a16="http://schemas.microsoft.com/office/drawing/2014/main" id="{420177BC-F47E-F200-74D4-F9C774BAD5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3475" y="4505325"/>
            <a:ext cx="51593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600">
                <a:latin typeface="Arial Narrow" panose="020B0606020202030204" pitchFamily="34" charset="0"/>
              </a:rPr>
              <a:t>10%</a:t>
            </a:r>
          </a:p>
        </p:txBody>
      </p:sp>
      <p:sp>
        <p:nvSpPr>
          <p:cNvPr id="26657" name="Text Box 37">
            <a:extLst>
              <a:ext uri="{FF2B5EF4-FFF2-40B4-BE49-F238E27FC236}">
                <a16:creationId xmlns:a16="http://schemas.microsoft.com/office/drawing/2014/main" id="{31076020-F845-AC40-5E70-EBE389BB9E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3475" y="3514725"/>
            <a:ext cx="51593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600">
                <a:latin typeface="Arial Narrow" panose="020B0606020202030204" pitchFamily="34" charset="0"/>
              </a:rPr>
              <a:t>20%</a:t>
            </a:r>
          </a:p>
        </p:txBody>
      </p:sp>
      <p:sp>
        <p:nvSpPr>
          <p:cNvPr id="26658" name="Text Box 38">
            <a:extLst>
              <a:ext uri="{FF2B5EF4-FFF2-40B4-BE49-F238E27FC236}">
                <a16:creationId xmlns:a16="http://schemas.microsoft.com/office/drawing/2014/main" id="{BB05A62A-D513-FF69-C89B-D9B809C272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3475" y="2447925"/>
            <a:ext cx="6096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600">
                <a:latin typeface="Arial Narrow" panose="020B0606020202030204" pitchFamily="34" charset="0"/>
              </a:rPr>
              <a:t>30%</a:t>
            </a:r>
          </a:p>
        </p:txBody>
      </p:sp>
      <p:sp>
        <p:nvSpPr>
          <p:cNvPr id="26659" name="Text Box 39">
            <a:extLst>
              <a:ext uri="{FF2B5EF4-FFF2-40B4-BE49-F238E27FC236}">
                <a16:creationId xmlns:a16="http://schemas.microsoft.com/office/drawing/2014/main" id="{F2555ABE-92A9-2C2F-A1F5-C28ADB0080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6475" y="5800725"/>
            <a:ext cx="51593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600">
                <a:latin typeface="Arial Narrow" panose="020B0606020202030204" pitchFamily="34" charset="0"/>
              </a:rPr>
              <a:t>10%</a:t>
            </a:r>
          </a:p>
        </p:txBody>
      </p:sp>
      <p:sp>
        <p:nvSpPr>
          <p:cNvPr id="26660" name="Text Box 40">
            <a:extLst>
              <a:ext uri="{FF2B5EF4-FFF2-40B4-BE49-F238E27FC236}">
                <a16:creationId xmlns:a16="http://schemas.microsoft.com/office/drawing/2014/main" id="{158E89EC-06D7-741F-6B1D-47D4FF6F62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38475" y="5800725"/>
            <a:ext cx="51593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600">
                <a:latin typeface="Arial Narrow" panose="020B0606020202030204" pitchFamily="34" charset="0"/>
              </a:rPr>
              <a:t>20%</a:t>
            </a:r>
          </a:p>
        </p:txBody>
      </p:sp>
      <p:sp>
        <p:nvSpPr>
          <p:cNvPr id="26661" name="Text Box 41">
            <a:extLst>
              <a:ext uri="{FF2B5EF4-FFF2-40B4-BE49-F238E27FC236}">
                <a16:creationId xmlns:a16="http://schemas.microsoft.com/office/drawing/2014/main" id="{A0BC7205-BE1B-42B1-B1FF-1E142E9309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21100" y="5800725"/>
            <a:ext cx="6096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600">
                <a:latin typeface="Arial Narrow" panose="020B0606020202030204" pitchFamily="34" charset="0"/>
              </a:rPr>
              <a:t>30%</a:t>
            </a:r>
          </a:p>
        </p:txBody>
      </p:sp>
      <p:sp>
        <p:nvSpPr>
          <p:cNvPr id="26662" name="Text Box 42">
            <a:extLst>
              <a:ext uri="{FF2B5EF4-FFF2-40B4-BE49-F238E27FC236}">
                <a16:creationId xmlns:a16="http://schemas.microsoft.com/office/drawing/2014/main" id="{4E6A86A2-D5A1-BBAB-E23D-00F7459FB0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48375" y="5800725"/>
            <a:ext cx="6096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600">
                <a:latin typeface="Arial Narrow" panose="020B0606020202030204" pitchFamily="34" charset="0"/>
              </a:rPr>
              <a:t>60%</a:t>
            </a:r>
          </a:p>
        </p:txBody>
      </p:sp>
      <p:sp>
        <p:nvSpPr>
          <p:cNvPr id="26663" name="Text Box 43">
            <a:extLst>
              <a:ext uri="{FF2B5EF4-FFF2-40B4-BE49-F238E27FC236}">
                <a16:creationId xmlns:a16="http://schemas.microsoft.com/office/drawing/2014/main" id="{DCD1D006-69BF-B4A5-C0FD-69CF5E3030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24663" y="5800725"/>
            <a:ext cx="6096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600">
                <a:latin typeface="Arial Narrow" panose="020B0606020202030204" pitchFamily="34" charset="0"/>
              </a:rPr>
              <a:t>70%</a:t>
            </a:r>
          </a:p>
        </p:txBody>
      </p:sp>
      <p:sp>
        <p:nvSpPr>
          <p:cNvPr id="26664" name="Text Box 44">
            <a:extLst>
              <a:ext uri="{FF2B5EF4-FFF2-40B4-BE49-F238E27FC236}">
                <a16:creationId xmlns:a16="http://schemas.microsoft.com/office/drawing/2014/main" id="{FC38FA9F-27A9-D535-2741-3706F6CCCC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00950" y="5800725"/>
            <a:ext cx="6096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600">
                <a:latin typeface="Arial Narrow" panose="020B0606020202030204" pitchFamily="34" charset="0"/>
              </a:rPr>
              <a:t>80%</a:t>
            </a:r>
          </a:p>
        </p:txBody>
      </p:sp>
      <p:sp>
        <p:nvSpPr>
          <p:cNvPr id="26665" name="Text Box 45">
            <a:extLst>
              <a:ext uri="{FF2B5EF4-FFF2-40B4-BE49-F238E27FC236}">
                <a16:creationId xmlns:a16="http://schemas.microsoft.com/office/drawing/2014/main" id="{70554F7F-740A-0048-DC58-961C48011B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77238" y="5800725"/>
            <a:ext cx="6096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600">
                <a:latin typeface="Arial Narrow" panose="020B0606020202030204" pitchFamily="34" charset="0"/>
              </a:rPr>
              <a:t>90%</a:t>
            </a:r>
          </a:p>
        </p:txBody>
      </p:sp>
      <p:sp>
        <p:nvSpPr>
          <p:cNvPr id="26666" name="Text Box 46">
            <a:extLst>
              <a:ext uri="{FF2B5EF4-FFF2-40B4-BE49-F238E27FC236}">
                <a16:creationId xmlns:a16="http://schemas.microsoft.com/office/drawing/2014/main" id="{DDA77BD4-1858-5870-11CB-1259430827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7388" y="5800725"/>
            <a:ext cx="6096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600">
                <a:latin typeface="Arial Narrow" panose="020B0606020202030204" pitchFamily="34" charset="0"/>
              </a:rPr>
              <a:t>40%</a:t>
            </a:r>
          </a:p>
        </p:txBody>
      </p:sp>
      <p:sp>
        <p:nvSpPr>
          <p:cNvPr id="26667" name="Text Box 47">
            <a:extLst>
              <a:ext uri="{FF2B5EF4-FFF2-40B4-BE49-F238E27FC236}">
                <a16:creationId xmlns:a16="http://schemas.microsoft.com/office/drawing/2014/main" id="{D6130B2E-732A-B4D6-5CDA-3ED2EBB689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73675" y="5800725"/>
            <a:ext cx="6096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600">
                <a:latin typeface="Arial Narrow" panose="020B0606020202030204" pitchFamily="34" charset="0"/>
              </a:rPr>
              <a:t>50%</a:t>
            </a:r>
          </a:p>
        </p:txBody>
      </p:sp>
      <p:sp>
        <p:nvSpPr>
          <p:cNvPr id="26668" name="Text Box 54">
            <a:extLst>
              <a:ext uri="{FF2B5EF4-FFF2-40B4-BE49-F238E27FC236}">
                <a16:creationId xmlns:a16="http://schemas.microsoft.com/office/drawing/2014/main" id="{FAEFD10C-F5F7-89E0-642F-83B22D099E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5775" y="3375025"/>
            <a:ext cx="41433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600">
                <a:latin typeface="Arial Narrow" panose="020B0606020202030204" pitchFamily="34" charset="0"/>
              </a:rPr>
              <a:t>m5</a:t>
            </a:r>
          </a:p>
        </p:txBody>
      </p:sp>
      <p:sp>
        <p:nvSpPr>
          <p:cNvPr id="26669" name="Text Box 48">
            <a:extLst>
              <a:ext uri="{FF2B5EF4-FFF2-40B4-BE49-F238E27FC236}">
                <a16:creationId xmlns:a16="http://schemas.microsoft.com/office/drawing/2014/main" id="{9BF90B16-EF91-2BD5-5E4C-2932625CB7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58075" y="4962525"/>
            <a:ext cx="41433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600">
                <a:latin typeface="Arial Narrow" panose="020B0606020202030204" pitchFamily="34" charset="0"/>
              </a:rPr>
              <a:t>m1</a:t>
            </a:r>
          </a:p>
        </p:txBody>
      </p:sp>
      <p:sp>
        <p:nvSpPr>
          <p:cNvPr id="26670" name="Text Box 49">
            <a:extLst>
              <a:ext uri="{FF2B5EF4-FFF2-40B4-BE49-F238E27FC236}">
                <a16:creationId xmlns:a16="http://schemas.microsoft.com/office/drawing/2014/main" id="{364909B4-F253-F5A3-E0DF-7B8E3E15DC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86225" y="4029075"/>
            <a:ext cx="41433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600">
                <a:solidFill>
                  <a:schemeClr val="accent2"/>
                </a:solidFill>
                <a:latin typeface="Arial Narrow" panose="020B0606020202030204" pitchFamily="34" charset="0"/>
              </a:rPr>
              <a:t>M1</a:t>
            </a:r>
          </a:p>
        </p:txBody>
      </p:sp>
      <p:sp>
        <p:nvSpPr>
          <p:cNvPr id="26671" name="Text Box 50">
            <a:extLst>
              <a:ext uri="{FF2B5EF4-FFF2-40B4-BE49-F238E27FC236}">
                <a16:creationId xmlns:a16="http://schemas.microsoft.com/office/drawing/2014/main" id="{2EEF0296-A0CB-01A4-CB5F-A130C2C78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85000" y="4451350"/>
            <a:ext cx="41433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600">
                <a:latin typeface="Arial Narrow" panose="020B0606020202030204" pitchFamily="34" charset="0"/>
              </a:rPr>
              <a:t>m7</a:t>
            </a:r>
          </a:p>
        </p:txBody>
      </p:sp>
      <p:sp>
        <p:nvSpPr>
          <p:cNvPr id="26672" name="Text Box 51">
            <a:extLst>
              <a:ext uri="{FF2B5EF4-FFF2-40B4-BE49-F238E27FC236}">
                <a16:creationId xmlns:a16="http://schemas.microsoft.com/office/drawing/2014/main" id="{52E49862-D0C9-85F3-594A-068EDA586C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5800" y="4670425"/>
            <a:ext cx="41433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600">
                <a:latin typeface="Arial Narrow" panose="020B0606020202030204" pitchFamily="34" charset="0"/>
              </a:rPr>
              <a:t>m6</a:t>
            </a:r>
          </a:p>
        </p:txBody>
      </p:sp>
      <p:sp>
        <p:nvSpPr>
          <p:cNvPr id="26673" name="Text Box 52">
            <a:extLst>
              <a:ext uri="{FF2B5EF4-FFF2-40B4-BE49-F238E27FC236}">
                <a16:creationId xmlns:a16="http://schemas.microsoft.com/office/drawing/2014/main" id="{46077ACB-1AC6-F43E-5151-BEC6B11246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55900" y="3022600"/>
            <a:ext cx="41433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600">
                <a:latin typeface="Arial Narrow" panose="020B0606020202030204" pitchFamily="34" charset="0"/>
              </a:rPr>
              <a:t>m3</a:t>
            </a:r>
          </a:p>
        </p:txBody>
      </p:sp>
      <p:sp>
        <p:nvSpPr>
          <p:cNvPr id="26674" name="Text Box 53">
            <a:extLst>
              <a:ext uri="{FF2B5EF4-FFF2-40B4-BE49-F238E27FC236}">
                <a16:creationId xmlns:a16="http://schemas.microsoft.com/office/drawing/2014/main" id="{A25B2683-31C4-5ED8-C597-2EB4A6B07D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67638" y="4346575"/>
            <a:ext cx="41433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600">
                <a:latin typeface="Arial Narrow" panose="020B0606020202030204" pitchFamily="34" charset="0"/>
              </a:rPr>
              <a:t>m2</a:t>
            </a:r>
          </a:p>
        </p:txBody>
      </p:sp>
      <p:sp>
        <p:nvSpPr>
          <p:cNvPr id="26675" name="Text Box 55">
            <a:extLst>
              <a:ext uri="{FF2B5EF4-FFF2-40B4-BE49-F238E27FC236}">
                <a16:creationId xmlns:a16="http://schemas.microsoft.com/office/drawing/2014/main" id="{CE6B135A-E1D1-EB47-4793-777AD8ACF8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86738" y="4175125"/>
            <a:ext cx="41433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600">
                <a:latin typeface="Arial Narrow" panose="020B0606020202030204" pitchFamily="34" charset="0"/>
              </a:rPr>
              <a:t>m4</a:t>
            </a:r>
          </a:p>
        </p:txBody>
      </p:sp>
      <p:sp>
        <p:nvSpPr>
          <p:cNvPr id="26676" name="Text Box 56">
            <a:extLst>
              <a:ext uri="{FF2B5EF4-FFF2-40B4-BE49-F238E27FC236}">
                <a16:creationId xmlns:a16="http://schemas.microsoft.com/office/drawing/2014/main" id="{546FBE53-865E-0301-5AAB-4511954281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6763" y="2260600"/>
            <a:ext cx="41433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600">
                <a:solidFill>
                  <a:schemeClr val="accent2"/>
                </a:solidFill>
                <a:latin typeface="Arial Narrow" panose="020B0606020202030204" pitchFamily="34" charset="0"/>
              </a:rPr>
              <a:t>M2</a:t>
            </a:r>
          </a:p>
        </p:txBody>
      </p:sp>
      <p:sp>
        <p:nvSpPr>
          <p:cNvPr id="26677" name="Text Box 58">
            <a:extLst>
              <a:ext uri="{FF2B5EF4-FFF2-40B4-BE49-F238E27FC236}">
                <a16:creationId xmlns:a16="http://schemas.microsoft.com/office/drawing/2014/main" id="{BF672DA9-F500-CAC5-113C-2270091AC9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33788" y="3917950"/>
            <a:ext cx="41433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600">
                <a:solidFill>
                  <a:schemeClr val="accent2"/>
                </a:solidFill>
                <a:latin typeface="Arial Narrow" panose="020B0606020202030204" pitchFamily="34" charset="0"/>
              </a:rPr>
              <a:t>M7</a:t>
            </a:r>
          </a:p>
        </p:txBody>
      </p:sp>
      <p:sp>
        <p:nvSpPr>
          <p:cNvPr id="26678" name="Text Box 61">
            <a:extLst>
              <a:ext uri="{FF2B5EF4-FFF2-40B4-BE49-F238E27FC236}">
                <a16:creationId xmlns:a16="http://schemas.microsoft.com/office/drawing/2014/main" id="{592B11E3-6A9A-D23E-07EA-12839025AB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7213" y="3032125"/>
            <a:ext cx="41433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600">
                <a:solidFill>
                  <a:schemeClr val="accent2"/>
                </a:solidFill>
                <a:latin typeface="Arial Narrow" panose="020B0606020202030204" pitchFamily="34" charset="0"/>
              </a:rPr>
              <a:t>M4</a:t>
            </a:r>
          </a:p>
        </p:txBody>
      </p:sp>
      <p:sp>
        <p:nvSpPr>
          <p:cNvPr id="26679" name="Oval 62">
            <a:extLst>
              <a:ext uri="{FF2B5EF4-FFF2-40B4-BE49-F238E27FC236}">
                <a16:creationId xmlns:a16="http://schemas.microsoft.com/office/drawing/2014/main" id="{3AF6826E-E45D-0D8F-EEBC-E45FCE9B50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67525" y="3686175"/>
            <a:ext cx="1847850" cy="1666875"/>
          </a:xfrm>
          <a:prstGeom prst="ellipse">
            <a:avLst/>
          </a:prstGeom>
          <a:noFill/>
          <a:ln w="9525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26680" name="Text Box 63">
            <a:extLst>
              <a:ext uri="{FF2B5EF4-FFF2-40B4-BE49-F238E27FC236}">
                <a16:creationId xmlns:a16="http://schemas.microsoft.com/office/drawing/2014/main" id="{C0DA5139-711A-D1B5-B0A8-F22B4E65E6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56425" y="3917950"/>
            <a:ext cx="15589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600">
                <a:latin typeface="Arial Narrow" panose="020B0606020202030204" pitchFamily="34" charset="0"/>
              </a:rPr>
              <a:t>Happy highlighters</a:t>
            </a:r>
          </a:p>
        </p:txBody>
      </p:sp>
      <p:sp>
        <p:nvSpPr>
          <p:cNvPr id="26681" name="Oval 64">
            <a:extLst>
              <a:ext uri="{FF2B5EF4-FFF2-40B4-BE49-F238E27FC236}">
                <a16:creationId xmlns:a16="http://schemas.microsoft.com/office/drawing/2014/main" id="{9D42F464-1A41-C026-E8E9-EF41E2469E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2125" y="2838450"/>
            <a:ext cx="1581150" cy="1276350"/>
          </a:xfrm>
          <a:prstGeom prst="ellipse">
            <a:avLst/>
          </a:prstGeom>
          <a:noFill/>
          <a:ln w="9525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26682" name="Text Box 65">
            <a:extLst>
              <a:ext uri="{FF2B5EF4-FFF2-40B4-BE49-F238E27FC236}">
                <a16:creationId xmlns:a16="http://schemas.microsoft.com/office/drawing/2014/main" id="{ABCD5BCD-3331-9094-F512-C21D917AEF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51075" y="3317875"/>
            <a:ext cx="785813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600">
                <a:latin typeface="Arial Narrow" panose="020B0606020202030204" pitchFamily="34" charset="0"/>
              </a:rPr>
              <a:t>Meager</a:t>
            </a:r>
          </a:p>
          <a:p>
            <a:r>
              <a:rPr lang="en-US" altLang="en-US" sz="1600">
                <a:latin typeface="Arial Narrow" panose="020B0606020202030204" pitchFamily="34" charset="0"/>
              </a:rPr>
              <a:t>markers</a:t>
            </a:r>
          </a:p>
        </p:txBody>
      </p:sp>
      <p:sp>
        <p:nvSpPr>
          <p:cNvPr id="26683" name="Text Box 67">
            <a:extLst>
              <a:ext uri="{FF2B5EF4-FFF2-40B4-BE49-F238E27FC236}">
                <a16:creationId xmlns:a16="http://schemas.microsoft.com/office/drawing/2014/main" id="{3B81E2EA-D77C-0240-A046-A2B8B9D6E0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66875" y="5438775"/>
            <a:ext cx="11699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600">
                <a:solidFill>
                  <a:schemeClr val="accent2"/>
                </a:solidFill>
                <a:latin typeface="Arial Narrow" panose="020B0606020202030204" pitchFamily="34" charset="0"/>
              </a:rPr>
              <a:t>M3, M5 &amp; M6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C75C3A98-F2E1-205C-7F20-1CE6934AEA4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Interpretation</a:t>
            </a:r>
          </a:p>
        </p:txBody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0B71A5F8-790A-DD93-A774-1C6F553AB18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924800" cy="4114800"/>
          </a:xfrm>
        </p:spPr>
        <p:txBody>
          <a:bodyPr/>
          <a:lstStyle/>
          <a:p>
            <a:r>
              <a:rPr lang="en-US" altLang="en-US" dirty="0"/>
              <a:t>Individual annotation styles vary greatly</a:t>
            </a:r>
          </a:p>
          <a:p>
            <a:pPr lvl="1"/>
            <a:r>
              <a:rPr lang="en-US" altLang="en-US" dirty="0"/>
              <a:t>For heavier markers, multiple marks on a passage is a relatively selective criteria</a:t>
            </a:r>
          </a:p>
          <a:p>
            <a:pPr lvl="1"/>
            <a:r>
              <a:rPr lang="en-US" altLang="en-US" dirty="0"/>
              <a:t>For lighter markers, any marks on a passage is a relatively selective criteria</a:t>
            </a:r>
          </a:p>
          <a:p>
            <a:r>
              <a:rPr lang="en-US" altLang="en-US" dirty="0"/>
              <a:t>Remember:</a:t>
            </a:r>
            <a:br>
              <a:rPr lang="en-US" altLang="en-US" dirty="0"/>
            </a:br>
            <a:r>
              <a:rPr lang="en-US" altLang="en-US" sz="2800" dirty="0"/>
              <a:t>citation is a conservative definition of useful ...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BB09EE73-2033-E50D-39ED-DBB6C73F35C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Lessons for System Design</a:t>
            </a:r>
          </a:p>
        </p:txBody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07F62C6D-CE1B-7C93-726F-6A36C9E8291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/>
              <a:t>Annotations correlate with usefulness, but there is a lot of noise.</a:t>
            </a:r>
          </a:p>
          <a:p>
            <a:pPr lvl="1"/>
            <a:r>
              <a:rPr lang="en-US" altLang="en-US" dirty="0"/>
              <a:t>need way of locating high-emphasis passages</a:t>
            </a:r>
          </a:p>
          <a:p>
            <a:r>
              <a:rPr lang="en-US" altLang="en-US" dirty="0"/>
              <a:t>Annotation styles vary greatly.</a:t>
            </a:r>
          </a:p>
          <a:p>
            <a:pPr lvl="1"/>
            <a:r>
              <a:rPr lang="en-US" altLang="en-US" dirty="0"/>
              <a:t>need method of identifying more important passages in any case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1026">
            <a:extLst>
              <a:ext uri="{FF2B5EF4-FFF2-40B4-BE49-F238E27FC236}">
                <a16:creationId xmlns:a16="http://schemas.microsoft.com/office/drawing/2014/main" id="{032B3A81-F67F-E7B4-308C-A4E7A5EDBA4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2667000"/>
            <a:ext cx="7772400" cy="1143000"/>
          </a:xfrm>
        </p:spPr>
        <p:txBody>
          <a:bodyPr/>
          <a:lstStyle/>
          <a:p>
            <a:r>
              <a:rPr lang="en-US" altLang="en-US"/>
              <a:t>Design of the</a:t>
            </a:r>
            <a:br>
              <a:rPr lang="en-US" altLang="en-US"/>
            </a:br>
            <a:r>
              <a:rPr lang="en-US" altLang="en-US"/>
              <a:t>Mark Parser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CCC18992-BAE0-38E1-22EF-B30D8C7CBE0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The Mark Parser</a:t>
            </a:r>
          </a:p>
        </p:txBody>
      </p:sp>
      <p:sp>
        <p:nvSpPr>
          <p:cNvPr id="30723" name="Line 4">
            <a:extLst>
              <a:ext uri="{FF2B5EF4-FFF2-40B4-BE49-F238E27FC236}">
                <a16:creationId xmlns:a16="http://schemas.microsoft.com/office/drawing/2014/main" id="{08C1B28B-8C02-438A-BAFE-43A36A85A6A5}"/>
              </a:ext>
            </a:extLst>
          </p:cNvPr>
          <p:cNvSpPr>
            <a:spLocks noChangeShapeType="1"/>
          </p:cNvSpPr>
          <p:nvPr/>
        </p:nvSpPr>
        <p:spPr bwMode="auto">
          <a:xfrm>
            <a:off x="381000" y="3810000"/>
            <a:ext cx="1066800" cy="0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724" name="Text Box 5">
            <a:extLst>
              <a:ext uri="{FF2B5EF4-FFF2-40B4-BE49-F238E27FC236}">
                <a16:creationId xmlns:a16="http://schemas.microsoft.com/office/drawing/2014/main" id="{4531A295-5B83-1073-66CC-DB88B8E215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4038600"/>
            <a:ext cx="1354138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>
                <a:latin typeface="Arial Narrow" panose="020B0606020202030204" pitchFamily="34" charset="0"/>
              </a:rPr>
              <a:t>Individual</a:t>
            </a:r>
          </a:p>
          <a:p>
            <a:r>
              <a:rPr lang="en-US" altLang="en-US">
                <a:latin typeface="Arial Narrow" panose="020B0606020202030204" pitchFamily="34" charset="0"/>
              </a:rPr>
              <a:t>Marks and</a:t>
            </a:r>
          </a:p>
          <a:p>
            <a:r>
              <a:rPr lang="en-US" altLang="en-US">
                <a:latin typeface="Arial Narrow" panose="020B0606020202030204" pitchFamily="34" charset="0"/>
              </a:rPr>
              <a:t>Passages</a:t>
            </a:r>
            <a:endParaRPr lang="en-US" altLang="en-US"/>
          </a:p>
        </p:txBody>
      </p:sp>
      <p:sp>
        <p:nvSpPr>
          <p:cNvPr id="30725" name="Rectangle 6">
            <a:extLst>
              <a:ext uri="{FF2B5EF4-FFF2-40B4-BE49-F238E27FC236}">
                <a16:creationId xmlns:a16="http://schemas.microsoft.com/office/drawing/2014/main" id="{35C618C9-5CC6-5263-8827-0074B08C67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0200" y="2209800"/>
            <a:ext cx="5791200" cy="4038600"/>
          </a:xfrm>
          <a:prstGeom prst="rect">
            <a:avLst/>
          </a:prstGeom>
          <a:noFill/>
          <a:ln w="19050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30726" name="Line 7">
            <a:extLst>
              <a:ext uri="{FF2B5EF4-FFF2-40B4-BE49-F238E27FC236}">
                <a16:creationId xmlns:a16="http://schemas.microsoft.com/office/drawing/2014/main" id="{F7E36371-79FF-6FF4-57F6-78CCBE547E58}"/>
              </a:ext>
            </a:extLst>
          </p:cNvPr>
          <p:cNvSpPr>
            <a:spLocks noChangeShapeType="1"/>
          </p:cNvSpPr>
          <p:nvPr/>
        </p:nvSpPr>
        <p:spPr bwMode="auto">
          <a:xfrm>
            <a:off x="7620000" y="3768725"/>
            <a:ext cx="1295400" cy="0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727" name="Text Box 8">
            <a:extLst>
              <a:ext uri="{FF2B5EF4-FFF2-40B4-BE49-F238E27FC236}">
                <a16:creationId xmlns:a16="http://schemas.microsoft.com/office/drawing/2014/main" id="{BBB6A82A-A771-8083-F961-2D8645D10A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3800" y="4038600"/>
            <a:ext cx="1447800" cy="191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>
                <a:latin typeface="Arial Narrow" panose="020B0606020202030204" pitchFamily="34" charset="0"/>
              </a:rPr>
              <a:t>Hierarchy of Marks with</a:t>
            </a:r>
          </a:p>
          <a:p>
            <a:r>
              <a:rPr lang="en-US" altLang="en-US" dirty="0">
                <a:latin typeface="Arial Narrow" panose="020B0606020202030204" pitchFamily="34" charset="0"/>
              </a:rPr>
              <a:t>Emphasis Weights</a:t>
            </a:r>
            <a:endParaRPr lang="en-US" altLang="en-US" dirty="0"/>
          </a:p>
        </p:txBody>
      </p:sp>
      <p:sp>
        <p:nvSpPr>
          <p:cNvPr id="30728" name="Text Box 9">
            <a:extLst>
              <a:ext uri="{FF2B5EF4-FFF2-40B4-BE49-F238E27FC236}">
                <a16:creationId xmlns:a16="http://schemas.microsoft.com/office/drawing/2014/main" id="{82335482-9929-2CF8-E66F-899A907244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2590800"/>
            <a:ext cx="4725988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>
                <a:latin typeface="Arial" panose="020B0604020202020204" pitchFamily="34" charset="0"/>
              </a:rPr>
              <a:t>1. Cluster marks based on timing,</a:t>
            </a:r>
            <a:br>
              <a:rPr lang="en-US" altLang="en-US" dirty="0">
                <a:latin typeface="Arial" panose="020B0604020202020204" pitchFamily="34" charset="0"/>
              </a:rPr>
            </a:br>
            <a:r>
              <a:rPr lang="en-US" altLang="en-US" dirty="0">
                <a:latin typeface="Arial" panose="020B0604020202020204" pitchFamily="34" charset="0"/>
              </a:rPr>
              <a:t>    position, and pen type</a:t>
            </a:r>
          </a:p>
        </p:txBody>
      </p:sp>
      <p:sp>
        <p:nvSpPr>
          <p:cNvPr id="30729" name="Text Box 10">
            <a:extLst>
              <a:ext uri="{FF2B5EF4-FFF2-40B4-BE49-F238E27FC236}">
                <a16:creationId xmlns:a16="http://schemas.microsoft.com/office/drawing/2014/main" id="{025E4F4E-0F53-2E1A-C768-408DE15253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3810000"/>
            <a:ext cx="5233988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>
                <a:latin typeface="Arial" panose="020B0604020202020204" pitchFamily="34" charset="0"/>
              </a:rPr>
              <a:t>2. Assign annotation types to clusters</a:t>
            </a:r>
          </a:p>
          <a:p>
            <a:r>
              <a:rPr lang="en-US" altLang="en-US" dirty="0">
                <a:latin typeface="Arial" panose="020B0604020202020204" pitchFamily="34" charset="0"/>
              </a:rPr>
              <a:t>    with default emphasis values</a:t>
            </a:r>
          </a:p>
        </p:txBody>
      </p:sp>
      <p:sp>
        <p:nvSpPr>
          <p:cNvPr id="30730" name="Text Box 11">
            <a:extLst>
              <a:ext uri="{FF2B5EF4-FFF2-40B4-BE49-F238E27FC236}">
                <a16:creationId xmlns:a16="http://schemas.microsoft.com/office/drawing/2014/main" id="{8F489B4C-7611-E671-4936-AEBF7C2E07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5029200"/>
            <a:ext cx="5319713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>
                <a:latin typeface="Arial" panose="020B0604020202020204" pitchFamily="34" charset="0"/>
              </a:rPr>
              <a:t>3. Group clusters based on passages,</a:t>
            </a:r>
            <a:br>
              <a:rPr lang="en-US" altLang="en-US" dirty="0">
                <a:latin typeface="Arial" panose="020B0604020202020204" pitchFamily="34" charset="0"/>
              </a:rPr>
            </a:br>
            <a:r>
              <a:rPr lang="en-US" altLang="en-US" dirty="0">
                <a:latin typeface="Arial" panose="020B0604020202020204" pitchFamily="34" charset="0"/>
              </a:rPr>
              <a:t>    adding emphasis for new groups.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7" grpId="0"/>
      <p:bldP spid="30728" grpId="0"/>
      <p:bldP spid="30729" grpId="0"/>
      <p:bldP spid="3073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231A95F9-526E-0673-3F81-B77C5F046C9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An Example: The Ideal</a:t>
            </a:r>
          </a:p>
        </p:txBody>
      </p:sp>
      <p:pic>
        <p:nvPicPr>
          <p:cNvPr id="31747" name="Picture 3">
            <a:extLst>
              <a:ext uri="{FF2B5EF4-FFF2-40B4-BE49-F238E27FC236}">
                <a16:creationId xmlns:a16="http://schemas.microsoft.com/office/drawing/2014/main" id="{7167B11D-3B9C-FC5E-F02E-5BBC9ED6B9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6" t="51613" r="52904" b="27420"/>
          <a:stretch>
            <a:fillRect/>
          </a:stretch>
        </p:blipFill>
        <p:spPr bwMode="auto">
          <a:xfrm>
            <a:off x="304800" y="3124200"/>
            <a:ext cx="5181600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1748" name="Line 4">
            <a:extLst>
              <a:ext uri="{FF2B5EF4-FFF2-40B4-BE49-F238E27FC236}">
                <a16:creationId xmlns:a16="http://schemas.microsoft.com/office/drawing/2014/main" id="{85108DAA-6B03-8F09-FC72-A72465293E75}"/>
              </a:ext>
            </a:extLst>
          </p:cNvPr>
          <p:cNvSpPr>
            <a:spLocks noChangeShapeType="1"/>
          </p:cNvSpPr>
          <p:nvPr/>
        </p:nvSpPr>
        <p:spPr bwMode="auto">
          <a:xfrm>
            <a:off x="8001000" y="2362200"/>
            <a:ext cx="762000" cy="0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49" name="Line 5">
            <a:extLst>
              <a:ext uri="{FF2B5EF4-FFF2-40B4-BE49-F238E27FC236}">
                <a16:creationId xmlns:a16="http://schemas.microsoft.com/office/drawing/2014/main" id="{B8D5B1B5-50C7-E14B-2CC0-0F995AD91301}"/>
              </a:ext>
            </a:extLst>
          </p:cNvPr>
          <p:cNvSpPr>
            <a:spLocks noChangeShapeType="1"/>
          </p:cNvSpPr>
          <p:nvPr/>
        </p:nvSpPr>
        <p:spPr bwMode="auto">
          <a:xfrm>
            <a:off x="8001000" y="2514600"/>
            <a:ext cx="762000" cy="0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50" name="Line 6">
            <a:extLst>
              <a:ext uri="{FF2B5EF4-FFF2-40B4-BE49-F238E27FC236}">
                <a16:creationId xmlns:a16="http://schemas.microsoft.com/office/drawing/2014/main" id="{504D45D9-59A0-BA1F-6EBD-E0D2D34D3E00}"/>
              </a:ext>
            </a:extLst>
          </p:cNvPr>
          <p:cNvSpPr>
            <a:spLocks noChangeShapeType="1"/>
          </p:cNvSpPr>
          <p:nvPr/>
        </p:nvSpPr>
        <p:spPr bwMode="auto">
          <a:xfrm>
            <a:off x="8001000" y="2667000"/>
            <a:ext cx="762000" cy="0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51" name="Line 7">
            <a:extLst>
              <a:ext uri="{FF2B5EF4-FFF2-40B4-BE49-F238E27FC236}">
                <a16:creationId xmlns:a16="http://schemas.microsoft.com/office/drawing/2014/main" id="{4002A91C-2193-224D-210C-F46C24197695}"/>
              </a:ext>
            </a:extLst>
          </p:cNvPr>
          <p:cNvSpPr>
            <a:spLocks noChangeShapeType="1"/>
          </p:cNvSpPr>
          <p:nvPr/>
        </p:nvSpPr>
        <p:spPr bwMode="auto">
          <a:xfrm>
            <a:off x="8001000" y="4724400"/>
            <a:ext cx="762000" cy="0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52" name="Line 8">
            <a:extLst>
              <a:ext uri="{FF2B5EF4-FFF2-40B4-BE49-F238E27FC236}">
                <a16:creationId xmlns:a16="http://schemas.microsoft.com/office/drawing/2014/main" id="{CDC1AA4D-C1B6-14DC-CBED-58273879D536}"/>
              </a:ext>
            </a:extLst>
          </p:cNvPr>
          <p:cNvSpPr>
            <a:spLocks noChangeShapeType="1"/>
          </p:cNvSpPr>
          <p:nvPr/>
        </p:nvSpPr>
        <p:spPr bwMode="auto">
          <a:xfrm>
            <a:off x="8001000" y="3124200"/>
            <a:ext cx="7620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53" name="Line 9">
            <a:extLst>
              <a:ext uri="{FF2B5EF4-FFF2-40B4-BE49-F238E27FC236}">
                <a16:creationId xmlns:a16="http://schemas.microsoft.com/office/drawing/2014/main" id="{77DC5D6F-CE9F-E55D-1FE7-6E9C29DE315A}"/>
              </a:ext>
            </a:extLst>
          </p:cNvPr>
          <p:cNvSpPr>
            <a:spLocks noChangeShapeType="1"/>
          </p:cNvSpPr>
          <p:nvPr/>
        </p:nvSpPr>
        <p:spPr bwMode="auto">
          <a:xfrm>
            <a:off x="8001000" y="3276600"/>
            <a:ext cx="7620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54" name="Line 10">
            <a:extLst>
              <a:ext uri="{FF2B5EF4-FFF2-40B4-BE49-F238E27FC236}">
                <a16:creationId xmlns:a16="http://schemas.microsoft.com/office/drawing/2014/main" id="{DF3F0956-1429-E667-805F-00926DB82279}"/>
              </a:ext>
            </a:extLst>
          </p:cNvPr>
          <p:cNvSpPr>
            <a:spLocks noChangeShapeType="1"/>
          </p:cNvSpPr>
          <p:nvPr/>
        </p:nvSpPr>
        <p:spPr bwMode="auto">
          <a:xfrm>
            <a:off x="8001000" y="3429000"/>
            <a:ext cx="7620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55" name="Line 11">
            <a:extLst>
              <a:ext uri="{FF2B5EF4-FFF2-40B4-BE49-F238E27FC236}">
                <a16:creationId xmlns:a16="http://schemas.microsoft.com/office/drawing/2014/main" id="{2B1FF45B-244E-CC89-DECE-149EC179A085}"/>
              </a:ext>
            </a:extLst>
          </p:cNvPr>
          <p:cNvSpPr>
            <a:spLocks noChangeShapeType="1"/>
          </p:cNvSpPr>
          <p:nvPr/>
        </p:nvSpPr>
        <p:spPr bwMode="auto">
          <a:xfrm>
            <a:off x="8001000" y="3581400"/>
            <a:ext cx="7620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56" name="Line 12">
            <a:extLst>
              <a:ext uri="{FF2B5EF4-FFF2-40B4-BE49-F238E27FC236}">
                <a16:creationId xmlns:a16="http://schemas.microsoft.com/office/drawing/2014/main" id="{BF0CD183-0331-2A52-AFCF-418C063E181B}"/>
              </a:ext>
            </a:extLst>
          </p:cNvPr>
          <p:cNvSpPr>
            <a:spLocks noChangeShapeType="1"/>
          </p:cNvSpPr>
          <p:nvPr/>
        </p:nvSpPr>
        <p:spPr bwMode="auto">
          <a:xfrm>
            <a:off x="8001000" y="4191000"/>
            <a:ext cx="7620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57" name="Line 13">
            <a:extLst>
              <a:ext uri="{FF2B5EF4-FFF2-40B4-BE49-F238E27FC236}">
                <a16:creationId xmlns:a16="http://schemas.microsoft.com/office/drawing/2014/main" id="{58673A13-BB9E-F46B-0D9F-293B05885007}"/>
              </a:ext>
            </a:extLst>
          </p:cNvPr>
          <p:cNvSpPr>
            <a:spLocks noChangeShapeType="1"/>
          </p:cNvSpPr>
          <p:nvPr/>
        </p:nvSpPr>
        <p:spPr bwMode="auto">
          <a:xfrm>
            <a:off x="8001000" y="4038600"/>
            <a:ext cx="7620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58" name="Line 14">
            <a:extLst>
              <a:ext uri="{FF2B5EF4-FFF2-40B4-BE49-F238E27FC236}">
                <a16:creationId xmlns:a16="http://schemas.microsoft.com/office/drawing/2014/main" id="{7689D286-C962-3340-06AA-022FDFD4053C}"/>
              </a:ext>
            </a:extLst>
          </p:cNvPr>
          <p:cNvSpPr>
            <a:spLocks noChangeShapeType="1"/>
          </p:cNvSpPr>
          <p:nvPr/>
        </p:nvSpPr>
        <p:spPr bwMode="auto">
          <a:xfrm>
            <a:off x="8001000" y="3886200"/>
            <a:ext cx="7620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59" name="Line 15">
            <a:extLst>
              <a:ext uri="{FF2B5EF4-FFF2-40B4-BE49-F238E27FC236}">
                <a16:creationId xmlns:a16="http://schemas.microsoft.com/office/drawing/2014/main" id="{6A39D43F-C3B4-98E3-EF86-321272419941}"/>
              </a:ext>
            </a:extLst>
          </p:cNvPr>
          <p:cNvSpPr>
            <a:spLocks noChangeShapeType="1"/>
          </p:cNvSpPr>
          <p:nvPr/>
        </p:nvSpPr>
        <p:spPr bwMode="auto">
          <a:xfrm>
            <a:off x="8001000" y="3733800"/>
            <a:ext cx="7620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60" name="Line 16">
            <a:extLst>
              <a:ext uri="{FF2B5EF4-FFF2-40B4-BE49-F238E27FC236}">
                <a16:creationId xmlns:a16="http://schemas.microsoft.com/office/drawing/2014/main" id="{B5996F70-18FE-B022-75FF-628CB6DCEA66}"/>
              </a:ext>
            </a:extLst>
          </p:cNvPr>
          <p:cNvSpPr>
            <a:spLocks noChangeShapeType="1"/>
          </p:cNvSpPr>
          <p:nvPr/>
        </p:nvSpPr>
        <p:spPr bwMode="auto">
          <a:xfrm>
            <a:off x="8001000" y="5257800"/>
            <a:ext cx="7620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61" name="Line 17">
            <a:extLst>
              <a:ext uri="{FF2B5EF4-FFF2-40B4-BE49-F238E27FC236}">
                <a16:creationId xmlns:a16="http://schemas.microsoft.com/office/drawing/2014/main" id="{84132C43-EE9C-CC17-A3BC-79742280C369}"/>
              </a:ext>
            </a:extLst>
          </p:cNvPr>
          <p:cNvSpPr>
            <a:spLocks noChangeShapeType="1"/>
          </p:cNvSpPr>
          <p:nvPr/>
        </p:nvSpPr>
        <p:spPr bwMode="auto">
          <a:xfrm>
            <a:off x="8001000" y="5410200"/>
            <a:ext cx="7620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62" name="Line 18">
            <a:extLst>
              <a:ext uri="{FF2B5EF4-FFF2-40B4-BE49-F238E27FC236}">
                <a16:creationId xmlns:a16="http://schemas.microsoft.com/office/drawing/2014/main" id="{EBE0F549-5BA3-3FD1-FC8A-FD7F4806C62E}"/>
              </a:ext>
            </a:extLst>
          </p:cNvPr>
          <p:cNvSpPr>
            <a:spLocks noChangeShapeType="1"/>
          </p:cNvSpPr>
          <p:nvPr/>
        </p:nvSpPr>
        <p:spPr bwMode="auto">
          <a:xfrm>
            <a:off x="8001000" y="5562600"/>
            <a:ext cx="7620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63" name="Line 19">
            <a:extLst>
              <a:ext uri="{FF2B5EF4-FFF2-40B4-BE49-F238E27FC236}">
                <a16:creationId xmlns:a16="http://schemas.microsoft.com/office/drawing/2014/main" id="{3CF8389F-698E-1E5C-D35D-EBD73B178841}"/>
              </a:ext>
            </a:extLst>
          </p:cNvPr>
          <p:cNvSpPr>
            <a:spLocks noChangeShapeType="1"/>
          </p:cNvSpPr>
          <p:nvPr/>
        </p:nvSpPr>
        <p:spPr bwMode="auto">
          <a:xfrm>
            <a:off x="8001000" y="5715000"/>
            <a:ext cx="7620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64" name="Line 20">
            <a:extLst>
              <a:ext uri="{FF2B5EF4-FFF2-40B4-BE49-F238E27FC236}">
                <a16:creationId xmlns:a16="http://schemas.microsoft.com/office/drawing/2014/main" id="{C4EDE6C6-0CA8-37C4-D5A7-9E5FFF94E355}"/>
              </a:ext>
            </a:extLst>
          </p:cNvPr>
          <p:cNvSpPr>
            <a:spLocks noChangeShapeType="1"/>
          </p:cNvSpPr>
          <p:nvPr/>
        </p:nvSpPr>
        <p:spPr bwMode="auto">
          <a:xfrm>
            <a:off x="8001000" y="6324600"/>
            <a:ext cx="7620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65" name="Line 21">
            <a:extLst>
              <a:ext uri="{FF2B5EF4-FFF2-40B4-BE49-F238E27FC236}">
                <a16:creationId xmlns:a16="http://schemas.microsoft.com/office/drawing/2014/main" id="{C3128657-643B-815C-6159-A1B3F26EBF81}"/>
              </a:ext>
            </a:extLst>
          </p:cNvPr>
          <p:cNvSpPr>
            <a:spLocks noChangeShapeType="1"/>
          </p:cNvSpPr>
          <p:nvPr/>
        </p:nvSpPr>
        <p:spPr bwMode="auto">
          <a:xfrm>
            <a:off x="8001000" y="6172200"/>
            <a:ext cx="7620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66" name="Line 22">
            <a:extLst>
              <a:ext uri="{FF2B5EF4-FFF2-40B4-BE49-F238E27FC236}">
                <a16:creationId xmlns:a16="http://schemas.microsoft.com/office/drawing/2014/main" id="{9C64743F-F1E7-213E-762C-7F0D6ED9929D}"/>
              </a:ext>
            </a:extLst>
          </p:cNvPr>
          <p:cNvSpPr>
            <a:spLocks noChangeShapeType="1"/>
          </p:cNvSpPr>
          <p:nvPr/>
        </p:nvSpPr>
        <p:spPr bwMode="auto">
          <a:xfrm>
            <a:off x="8001000" y="6019800"/>
            <a:ext cx="7620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67" name="Line 23">
            <a:extLst>
              <a:ext uri="{FF2B5EF4-FFF2-40B4-BE49-F238E27FC236}">
                <a16:creationId xmlns:a16="http://schemas.microsoft.com/office/drawing/2014/main" id="{A2B2A3BF-F1FC-6EF9-1472-A58697596300}"/>
              </a:ext>
            </a:extLst>
          </p:cNvPr>
          <p:cNvSpPr>
            <a:spLocks noChangeShapeType="1"/>
          </p:cNvSpPr>
          <p:nvPr/>
        </p:nvSpPr>
        <p:spPr bwMode="auto">
          <a:xfrm>
            <a:off x="8001000" y="5867400"/>
            <a:ext cx="7620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68" name="Text Box 24">
            <a:extLst>
              <a:ext uri="{FF2B5EF4-FFF2-40B4-BE49-F238E27FC236}">
                <a16:creationId xmlns:a16="http://schemas.microsoft.com/office/drawing/2014/main" id="{35A75B17-F9E9-86A7-47C7-1AA758DF31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0" y="2286000"/>
            <a:ext cx="10810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800">
                <a:latin typeface="Arial Narrow" panose="020B0606020202030204" pitchFamily="34" charset="0"/>
              </a:rPr>
              <a:t>Highlighter</a:t>
            </a:r>
          </a:p>
        </p:txBody>
      </p:sp>
      <p:sp>
        <p:nvSpPr>
          <p:cNvPr id="31769" name="Text Box 25">
            <a:extLst>
              <a:ext uri="{FF2B5EF4-FFF2-40B4-BE49-F238E27FC236}">
                <a16:creationId xmlns:a16="http://schemas.microsoft.com/office/drawing/2014/main" id="{6C278B38-CEAC-AE5D-58AC-357F17CFC1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0" y="3124200"/>
            <a:ext cx="9969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800">
                <a:latin typeface="Arial Narrow" panose="020B0606020202030204" pitchFamily="34" charset="0"/>
              </a:rPr>
              <a:t>Comment</a:t>
            </a:r>
          </a:p>
        </p:txBody>
      </p:sp>
      <p:sp>
        <p:nvSpPr>
          <p:cNvPr id="31770" name="Text Box 26">
            <a:extLst>
              <a:ext uri="{FF2B5EF4-FFF2-40B4-BE49-F238E27FC236}">
                <a16:creationId xmlns:a16="http://schemas.microsoft.com/office/drawing/2014/main" id="{B84C4D23-DF4F-C20D-4C99-FA1C5ADEE2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0" y="4495800"/>
            <a:ext cx="10810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800">
                <a:latin typeface="Arial Narrow" panose="020B0606020202030204" pitchFamily="34" charset="0"/>
              </a:rPr>
              <a:t>Highlighter</a:t>
            </a:r>
          </a:p>
        </p:txBody>
      </p:sp>
      <p:sp>
        <p:nvSpPr>
          <p:cNvPr id="31771" name="Text Box 27">
            <a:extLst>
              <a:ext uri="{FF2B5EF4-FFF2-40B4-BE49-F238E27FC236}">
                <a16:creationId xmlns:a16="http://schemas.microsoft.com/office/drawing/2014/main" id="{60CBE51B-7D26-D55C-CCE3-229775CA52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0" y="5334000"/>
            <a:ext cx="9969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800">
                <a:latin typeface="Arial Narrow" panose="020B0606020202030204" pitchFamily="34" charset="0"/>
              </a:rPr>
              <a:t>Comment</a:t>
            </a:r>
          </a:p>
        </p:txBody>
      </p:sp>
      <p:sp>
        <p:nvSpPr>
          <p:cNvPr id="31772" name="Text Box 28">
            <a:extLst>
              <a:ext uri="{FF2B5EF4-FFF2-40B4-BE49-F238E27FC236}">
                <a16:creationId xmlns:a16="http://schemas.microsoft.com/office/drawing/2014/main" id="{3799EB6F-A6BF-44FC-4455-D9151E00F0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2600" y="2286000"/>
            <a:ext cx="1204913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800">
                <a:latin typeface="Arial Narrow" panose="020B0606020202030204" pitchFamily="34" charset="0"/>
              </a:rPr>
              <a:t>Multimarked</a:t>
            </a:r>
          </a:p>
          <a:p>
            <a:r>
              <a:rPr lang="en-US" altLang="en-US" sz="1800">
                <a:latin typeface="Arial Narrow" panose="020B0606020202030204" pitchFamily="34" charset="0"/>
              </a:rPr>
              <a:t>Passage</a:t>
            </a:r>
          </a:p>
        </p:txBody>
      </p:sp>
      <p:sp>
        <p:nvSpPr>
          <p:cNvPr id="31773" name="Text Box 29">
            <a:extLst>
              <a:ext uri="{FF2B5EF4-FFF2-40B4-BE49-F238E27FC236}">
                <a16:creationId xmlns:a16="http://schemas.microsoft.com/office/drawing/2014/main" id="{46049526-DF8E-4ADF-EE67-FE8A996550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2600" y="4495800"/>
            <a:ext cx="1204913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800">
                <a:latin typeface="Arial Narrow" panose="020B0606020202030204" pitchFamily="34" charset="0"/>
              </a:rPr>
              <a:t>Multimarked</a:t>
            </a:r>
          </a:p>
          <a:p>
            <a:r>
              <a:rPr lang="en-US" altLang="en-US" sz="1800">
                <a:latin typeface="Arial Narrow" panose="020B0606020202030204" pitchFamily="34" charset="0"/>
              </a:rPr>
              <a:t>Passage</a:t>
            </a:r>
          </a:p>
        </p:txBody>
      </p:sp>
      <p:sp>
        <p:nvSpPr>
          <p:cNvPr id="31774" name="Line 30">
            <a:extLst>
              <a:ext uri="{FF2B5EF4-FFF2-40B4-BE49-F238E27FC236}">
                <a16:creationId xmlns:a16="http://schemas.microsoft.com/office/drawing/2014/main" id="{F56D4E19-4157-92BA-C580-21023D9F1E1A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267200" y="4495800"/>
            <a:ext cx="1295400" cy="304800"/>
          </a:xfrm>
          <a:prstGeom prst="line">
            <a:avLst/>
          </a:prstGeom>
          <a:noFill/>
          <a:ln w="38100">
            <a:solidFill>
              <a:srgbClr val="3366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75" name="Line 31">
            <a:extLst>
              <a:ext uri="{FF2B5EF4-FFF2-40B4-BE49-F238E27FC236}">
                <a16:creationId xmlns:a16="http://schemas.microsoft.com/office/drawing/2014/main" id="{BA212347-768E-6FE3-9516-D896E92D485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419600" y="2590800"/>
            <a:ext cx="1143000" cy="838200"/>
          </a:xfrm>
          <a:prstGeom prst="line">
            <a:avLst/>
          </a:prstGeom>
          <a:noFill/>
          <a:ln w="38100">
            <a:solidFill>
              <a:srgbClr val="3366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8" grpId="0" animBg="1"/>
      <p:bldP spid="31749" grpId="0" animBg="1"/>
      <p:bldP spid="31750" grpId="0" animBg="1"/>
      <p:bldP spid="31751" grpId="0" animBg="1"/>
      <p:bldP spid="31752" grpId="0" animBg="1"/>
      <p:bldP spid="31753" grpId="0" animBg="1"/>
      <p:bldP spid="31754" grpId="0" animBg="1"/>
      <p:bldP spid="31755" grpId="0" animBg="1"/>
      <p:bldP spid="31756" grpId="0" animBg="1"/>
      <p:bldP spid="31757" grpId="0" animBg="1"/>
      <p:bldP spid="31758" grpId="0" animBg="1"/>
      <p:bldP spid="31759" grpId="0" animBg="1"/>
      <p:bldP spid="31760" grpId="0" animBg="1"/>
      <p:bldP spid="31761" grpId="0" animBg="1"/>
      <p:bldP spid="31762" grpId="0" animBg="1"/>
      <p:bldP spid="31763" grpId="0" animBg="1"/>
      <p:bldP spid="31764" grpId="0" animBg="1"/>
      <p:bldP spid="31765" grpId="0" animBg="1"/>
      <p:bldP spid="31766" grpId="0" animBg="1"/>
      <p:bldP spid="31767" grpId="0" animBg="1"/>
      <p:bldP spid="31768" grpId="0"/>
      <p:bldP spid="31769" grpId="0"/>
      <p:bldP spid="31770" grpId="0"/>
      <p:bldP spid="31771" grpId="0"/>
      <p:bldP spid="31772" grpId="0"/>
      <p:bldP spid="31773" grpId="0"/>
      <p:bldP spid="31774" grpId="0" animBg="1"/>
      <p:bldP spid="3177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29847D92-7C16-C13E-C53F-A5ED69D2F19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An Example: Reality</a:t>
            </a:r>
          </a:p>
        </p:txBody>
      </p:sp>
      <p:pic>
        <p:nvPicPr>
          <p:cNvPr id="32771" name="Picture 22">
            <a:extLst>
              <a:ext uri="{FF2B5EF4-FFF2-40B4-BE49-F238E27FC236}">
                <a16:creationId xmlns:a16="http://schemas.microsoft.com/office/drawing/2014/main" id="{3FAB42E0-C750-3935-952A-ACB8E33EA1E6}"/>
              </a:ext>
            </a:extLst>
          </p:cNvPr>
          <p:cNvPicPr>
            <a:picLocks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5800" y="3092450"/>
            <a:ext cx="3810000" cy="1890713"/>
          </a:xfrm>
          <a:noFill/>
          <a:ln w="285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2772" name="Picture 4">
            <a:extLst>
              <a:ext uri="{FF2B5EF4-FFF2-40B4-BE49-F238E27FC236}">
                <a16:creationId xmlns:a16="http://schemas.microsoft.com/office/drawing/2014/main" id="{447B87F6-C139-130B-3D3D-B66824DC6F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6" t="51613" r="52904" b="27420"/>
          <a:stretch>
            <a:fillRect/>
          </a:stretch>
        </p:blipFill>
        <p:spPr bwMode="auto">
          <a:xfrm>
            <a:off x="490538" y="2400300"/>
            <a:ext cx="7788275" cy="2978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2773" name="Rectangle 6">
            <a:extLst>
              <a:ext uri="{FF2B5EF4-FFF2-40B4-BE49-F238E27FC236}">
                <a16:creationId xmlns:a16="http://schemas.microsoft.com/office/drawing/2014/main" id="{C4ABDB26-292B-4348-9BE3-84945110B36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78350" y="4211638"/>
            <a:ext cx="1330325" cy="314325"/>
          </a:xfrm>
          <a:prstGeom prst="rect">
            <a:avLst/>
          </a:prstGeom>
          <a:noFill/>
          <a:ln w="28575">
            <a:solidFill>
              <a:srgbClr val="D60093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32774" name="Rectangle 8">
            <a:extLst>
              <a:ext uri="{FF2B5EF4-FFF2-40B4-BE49-F238E27FC236}">
                <a16:creationId xmlns:a16="http://schemas.microsoft.com/office/drawing/2014/main" id="{3895E3F5-24A0-1842-619E-6BFE007B499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98525" y="4340225"/>
            <a:ext cx="1138238" cy="222250"/>
          </a:xfrm>
          <a:prstGeom prst="rect">
            <a:avLst/>
          </a:prstGeom>
          <a:noFill/>
          <a:ln w="28575">
            <a:solidFill>
              <a:srgbClr val="D60093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32775" name="Rectangle 10">
            <a:extLst>
              <a:ext uri="{FF2B5EF4-FFF2-40B4-BE49-F238E27FC236}">
                <a16:creationId xmlns:a16="http://schemas.microsoft.com/office/drawing/2014/main" id="{C62EA9CB-61C9-CD1F-834A-349FF5E8B3B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093913" y="4232275"/>
            <a:ext cx="2333625" cy="387350"/>
          </a:xfrm>
          <a:prstGeom prst="rect">
            <a:avLst/>
          </a:prstGeom>
          <a:noFill/>
          <a:ln w="28575">
            <a:solidFill>
              <a:srgbClr val="D60093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32776" name="Rectangle 12">
            <a:extLst>
              <a:ext uri="{FF2B5EF4-FFF2-40B4-BE49-F238E27FC236}">
                <a16:creationId xmlns:a16="http://schemas.microsoft.com/office/drawing/2014/main" id="{E477AD0C-71BD-1F18-E51A-531AABC2230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69950" y="4160838"/>
            <a:ext cx="5083175" cy="487362"/>
          </a:xfrm>
          <a:prstGeom prst="rect">
            <a:avLst/>
          </a:prstGeom>
          <a:noFill/>
          <a:ln w="28575">
            <a:solidFill>
              <a:srgbClr val="3333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32777" name="Rectangle 13">
            <a:extLst>
              <a:ext uri="{FF2B5EF4-FFF2-40B4-BE49-F238E27FC236}">
                <a16:creationId xmlns:a16="http://schemas.microsoft.com/office/drawing/2014/main" id="{30D4ACB0-C5A2-05E9-47A7-26DA871C607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163638" y="3373438"/>
            <a:ext cx="3535362" cy="215900"/>
          </a:xfrm>
          <a:prstGeom prst="rect">
            <a:avLst/>
          </a:prstGeom>
          <a:noFill/>
          <a:ln w="28575">
            <a:solidFill>
              <a:srgbClr val="D60093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32778" name="Rectangle 14">
            <a:extLst>
              <a:ext uri="{FF2B5EF4-FFF2-40B4-BE49-F238E27FC236}">
                <a16:creationId xmlns:a16="http://schemas.microsoft.com/office/drawing/2014/main" id="{61EB42A6-6651-8067-E453-44D85CB5E97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33413" y="2959100"/>
            <a:ext cx="5934075" cy="400050"/>
          </a:xfrm>
          <a:prstGeom prst="rect">
            <a:avLst/>
          </a:prstGeom>
          <a:noFill/>
          <a:ln w="28575">
            <a:solidFill>
              <a:srgbClr val="D60093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32779" name="Rectangle 18">
            <a:extLst>
              <a:ext uri="{FF2B5EF4-FFF2-40B4-BE49-F238E27FC236}">
                <a16:creationId xmlns:a16="http://schemas.microsoft.com/office/drawing/2014/main" id="{FC33610F-9876-5658-5FE4-37FC6F7B9A0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604000" y="2757488"/>
            <a:ext cx="1631950" cy="774700"/>
          </a:xfrm>
          <a:prstGeom prst="rect">
            <a:avLst/>
          </a:prstGeom>
          <a:noFill/>
          <a:ln w="28575">
            <a:solidFill>
              <a:srgbClr val="D60093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32780" name="Rectangle 19">
            <a:extLst>
              <a:ext uri="{FF2B5EF4-FFF2-40B4-BE49-F238E27FC236}">
                <a16:creationId xmlns:a16="http://schemas.microsoft.com/office/drawing/2014/main" id="{B5B5F884-C409-1BBC-9EE1-E66CAD21D35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4838" y="2736850"/>
            <a:ext cx="7645400" cy="887413"/>
          </a:xfrm>
          <a:prstGeom prst="rect">
            <a:avLst/>
          </a:prstGeom>
          <a:noFill/>
          <a:ln w="28575">
            <a:solidFill>
              <a:srgbClr val="3333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8B660591-40E1-5732-0056-D174AECB9F4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838200"/>
          </a:xfrm>
        </p:spPr>
        <p:txBody>
          <a:bodyPr/>
          <a:lstStyle/>
          <a:p>
            <a:r>
              <a:rPr lang="en-US" altLang="en-US"/>
              <a:t>Mark Parser Assessment </a:t>
            </a:r>
          </a:p>
        </p:txBody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992AF482-BE8A-A645-5352-C0CC1D07669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924800" cy="4648200"/>
          </a:xfrm>
        </p:spPr>
        <p:txBody>
          <a:bodyPr/>
          <a:lstStyle/>
          <a:p>
            <a:r>
              <a:rPr lang="en-US" altLang="en-US" dirty="0"/>
              <a:t>Mark Parser tested and refined based on reading group data.</a:t>
            </a:r>
          </a:p>
          <a:p>
            <a:r>
              <a:rPr lang="en-US" altLang="en-US" sz="2800" dirty="0"/>
              <a:t>The Good News:</a:t>
            </a:r>
          </a:p>
          <a:p>
            <a:pPr lvl="1"/>
            <a:r>
              <a:rPr lang="en-US" altLang="en-US" dirty="0"/>
              <a:t>Clustering, categorizing, assigning emphasis, and grouping clusters works as a whole for locating emphasized passages.</a:t>
            </a:r>
          </a:p>
          <a:p>
            <a:r>
              <a:rPr lang="en-US" altLang="en-US" sz="2800" dirty="0"/>
              <a:t>Caveat:</a:t>
            </a:r>
          </a:p>
          <a:p>
            <a:pPr lvl="1"/>
            <a:r>
              <a:rPr lang="en-US" altLang="en-US" dirty="0"/>
              <a:t>All levels make mistakes, so use of any details of parse requires careful design.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941498AA-1515-8C17-88FA-33F3EEABED4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2667000"/>
            <a:ext cx="7772400" cy="1143000"/>
          </a:xfrm>
        </p:spPr>
        <p:txBody>
          <a:bodyPr/>
          <a:lstStyle/>
          <a:p>
            <a:r>
              <a:rPr lang="en-US" altLang="en-US"/>
              <a:t>Example Use of Recognized Annotation Structure in XLibris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>
            <a:extLst>
              <a:ext uri="{FF2B5EF4-FFF2-40B4-BE49-F238E27FC236}">
                <a16:creationId xmlns:a16="http://schemas.microsoft.com/office/drawing/2014/main" id="{E0789867-5CD6-26F2-F2B1-08EA0B38EBF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785813"/>
          </a:xfrm>
        </p:spPr>
        <p:txBody>
          <a:bodyPr/>
          <a:lstStyle/>
          <a:p>
            <a:r>
              <a:rPr lang="en-US" altLang="en-US"/>
              <a:t>XLibris</a:t>
            </a:r>
          </a:p>
        </p:txBody>
      </p:sp>
      <p:sp>
        <p:nvSpPr>
          <p:cNvPr id="35843" name="Content Placeholder 3">
            <a:extLst>
              <a:ext uri="{FF2B5EF4-FFF2-40B4-BE49-F238E27FC236}">
                <a16:creationId xmlns:a16="http://schemas.microsoft.com/office/drawing/2014/main" id="{ED3FF2D6-DB09-6115-2D35-EFA3702ECDBC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376428" y="1519859"/>
            <a:ext cx="4696839" cy="4562819"/>
          </a:xfrm>
        </p:spPr>
        <p:txBody>
          <a:bodyPr/>
          <a:lstStyle/>
          <a:p>
            <a:pPr marL="0" indent="0"/>
            <a:r>
              <a:rPr lang="en-US" altLang="en-US" sz="2800" dirty="0"/>
              <a:t>FXPAL reading </a:t>
            </a:r>
            <a:br>
              <a:rPr lang="en-US" altLang="en-US" sz="2800" dirty="0"/>
            </a:br>
            <a:r>
              <a:rPr lang="en-US" altLang="en-US" sz="2800" dirty="0"/>
              <a:t>application supporting </a:t>
            </a:r>
            <a:br>
              <a:rPr lang="en-US" altLang="en-US" sz="2800" dirty="0"/>
            </a:br>
            <a:r>
              <a:rPr lang="en-US" altLang="en-US" sz="2800" dirty="0"/>
              <a:t>pen-based annotation</a:t>
            </a:r>
          </a:p>
          <a:p>
            <a:pPr marL="0" indent="0"/>
            <a:r>
              <a:rPr lang="en-US" altLang="en-US" sz="2800" dirty="0"/>
              <a:t>Supported the storing </a:t>
            </a:r>
            <a:br>
              <a:rPr lang="en-US" altLang="en-US" sz="2800" dirty="0"/>
            </a:br>
            <a:r>
              <a:rPr lang="en-US" altLang="en-US" sz="2800" dirty="0"/>
              <a:t>and sharing of </a:t>
            </a:r>
            <a:br>
              <a:rPr lang="en-US" altLang="en-US" sz="2800" dirty="0"/>
            </a:br>
            <a:r>
              <a:rPr lang="en-US" altLang="en-US" sz="2800" dirty="0"/>
              <a:t>annotations</a:t>
            </a:r>
          </a:p>
          <a:p>
            <a:pPr marL="0" indent="0"/>
            <a:r>
              <a:rPr lang="en-US" altLang="en-US" sz="2800" dirty="0"/>
              <a:t>This was 1999</a:t>
            </a:r>
          </a:p>
          <a:p>
            <a:pPr lvl="1"/>
            <a:r>
              <a:rPr lang="en-US" altLang="en-US" sz="2400" dirty="0"/>
              <a:t>8 years before first iPhone</a:t>
            </a:r>
          </a:p>
          <a:p>
            <a:pPr lvl="1"/>
            <a:r>
              <a:rPr lang="en-US" altLang="en-US" sz="2400" dirty="0"/>
              <a:t>11 years before first iPad</a:t>
            </a:r>
          </a:p>
        </p:txBody>
      </p:sp>
      <p:pic>
        <p:nvPicPr>
          <p:cNvPr id="35844" name="Picture 2">
            <a:extLst>
              <a:ext uri="{FF2B5EF4-FFF2-40B4-BE49-F238E27FC236}">
                <a16:creationId xmlns:a16="http://schemas.microsoft.com/office/drawing/2014/main" id="{29CAC310-AF8A-BB97-C050-EE15E329DC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71" t="11807" r="8336" b="4350"/>
          <a:stretch>
            <a:fillRect/>
          </a:stretch>
        </p:blipFill>
        <p:spPr bwMode="auto">
          <a:xfrm>
            <a:off x="4841913" y="1519859"/>
            <a:ext cx="3924262" cy="3405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94AD4CEE-7A1A-5316-D441-AD94F3D1FC5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44513" y="609600"/>
            <a:ext cx="8054975" cy="846138"/>
          </a:xfrm>
        </p:spPr>
        <p:txBody>
          <a:bodyPr/>
          <a:lstStyle/>
          <a:p>
            <a:r>
              <a:rPr lang="en-US" altLang="en-US" sz="4000"/>
              <a:t>Identifying High-Value Annotations</a:t>
            </a:r>
          </a:p>
        </p:txBody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FD4B3319-6498-55FC-4D85-31EA4D059899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333375" y="2020888"/>
            <a:ext cx="7858125" cy="631825"/>
          </a:xfrm>
        </p:spPr>
        <p:txBody>
          <a:bodyPr/>
          <a:lstStyle/>
          <a:p>
            <a:pPr marL="0" indent="0"/>
            <a:r>
              <a:rPr lang="en-US" altLang="en-US" sz="2800"/>
              <a:t>Emphasis values in XLibris overview.</a:t>
            </a:r>
          </a:p>
        </p:txBody>
      </p:sp>
      <p:pic>
        <p:nvPicPr>
          <p:cNvPr id="36868" name="Picture 4">
            <a:extLst>
              <a:ext uri="{FF2B5EF4-FFF2-40B4-BE49-F238E27FC236}">
                <a16:creationId xmlns:a16="http://schemas.microsoft.com/office/drawing/2014/main" id="{859813B9-BBF1-D4E0-DE6A-65779A6065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927" b="74854"/>
          <a:stretch>
            <a:fillRect/>
          </a:stretch>
        </p:blipFill>
        <p:spPr bwMode="auto">
          <a:xfrm>
            <a:off x="366713" y="2743200"/>
            <a:ext cx="8382000" cy="358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68BE961C-58B9-F02E-12AB-D9C6F578974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888694"/>
          </a:xfrm>
        </p:spPr>
        <p:txBody>
          <a:bodyPr/>
          <a:lstStyle/>
          <a:p>
            <a:r>
              <a:rPr lang="en-US" altLang="en-US" dirty="0"/>
              <a:t>Overview Features</a:t>
            </a:r>
          </a:p>
        </p:txBody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BB767905-83B9-F2DE-57FD-AB249B2385A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784733"/>
            <a:ext cx="7924800" cy="4311267"/>
          </a:xfrm>
        </p:spPr>
        <p:txBody>
          <a:bodyPr/>
          <a:lstStyle/>
          <a:p>
            <a:r>
              <a:rPr lang="en-US" altLang="en-US" sz="2800" dirty="0"/>
              <a:t>Different icons based on type of marks:</a:t>
            </a:r>
          </a:p>
          <a:p>
            <a:pPr lvl="1"/>
            <a:r>
              <a:rPr lang="en-US" altLang="en-US" sz="2400" dirty="0"/>
              <a:t>selection marks vs. interpretive marks</a:t>
            </a:r>
          </a:p>
          <a:p>
            <a:r>
              <a:rPr lang="en-US" altLang="en-US" sz="2800" dirty="0"/>
              <a:t>Color of icons based on emphasis:</a:t>
            </a:r>
          </a:p>
          <a:p>
            <a:pPr lvl="1"/>
            <a:r>
              <a:rPr lang="en-US" altLang="en-US" sz="2400" dirty="0"/>
              <a:t>low and high value emphasis</a:t>
            </a:r>
          </a:p>
          <a:p>
            <a:r>
              <a:rPr lang="en-US" altLang="en-US" sz="2800" dirty="0"/>
              <a:t>Potential for other information:</a:t>
            </a:r>
          </a:p>
          <a:p>
            <a:pPr lvl="1"/>
            <a:r>
              <a:rPr lang="en-US" altLang="en-US" sz="2400" dirty="0"/>
              <a:t>more cues for relative emphasis</a:t>
            </a:r>
          </a:p>
          <a:p>
            <a:pPr lvl="1"/>
            <a:r>
              <a:rPr lang="en-US" altLang="en-US" sz="2400" dirty="0"/>
              <a:t>more mark types</a:t>
            </a:r>
          </a:p>
          <a:p>
            <a:r>
              <a:rPr lang="en-US" altLang="en-US" sz="2800" dirty="0"/>
              <a:t>Potential for aggregation of annotations for a group/community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C74073B7-C038-C67C-148A-C9C8323C21F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4786313" cy="884238"/>
          </a:xfrm>
        </p:spPr>
        <p:txBody>
          <a:bodyPr/>
          <a:lstStyle/>
          <a:p>
            <a:r>
              <a:rPr lang="en-US" altLang="en-US"/>
              <a:t>Summary</a:t>
            </a:r>
          </a:p>
        </p:txBody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B77A9B78-428A-8135-634F-6056FFE48B1D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763713"/>
            <a:ext cx="7735888" cy="4778375"/>
          </a:xfrm>
        </p:spPr>
        <p:txBody>
          <a:bodyPr/>
          <a:lstStyle/>
          <a:p>
            <a:pPr marL="0" indent="0"/>
            <a:r>
              <a:rPr lang="en-US" altLang="en-US" sz="2400" dirty="0"/>
              <a:t>Annotation patterns are </a:t>
            </a:r>
            <a:br>
              <a:rPr lang="en-US" altLang="en-US" sz="2400" dirty="0"/>
            </a:br>
            <a:r>
              <a:rPr lang="en-US" altLang="en-US" sz="2400" dirty="0"/>
              <a:t>idiosyncratic but useful </a:t>
            </a:r>
            <a:br>
              <a:rPr lang="en-US" altLang="en-US" sz="2400" dirty="0"/>
            </a:br>
            <a:r>
              <a:rPr lang="en-US" altLang="en-US" sz="2400" dirty="0"/>
              <a:t>passages are relatively </a:t>
            </a:r>
            <a:br>
              <a:rPr lang="en-US" altLang="en-US" sz="2400" dirty="0"/>
            </a:br>
            <a:r>
              <a:rPr lang="en-US" altLang="en-US" sz="2400" dirty="0"/>
              <a:t>distinguished.</a:t>
            </a:r>
          </a:p>
          <a:p>
            <a:pPr marL="0" indent="0"/>
            <a:r>
              <a:rPr lang="en-US" altLang="en-US" sz="2400" dirty="0"/>
              <a:t>Marks can be clustered, </a:t>
            </a:r>
            <a:br>
              <a:rPr lang="en-US" altLang="en-US" sz="2400" dirty="0"/>
            </a:br>
            <a:r>
              <a:rPr lang="en-US" altLang="en-US" sz="2400" dirty="0"/>
              <a:t>categorized into types, and </a:t>
            </a:r>
            <a:br>
              <a:rPr lang="en-US" altLang="en-US" sz="2400" dirty="0"/>
            </a:br>
            <a:r>
              <a:rPr lang="en-US" altLang="en-US" sz="2400" dirty="0"/>
              <a:t>given emphasis values.</a:t>
            </a:r>
          </a:p>
          <a:p>
            <a:pPr marL="0" indent="0"/>
            <a:r>
              <a:rPr lang="en-US" altLang="en-US" sz="2400" dirty="0" err="1"/>
              <a:t>XLibris</a:t>
            </a:r>
            <a:r>
              <a:rPr lang="en-US" altLang="en-US" sz="2400" dirty="0"/>
              <a:t> provides emphasis marks in overview based on mark parsing results.</a:t>
            </a:r>
          </a:p>
          <a:p>
            <a:pPr marL="0" indent="0"/>
            <a:r>
              <a:rPr lang="en-US" altLang="en-US" sz="2400" dirty="0"/>
              <a:t>Example of automating interpretation over widely varied user behavior</a:t>
            </a:r>
          </a:p>
        </p:txBody>
      </p:sp>
      <p:pic>
        <p:nvPicPr>
          <p:cNvPr id="38916" name="Picture 3">
            <a:extLst>
              <a:ext uri="{FF2B5EF4-FFF2-40B4-BE49-F238E27FC236}">
                <a16:creationId xmlns:a16="http://schemas.microsoft.com/office/drawing/2014/main" id="{3C25F52C-0A12-AA6F-7818-EB81981706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6875" y="517525"/>
            <a:ext cx="2981325" cy="393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A373F9-A5EA-C478-D828-7D1A4836B5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020896"/>
          </a:xfrm>
        </p:spPr>
        <p:txBody>
          <a:bodyPr/>
          <a:lstStyle/>
          <a:p>
            <a:r>
              <a:rPr lang="en-US" dirty="0"/>
              <a:t>Some Ideas and Lessons from Technical Readings So Far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6ED442-455A-12BF-ACEE-C0AB6702BB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133600"/>
            <a:ext cx="7772400" cy="4114800"/>
          </a:xfrm>
        </p:spPr>
        <p:txBody>
          <a:bodyPr/>
          <a:lstStyle/>
          <a:p>
            <a:r>
              <a:rPr lang="en-US" sz="2800" dirty="0"/>
              <a:t>Continuum of automation</a:t>
            </a:r>
          </a:p>
          <a:p>
            <a:r>
              <a:rPr lang="en-US" sz="2800" dirty="0"/>
              <a:t>Techniques for generating user models</a:t>
            </a:r>
          </a:p>
          <a:p>
            <a:r>
              <a:rPr lang="en-US" sz="2800" dirty="0"/>
              <a:t>Models for deciding when to automate, when to ask, and when to do nothing</a:t>
            </a:r>
          </a:p>
          <a:p>
            <a:r>
              <a:rPr lang="en-US" sz="2800" dirty="0"/>
              <a:t>Methods for eliciting and formalizing human knowledge</a:t>
            </a:r>
          </a:p>
          <a:p>
            <a:r>
              <a:rPr lang="en-US" sz="2800" dirty="0"/>
              <a:t>Interpreting activity in context of highly variable work practices</a:t>
            </a:r>
          </a:p>
        </p:txBody>
      </p:sp>
    </p:spTree>
    <p:extLst>
      <p:ext uri="{BB962C8B-B14F-4D97-AF65-F5344CB8AC3E}">
        <p14:creationId xmlns:p14="http://schemas.microsoft.com/office/powerpoint/2010/main" val="324876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efault Design">
  <a:themeElements>
    <a:clrScheme name="">
      <a:dk1>
        <a:srgbClr val="808080"/>
      </a:dk1>
      <a:lt1>
        <a:srgbClr val="FFFFFF"/>
      </a:lt1>
      <a:dk2>
        <a:srgbClr val="000000"/>
      </a:dk2>
      <a:lt2>
        <a:srgbClr val="FFCC00"/>
      </a:lt2>
      <a:accent1>
        <a:srgbClr val="00CC99"/>
      </a:accent1>
      <a:accent2>
        <a:srgbClr val="FFFF00"/>
      </a:accent2>
      <a:accent3>
        <a:srgbClr val="AAAAAA"/>
      </a:accent3>
      <a:accent4>
        <a:srgbClr val="DADADA"/>
      </a:accent4>
      <a:accent5>
        <a:srgbClr val="AAE2CA"/>
      </a:accent5>
      <a:accent6>
        <a:srgbClr val="E7E700"/>
      </a:accent6>
      <a:hlink>
        <a:srgbClr val="CCCCFF"/>
      </a:hlink>
      <a:folHlink>
        <a:srgbClr val="B2B2B2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1178</TotalTime>
  <Words>850</Words>
  <Application>Microsoft Office PowerPoint</Application>
  <PresentationFormat>On-screen Show (4:3)</PresentationFormat>
  <Paragraphs>151</Paragraphs>
  <Slides>24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0" baseType="lpstr">
      <vt:lpstr>Times New Roman</vt:lpstr>
      <vt:lpstr>Arial</vt:lpstr>
      <vt:lpstr>Aptos</vt:lpstr>
      <vt:lpstr>Arial Narrow</vt:lpstr>
      <vt:lpstr>Default Design</vt:lpstr>
      <vt:lpstr>Microsoft Word Document</vt:lpstr>
      <vt:lpstr>Identifying Useful Passages in Documents based on Annotation Patterns</vt:lpstr>
      <vt:lpstr>Outline</vt:lpstr>
      <vt:lpstr>Lessons for and Relations to Modern IUI Design</vt:lpstr>
      <vt:lpstr>Reading and Annotation</vt:lpstr>
      <vt:lpstr>Types of Annotations</vt:lpstr>
      <vt:lpstr>Relationship of Annotation to Citation in Legal Domain</vt:lpstr>
      <vt:lpstr>Example: Annotation and Citation</vt:lpstr>
      <vt:lpstr>Details</vt:lpstr>
      <vt:lpstr>Documents, Pages, Marks</vt:lpstr>
      <vt:lpstr>Marks on Cited Passages</vt:lpstr>
      <vt:lpstr>Selection using Marks vs. Multimarks</vt:lpstr>
      <vt:lpstr>Interpretation</vt:lpstr>
      <vt:lpstr>Lessons for System Design</vt:lpstr>
      <vt:lpstr>Design of the Mark Parser</vt:lpstr>
      <vt:lpstr>The Mark Parser</vt:lpstr>
      <vt:lpstr>An Example: The Ideal</vt:lpstr>
      <vt:lpstr>An Example: Reality</vt:lpstr>
      <vt:lpstr>Mark Parser Assessment </vt:lpstr>
      <vt:lpstr>Example Use of Recognized Annotation Structure in XLibris</vt:lpstr>
      <vt:lpstr>XLibris</vt:lpstr>
      <vt:lpstr>Identifying High-Value Annotations</vt:lpstr>
      <vt:lpstr>Overview Features</vt:lpstr>
      <vt:lpstr>Summary</vt:lpstr>
      <vt:lpstr>Some Ideas and Lessons from Technical Readings So Far</vt:lpstr>
    </vt:vector>
  </TitlesOfParts>
  <Company>fxpal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Mark Parser</dc:title>
  <dc:creator>Frank M. Shipman III</dc:creator>
  <cp:lastModifiedBy>Frank Shipman</cp:lastModifiedBy>
  <cp:revision>23</cp:revision>
  <cp:lastPrinted>1999-08-06T22:17:29Z</cp:lastPrinted>
  <dcterms:created xsi:type="dcterms:W3CDTF">1999-08-03T17:19:59Z</dcterms:created>
  <dcterms:modified xsi:type="dcterms:W3CDTF">2024-10-07T18:42:41Z</dcterms:modified>
</cp:coreProperties>
</file>