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3"/>
  </p:notesMasterIdLst>
  <p:sldIdLst>
    <p:sldId id="372" r:id="rId2"/>
    <p:sldId id="256" r:id="rId3"/>
    <p:sldId id="356" r:id="rId4"/>
    <p:sldId id="369" r:id="rId5"/>
    <p:sldId id="360" r:id="rId6"/>
    <p:sldId id="364" r:id="rId7"/>
    <p:sldId id="365" r:id="rId8"/>
    <p:sldId id="359" r:id="rId9"/>
    <p:sldId id="358" r:id="rId10"/>
    <p:sldId id="370" r:id="rId11"/>
    <p:sldId id="361" r:id="rId12"/>
    <p:sldId id="353" r:id="rId13"/>
    <p:sldId id="354" r:id="rId14"/>
    <p:sldId id="355" r:id="rId15"/>
    <p:sldId id="371" r:id="rId16"/>
    <p:sldId id="309" r:id="rId17"/>
    <p:sldId id="311" r:id="rId18"/>
    <p:sldId id="313" r:id="rId19"/>
    <p:sldId id="314" r:id="rId20"/>
    <p:sldId id="316" r:id="rId21"/>
    <p:sldId id="317" r:id="rId22"/>
    <p:sldId id="320" r:id="rId23"/>
    <p:sldId id="321" r:id="rId24"/>
    <p:sldId id="325" r:id="rId25"/>
    <p:sldId id="326" r:id="rId26"/>
    <p:sldId id="334" r:id="rId27"/>
    <p:sldId id="335" r:id="rId28"/>
    <p:sldId id="336" r:id="rId29"/>
    <p:sldId id="339" r:id="rId30"/>
    <p:sldId id="342" r:id="rId31"/>
    <p:sldId id="348" r:id="rId32"/>
    <p:sldId id="352" r:id="rId33"/>
    <p:sldId id="376" r:id="rId34"/>
    <p:sldId id="377" r:id="rId35"/>
    <p:sldId id="378" r:id="rId36"/>
    <p:sldId id="294" r:id="rId37"/>
    <p:sldId id="295" r:id="rId38"/>
    <p:sldId id="296" r:id="rId39"/>
    <p:sldId id="379" r:id="rId40"/>
    <p:sldId id="380" r:id="rId41"/>
    <p:sldId id="366" r:id="rId42"/>
    <p:sldId id="368" r:id="rId43"/>
    <p:sldId id="367" r:id="rId44"/>
    <p:sldId id="375" r:id="rId45"/>
    <p:sldId id="374" r:id="rId46"/>
    <p:sldId id="381" r:id="rId47"/>
    <p:sldId id="373" r:id="rId48"/>
    <p:sldId id="382" r:id="rId49"/>
    <p:sldId id="383" r:id="rId50"/>
    <p:sldId id="384" r:id="rId51"/>
    <p:sldId id="385" r:id="rId5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0" d="100"/>
          <a:sy n="90" d="100"/>
        </p:scale>
        <p:origin x="77" y="162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4DD70A5-1FEC-49B2-98A2-B10EEDE6F3D2}" type="datetimeFigureOut">
              <a:rPr lang="en-US" smtClean="0"/>
              <a:pPr/>
              <a:t>2/26/2025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4B695AD-A8D5-4108-9860-DA3791FF73CA}" type="slidenum">
              <a:rPr lang="en-US" smtClean="0"/>
              <a:pPr/>
              <a:t>‹#›</a:t>
            </a:fld>
            <a:endParaRPr lang="en-US"/>
          </a:p>
        </p:txBody>
      </p:sp>
    </p:spTree>
    <p:extLst>
      <p:ext uri="{BB962C8B-B14F-4D97-AF65-F5344CB8AC3E}">
        <p14:creationId xmlns:p14="http://schemas.microsoft.com/office/powerpoint/2010/main" val="2877811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D202D71-AC8F-4D30-A43D-4A03D9065B01}" type="slidenum">
              <a:rPr lang="en-US"/>
              <a:pPr/>
              <a:t>12</a:t>
            </a:fld>
            <a:endParaRPr lang="en-US"/>
          </a:p>
        </p:txBody>
      </p:sp>
      <p:sp>
        <p:nvSpPr>
          <p:cNvPr id="48130" name="Rectangle 2"/>
          <p:cNvSpPr>
            <a:spLocks noGrp="1" noRot="1" noChangeAspect="1" noChangeArrowheads="1" noTextEdit="1"/>
          </p:cNvSpPr>
          <p:nvPr>
            <p:ph type="sldImg"/>
          </p:nvPr>
        </p:nvSpPr>
        <p:spPr>
          <a:ln/>
        </p:spPr>
      </p:sp>
      <p:sp>
        <p:nvSpPr>
          <p:cNvPr id="481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99161F6-D493-42A3-A313-82CF04680DDD}" type="slidenum">
              <a:rPr lang="en-US"/>
              <a:pPr/>
              <a:t>13</a:t>
            </a:fld>
            <a:endParaRPr lang="en-US"/>
          </a:p>
        </p:txBody>
      </p:sp>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C94BD5C-2010-4456-929A-3CB80465BE2F}" type="slidenum">
              <a:rPr lang="en-US"/>
              <a:pPr/>
              <a:t>14</a:t>
            </a:fld>
            <a:endParaRPr lang="en-US"/>
          </a:p>
        </p:txBody>
      </p:sp>
      <p:sp>
        <p:nvSpPr>
          <p:cNvPr id="52226"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9EB5547-642E-46B1-9312-091997BD05E5}" type="slidenum">
              <a:rPr lang="en-US"/>
              <a:pPr/>
              <a:t>16</a:t>
            </a:fld>
            <a:endParaRPr lang="en-US"/>
          </a:p>
        </p:txBody>
      </p:sp>
      <p:sp>
        <p:nvSpPr>
          <p:cNvPr id="374786" name="Rectangle 2"/>
          <p:cNvSpPr>
            <a:spLocks noGrp="1" noRot="1" noChangeAspect="1" noChangeArrowheads="1" noTextEdit="1"/>
          </p:cNvSpPr>
          <p:nvPr>
            <p:ph type="sldImg"/>
          </p:nvPr>
        </p:nvSpPr>
        <p:spPr>
          <a:ln/>
        </p:spPr>
      </p:sp>
      <p:sp>
        <p:nvSpPr>
          <p:cNvPr id="3747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C8EC9D6-70FC-49D0-A901-E5C4E159055D}" type="slidenum">
              <a:rPr lang="en-US"/>
              <a:pPr/>
              <a:t>17</a:t>
            </a:fld>
            <a:endParaRPr lang="en-US"/>
          </a:p>
        </p:txBody>
      </p:sp>
      <p:sp>
        <p:nvSpPr>
          <p:cNvPr id="376834" name="Rectangle 2"/>
          <p:cNvSpPr>
            <a:spLocks noGrp="1" noRot="1" noChangeAspect="1" noChangeArrowheads="1" noTextEdit="1"/>
          </p:cNvSpPr>
          <p:nvPr>
            <p:ph type="sldImg"/>
          </p:nvPr>
        </p:nvSpPr>
        <p:spPr>
          <a:ln/>
        </p:spPr>
      </p:sp>
      <p:sp>
        <p:nvSpPr>
          <p:cNvPr id="3768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406469-33B2-427E-B3FF-B5B3AC312057}" type="slidenum">
              <a:rPr lang="en-US"/>
              <a:pPr/>
              <a:t>18</a:t>
            </a:fld>
            <a:endParaRPr lang="en-US"/>
          </a:p>
        </p:txBody>
      </p:sp>
      <p:sp>
        <p:nvSpPr>
          <p:cNvPr id="378882" name="Rectangle 2"/>
          <p:cNvSpPr>
            <a:spLocks noGrp="1" noRot="1" noChangeAspect="1" noChangeArrowheads="1" noTextEdit="1"/>
          </p:cNvSpPr>
          <p:nvPr>
            <p:ph type="sldImg"/>
          </p:nvPr>
        </p:nvSpPr>
        <p:spPr>
          <a:ln/>
        </p:spPr>
      </p:sp>
      <p:sp>
        <p:nvSpPr>
          <p:cNvPr id="3788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AE19D88-C655-4224-89D8-489D2C9ED9A8}" type="slidenum">
              <a:rPr lang="en-US"/>
              <a:pPr/>
              <a:t>19</a:t>
            </a:fld>
            <a:endParaRPr lang="en-US"/>
          </a:p>
        </p:txBody>
      </p:sp>
      <p:sp>
        <p:nvSpPr>
          <p:cNvPr id="379906" name="Rectangle 2"/>
          <p:cNvSpPr>
            <a:spLocks noGrp="1" noRot="1" noChangeAspect="1" noChangeArrowheads="1" noTextEdit="1"/>
          </p:cNvSpPr>
          <p:nvPr>
            <p:ph type="sldImg"/>
          </p:nvPr>
        </p:nvSpPr>
        <p:spPr>
          <a:ln/>
        </p:spPr>
      </p:sp>
      <p:sp>
        <p:nvSpPr>
          <p:cNvPr id="3799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431BBFE-A413-4ACD-B660-2AC157C143D3}" type="slidenum">
              <a:rPr lang="en-US"/>
              <a:pPr/>
              <a:t>20</a:t>
            </a:fld>
            <a:endParaRPr lang="en-US"/>
          </a:p>
        </p:txBody>
      </p:sp>
      <p:sp>
        <p:nvSpPr>
          <p:cNvPr id="381954" name="Rectangle 2"/>
          <p:cNvSpPr>
            <a:spLocks noGrp="1" noRot="1" noChangeAspect="1" noChangeArrowheads="1" noTextEdit="1"/>
          </p:cNvSpPr>
          <p:nvPr>
            <p:ph type="sldImg"/>
          </p:nvPr>
        </p:nvSpPr>
        <p:spPr>
          <a:ln/>
        </p:spPr>
      </p:sp>
      <p:sp>
        <p:nvSpPr>
          <p:cNvPr id="3819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1E1B4D-BC55-4155-A4A2-020B936F13DD}" type="slidenum">
              <a:rPr lang="en-US"/>
              <a:pPr/>
              <a:t>21</a:t>
            </a:fld>
            <a:endParaRPr lang="en-US"/>
          </a:p>
        </p:txBody>
      </p:sp>
      <p:sp>
        <p:nvSpPr>
          <p:cNvPr id="382978" name="Rectangle 2"/>
          <p:cNvSpPr>
            <a:spLocks noGrp="1" noRot="1" noChangeAspect="1" noChangeArrowheads="1" noTextEdit="1"/>
          </p:cNvSpPr>
          <p:nvPr>
            <p:ph type="sldImg"/>
          </p:nvPr>
        </p:nvSpPr>
        <p:spPr>
          <a:ln/>
        </p:spPr>
      </p:sp>
      <p:sp>
        <p:nvSpPr>
          <p:cNvPr id="3829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3F23A44-71D4-4F82-A0EE-AFDE54FC48CA}" type="slidenum">
              <a:rPr lang="en-US"/>
              <a:pPr/>
              <a:t>22</a:t>
            </a:fld>
            <a:endParaRPr lang="en-US"/>
          </a:p>
        </p:txBody>
      </p:sp>
      <p:sp>
        <p:nvSpPr>
          <p:cNvPr id="386050" name="Rectangle 2"/>
          <p:cNvSpPr>
            <a:spLocks noGrp="1" noRot="1" noChangeAspect="1" noChangeArrowheads="1" noTextEdit="1"/>
          </p:cNvSpPr>
          <p:nvPr>
            <p:ph type="sldImg"/>
          </p:nvPr>
        </p:nvSpPr>
        <p:spPr>
          <a:ln/>
        </p:spPr>
      </p:sp>
      <p:sp>
        <p:nvSpPr>
          <p:cNvPr id="3860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EDBB124-9728-42AC-8424-9F4F96DCD63C}" type="slidenum">
              <a:rPr lang="en-US"/>
              <a:pPr/>
              <a:t>23</a:t>
            </a:fld>
            <a:endParaRPr lang="en-US"/>
          </a:p>
        </p:txBody>
      </p:sp>
      <p:sp>
        <p:nvSpPr>
          <p:cNvPr id="387074" name="Rectangle 2"/>
          <p:cNvSpPr>
            <a:spLocks noGrp="1" noRot="1" noChangeAspect="1" noChangeArrowheads="1" noTextEdit="1"/>
          </p:cNvSpPr>
          <p:nvPr>
            <p:ph type="sldImg"/>
          </p:nvPr>
        </p:nvSpPr>
        <p:spPr>
          <a:ln/>
        </p:spPr>
      </p:sp>
      <p:sp>
        <p:nvSpPr>
          <p:cNvPr id="3870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321CBE5-039B-4C9F-BF8F-ED1F9B152D7C}" type="slidenum">
              <a:rPr lang="en-US"/>
              <a:pPr/>
              <a:t>24</a:t>
            </a:fld>
            <a:endParaRPr lang="en-US"/>
          </a:p>
        </p:txBody>
      </p:sp>
      <p:sp>
        <p:nvSpPr>
          <p:cNvPr id="391170" name="Rectangle 2"/>
          <p:cNvSpPr>
            <a:spLocks noGrp="1" noRot="1" noChangeAspect="1" noChangeArrowheads="1" noTextEdit="1"/>
          </p:cNvSpPr>
          <p:nvPr>
            <p:ph type="sldImg"/>
          </p:nvPr>
        </p:nvSpPr>
        <p:spPr>
          <a:ln/>
        </p:spPr>
      </p:sp>
      <p:sp>
        <p:nvSpPr>
          <p:cNvPr id="3911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7165783-941B-4FF0-A9C3-52F0DB642E6A}" type="slidenum">
              <a:rPr lang="en-US"/>
              <a:pPr/>
              <a:t>25</a:t>
            </a:fld>
            <a:endParaRPr lang="en-US"/>
          </a:p>
        </p:txBody>
      </p:sp>
      <p:sp>
        <p:nvSpPr>
          <p:cNvPr id="392194" name="Rectangle 2"/>
          <p:cNvSpPr>
            <a:spLocks noGrp="1" noRot="1" noChangeAspect="1" noChangeArrowheads="1" noTextEdit="1"/>
          </p:cNvSpPr>
          <p:nvPr>
            <p:ph type="sldImg"/>
          </p:nvPr>
        </p:nvSpPr>
        <p:spPr>
          <a:ln/>
        </p:spPr>
      </p:sp>
      <p:sp>
        <p:nvSpPr>
          <p:cNvPr id="3921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930379-5DEE-440B-B972-ABF3EFEF557B}" type="slidenum">
              <a:rPr lang="en-US"/>
              <a:pPr/>
              <a:t>26</a:t>
            </a:fld>
            <a:endParaRPr lang="en-US"/>
          </a:p>
        </p:txBody>
      </p:sp>
      <p:sp>
        <p:nvSpPr>
          <p:cNvPr id="403458" name="Rectangle 2"/>
          <p:cNvSpPr>
            <a:spLocks noGrp="1" noRot="1" noChangeAspect="1" noChangeArrowheads="1" noTextEdit="1"/>
          </p:cNvSpPr>
          <p:nvPr>
            <p:ph type="sldImg"/>
          </p:nvPr>
        </p:nvSpPr>
        <p:spPr>
          <a:ln/>
        </p:spPr>
      </p:sp>
      <p:sp>
        <p:nvSpPr>
          <p:cNvPr id="4034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362B948-951E-42A2-852A-78D6916C8652}" type="slidenum">
              <a:rPr lang="en-US"/>
              <a:pPr/>
              <a:t>27</a:t>
            </a:fld>
            <a:endParaRPr lang="en-US"/>
          </a:p>
        </p:txBody>
      </p:sp>
      <p:sp>
        <p:nvSpPr>
          <p:cNvPr id="405506" name="Rectangle 2"/>
          <p:cNvSpPr>
            <a:spLocks noGrp="1" noRot="1" noChangeAspect="1" noChangeArrowheads="1" noTextEdit="1"/>
          </p:cNvSpPr>
          <p:nvPr>
            <p:ph type="sldImg"/>
          </p:nvPr>
        </p:nvSpPr>
        <p:spPr>
          <a:ln/>
        </p:spPr>
      </p:sp>
      <p:sp>
        <p:nvSpPr>
          <p:cNvPr id="4055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F16A152-494C-4229-A4A1-87C8D50066E9}" type="slidenum">
              <a:rPr lang="en-US"/>
              <a:pPr/>
              <a:t>28</a:t>
            </a:fld>
            <a:endParaRPr lang="en-US"/>
          </a:p>
        </p:txBody>
      </p:sp>
      <p:sp>
        <p:nvSpPr>
          <p:cNvPr id="407554" name="Rectangle 2"/>
          <p:cNvSpPr>
            <a:spLocks noGrp="1" noRot="1" noChangeAspect="1" noChangeArrowheads="1" noTextEdit="1"/>
          </p:cNvSpPr>
          <p:nvPr>
            <p:ph type="sldImg"/>
          </p:nvPr>
        </p:nvSpPr>
        <p:spPr>
          <a:ln/>
        </p:spPr>
      </p:sp>
      <p:sp>
        <p:nvSpPr>
          <p:cNvPr id="4075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7B7C181-0A48-4812-991B-591E21370EDE}" type="slidenum">
              <a:rPr lang="en-US"/>
              <a:pPr/>
              <a:t>29</a:t>
            </a:fld>
            <a:endParaRPr lang="en-US"/>
          </a:p>
        </p:txBody>
      </p:sp>
      <p:sp>
        <p:nvSpPr>
          <p:cNvPr id="413698" name="Rectangle 2"/>
          <p:cNvSpPr>
            <a:spLocks noGrp="1" noRot="1" noChangeAspect="1" noChangeArrowheads="1" noTextEdit="1"/>
          </p:cNvSpPr>
          <p:nvPr>
            <p:ph type="sldImg"/>
          </p:nvPr>
        </p:nvSpPr>
        <p:spPr>
          <a:ln/>
        </p:spPr>
      </p:sp>
      <p:sp>
        <p:nvSpPr>
          <p:cNvPr id="4136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CF07132-1F29-4C76-BB9B-0CA7270AD3B0}" type="slidenum">
              <a:rPr lang="en-US"/>
              <a:pPr/>
              <a:t>30</a:t>
            </a:fld>
            <a:endParaRPr lang="en-US"/>
          </a:p>
        </p:txBody>
      </p:sp>
      <p:sp>
        <p:nvSpPr>
          <p:cNvPr id="419842" name="Rectangle 2"/>
          <p:cNvSpPr>
            <a:spLocks noGrp="1" noRot="1" noChangeAspect="1" noChangeArrowheads="1" noTextEdit="1"/>
          </p:cNvSpPr>
          <p:nvPr>
            <p:ph type="sldImg"/>
          </p:nvPr>
        </p:nvSpPr>
        <p:spPr>
          <a:ln/>
        </p:spPr>
      </p:sp>
      <p:sp>
        <p:nvSpPr>
          <p:cNvPr id="4198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58A4290-63C8-4BA4-BF5D-1FE074FB835B}" type="slidenum">
              <a:rPr lang="en-US"/>
              <a:pPr/>
              <a:t>31</a:t>
            </a:fld>
            <a:endParaRPr lang="en-US"/>
          </a:p>
        </p:txBody>
      </p:sp>
      <p:sp>
        <p:nvSpPr>
          <p:cNvPr id="434178" name="Rectangle 2"/>
          <p:cNvSpPr>
            <a:spLocks noGrp="1" noRot="1" noChangeAspect="1" noChangeArrowheads="1" noTextEdit="1"/>
          </p:cNvSpPr>
          <p:nvPr>
            <p:ph type="sldImg"/>
          </p:nvPr>
        </p:nvSpPr>
        <p:spPr>
          <a:ln/>
        </p:spPr>
      </p:sp>
      <p:sp>
        <p:nvSpPr>
          <p:cNvPr id="4341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C22FF98-5E79-4861-8E3C-B68948BB5FC9}" type="slidenum">
              <a:rPr lang="en-US"/>
              <a:pPr/>
              <a:t>32</a:t>
            </a:fld>
            <a:endParaRPr lang="en-US"/>
          </a:p>
        </p:txBody>
      </p:sp>
      <p:sp>
        <p:nvSpPr>
          <p:cNvPr id="399362" name="Rectangle 2"/>
          <p:cNvSpPr>
            <a:spLocks noGrp="1" noRot="1" noChangeAspect="1" noChangeArrowheads="1" noTextEdit="1"/>
          </p:cNvSpPr>
          <p:nvPr>
            <p:ph type="sldImg"/>
          </p:nvPr>
        </p:nvSpPr>
        <p:spPr>
          <a:ln/>
        </p:spPr>
      </p:sp>
      <p:sp>
        <p:nvSpPr>
          <p:cNvPr id="3993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p>
            <a:fld id="{E658548F-302A-4843-A513-09B16A84CC1B}" type="slidenum">
              <a:rPr lang="en-US"/>
              <a:pPr/>
              <a:t>36</a:t>
            </a:fld>
            <a:endParaRPr lang="en-US"/>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p:spPr>
        <p:txBody>
          <a:bodyPr/>
          <a:lstStyle/>
          <a:p>
            <a:fld id="{C372C3FE-1581-4B77-99ED-A581CDCC159D}" type="slidenum">
              <a:rPr lang="en-US"/>
              <a:pPr/>
              <a:t>37</a:t>
            </a:fld>
            <a:endParaRPr lang="en-US"/>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p>
            <a:fld id="{F655EC43-CC9D-40CA-A207-444D9293DA23}" type="slidenum">
              <a:rPr lang="en-US"/>
              <a:pPr/>
              <a:t>38</a:t>
            </a:fld>
            <a:endParaRPr lang="en-US"/>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60ADDFE-5482-4FC2-8783-2A58424CF58E}" type="datetimeFigureOut">
              <a:rPr lang="en-US" smtClean="0"/>
              <a:pPr/>
              <a:t>2/26/2025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38DCBD-9E82-4DB0-B490-1D9EF64EBD7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60ADDFE-5482-4FC2-8783-2A58424CF58E}" type="datetimeFigureOut">
              <a:rPr lang="en-US" smtClean="0"/>
              <a:pPr/>
              <a:t>2/26/2025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38DCBD-9E82-4DB0-B490-1D9EF64EBD7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60ADDFE-5482-4FC2-8783-2A58424CF58E}" type="datetimeFigureOut">
              <a:rPr lang="en-US" smtClean="0"/>
              <a:pPr/>
              <a:t>2/26/2025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38DCBD-9E82-4DB0-B490-1D9EF64EBD7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60ADDFE-5482-4FC2-8783-2A58424CF58E}" type="datetimeFigureOut">
              <a:rPr lang="en-US" smtClean="0"/>
              <a:pPr/>
              <a:t>2/26/2025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338DCBD-9E82-4DB0-B490-1D9EF64EBD7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60ADDFE-5482-4FC2-8783-2A58424CF58E}" type="datetimeFigureOut">
              <a:rPr lang="en-US" smtClean="0"/>
              <a:pPr/>
              <a:t>2/26/2025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338DCBD-9E82-4DB0-B490-1D9EF64EBD7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60ADDFE-5482-4FC2-8783-2A58424CF58E}" type="datetimeFigureOut">
              <a:rPr lang="en-US" smtClean="0"/>
              <a:pPr/>
              <a:t>2/26/2025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338DCBD-9E82-4DB0-B490-1D9EF64EBD7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60ADDFE-5482-4FC2-8783-2A58424CF58E}" type="datetimeFigureOut">
              <a:rPr lang="en-US" smtClean="0"/>
              <a:pPr/>
              <a:t>2/26/2025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338DCBD-9E82-4DB0-B490-1D9EF64EBD7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60ADDFE-5482-4FC2-8783-2A58424CF58E}" type="datetimeFigureOut">
              <a:rPr lang="en-US" smtClean="0"/>
              <a:pPr/>
              <a:t>2/26/2025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338DCBD-9E82-4DB0-B490-1D9EF64EBD7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60ADDFE-5482-4FC2-8783-2A58424CF58E}" type="datetimeFigureOut">
              <a:rPr lang="en-US" smtClean="0"/>
              <a:pPr/>
              <a:t>2/26/2025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338DCBD-9E82-4DB0-B490-1D9EF64EBD7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60ADDFE-5482-4FC2-8783-2A58424CF58E}" type="datetimeFigureOut">
              <a:rPr lang="en-US" smtClean="0"/>
              <a:pPr/>
              <a:t>2/26/2025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38DCBD-9E82-4DB0-B490-1D9EF64EBD7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60ADDFE-5482-4FC2-8783-2A58424CF58E}" type="datetimeFigureOut">
              <a:rPr lang="en-US" smtClean="0"/>
              <a:pPr/>
              <a:t>2/26/2025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38DCBD-9E82-4DB0-B490-1D9EF64EBD78}"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245225"/>
            <a:ext cx="2133600" cy="476250"/>
          </a:xfrm>
        </p:spPr>
        <p:txBody>
          <a:bodyPr/>
          <a:lstStyle>
            <a:lvl1pPr>
              <a:defRPr/>
            </a:lvl1pPr>
          </a:lstStyle>
          <a:p>
            <a:endParaRPr lang="en-US"/>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en-US"/>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6BCA8F17-CB3A-4DFC-9EEC-91EEAF6D9A50}" type="slidenum">
              <a:rPr lang="en-US"/>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9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41763"/>
            <a:ext cx="4038600" cy="21891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0"/>
          </p:nvPr>
        </p:nvSpPr>
        <p:spPr>
          <a:xfrm>
            <a:off x="3124200" y="6248400"/>
            <a:ext cx="2895600" cy="457200"/>
          </a:xfrm>
        </p:spPr>
        <p:txBody>
          <a:bodyPr/>
          <a:lstStyle>
            <a:lvl1pPr>
              <a:defRPr/>
            </a:lvl1pPr>
          </a:lstStyle>
          <a:p>
            <a:endParaRPr lang="en-US"/>
          </a:p>
        </p:txBody>
      </p:sp>
      <p:sp>
        <p:nvSpPr>
          <p:cNvPr id="7" name="Slide Number Placeholder 6"/>
          <p:cNvSpPr>
            <a:spLocks noGrp="1"/>
          </p:cNvSpPr>
          <p:nvPr>
            <p:ph type="sldNum" sz="quarter" idx="11"/>
          </p:nvPr>
        </p:nvSpPr>
        <p:spPr>
          <a:xfrm>
            <a:off x="6553200" y="6243638"/>
            <a:ext cx="2133600" cy="457200"/>
          </a:xfrm>
        </p:spPr>
        <p:txBody>
          <a:bodyPr/>
          <a:lstStyle>
            <a:lvl1pPr>
              <a:defRPr/>
            </a:lvl1pPr>
          </a:lstStyle>
          <a:p>
            <a:fld id="{51229A95-CA00-43F3-8A62-56EBFA4FFE8D}" type="slidenum">
              <a:rPr lang="en-US"/>
              <a:pPr/>
              <a:t>‹#›</a:t>
            </a:fld>
            <a:endParaRPr lang="en-US"/>
          </a:p>
        </p:txBody>
      </p:sp>
      <p:sp>
        <p:nvSpPr>
          <p:cNvPr id="8" name="Date Placeholder 7"/>
          <p:cNvSpPr>
            <a:spLocks noGrp="1"/>
          </p:cNvSpPr>
          <p:nvPr>
            <p:ph type="dt" sz="half" idx="12"/>
          </p:nvPr>
        </p:nvSpPr>
        <p:spPr>
          <a:xfrm>
            <a:off x="457200" y="6248400"/>
            <a:ext cx="2133600" cy="457200"/>
          </a:xfrm>
        </p:spPr>
        <p:txBody>
          <a:bodyPr/>
          <a:lstStyle>
            <a:lvl1pPr>
              <a:defRPr/>
            </a:lvl1pPr>
          </a:lstStyle>
          <a:p>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7813"/>
            <a:ext cx="8229600" cy="58531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2"/>
          <p:cNvSpPr>
            <a:spLocks noGrp="1"/>
          </p:cNvSpPr>
          <p:nvPr>
            <p:ph type="ftr" sz="quarter" idx="10"/>
          </p:nvPr>
        </p:nvSpPr>
        <p:spPr>
          <a:xfrm>
            <a:off x="3124200" y="6248400"/>
            <a:ext cx="2895600" cy="457200"/>
          </a:xfrm>
        </p:spPr>
        <p:txBody>
          <a:bodyPr/>
          <a:lstStyle>
            <a:lvl1pPr>
              <a:defRPr/>
            </a:lvl1pPr>
          </a:lstStyle>
          <a:p>
            <a:endParaRPr lang="en-US"/>
          </a:p>
        </p:txBody>
      </p:sp>
      <p:sp>
        <p:nvSpPr>
          <p:cNvPr id="4" name="Slide Number Placeholder 3"/>
          <p:cNvSpPr>
            <a:spLocks noGrp="1"/>
          </p:cNvSpPr>
          <p:nvPr>
            <p:ph type="sldNum" sz="quarter" idx="11"/>
          </p:nvPr>
        </p:nvSpPr>
        <p:spPr>
          <a:xfrm>
            <a:off x="6553200" y="6243638"/>
            <a:ext cx="2133600" cy="457200"/>
          </a:xfrm>
        </p:spPr>
        <p:txBody>
          <a:bodyPr/>
          <a:lstStyle>
            <a:lvl1pPr>
              <a:defRPr/>
            </a:lvl1pPr>
          </a:lstStyle>
          <a:p>
            <a:fld id="{0F99B187-B53F-4D3C-A902-47504F05B351}" type="slidenum">
              <a:rPr lang="en-US"/>
              <a:pPr/>
              <a:t>‹#›</a:t>
            </a:fld>
            <a:endParaRPr lang="en-US"/>
          </a:p>
        </p:txBody>
      </p:sp>
      <p:sp>
        <p:nvSpPr>
          <p:cNvPr id="5" name="Date Placeholder 4"/>
          <p:cNvSpPr>
            <a:spLocks noGrp="1"/>
          </p:cNvSpPr>
          <p:nvPr>
            <p:ph type="dt" sz="half" idx="12"/>
          </p:nvPr>
        </p:nvSpPr>
        <p:spPr>
          <a:xfrm>
            <a:off x="457200" y="6248400"/>
            <a:ext cx="2133600" cy="457200"/>
          </a:xfrm>
        </p:spPr>
        <p:txBody>
          <a:bodyPr/>
          <a:lstStyle>
            <a:lvl1pPr>
              <a:defRPr/>
            </a:lvl1pPr>
          </a:lstStyle>
          <a:p>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0ADDFE-5482-4FC2-8783-2A58424CF58E}" type="datetimeFigureOut">
              <a:rPr lang="en-US" smtClean="0"/>
              <a:pPr/>
              <a:t>2/26/2025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38DCBD-9E82-4DB0-B490-1D9EF64EBD7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image" Target="../media/image27.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32.jpeg"/><Relationship Id="rId4" Type="http://schemas.openxmlformats.org/officeDocument/2006/relationships/image" Target="../media/image31.png"/></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0.xml"/><Relationship Id="rId1" Type="http://schemas.openxmlformats.org/officeDocument/2006/relationships/slideLayout" Target="../slideLayouts/slideLayout6.xml"/><Relationship Id="rId5" Type="http://schemas.openxmlformats.org/officeDocument/2006/relationships/image" Target="../media/image39.png"/><Relationship Id="rId4" Type="http://schemas.openxmlformats.org/officeDocument/2006/relationships/image" Target="../media/image38.png"/></Relationships>
</file>

<file path=ppt/slides/_rels/slide2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2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 Id="rId5" Type="http://schemas.openxmlformats.org/officeDocument/2006/relationships/image" Target="../media/image53.png"/><Relationship Id="rId4" Type="http://schemas.openxmlformats.org/officeDocument/2006/relationships/image" Target="../media/image52.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37.xml.rels><?xml version="1.0" encoding="UTF-8" standalone="yes"?>
<Relationships xmlns="http://schemas.openxmlformats.org/package/2006/relationships"><Relationship Id="rId3" Type="http://schemas.openxmlformats.org/officeDocument/2006/relationships/image" Target="../media/image59.wm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39.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2.xml"/><Relationship Id="rId4" Type="http://schemas.openxmlformats.org/officeDocument/2006/relationships/image" Target="../media/image69.png"/></Relationships>
</file>

<file path=ppt/slides/_rels/slide45.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B8F2D-A544-4455-9DD0-6E2F5496CB4D}"/>
              </a:ext>
            </a:extLst>
          </p:cNvPr>
          <p:cNvSpPr>
            <a:spLocks noGrp="1"/>
          </p:cNvSpPr>
          <p:nvPr>
            <p:ph type="title"/>
          </p:nvPr>
        </p:nvSpPr>
        <p:spPr/>
        <p:txBody>
          <a:bodyPr/>
          <a:lstStyle/>
          <a:p>
            <a:r>
              <a:rPr lang="en-US" dirty="0"/>
              <a:t>Last Class</a:t>
            </a:r>
          </a:p>
        </p:txBody>
      </p:sp>
      <p:sp>
        <p:nvSpPr>
          <p:cNvPr id="3" name="Content Placeholder 2">
            <a:extLst>
              <a:ext uri="{FF2B5EF4-FFF2-40B4-BE49-F238E27FC236}">
                <a16:creationId xmlns:a16="http://schemas.microsoft.com/office/drawing/2014/main" id="{CC18C961-5B53-4FD4-A125-E44666BCCB71}"/>
              </a:ext>
            </a:extLst>
          </p:cNvPr>
          <p:cNvSpPr>
            <a:spLocks noGrp="1"/>
          </p:cNvSpPr>
          <p:nvPr>
            <p:ph idx="1"/>
          </p:nvPr>
        </p:nvSpPr>
        <p:spPr>
          <a:xfrm>
            <a:off x="304800" y="1600200"/>
            <a:ext cx="8229600" cy="4800600"/>
          </a:xfrm>
        </p:spPr>
        <p:txBody>
          <a:bodyPr>
            <a:normAutofit fontScale="85000" lnSpcReduction="20000"/>
          </a:bodyPr>
          <a:lstStyle/>
          <a:p>
            <a:r>
              <a:rPr lang="en-US" dirty="0"/>
              <a:t>General audio</a:t>
            </a:r>
          </a:p>
          <a:p>
            <a:pPr lvl="1"/>
            <a:r>
              <a:rPr lang="en-US" dirty="0"/>
              <a:t>Features of audio signal</a:t>
            </a:r>
          </a:p>
          <a:p>
            <a:pPr lvl="1"/>
            <a:r>
              <a:rPr lang="en-US" dirty="0"/>
              <a:t>Event, speech detection, segmentation, identification</a:t>
            </a:r>
          </a:p>
          <a:p>
            <a:pPr lvl="1"/>
            <a:r>
              <a:rPr lang="en-US" dirty="0"/>
              <a:t>Audio generation to convey non-text data</a:t>
            </a:r>
          </a:p>
          <a:p>
            <a:r>
              <a:rPr lang="en-US" dirty="0"/>
              <a:t>Music</a:t>
            </a:r>
          </a:p>
          <a:p>
            <a:pPr lvl="1"/>
            <a:r>
              <a:rPr lang="en-US" dirty="0"/>
              <a:t>Features of music data</a:t>
            </a:r>
          </a:p>
          <a:p>
            <a:pPr lvl="1"/>
            <a:r>
              <a:rPr lang="en-US" dirty="0"/>
              <a:t>Support for composition, music management</a:t>
            </a:r>
          </a:p>
          <a:p>
            <a:pPr lvl="1"/>
            <a:r>
              <a:rPr lang="en-US" dirty="0"/>
              <a:t>Song/playlist selection for individuals and groups</a:t>
            </a:r>
          </a:p>
          <a:p>
            <a:pPr lvl="1"/>
            <a:r>
              <a:rPr lang="en-US" dirty="0"/>
              <a:t>Interactive music and music summarization</a:t>
            </a:r>
          </a:p>
          <a:p>
            <a:r>
              <a:rPr lang="en-US" dirty="0"/>
              <a:t>Basics of classifier design and segmentation</a:t>
            </a:r>
          </a:p>
          <a:p>
            <a:pPr lvl="1"/>
            <a:r>
              <a:rPr lang="en-US" dirty="0"/>
              <a:t>Feature selection, training &amp; clustering</a:t>
            </a:r>
          </a:p>
          <a:p>
            <a:pPr lvl="1"/>
            <a:r>
              <a:rPr lang="en-US" dirty="0"/>
              <a:t>Self-similarity matrices</a:t>
            </a:r>
          </a:p>
        </p:txBody>
      </p:sp>
      <p:pic>
        <p:nvPicPr>
          <p:cNvPr id="4" name="Picture 3">
            <a:extLst>
              <a:ext uri="{FF2B5EF4-FFF2-40B4-BE49-F238E27FC236}">
                <a16:creationId xmlns:a16="http://schemas.microsoft.com/office/drawing/2014/main" id="{1BED93F4-013A-4F36-8676-EBC10566C147}"/>
              </a:ext>
            </a:extLst>
          </p:cNvPr>
          <p:cNvPicPr>
            <a:picLocks noChangeAspect="1"/>
          </p:cNvPicPr>
          <p:nvPr/>
        </p:nvPicPr>
        <p:blipFill>
          <a:blip r:embed="rId2"/>
          <a:stretch>
            <a:fillRect/>
          </a:stretch>
        </p:blipFill>
        <p:spPr>
          <a:xfrm>
            <a:off x="5902509" y="407289"/>
            <a:ext cx="3124517" cy="1674220"/>
          </a:xfrm>
          <a:prstGeom prst="rect">
            <a:avLst/>
          </a:prstGeom>
        </p:spPr>
      </p:pic>
      <p:pic>
        <p:nvPicPr>
          <p:cNvPr id="6" name="Picture 5">
            <a:extLst>
              <a:ext uri="{FF2B5EF4-FFF2-40B4-BE49-F238E27FC236}">
                <a16:creationId xmlns:a16="http://schemas.microsoft.com/office/drawing/2014/main" id="{4F824172-4E62-41F7-B31D-2373F847F6DD}"/>
              </a:ext>
            </a:extLst>
          </p:cNvPr>
          <p:cNvPicPr>
            <a:picLocks noChangeAspect="1"/>
          </p:cNvPicPr>
          <p:nvPr/>
        </p:nvPicPr>
        <p:blipFill>
          <a:blip r:embed="rId3"/>
          <a:stretch>
            <a:fillRect/>
          </a:stretch>
        </p:blipFill>
        <p:spPr>
          <a:xfrm>
            <a:off x="6821806" y="4724400"/>
            <a:ext cx="2322194" cy="1935162"/>
          </a:xfrm>
          <a:prstGeom prst="rect">
            <a:avLst/>
          </a:prstGeom>
        </p:spPr>
      </p:pic>
      <p:pic>
        <p:nvPicPr>
          <p:cNvPr id="7" name="Picture 6">
            <a:extLst>
              <a:ext uri="{FF2B5EF4-FFF2-40B4-BE49-F238E27FC236}">
                <a16:creationId xmlns:a16="http://schemas.microsoft.com/office/drawing/2014/main" id="{C91FF47B-32AB-4A0D-9B47-E5682232A244}"/>
              </a:ext>
            </a:extLst>
          </p:cNvPr>
          <p:cNvPicPr>
            <a:picLocks noChangeAspect="1"/>
          </p:cNvPicPr>
          <p:nvPr/>
        </p:nvPicPr>
        <p:blipFill>
          <a:blip r:embed="rId4"/>
          <a:stretch>
            <a:fillRect/>
          </a:stretch>
        </p:blipFill>
        <p:spPr>
          <a:xfrm>
            <a:off x="6934699" y="2723489"/>
            <a:ext cx="1898103" cy="1517665"/>
          </a:xfrm>
          <a:prstGeom prst="rect">
            <a:avLst/>
          </a:prstGeom>
        </p:spPr>
      </p:pic>
    </p:spTree>
    <p:extLst>
      <p:ext uri="{BB962C8B-B14F-4D97-AF65-F5344CB8AC3E}">
        <p14:creationId xmlns:p14="http://schemas.microsoft.com/office/powerpoint/2010/main" val="1201825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1" end="1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944562"/>
          </a:xfrm>
        </p:spPr>
        <p:txBody>
          <a:bodyPr/>
          <a:lstStyle/>
          <a:p>
            <a:r>
              <a:rPr lang="en-US" dirty="0"/>
              <a:t>Authored Video</a:t>
            </a:r>
          </a:p>
        </p:txBody>
      </p:sp>
      <p:sp>
        <p:nvSpPr>
          <p:cNvPr id="5" name="Content Placeholder 4"/>
          <p:cNvSpPr>
            <a:spLocks noGrp="1"/>
          </p:cNvSpPr>
          <p:nvPr>
            <p:ph idx="1"/>
          </p:nvPr>
        </p:nvSpPr>
        <p:spPr>
          <a:xfrm>
            <a:off x="381000" y="1371601"/>
            <a:ext cx="8153400" cy="4800600"/>
          </a:xfrm>
        </p:spPr>
        <p:txBody>
          <a:bodyPr>
            <a:normAutofit lnSpcReduction="10000"/>
          </a:bodyPr>
          <a:lstStyle/>
          <a:p>
            <a:r>
              <a:rPr lang="en-US" dirty="0"/>
              <a:t>How many have captured and shared video?</a:t>
            </a:r>
          </a:p>
          <a:p>
            <a:r>
              <a:rPr lang="en-US" dirty="0"/>
              <a:t>How many have composed video by piecing together independent video segments?</a:t>
            </a:r>
          </a:p>
          <a:p>
            <a:r>
              <a:rPr lang="en-US" dirty="0"/>
              <a:t>Hard to separate video processing techniques from image processing</a:t>
            </a:r>
          </a:p>
          <a:p>
            <a:pPr lvl="1"/>
            <a:r>
              <a:rPr lang="en-US" dirty="0"/>
              <a:t>Image and video </a:t>
            </a:r>
            <a:br>
              <a:rPr lang="en-US" dirty="0"/>
            </a:br>
            <a:r>
              <a:rPr lang="en-US" dirty="0"/>
              <a:t>processing for </a:t>
            </a:r>
            <a:br>
              <a:rPr lang="en-US" dirty="0"/>
            </a:br>
            <a:r>
              <a:rPr lang="en-US" dirty="0"/>
              <a:t>video authoring</a:t>
            </a:r>
          </a:p>
          <a:p>
            <a:pPr lvl="1"/>
            <a:r>
              <a:rPr lang="en-US" dirty="0"/>
              <a:t>Image and video </a:t>
            </a:r>
            <a:br>
              <a:rPr lang="en-US" dirty="0"/>
            </a:br>
            <a:r>
              <a:rPr lang="en-US" dirty="0"/>
              <a:t>applications</a:t>
            </a: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62400" y="3886200"/>
            <a:ext cx="4638368" cy="27598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dirty="0"/>
              <a:t>Modeling Color Features</a:t>
            </a:r>
          </a:p>
        </p:txBody>
      </p:sp>
      <p:sp>
        <p:nvSpPr>
          <p:cNvPr id="3" name="Content Placeholder 2"/>
          <p:cNvSpPr>
            <a:spLocks noGrp="1"/>
          </p:cNvSpPr>
          <p:nvPr>
            <p:ph idx="1"/>
          </p:nvPr>
        </p:nvSpPr>
        <p:spPr>
          <a:xfrm>
            <a:off x="457200" y="1371600"/>
            <a:ext cx="4800600" cy="5334000"/>
          </a:xfrm>
        </p:spPr>
        <p:txBody>
          <a:bodyPr>
            <a:normAutofit fontScale="92500" lnSpcReduction="10000"/>
          </a:bodyPr>
          <a:lstStyle/>
          <a:p>
            <a:r>
              <a:rPr lang="en-US" dirty="0"/>
              <a:t>Color histograms – how much of each color is in image</a:t>
            </a:r>
          </a:p>
          <a:p>
            <a:pPr lvl="1"/>
            <a:r>
              <a:rPr lang="en-US" dirty="0"/>
              <a:t>Probability of a pixel in the image being a particular color</a:t>
            </a:r>
          </a:p>
          <a:p>
            <a:r>
              <a:rPr lang="en-US" dirty="0"/>
              <a:t>Color </a:t>
            </a:r>
            <a:r>
              <a:rPr lang="en-US" dirty="0" err="1"/>
              <a:t>correlograms</a:t>
            </a:r>
            <a:r>
              <a:rPr lang="en-US" dirty="0"/>
              <a:t> – how close colors are to each other in image</a:t>
            </a:r>
          </a:p>
          <a:p>
            <a:pPr lvl="1"/>
            <a:r>
              <a:rPr lang="en-US" dirty="0"/>
              <a:t>Probability of finding a pixel of a particular color at a specific distance from a pixel of a known color</a:t>
            </a:r>
          </a:p>
        </p:txBody>
      </p:sp>
      <p:pic>
        <p:nvPicPr>
          <p:cNvPr id="109572" name="Picture 4" descr="http://www.mathworks.com/matlabcentral/fileexchange/screenshots/4423/original.jpg"/>
          <p:cNvPicPr>
            <a:picLocks noChangeAspect="1" noChangeArrowheads="1"/>
          </p:cNvPicPr>
          <p:nvPr/>
        </p:nvPicPr>
        <p:blipFill>
          <a:blip r:embed="rId2" cstate="print"/>
          <a:srcRect/>
          <a:stretch>
            <a:fillRect/>
          </a:stretch>
        </p:blipFill>
        <p:spPr bwMode="auto">
          <a:xfrm>
            <a:off x="5181600" y="3276600"/>
            <a:ext cx="3733800" cy="3254629"/>
          </a:xfrm>
          <a:prstGeom prst="rect">
            <a:avLst/>
          </a:prstGeom>
          <a:noFill/>
        </p:spPr>
      </p:pic>
      <p:pic>
        <p:nvPicPr>
          <p:cNvPr id="2050" name="Picture 2" descr="https://encrypted-tbn0.google.com/images?q=tbn:ANd9GcRzyLunbpFik-hZwz8vryQZTZ0GEAhlaB_mbTifqAPbd7NGhxSz"/>
          <p:cNvPicPr>
            <a:picLocks noChangeAspect="1" noChangeArrowheads="1"/>
          </p:cNvPicPr>
          <p:nvPr/>
        </p:nvPicPr>
        <p:blipFill>
          <a:blip r:embed="rId3" cstate="print"/>
          <a:srcRect/>
          <a:stretch>
            <a:fillRect/>
          </a:stretch>
        </p:blipFill>
        <p:spPr bwMode="auto">
          <a:xfrm>
            <a:off x="6248400" y="1371600"/>
            <a:ext cx="2708729" cy="214654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2050"/>
                                        </p:tgtEl>
                                        <p:attrNameLst>
                                          <p:attrName>style.visibility</p:attrName>
                                        </p:attrNameLst>
                                      </p:cBhvr>
                                      <p:to>
                                        <p:strVal val="visible"/>
                                      </p:to>
                                    </p:set>
                                    <p:animEffect transition="in" filter="wipe(down)">
                                      <p:cBhvr>
                                        <p:cTn id="15" dur="500"/>
                                        <p:tgtEl>
                                          <p:spTgt spid="205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109572"/>
                                        </p:tgtEl>
                                        <p:attrNameLst>
                                          <p:attrName>style.visibility</p:attrName>
                                        </p:attrNameLst>
                                      </p:cBhvr>
                                      <p:to>
                                        <p:strVal val="visible"/>
                                      </p:to>
                                    </p:set>
                                    <p:animEffect transition="in" filter="wipe(down)">
                                      <p:cBhvr>
                                        <p:cTn id="20" dur="500"/>
                                        <p:tgtEl>
                                          <p:spTgt spid="109572"/>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wipe(down)">
                                      <p:cBhvr>
                                        <p:cTn id="25" dur="500"/>
                                        <p:tgtEl>
                                          <p:spTgt spid="3">
                                            <p:txEl>
                                              <p:pRg st="2" end="2"/>
                                            </p:txEl>
                                          </p:spTgt>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wipe(down)">
                                      <p:cBhvr>
                                        <p:cTn id="28"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Skintone</a:t>
            </a:r>
            <a:r>
              <a:rPr lang="en-US" dirty="0"/>
              <a:t> Detection</a:t>
            </a:r>
          </a:p>
        </p:txBody>
      </p:sp>
      <p:sp>
        <p:nvSpPr>
          <p:cNvPr id="3" name="Content Placeholder 2"/>
          <p:cNvSpPr>
            <a:spLocks noGrp="1"/>
          </p:cNvSpPr>
          <p:nvPr>
            <p:ph idx="1"/>
          </p:nvPr>
        </p:nvSpPr>
        <p:spPr/>
        <p:txBody>
          <a:bodyPr>
            <a:normAutofit/>
          </a:bodyPr>
          <a:lstStyle/>
          <a:p>
            <a:r>
              <a:rPr lang="en-US" sz="2800" dirty="0"/>
              <a:t>Lots of applications rely on locating people in images and video</a:t>
            </a:r>
          </a:p>
          <a:p>
            <a:r>
              <a:rPr lang="en-US" sz="2800" dirty="0"/>
              <a:t>One technique used to aid in such location is to filter images based on </a:t>
            </a:r>
            <a:r>
              <a:rPr lang="en-US" sz="2800" dirty="0" err="1"/>
              <a:t>skintone</a:t>
            </a:r>
            <a:r>
              <a:rPr lang="en-US" sz="2800" dirty="0"/>
              <a:t> models</a:t>
            </a:r>
          </a:p>
        </p:txBody>
      </p:sp>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18308"/>
          <a:stretch/>
        </p:blipFill>
        <p:spPr bwMode="auto">
          <a:xfrm>
            <a:off x="4916" y="3753465"/>
            <a:ext cx="6343650" cy="23499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23773" t="-2742" r="23773" b="4836"/>
          <a:stretch/>
        </p:blipFill>
        <p:spPr bwMode="auto">
          <a:xfrm>
            <a:off x="2819399" y="3682225"/>
            <a:ext cx="2757949" cy="2895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6617" t="23367" r="6323" b="5036"/>
          <a:stretch/>
        </p:blipFill>
        <p:spPr bwMode="auto">
          <a:xfrm>
            <a:off x="4800600" y="3682225"/>
            <a:ext cx="4036142" cy="30282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66262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Image/Video Processing: Subdividing</a:t>
            </a:r>
          </a:p>
        </p:txBody>
      </p:sp>
      <p:sp>
        <p:nvSpPr>
          <p:cNvPr id="3" name="Content Placeholder 2"/>
          <p:cNvSpPr>
            <a:spLocks noGrp="1"/>
          </p:cNvSpPr>
          <p:nvPr>
            <p:ph idx="1"/>
          </p:nvPr>
        </p:nvSpPr>
        <p:spPr>
          <a:xfrm>
            <a:off x="457200" y="1600200"/>
            <a:ext cx="4267200" cy="4876800"/>
          </a:xfrm>
        </p:spPr>
        <p:txBody>
          <a:bodyPr>
            <a:normAutofit/>
          </a:bodyPr>
          <a:lstStyle/>
          <a:p>
            <a:r>
              <a:rPr lang="en-US" sz="2800" dirty="0"/>
              <a:t>Region subdivision</a:t>
            </a:r>
          </a:p>
          <a:p>
            <a:pPr lvl="1"/>
            <a:r>
              <a:rPr lang="en-US" sz="2400" dirty="0"/>
              <a:t>Sometimes we subdivide</a:t>
            </a:r>
            <a:br>
              <a:rPr lang="en-US" sz="2400" dirty="0"/>
            </a:br>
            <a:r>
              <a:rPr lang="en-US" sz="2400" dirty="0"/>
              <a:t>images into regions</a:t>
            </a:r>
          </a:p>
          <a:p>
            <a:pPr lvl="1"/>
            <a:r>
              <a:rPr lang="en-US" sz="2400" dirty="0"/>
              <a:t>Spread observed features</a:t>
            </a:r>
            <a:br>
              <a:rPr lang="en-US" sz="2400" dirty="0"/>
            </a:br>
            <a:r>
              <a:rPr lang="en-US" sz="2400" dirty="0"/>
              <a:t>at edges for more </a:t>
            </a:r>
            <a:br>
              <a:rPr lang="en-US" sz="2400" dirty="0"/>
            </a:br>
            <a:r>
              <a:rPr lang="en-US" sz="2400" dirty="0"/>
              <a:t>continuous model</a:t>
            </a:r>
          </a:p>
          <a:p>
            <a:r>
              <a:rPr lang="en-US" sz="2800" dirty="0"/>
              <a:t>Temporal subdivision</a:t>
            </a:r>
          </a:p>
          <a:p>
            <a:pPr lvl="1"/>
            <a:r>
              <a:rPr lang="en-US" sz="2400" dirty="0"/>
              <a:t>Video is subdivided into segments</a:t>
            </a:r>
          </a:p>
          <a:p>
            <a:pPr lvl="1"/>
            <a:r>
              <a:rPr lang="en-US" sz="2400" dirty="0"/>
              <a:t>Spread features into neighboring segments</a:t>
            </a:r>
          </a:p>
        </p:txBody>
      </p:sp>
      <p:pic>
        <p:nvPicPr>
          <p:cNvPr id="109570" name="Picture 2" descr="https://www.cs.auckland.ac.nz/courses/compsci708s1c/lectures/Glect-html/t731-corridor-16reg.JPG"/>
          <p:cNvPicPr>
            <a:picLocks noChangeAspect="1" noChangeArrowheads="1"/>
          </p:cNvPicPr>
          <p:nvPr/>
        </p:nvPicPr>
        <p:blipFill>
          <a:blip r:embed="rId2" cstate="print"/>
          <a:srcRect/>
          <a:stretch>
            <a:fillRect/>
          </a:stretch>
        </p:blipFill>
        <p:spPr bwMode="auto">
          <a:xfrm>
            <a:off x="5334000" y="1600200"/>
            <a:ext cx="3695700" cy="2771776"/>
          </a:xfrm>
          <a:prstGeom prst="rect">
            <a:avLst/>
          </a:prstGeom>
          <a:noFill/>
        </p:spPr>
      </p:pic>
      <p:pic>
        <p:nvPicPr>
          <p:cNvPr id="128001" name="Picture 1"/>
          <p:cNvPicPr>
            <a:picLocks noChangeAspect="1" noChangeArrowheads="1"/>
          </p:cNvPicPr>
          <p:nvPr/>
        </p:nvPicPr>
        <p:blipFill>
          <a:blip r:embed="rId3" cstate="print"/>
          <a:srcRect/>
          <a:stretch>
            <a:fillRect/>
          </a:stretch>
        </p:blipFill>
        <p:spPr bwMode="auto">
          <a:xfrm>
            <a:off x="4800600" y="2895600"/>
            <a:ext cx="3429000" cy="37052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down)">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109570"/>
                                        </p:tgtEl>
                                        <p:attrNameLst>
                                          <p:attrName>style.visibility</p:attrName>
                                        </p:attrNameLst>
                                      </p:cBhvr>
                                      <p:to>
                                        <p:strVal val="visible"/>
                                      </p:to>
                                    </p:set>
                                    <p:animEffect transition="in" filter="wipe(down)">
                                      <p:cBhvr>
                                        <p:cTn id="18" dur="500"/>
                                        <p:tgtEl>
                                          <p:spTgt spid="109570"/>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wipe(down)">
                                      <p:cBhvr>
                                        <p:cTn id="23" dur="500"/>
                                        <p:tgtEl>
                                          <p:spTgt spid="3">
                                            <p:txEl>
                                              <p:pRg st="3" end="3"/>
                                            </p:txEl>
                                          </p:spTgt>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wipe(down)">
                                      <p:cBhvr>
                                        <p:cTn id="26" dur="500"/>
                                        <p:tgtEl>
                                          <p:spTgt spid="3">
                                            <p:txEl>
                                              <p:pRg st="4" end="4"/>
                                            </p:txEl>
                                          </p:spTgt>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Effect transition="in" filter="wipe(down)">
                                      <p:cBhvr>
                                        <p:cTn id="29" dur="500"/>
                                        <p:tgtEl>
                                          <p:spTgt spid="3">
                                            <p:txEl>
                                              <p:pRg st="5" end="5"/>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nodeType="clickEffect">
                                  <p:stCondLst>
                                    <p:cond delay="0"/>
                                  </p:stCondLst>
                                  <p:childTnLst>
                                    <p:set>
                                      <p:cBhvr>
                                        <p:cTn id="33" dur="1" fill="hold">
                                          <p:stCondLst>
                                            <p:cond delay="0"/>
                                          </p:stCondLst>
                                        </p:cTn>
                                        <p:tgtEl>
                                          <p:spTgt spid="128001"/>
                                        </p:tgtEl>
                                        <p:attrNameLst>
                                          <p:attrName>style.visibility</p:attrName>
                                        </p:attrNameLst>
                                      </p:cBhvr>
                                      <p:to>
                                        <p:strVal val="visible"/>
                                      </p:to>
                                    </p:set>
                                    <p:animEffect transition="in" filter="wipe(down)">
                                      <p:cBhvr>
                                        <p:cTn id="34" dur="500"/>
                                        <p:tgtEl>
                                          <p:spTgt spid="1280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Edge Detection</a:t>
            </a:r>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7870" t="16564" r="4335" b="4096"/>
          <a:stretch/>
        </p:blipFill>
        <p:spPr bwMode="auto">
          <a:xfrm>
            <a:off x="152400" y="1828800"/>
            <a:ext cx="8840563" cy="44805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617211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dirty="0"/>
              <a:t>Face Detection</a:t>
            </a:r>
          </a:p>
        </p:txBody>
      </p:sp>
      <p:sp>
        <p:nvSpPr>
          <p:cNvPr id="3" name="Content Placeholder 2"/>
          <p:cNvSpPr>
            <a:spLocks noGrp="1"/>
          </p:cNvSpPr>
          <p:nvPr>
            <p:ph idx="1"/>
          </p:nvPr>
        </p:nvSpPr>
        <p:spPr/>
        <p:txBody>
          <a:bodyPr/>
          <a:lstStyle/>
          <a:p>
            <a:endParaRPr lang="en-US"/>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42793" b="45941"/>
          <a:stretch/>
        </p:blipFill>
        <p:spPr bwMode="auto">
          <a:xfrm>
            <a:off x="6255927" y="4375355"/>
            <a:ext cx="2659473" cy="19492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447800"/>
            <a:ext cx="4921700" cy="2895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1625" y="3242186"/>
            <a:ext cx="5767388" cy="33335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38459" r="56375"/>
          <a:stretch/>
        </p:blipFill>
        <p:spPr bwMode="auto">
          <a:xfrm>
            <a:off x="6096000" y="1447800"/>
            <a:ext cx="2394283" cy="26197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7333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5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6705600" cy="944562"/>
          </a:xfrm>
        </p:spPr>
        <p:txBody>
          <a:bodyPr>
            <a:noAutofit/>
          </a:bodyPr>
          <a:lstStyle/>
          <a:p>
            <a:r>
              <a:rPr lang="en-US" sz="3600" dirty="0"/>
              <a:t>Foreground/Background Separation</a:t>
            </a:r>
          </a:p>
        </p:txBody>
      </p:sp>
      <p:sp>
        <p:nvSpPr>
          <p:cNvPr id="3" name="Content Placeholder 2"/>
          <p:cNvSpPr>
            <a:spLocks noGrp="1"/>
          </p:cNvSpPr>
          <p:nvPr>
            <p:ph idx="1"/>
          </p:nvPr>
        </p:nvSpPr>
        <p:spPr>
          <a:xfrm>
            <a:off x="228600" y="1447800"/>
            <a:ext cx="6629400" cy="5257800"/>
          </a:xfrm>
        </p:spPr>
        <p:txBody>
          <a:bodyPr>
            <a:normAutofit fontScale="92500" lnSpcReduction="10000"/>
          </a:bodyPr>
          <a:lstStyle/>
          <a:p>
            <a:r>
              <a:rPr lang="en-US" sz="2800" dirty="0"/>
              <a:t>Background Modeling</a:t>
            </a:r>
          </a:p>
          <a:p>
            <a:pPr lvl="1"/>
            <a:r>
              <a:rPr lang="en-US" sz="2400" dirty="0"/>
              <a:t>Convert to </a:t>
            </a:r>
            <a:r>
              <a:rPr lang="en-US" sz="2400" dirty="0" err="1"/>
              <a:t>greyscale</a:t>
            </a:r>
            <a:endParaRPr lang="en-US" sz="2400" dirty="0"/>
          </a:p>
          <a:p>
            <a:pPr lvl="1"/>
            <a:r>
              <a:rPr lang="en-US" sz="2400" dirty="0"/>
              <a:t>Dynamic model (to cope with changes in signer body position and lighting)</a:t>
            </a:r>
          </a:p>
          <a:p>
            <a:pPr lvl="2"/>
            <a:r>
              <a:rPr lang="en-US" sz="2000" dirty="0" err="1"/>
              <a:t>BP</a:t>
            </a:r>
            <a:r>
              <a:rPr lang="en-US" sz="2000" baseline="-25000" dirty="0" err="1"/>
              <a:t>t</a:t>
            </a:r>
            <a:r>
              <a:rPr lang="en-US" sz="2000" dirty="0"/>
              <a:t> = .96 * BP</a:t>
            </a:r>
            <a:r>
              <a:rPr lang="en-US" sz="2000" baseline="-25000" dirty="0"/>
              <a:t>(t-1)</a:t>
            </a:r>
            <a:r>
              <a:rPr lang="en-US" sz="2000" dirty="0"/>
              <a:t> + .04 P</a:t>
            </a:r>
          </a:p>
          <a:p>
            <a:r>
              <a:rPr lang="en-US" sz="2800" dirty="0"/>
              <a:t>Foreground object detection</a:t>
            </a:r>
          </a:p>
          <a:p>
            <a:pPr lvl="1"/>
            <a:r>
              <a:rPr lang="en-US" sz="2400" dirty="0"/>
              <a:t>Pixels different from background model by more than a threshold are foreground pixels</a:t>
            </a:r>
          </a:p>
          <a:p>
            <a:pPr lvl="1"/>
            <a:r>
              <a:rPr lang="en-US" sz="2400" dirty="0"/>
              <a:t>Spatial filter removes regions of foreground pixels smaller than a minimum threshold</a:t>
            </a:r>
          </a:p>
          <a:p>
            <a:r>
              <a:rPr lang="en-US" sz="2800" dirty="0"/>
              <a:t>Face location to determine position of foreground relative to the face</a:t>
            </a:r>
          </a:p>
          <a:p>
            <a:r>
              <a:rPr lang="en-US" sz="2800" dirty="0"/>
              <a:t>Videos without a single main face are not considered as potential SL videos</a:t>
            </a:r>
          </a:p>
        </p:txBody>
      </p:sp>
      <p:sp>
        <p:nvSpPr>
          <p:cNvPr id="10" name="Slide Number Placeholder 9"/>
          <p:cNvSpPr>
            <a:spLocks noGrp="1"/>
          </p:cNvSpPr>
          <p:nvPr>
            <p:ph type="sldNum" sz="quarter" idx="12"/>
          </p:nvPr>
        </p:nvSpPr>
        <p:spPr/>
        <p:txBody>
          <a:bodyPr/>
          <a:lstStyle/>
          <a:p>
            <a:fld id="{B46C69E1-9AD7-4D20-98B1-5F56BF9E9B72}" type="slidenum">
              <a:rPr lang="en-US" smtClean="0"/>
              <a:pPr/>
              <a:t>8</a:t>
            </a:fld>
            <a:endParaRPr lang="en-US"/>
          </a:p>
        </p:txBody>
      </p:sp>
      <p:grpSp>
        <p:nvGrpSpPr>
          <p:cNvPr id="4" name="Group 7"/>
          <p:cNvGrpSpPr/>
          <p:nvPr/>
        </p:nvGrpSpPr>
        <p:grpSpPr>
          <a:xfrm>
            <a:off x="6934200" y="152400"/>
            <a:ext cx="2097932" cy="6553200"/>
            <a:chOff x="6858000" y="152400"/>
            <a:chExt cx="2097932" cy="6553200"/>
          </a:xfrm>
        </p:grpSpPr>
        <p:sp>
          <p:nvSpPr>
            <p:cNvPr id="7" name="Rectangle 6"/>
            <p:cNvSpPr/>
            <p:nvPr/>
          </p:nvSpPr>
          <p:spPr>
            <a:xfrm>
              <a:off x="6858000" y="4953000"/>
              <a:ext cx="2057400" cy="2286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descr="Image showing different stages of video processing. The first shows the frame from the video with a box indicating the results of face detection. The second shows the background model generated for the video at this point. The third shows the intermediate foreground, which is computed as the difference between the current frame and the background model. The fourth frame shows the final foreground which has removed portions of the foreground too small to be hands and/or arms."/>
            <p:cNvPicPr>
              <a:picLocks noChangeAspect="1" noChangeArrowheads="1"/>
            </p:cNvPicPr>
            <p:nvPr/>
          </p:nvPicPr>
          <p:blipFill>
            <a:blip r:embed="rId2" cstate="print"/>
            <a:srcRect r="51763"/>
            <a:stretch>
              <a:fillRect/>
            </a:stretch>
          </p:blipFill>
          <p:spPr bwMode="auto">
            <a:xfrm>
              <a:off x="6858000" y="152400"/>
              <a:ext cx="2097932" cy="3286760"/>
            </a:xfrm>
            <a:prstGeom prst="rect">
              <a:avLst/>
            </a:prstGeom>
            <a:noFill/>
            <a:ln w="9525">
              <a:noFill/>
              <a:miter lim="800000"/>
              <a:headEnd/>
              <a:tailEnd/>
            </a:ln>
          </p:spPr>
        </p:pic>
        <p:pic>
          <p:nvPicPr>
            <p:cNvPr id="5" name="Picture 2" descr="Image showing different stages of video processing. The first shows the frame from the video with a box indicating the results of face detection. The second shows the background model generated for the video at this point. The third shows the intermediate foreground, which is computed as the difference between the current frame and the background model. The fourth frame shows the final foreground which has removed portions of the foreground too small to be hands and/or arms."/>
            <p:cNvPicPr>
              <a:picLocks noChangeAspect="1" noChangeArrowheads="1"/>
            </p:cNvPicPr>
            <p:nvPr/>
          </p:nvPicPr>
          <p:blipFill>
            <a:blip r:embed="rId2" cstate="print"/>
            <a:srcRect l="51453" t="49878"/>
            <a:stretch>
              <a:fillRect/>
            </a:stretch>
          </p:blipFill>
          <p:spPr bwMode="auto">
            <a:xfrm>
              <a:off x="6858000" y="3429000"/>
              <a:ext cx="2072108" cy="1616716"/>
            </a:xfrm>
            <a:prstGeom prst="rect">
              <a:avLst/>
            </a:prstGeom>
            <a:noFill/>
            <a:ln w="9525">
              <a:noFill/>
              <a:miter lim="800000"/>
              <a:headEnd/>
              <a:tailEnd/>
            </a:ln>
          </p:spPr>
        </p:pic>
        <p:pic>
          <p:nvPicPr>
            <p:cNvPr id="6" name="Picture 2" descr="Image showing different stages of video processing. The first shows the frame from the video with a box indicating the results of face detection. The second shows the background model generated for the video at this point. The third shows the intermediate foreground, which is computed as the difference between the current frame and the background model. The fourth frame shows the final foreground which has removed portions of the foreground too small to be hands and/or arms."/>
            <p:cNvPicPr>
              <a:picLocks noChangeAspect="1" noChangeArrowheads="1"/>
            </p:cNvPicPr>
            <p:nvPr/>
          </p:nvPicPr>
          <p:blipFill>
            <a:blip r:embed="rId2" cstate="print"/>
            <a:srcRect l="51453" b="50390"/>
            <a:stretch>
              <a:fillRect/>
            </a:stretch>
          </p:blipFill>
          <p:spPr bwMode="auto">
            <a:xfrm>
              <a:off x="6858000" y="5105400"/>
              <a:ext cx="2072108" cy="1600200"/>
            </a:xfrm>
            <a:prstGeom prst="rect">
              <a:avLst/>
            </a:prstGeom>
            <a:noFill/>
            <a:ln w="9525">
              <a:noFill/>
              <a:miter lim="800000"/>
              <a:headEnd/>
              <a:tailEnd/>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down)">
                                      <p:cBhvr>
                                        <p:cTn id="13" dur="500"/>
                                        <p:tgtEl>
                                          <p:spTgt spid="3">
                                            <p:txEl>
                                              <p:pRg st="2" end="2"/>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down)">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wipe(down)">
                                      <p:cBhvr>
                                        <p:cTn id="21" dur="500"/>
                                        <p:tgtEl>
                                          <p:spTgt spid="3">
                                            <p:txEl>
                                              <p:pRg st="4" end="4"/>
                                            </p:txEl>
                                          </p:spTgt>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wipe(down)">
                                      <p:cBhvr>
                                        <p:cTn id="24" dur="500"/>
                                        <p:tgtEl>
                                          <p:spTgt spid="3">
                                            <p:txEl>
                                              <p:pRg st="5" end="5"/>
                                            </p:txEl>
                                          </p:spTgt>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wipe(down)">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wipe(down)">
                                      <p:cBhvr>
                                        <p:cTn id="32" dur="500"/>
                                        <p:tgtEl>
                                          <p:spTgt spid="3">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wipe(down)">
                                      <p:cBhvr>
                                        <p:cTn id="3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600" dirty="0" err="1"/>
              <a:t>OpenCV</a:t>
            </a:r>
            <a:r>
              <a:rPr lang="en-US" sz="3600" dirty="0"/>
              <a:t>: A Toolkit for Image Processing</a:t>
            </a:r>
          </a:p>
        </p:txBody>
      </p:sp>
      <p:sp>
        <p:nvSpPr>
          <p:cNvPr id="3" name="Content Placeholder 2"/>
          <p:cNvSpPr>
            <a:spLocks noGrp="1"/>
          </p:cNvSpPr>
          <p:nvPr>
            <p:ph idx="1"/>
          </p:nvPr>
        </p:nvSpPr>
        <p:spPr>
          <a:xfrm>
            <a:off x="457200" y="1447800"/>
            <a:ext cx="8229600" cy="5181600"/>
          </a:xfrm>
        </p:spPr>
        <p:txBody>
          <a:bodyPr>
            <a:normAutofit/>
          </a:bodyPr>
          <a:lstStyle/>
          <a:p>
            <a:r>
              <a:rPr lang="en-US" sz="2400" dirty="0"/>
              <a:t>The good news is you do not have to implement the image processing primitives</a:t>
            </a:r>
          </a:p>
          <a:p>
            <a:r>
              <a:rPr lang="en-US" sz="2400" dirty="0"/>
              <a:t>Can be used with a variety of programming languages</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4716" y="2987040"/>
            <a:ext cx="2641972" cy="35661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2987040"/>
            <a:ext cx="2876550" cy="3552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0" y="2987041"/>
            <a:ext cx="2876550" cy="3552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par>
                                <p:cTn id="13" presetID="1" presetClass="entr" presetSubtype="0" fill="hold" nodeType="withEffect">
                                  <p:stCondLst>
                                    <p:cond delay="0"/>
                                  </p:stCondLst>
                                  <p:childTnLst>
                                    <p:set>
                                      <p:cBhvr>
                                        <p:cTn id="14" dur="1" fill="hold">
                                          <p:stCondLst>
                                            <p:cond delay="0"/>
                                          </p:stCondLst>
                                        </p:cTn>
                                        <p:tgtEl>
                                          <p:spTgt spid="409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10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0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Composition: Edit Decision Lists</a:t>
            </a:r>
          </a:p>
        </p:txBody>
      </p:sp>
      <p:sp>
        <p:nvSpPr>
          <p:cNvPr id="3" name="Content Placeholder 2"/>
          <p:cNvSpPr>
            <a:spLocks noGrp="1"/>
          </p:cNvSpPr>
          <p:nvPr>
            <p:ph idx="1"/>
          </p:nvPr>
        </p:nvSpPr>
        <p:spPr/>
        <p:txBody>
          <a:bodyPr/>
          <a:lstStyle/>
          <a:p>
            <a:endParaRPr lang="en-US" dirty="0"/>
          </a:p>
        </p:txBody>
      </p:sp>
      <p:pic>
        <p:nvPicPr>
          <p:cNvPr id="512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4813" t="15032" r="5148" b="36527"/>
          <a:stretch/>
        </p:blipFill>
        <p:spPr bwMode="auto">
          <a:xfrm>
            <a:off x="304800" y="1600200"/>
            <a:ext cx="5471651" cy="41664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56571" t="26388"/>
          <a:stretch/>
        </p:blipFill>
        <p:spPr bwMode="auto">
          <a:xfrm>
            <a:off x="1885197" y="2743200"/>
            <a:ext cx="7047619" cy="37554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28850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Authoring Applications</a:t>
            </a:r>
          </a:p>
        </p:txBody>
      </p:sp>
      <p:sp>
        <p:nvSpPr>
          <p:cNvPr id="3" name="Content Placeholder 2"/>
          <p:cNvSpPr>
            <a:spLocks noGrp="1"/>
          </p:cNvSpPr>
          <p:nvPr>
            <p:ph idx="1"/>
          </p:nvPr>
        </p:nvSpPr>
        <p:spPr>
          <a:xfrm>
            <a:off x="457200" y="1676400"/>
            <a:ext cx="8229600" cy="4449763"/>
          </a:xfrm>
        </p:spPr>
        <p:txBody>
          <a:bodyPr/>
          <a:lstStyle/>
          <a:p>
            <a:r>
              <a:rPr lang="en-US" dirty="0" err="1"/>
              <a:t>MediaGlow</a:t>
            </a:r>
            <a:endParaRPr lang="en-US" dirty="0"/>
          </a:p>
          <a:p>
            <a:pPr lvl="1"/>
            <a:r>
              <a:rPr lang="en-US" dirty="0"/>
              <a:t>Supporting selection of images for presentation or other need</a:t>
            </a:r>
          </a:p>
          <a:p>
            <a:pPr lvl="1"/>
            <a:r>
              <a:rPr lang="en-US" dirty="0"/>
              <a:t>Clustering images based on implicit user needs</a:t>
            </a:r>
          </a:p>
          <a:p>
            <a:r>
              <a:rPr lang="en-US" dirty="0" err="1"/>
              <a:t>HyperHitchcock</a:t>
            </a:r>
            <a:endParaRPr lang="en-US" dirty="0"/>
          </a:p>
          <a:p>
            <a:pPr lvl="1"/>
            <a:r>
              <a:rPr lang="en-US" dirty="0"/>
              <a:t>Authoring and viewing interactive video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Rot="1" noChangeArrowheads="1"/>
          </p:cNvSpPr>
          <p:nvPr>
            <p:ph type="title"/>
          </p:nvPr>
        </p:nvSpPr>
        <p:spPr/>
        <p:txBody>
          <a:bodyPr>
            <a:normAutofit/>
          </a:bodyPr>
          <a:lstStyle/>
          <a:p>
            <a:r>
              <a:rPr lang="en-US" sz="3600" dirty="0" err="1"/>
              <a:t>MediaGLOW</a:t>
            </a:r>
            <a:r>
              <a:rPr lang="en-US" sz="3600" dirty="0"/>
              <a:t>: The Concept</a:t>
            </a:r>
          </a:p>
        </p:txBody>
      </p:sp>
      <p:sp>
        <p:nvSpPr>
          <p:cNvPr id="47107" name="Rectangle 3"/>
          <p:cNvSpPr>
            <a:spLocks noGrp="1" noRot="1" noChangeArrowheads="1"/>
          </p:cNvSpPr>
          <p:nvPr>
            <p:ph type="body" idx="1"/>
          </p:nvPr>
        </p:nvSpPr>
        <p:spPr>
          <a:xfrm>
            <a:off x="304800" y="1600200"/>
            <a:ext cx="8153400" cy="4953000"/>
          </a:xfrm>
        </p:spPr>
        <p:txBody>
          <a:bodyPr/>
          <a:lstStyle/>
          <a:p>
            <a:pPr>
              <a:lnSpc>
                <a:spcPct val="110000"/>
              </a:lnSpc>
            </a:pPr>
            <a:r>
              <a:rPr lang="en-US" sz="2400" dirty="0"/>
              <a:t>Task and Opportunity</a:t>
            </a:r>
          </a:p>
          <a:p>
            <a:pPr lvl="1">
              <a:lnSpc>
                <a:spcPct val="110000"/>
              </a:lnSpc>
            </a:pPr>
            <a:r>
              <a:rPr lang="en-US" sz="2000" dirty="0"/>
              <a:t>Many tasks involving photo sharing or publication involve grouping a candidate photos into categories and selecting from among these groups.</a:t>
            </a:r>
          </a:p>
          <a:p>
            <a:pPr lvl="1">
              <a:lnSpc>
                <a:spcPct val="110000"/>
              </a:lnSpc>
            </a:pPr>
            <a:r>
              <a:rPr lang="en-US" sz="2000" dirty="0"/>
              <a:t>There are many different </a:t>
            </a:r>
            <a:br>
              <a:rPr lang="en-US" sz="2000" dirty="0"/>
            </a:br>
            <a:r>
              <a:rPr lang="en-US" sz="2000" dirty="0"/>
              <a:t>reasons to group photos: </a:t>
            </a:r>
            <a:br>
              <a:rPr lang="en-US" sz="2000" dirty="0"/>
            </a:br>
            <a:r>
              <a:rPr lang="en-US" sz="2000" dirty="0"/>
              <a:t>based on event, location, </a:t>
            </a:r>
            <a:br>
              <a:rPr lang="en-US" sz="2000" dirty="0"/>
            </a:br>
            <a:r>
              <a:rPr lang="en-US" sz="2000" dirty="0"/>
              <a:t>subject matter, visual </a:t>
            </a:r>
            <a:br>
              <a:rPr lang="en-US" sz="2000" dirty="0"/>
            </a:br>
            <a:r>
              <a:rPr lang="en-US" sz="2000" dirty="0"/>
              <a:t>characteristics, etc.</a:t>
            </a:r>
          </a:p>
          <a:p>
            <a:pPr lvl="1">
              <a:lnSpc>
                <a:spcPct val="110000"/>
              </a:lnSpc>
            </a:pPr>
            <a:r>
              <a:rPr lang="en-US" sz="2000" dirty="0"/>
              <a:t>There is the potential for </a:t>
            </a:r>
            <a:br>
              <a:rPr lang="en-US" sz="2000" dirty="0"/>
            </a:br>
            <a:r>
              <a:rPr lang="en-US" sz="2000" dirty="0"/>
              <a:t>systems to observe earlier </a:t>
            </a:r>
            <a:br>
              <a:rPr lang="en-US" sz="2000" dirty="0"/>
            </a:br>
            <a:r>
              <a:rPr lang="en-US" sz="2000" dirty="0"/>
              <a:t>user activity and expression </a:t>
            </a:r>
            <a:br>
              <a:rPr lang="en-US" sz="2000" dirty="0"/>
            </a:br>
            <a:r>
              <a:rPr lang="en-US" sz="2000" dirty="0"/>
              <a:t>to aid their later activity.</a:t>
            </a:r>
          </a:p>
        </p:txBody>
      </p:sp>
      <p:pic>
        <p:nvPicPr>
          <p:cNvPr id="47110" name="Picture 2" descr="C:\Users\shipman\Desktop\IUI MediaGLOW\mediaglow.tif"/>
          <p:cNvPicPr>
            <a:picLocks noChangeAspect="1" noChangeArrowheads="1"/>
          </p:cNvPicPr>
          <p:nvPr/>
        </p:nvPicPr>
        <p:blipFill>
          <a:blip r:embed="rId3" cstate="print"/>
          <a:srcRect/>
          <a:stretch>
            <a:fillRect/>
          </a:stretch>
        </p:blipFill>
        <p:spPr bwMode="auto">
          <a:xfrm>
            <a:off x="4148888" y="2971800"/>
            <a:ext cx="4690312" cy="36576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710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7107">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7107">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7107">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71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rrowheads="1"/>
          </p:cNvSpPr>
          <p:nvPr>
            <p:ph type="title"/>
          </p:nvPr>
        </p:nvSpPr>
        <p:spPr/>
        <p:txBody>
          <a:bodyPr>
            <a:normAutofit/>
          </a:bodyPr>
          <a:lstStyle/>
          <a:p>
            <a:r>
              <a:rPr lang="en-US" sz="3600" dirty="0" err="1"/>
              <a:t>MediaGLOW</a:t>
            </a:r>
            <a:r>
              <a:rPr lang="en-US" sz="3600" dirty="0"/>
              <a:t>: Interpreting User Action</a:t>
            </a:r>
          </a:p>
        </p:txBody>
      </p:sp>
      <p:sp>
        <p:nvSpPr>
          <p:cNvPr id="49155" name="Rectangle 3"/>
          <p:cNvSpPr>
            <a:spLocks noGrp="1" noRot="1" noChangeArrowheads="1"/>
          </p:cNvSpPr>
          <p:nvPr>
            <p:ph type="body" idx="1"/>
          </p:nvPr>
        </p:nvSpPr>
        <p:spPr>
          <a:xfrm>
            <a:off x="457200" y="1524000"/>
            <a:ext cx="5029200" cy="5257800"/>
          </a:xfrm>
        </p:spPr>
        <p:txBody>
          <a:bodyPr/>
          <a:lstStyle/>
          <a:p>
            <a:r>
              <a:rPr lang="en-US" sz="2400" dirty="0"/>
              <a:t>Evolving Notion of Similarity via User Expression</a:t>
            </a:r>
          </a:p>
          <a:p>
            <a:pPr lvl="1"/>
            <a:r>
              <a:rPr lang="en-US" sz="2000" dirty="0"/>
              <a:t>Photos presented in a graph-based workspace with “springs” between each pair of photos.</a:t>
            </a:r>
          </a:p>
          <a:p>
            <a:pPr lvl="1"/>
            <a:r>
              <a:rPr lang="en-US" sz="2000" dirty="0"/>
              <a:t>Lengths of springs is initially based on a default distance metric based on their time, location, tags, or visual features.</a:t>
            </a:r>
          </a:p>
          <a:p>
            <a:pPr lvl="1"/>
            <a:r>
              <a:rPr lang="en-US" sz="2000" dirty="0"/>
              <a:t>Users can pin photos in place and create piles of photos.</a:t>
            </a:r>
          </a:p>
          <a:p>
            <a:pPr lvl="1"/>
            <a:r>
              <a:rPr lang="en-US" sz="2000" dirty="0"/>
              <a:t>Distance metric to piles change as new members are added, resulting in the dynamic layout of unpinned photos in the workspace.</a:t>
            </a:r>
          </a:p>
        </p:txBody>
      </p:sp>
      <p:pic>
        <p:nvPicPr>
          <p:cNvPr id="49162" name="Picture 4" descr="C:\Users\shipman\Desktop\IUI MediaGLOW\tooltip.tif"/>
          <p:cNvPicPr>
            <a:picLocks noChangeAspect="1" noChangeArrowheads="1"/>
          </p:cNvPicPr>
          <p:nvPr/>
        </p:nvPicPr>
        <p:blipFill>
          <a:blip r:embed="rId3" cstate="print"/>
          <a:srcRect t="26196" r="31183" b="3464"/>
          <a:stretch>
            <a:fillRect/>
          </a:stretch>
        </p:blipFill>
        <p:spPr bwMode="auto">
          <a:xfrm>
            <a:off x="5943600" y="1524000"/>
            <a:ext cx="2708275" cy="2482954"/>
          </a:xfrm>
          <a:prstGeom prst="rect">
            <a:avLst/>
          </a:prstGeom>
          <a:noFill/>
          <a:ln w="9525">
            <a:noFill/>
            <a:miter lim="800000"/>
            <a:headEnd/>
            <a:tailEnd/>
          </a:ln>
        </p:spPr>
      </p:pic>
      <p:pic>
        <p:nvPicPr>
          <p:cNvPr id="49166" name="Picture 5" descr="C:\Users\shipman\Desktop\IUI MediaGLOW\get-similar.tif"/>
          <p:cNvPicPr>
            <a:picLocks noChangeAspect="1" noChangeArrowheads="1"/>
          </p:cNvPicPr>
          <p:nvPr/>
        </p:nvPicPr>
        <p:blipFill>
          <a:blip r:embed="rId4" cstate="print"/>
          <a:srcRect l="3455" t="48805" r="35561" b="24187"/>
          <a:stretch>
            <a:fillRect/>
          </a:stretch>
        </p:blipFill>
        <p:spPr bwMode="auto">
          <a:xfrm>
            <a:off x="5445191" y="4953000"/>
            <a:ext cx="3533262" cy="1566863"/>
          </a:xfrm>
          <a:prstGeom prst="rect">
            <a:avLst/>
          </a:prstGeom>
          <a:noFill/>
          <a:ln w="9525">
            <a:noFill/>
            <a:miter lim="800000"/>
            <a:headEnd/>
            <a:tailEnd/>
          </a:ln>
        </p:spPr>
      </p:pic>
      <p:pic>
        <p:nvPicPr>
          <p:cNvPr id="49165" name="Picture 6" descr="C:\Users\shipman\Desktop\IUI MediaGLOW\photo5.tif"/>
          <p:cNvPicPr>
            <a:picLocks noChangeAspect="1" noChangeArrowheads="1"/>
          </p:cNvPicPr>
          <p:nvPr/>
        </p:nvPicPr>
        <p:blipFill>
          <a:blip r:embed="rId5" cstate="print"/>
          <a:srcRect l="6622" t="52837" r="41823"/>
          <a:stretch>
            <a:fillRect/>
          </a:stretch>
        </p:blipFill>
        <p:spPr bwMode="auto">
          <a:xfrm>
            <a:off x="5562600" y="2971799"/>
            <a:ext cx="2819400" cy="2577997"/>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915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915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916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9155">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916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9155">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9155">
                                            <p:txEl>
                                              <p:pRg st="4" end="4"/>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91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rrowheads="1"/>
          </p:cNvSpPr>
          <p:nvPr>
            <p:ph type="title"/>
          </p:nvPr>
        </p:nvSpPr>
        <p:spPr/>
        <p:txBody>
          <a:bodyPr>
            <a:noAutofit/>
          </a:bodyPr>
          <a:lstStyle/>
          <a:p>
            <a:r>
              <a:rPr lang="en-US" sz="3600" dirty="0" err="1"/>
              <a:t>MediaGLOW</a:t>
            </a:r>
            <a:r>
              <a:rPr lang="en-US" sz="3600" dirty="0"/>
              <a:t>: Multi-faceted Visualization</a:t>
            </a:r>
            <a:br>
              <a:rPr lang="en-US" sz="3600" dirty="0"/>
            </a:br>
            <a:r>
              <a:rPr lang="en-US" sz="3600" dirty="0"/>
              <a:t>of Photo Collections</a:t>
            </a:r>
          </a:p>
        </p:txBody>
      </p:sp>
      <p:sp>
        <p:nvSpPr>
          <p:cNvPr id="51203" name="Rectangle 3"/>
          <p:cNvSpPr>
            <a:spLocks noGrp="1" noRot="1" noChangeArrowheads="1"/>
          </p:cNvSpPr>
          <p:nvPr>
            <p:ph type="body" idx="1"/>
          </p:nvPr>
        </p:nvSpPr>
        <p:spPr>
          <a:xfrm>
            <a:off x="152400" y="1676400"/>
            <a:ext cx="4724400" cy="5029200"/>
          </a:xfrm>
        </p:spPr>
        <p:txBody>
          <a:bodyPr/>
          <a:lstStyle/>
          <a:p>
            <a:pPr>
              <a:spcBef>
                <a:spcPct val="40000"/>
              </a:spcBef>
            </a:pPr>
            <a:r>
              <a:rPr lang="en-US" sz="2400" dirty="0"/>
              <a:t>System Expression through Neighborhoods</a:t>
            </a:r>
          </a:p>
          <a:p>
            <a:pPr lvl="1">
              <a:spcBef>
                <a:spcPct val="40000"/>
              </a:spcBef>
            </a:pPr>
            <a:r>
              <a:rPr lang="en-US" sz="2000" dirty="0"/>
              <a:t>Piles have neighborhood for photos that are similar to the pile based on the pile’s unique distance metric.</a:t>
            </a:r>
          </a:p>
          <a:p>
            <a:pPr lvl="1">
              <a:spcBef>
                <a:spcPct val="40000"/>
              </a:spcBef>
            </a:pPr>
            <a:r>
              <a:rPr lang="en-US" sz="2000" dirty="0"/>
              <a:t>Photos in a neighborhood are only connected to other photos in the neighborhood, enabling piles to be moved independent of each other.</a:t>
            </a:r>
          </a:p>
          <a:p>
            <a:pPr lvl="1">
              <a:spcBef>
                <a:spcPct val="40000"/>
              </a:spcBef>
            </a:pPr>
            <a:r>
              <a:rPr lang="en-US" sz="2000" dirty="0"/>
              <a:t>Lingering over a pile visualizes how similar other piles are to that pile, indicating system ambiguity in categories.</a:t>
            </a:r>
          </a:p>
        </p:txBody>
      </p:sp>
      <p:pic>
        <p:nvPicPr>
          <p:cNvPr id="51205" name="Picture 3" descr="C:\Users\shipman\Desktop\IUI MediaGLOW\glow-red-halos.tif"/>
          <p:cNvPicPr>
            <a:picLocks noChangeAspect="1" noChangeArrowheads="1"/>
          </p:cNvPicPr>
          <p:nvPr/>
        </p:nvPicPr>
        <p:blipFill>
          <a:blip r:embed="rId3" cstate="print"/>
          <a:srcRect l="3383" t="10942" r="11374" b="3239"/>
          <a:stretch>
            <a:fillRect/>
          </a:stretch>
        </p:blipFill>
        <p:spPr bwMode="auto">
          <a:xfrm>
            <a:off x="4953000" y="1828800"/>
            <a:ext cx="4065726" cy="4191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20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120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dirty="0" err="1"/>
              <a:t>MediaGLOW</a:t>
            </a:r>
            <a:r>
              <a:rPr lang="en-US" dirty="0"/>
              <a:t> 2.0</a:t>
            </a:r>
          </a:p>
        </p:txBody>
      </p:sp>
      <p:sp>
        <p:nvSpPr>
          <p:cNvPr id="3" name="Content Placeholder 2"/>
          <p:cNvSpPr>
            <a:spLocks noGrp="1"/>
          </p:cNvSpPr>
          <p:nvPr>
            <p:ph idx="1"/>
          </p:nvPr>
        </p:nvSpPr>
        <p:spPr/>
        <p:txBody>
          <a:bodyPr/>
          <a:lstStyle/>
          <a:p>
            <a:endParaRPr lang="en-US"/>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2532" y="1300316"/>
            <a:ext cx="6856468" cy="533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66819" y="1342064"/>
            <a:ext cx="1524000" cy="5319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30637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8" name="Rectangle 2"/>
          <p:cNvSpPr>
            <a:spLocks noGrp="1" noChangeArrowheads="1"/>
          </p:cNvSpPr>
          <p:nvPr>
            <p:ph type="title"/>
          </p:nvPr>
        </p:nvSpPr>
        <p:spPr/>
        <p:txBody>
          <a:bodyPr>
            <a:normAutofit/>
          </a:bodyPr>
          <a:lstStyle/>
          <a:p>
            <a:r>
              <a:rPr lang="en-US" sz="4800" dirty="0"/>
              <a:t>Interactive Video</a:t>
            </a:r>
          </a:p>
        </p:txBody>
      </p:sp>
      <p:sp>
        <p:nvSpPr>
          <p:cNvPr id="347139" name="Rectangle 3"/>
          <p:cNvSpPr>
            <a:spLocks noGrp="1" noChangeArrowheads="1"/>
          </p:cNvSpPr>
          <p:nvPr>
            <p:ph type="body" sz="half" idx="1"/>
          </p:nvPr>
        </p:nvSpPr>
        <p:spPr>
          <a:xfrm>
            <a:off x="609600" y="1752600"/>
            <a:ext cx="4572000" cy="4953000"/>
          </a:xfrm>
        </p:spPr>
        <p:txBody>
          <a:bodyPr>
            <a:normAutofit/>
          </a:bodyPr>
          <a:lstStyle/>
          <a:p>
            <a:pPr>
              <a:lnSpc>
                <a:spcPct val="90000"/>
              </a:lnSpc>
            </a:pPr>
            <a:r>
              <a:rPr lang="en-US" sz="3000" dirty="0"/>
              <a:t>Issue</a:t>
            </a:r>
          </a:p>
          <a:p>
            <a:pPr lvl="1">
              <a:lnSpc>
                <a:spcPct val="90000"/>
              </a:lnSpc>
            </a:pPr>
            <a:r>
              <a:rPr lang="en-US" sz="2600" dirty="0"/>
              <a:t>Vision: Seamlessly interact with characters</a:t>
            </a:r>
            <a:br>
              <a:rPr lang="en-US" sz="2600" dirty="0"/>
            </a:br>
            <a:r>
              <a:rPr lang="en-US" sz="2600" dirty="0"/>
              <a:t>in the show</a:t>
            </a:r>
          </a:p>
          <a:p>
            <a:pPr lvl="1">
              <a:lnSpc>
                <a:spcPct val="90000"/>
              </a:lnSpc>
            </a:pPr>
            <a:r>
              <a:rPr lang="en-US" sz="2600" dirty="0"/>
              <a:t>Reality: Difficult to author even simple</a:t>
            </a:r>
            <a:br>
              <a:rPr lang="en-US" sz="2600" dirty="0"/>
            </a:br>
            <a:r>
              <a:rPr lang="en-US" sz="2600" dirty="0"/>
              <a:t>interactive videos</a:t>
            </a:r>
          </a:p>
          <a:p>
            <a:pPr>
              <a:lnSpc>
                <a:spcPct val="90000"/>
              </a:lnSpc>
            </a:pPr>
            <a:r>
              <a:rPr lang="en-US" sz="3000" dirty="0"/>
              <a:t>Today, video is included within pages of content or by YouTube authors, but links are mostly just to related content</a:t>
            </a:r>
          </a:p>
        </p:txBody>
      </p:sp>
      <p:pic>
        <p:nvPicPr>
          <p:cNvPr id="347144" name="Picture 8" descr="hitchcock"/>
          <p:cNvPicPr>
            <a:picLocks noGrp="1" noChangeAspect="1" noChangeArrowheads="1"/>
          </p:cNvPicPr>
          <p:nvPr>
            <p:ph sz="quarter" idx="3"/>
          </p:nvPr>
        </p:nvPicPr>
        <p:blipFill>
          <a:blip r:embed="rId3" cstate="print"/>
          <a:srcRect/>
          <a:stretch>
            <a:fillRect/>
          </a:stretch>
        </p:blipFill>
        <p:spPr>
          <a:xfrm>
            <a:off x="5867400" y="1828800"/>
            <a:ext cx="2438400" cy="4689758"/>
          </a:xfrm>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47139">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4713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2"/>
          <p:cNvSpPr>
            <a:spLocks noGrp="1" noChangeArrowheads="1"/>
          </p:cNvSpPr>
          <p:nvPr>
            <p:ph type="title"/>
          </p:nvPr>
        </p:nvSpPr>
        <p:spPr/>
        <p:txBody>
          <a:bodyPr/>
          <a:lstStyle/>
          <a:p>
            <a:r>
              <a:rPr lang="en-US" dirty="0" err="1"/>
              <a:t>Hypervideo</a:t>
            </a:r>
            <a:r>
              <a:rPr lang="en-US" dirty="0"/>
              <a:t> Use and Authoring</a:t>
            </a:r>
          </a:p>
        </p:txBody>
      </p:sp>
      <p:sp>
        <p:nvSpPr>
          <p:cNvPr id="275459" name="Rectangle 3"/>
          <p:cNvSpPr>
            <a:spLocks noGrp="1" noChangeArrowheads="1"/>
          </p:cNvSpPr>
          <p:nvPr>
            <p:ph type="body" idx="1"/>
          </p:nvPr>
        </p:nvSpPr>
        <p:spPr>
          <a:xfrm>
            <a:off x="306377" y="1404409"/>
            <a:ext cx="7391400" cy="5199062"/>
          </a:xfrm>
        </p:spPr>
        <p:txBody>
          <a:bodyPr>
            <a:noAutofit/>
          </a:bodyPr>
          <a:lstStyle/>
          <a:p>
            <a:pPr>
              <a:lnSpc>
                <a:spcPct val="90000"/>
              </a:lnSpc>
            </a:pPr>
            <a:r>
              <a:rPr lang="en-US" dirty="0" err="1"/>
              <a:t>Hypervideo</a:t>
            </a:r>
            <a:r>
              <a:rPr lang="en-US" dirty="0"/>
              <a:t> well-suited for training video</a:t>
            </a:r>
          </a:p>
          <a:p>
            <a:pPr lvl="1">
              <a:lnSpc>
                <a:spcPct val="90000"/>
              </a:lnSpc>
            </a:pPr>
            <a:r>
              <a:rPr lang="en-US" dirty="0"/>
              <a:t>Overview with links to more detail</a:t>
            </a:r>
          </a:p>
          <a:p>
            <a:pPr lvl="1">
              <a:lnSpc>
                <a:spcPct val="90000"/>
              </a:lnSpc>
            </a:pPr>
            <a:r>
              <a:rPr lang="en-US" dirty="0"/>
              <a:t>Viewers can choose video content </a:t>
            </a:r>
            <a:br>
              <a:rPr lang="en-US" dirty="0"/>
            </a:br>
            <a:r>
              <a:rPr lang="en-US" dirty="0"/>
              <a:t>based on their prior knowledge and </a:t>
            </a:r>
            <a:br>
              <a:rPr lang="en-US" dirty="0"/>
            </a:br>
            <a:r>
              <a:rPr lang="en-US" dirty="0"/>
              <a:t>current task</a:t>
            </a:r>
          </a:p>
          <a:p>
            <a:pPr>
              <a:lnSpc>
                <a:spcPct val="90000"/>
              </a:lnSpc>
            </a:pPr>
            <a:r>
              <a:rPr lang="en-US" dirty="0"/>
              <a:t>But general </a:t>
            </a:r>
            <a:r>
              <a:rPr lang="en-US" dirty="0" err="1"/>
              <a:t>hypervideo</a:t>
            </a:r>
            <a:r>
              <a:rPr lang="en-US" dirty="0"/>
              <a:t> is hard to author</a:t>
            </a:r>
          </a:p>
          <a:p>
            <a:pPr lvl="1">
              <a:lnSpc>
                <a:spcPct val="90000"/>
              </a:lnSpc>
            </a:pPr>
            <a:r>
              <a:rPr lang="en-US" dirty="0"/>
              <a:t>Limited the focus to </a:t>
            </a:r>
            <a:r>
              <a:rPr lang="en-US" dirty="0" err="1"/>
              <a:t>hypervideos</a:t>
            </a:r>
            <a:r>
              <a:rPr lang="en-US" dirty="0"/>
              <a:t> with </a:t>
            </a:r>
            <a:br>
              <a:rPr lang="en-US" dirty="0"/>
            </a:br>
            <a:r>
              <a:rPr lang="en-US" dirty="0"/>
              <a:t>a single active link at a time</a:t>
            </a:r>
          </a:p>
          <a:p>
            <a:pPr>
              <a:lnSpc>
                <a:spcPct val="90000"/>
              </a:lnSpc>
            </a:pPr>
            <a:r>
              <a:rPr lang="en-US" dirty="0"/>
              <a:t>Support for </a:t>
            </a:r>
            <a:r>
              <a:rPr lang="en-US" dirty="0" err="1"/>
              <a:t>hypervideo</a:t>
            </a:r>
            <a:r>
              <a:rPr lang="en-US" dirty="0"/>
              <a:t> authoring</a:t>
            </a:r>
          </a:p>
          <a:p>
            <a:pPr lvl="1">
              <a:lnSpc>
                <a:spcPct val="90000"/>
              </a:lnSpc>
            </a:pPr>
            <a:r>
              <a:rPr lang="en-US" dirty="0"/>
              <a:t>Use automatic video analysis, </a:t>
            </a:r>
            <a:br>
              <a:rPr lang="en-US" dirty="0"/>
            </a:br>
            <a:r>
              <a:rPr lang="en-US" dirty="0"/>
              <a:t>easy-to-use interface, and </a:t>
            </a:r>
            <a:br>
              <a:rPr lang="en-US" dirty="0"/>
            </a:br>
            <a:r>
              <a:rPr lang="en-US" dirty="0"/>
              <a:t>simple </a:t>
            </a:r>
            <a:r>
              <a:rPr lang="en-US" dirty="0" err="1"/>
              <a:t>hypervideo</a:t>
            </a:r>
            <a:r>
              <a:rPr lang="en-US" dirty="0"/>
              <a:t> format</a:t>
            </a:r>
          </a:p>
        </p:txBody>
      </p:sp>
      <p:pic>
        <p:nvPicPr>
          <p:cNvPr id="4" name="Picture 4" descr="44">
            <a:extLst>
              <a:ext uri="{FF2B5EF4-FFF2-40B4-BE49-F238E27FC236}">
                <a16:creationId xmlns:a16="http://schemas.microsoft.com/office/drawing/2014/main" id="{5A31EAC2-59FE-E46B-A2DE-81C0DE8CF99C}"/>
              </a:ext>
            </a:extLst>
          </p:cNvPr>
          <p:cNvPicPr>
            <a:picLocks noChangeAspect="1" noChangeArrowheads="1"/>
          </p:cNvPicPr>
          <p:nvPr/>
        </p:nvPicPr>
        <p:blipFill>
          <a:blip r:embed="rId3" cstate="print"/>
          <a:srcRect/>
          <a:stretch>
            <a:fillRect/>
          </a:stretch>
        </p:blipFill>
        <p:spPr>
          <a:xfrm>
            <a:off x="6755704" y="2019222"/>
            <a:ext cx="2115177" cy="1409778"/>
          </a:xfrm>
          <a:prstGeom prst="rect">
            <a:avLst/>
          </a:prstGeom>
          <a:noFill/>
          <a:ln/>
        </p:spPr>
      </p:pic>
      <p:pic>
        <p:nvPicPr>
          <p:cNvPr id="2" name="Picture 1">
            <a:extLst>
              <a:ext uri="{FF2B5EF4-FFF2-40B4-BE49-F238E27FC236}">
                <a16:creationId xmlns:a16="http://schemas.microsoft.com/office/drawing/2014/main" id="{AD84DF20-5080-3155-A2BA-FB402B84E780}"/>
              </a:ext>
            </a:extLst>
          </p:cNvPr>
          <p:cNvPicPr>
            <a:picLocks noChangeAspect="1"/>
          </p:cNvPicPr>
          <p:nvPr/>
        </p:nvPicPr>
        <p:blipFill>
          <a:blip r:embed="rId4"/>
          <a:stretch>
            <a:fillRect/>
          </a:stretch>
        </p:blipFill>
        <p:spPr>
          <a:xfrm>
            <a:off x="7315200" y="3204105"/>
            <a:ext cx="1706504" cy="2570162"/>
          </a:xfrm>
          <a:prstGeom prst="rect">
            <a:avLst/>
          </a:prstGeom>
        </p:spPr>
      </p:pic>
      <p:pic>
        <p:nvPicPr>
          <p:cNvPr id="5" name="Picture 6" descr="43">
            <a:extLst>
              <a:ext uri="{FF2B5EF4-FFF2-40B4-BE49-F238E27FC236}">
                <a16:creationId xmlns:a16="http://schemas.microsoft.com/office/drawing/2014/main" id="{65D9BBDC-CF2C-5A83-F8A6-63741B4EA007}"/>
              </a:ext>
            </a:extLst>
          </p:cNvPr>
          <p:cNvPicPr>
            <a:picLocks noChangeAspect="1" noChangeArrowheads="1"/>
          </p:cNvPicPr>
          <p:nvPr/>
        </p:nvPicPr>
        <p:blipFill>
          <a:blip r:embed="rId5" cstate="print"/>
          <a:srcRect/>
          <a:stretch>
            <a:fillRect/>
          </a:stretch>
        </p:blipFill>
        <p:spPr>
          <a:xfrm>
            <a:off x="6576944" y="5181600"/>
            <a:ext cx="2293937" cy="1528922"/>
          </a:xfrm>
          <a:prstGeom prst="rect">
            <a:avLst/>
          </a:prstGeom>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545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75459">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7545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75459">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75459">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75459">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75459">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2"/>
          <p:cNvSpPr>
            <a:spLocks noGrp="1" noChangeArrowheads="1"/>
          </p:cNvSpPr>
          <p:nvPr>
            <p:ph type="title"/>
          </p:nvPr>
        </p:nvSpPr>
        <p:spPr>
          <a:xfrm>
            <a:off x="457200" y="274638"/>
            <a:ext cx="8229600" cy="944562"/>
          </a:xfrm>
        </p:spPr>
        <p:txBody>
          <a:bodyPr/>
          <a:lstStyle/>
          <a:p>
            <a:r>
              <a:rPr lang="en-US" dirty="0"/>
              <a:t>Hierarchical Video with Links</a:t>
            </a:r>
          </a:p>
        </p:txBody>
      </p:sp>
      <p:sp>
        <p:nvSpPr>
          <p:cNvPr id="276483" name="Rectangle 3"/>
          <p:cNvSpPr>
            <a:spLocks noGrp="1" noChangeArrowheads="1"/>
          </p:cNvSpPr>
          <p:nvPr>
            <p:ph type="body" idx="1"/>
          </p:nvPr>
        </p:nvSpPr>
        <p:spPr>
          <a:xfrm>
            <a:off x="457200" y="1371600"/>
            <a:ext cx="8229600" cy="5105400"/>
          </a:xfrm>
        </p:spPr>
        <p:txBody>
          <a:bodyPr>
            <a:normAutofit fontScale="92500" lnSpcReduction="10000"/>
          </a:bodyPr>
          <a:lstStyle/>
          <a:p>
            <a:pPr>
              <a:lnSpc>
                <a:spcPct val="110000"/>
              </a:lnSpc>
            </a:pPr>
            <a:r>
              <a:rPr lang="en-US" sz="2800" dirty="0"/>
              <a:t>Video sequences are represented as a containment hierarchy of video elements</a:t>
            </a:r>
          </a:p>
          <a:p>
            <a:pPr lvl="1">
              <a:lnSpc>
                <a:spcPct val="110000"/>
              </a:lnSpc>
            </a:pPr>
            <a:r>
              <a:rPr lang="en-US" sz="2400" dirty="0"/>
              <a:t>Elements are video clips or composites grouping other video elements</a:t>
            </a:r>
          </a:p>
          <a:p>
            <a:pPr lvl="1">
              <a:lnSpc>
                <a:spcPct val="110000"/>
              </a:lnSpc>
            </a:pPr>
            <a:r>
              <a:rPr lang="en-US" sz="2400" dirty="0"/>
              <a:t>Elements are played in sequence</a:t>
            </a:r>
          </a:p>
          <a:p>
            <a:pPr>
              <a:lnSpc>
                <a:spcPct val="110000"/>
              </a:lnSpc>
            </a:pPr>
            <a:r>
              <a:rPr lang="en-US" sz="2800" dirty="0"/>
              <a:t>Each element can be link anchor or link destination</a:t>
            </a:r>
          </a:p>
          <a:p>
            <a:pPr>
              <a:lnSpc>
                <a:spcPct val="110000"/>
              </a:lnSpc>
            </a:pPr>
            <a:r>
              <a:rPr lang="en-US" sz="2800" dirty="0"/>
              <a:t>Anchor for innermost element is available while element is playing</a:t>
            </a:r>
          </a:p>
          <a:p>
            <a:pPr>
              <a:lnSpc>
                <a:spcPct val="110000"/>
              </a:lnSpc>
            </a:pPr>
            <a:r>
              <a:rPr lang="en-US" sz="2800" dirty="0"/>
              <a:t>After link destination</a:t>
            </a:r>
            <a:br>
              <a:rPr lang="en-US" sz="2800" dirty="0"/>
            </a:br>
            <a:r>
              <a:rPr lang="en-US" sz="2800" dirty="0"/>
              <a:t>video is played,</a:t>
            </a:r>
            <a:br>
              <a:rPr lang="en-US" sz="2800" dirty="0"/>
            </a:br>
            <a:r>
              <a:rPr lang="en-US" sz="2800" dirty="0"/>
              <a:t>play-back continues</a:t>
            </a:r>
            <a:br>
              <a:rPr lang="en-US" sz="2800" dirty="0"/>
            </a:br>
            <a:r>
              <a:rPr lang="en-US" sz="2800" dirty="0"/>
              <a:t>at the link anchor</a:t>
            </a:r>
          </a:p>
        </p:txBody>
      </p:sp>
      <p:pic>
        <p:nvPicPr>
          <p:cNvPr id="276484" name="Picture 4" descr="figures3"/>
          <p:cNvPicPr>
            <a:picLocks noChangeAspect="1" noChangeArrowheads="1"/>
          </p:cNvPicPr>
          <p:nvPr/>
        </p:nvPicPr>
        <p:blipFill>
          <a:blip r:embed="rId3" cstate="print"/>
          <a:srcRect/>
          <a:stretch>
            <a:fillRect/>
          </a:stretch>
        </p:blipFill>
        <p:spPr bwMode="auto">
          <a:xfrm>
            <a:off x="4244975" y="4419600"/>
            <a:ext cx="4238625" cy="222726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648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7648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7648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7648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7648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7648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7648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10" name="Rectangle 6"/>
          <p:cNvSpPr>
            <a:spLocks noGrp="1" noChangeArrowheads="1"/>
          </p:cNvSpPr>
          <p:nvPr>
            <p:ph type="title"/>
          </p:nvPr>
        </p:nvSpPr>
        <p:spPr/>
        <p:txBody>
          <a:bodyPr/>
          <a:lstStyle/>
          <a:p>
            <a:r>
              <a:rPr lang="en-US" dirty="0"/>
              <a:t>Detail-on-demand Links</a:t>
            </a:r>
          </a:p>
        </p:txBody>
      </p:sp>
      <p:sp>
        <p:nvSpPr>
          <p:cNvPr id="277511" name="Rectangle 7"/>
          <p:cNvSpPr>
            <a:spLocks noGrp="1" noChangeArrowheads="1"/>
          </p:cNvSpPr>
          <p:nvPr>
            <p:ph type="body" idx="1"/>
          </p:nvPr>
        </p:nvSpPr>
        <p:spPr>
          <a:xfrm>
            <a:off x="457200" y="1600200"/>
            <a:ext cx="8229600" cy="4800600"/>
          </a:xfrm>
        </p:spPr>
        <p:txBody>
          <a:bodyPr>
            <a:normAutofit lnSpcReduction="10000"/>
          </a:bodyPr>
          <a:lstStyle/>
          <a:p>
            <a:r>
              <a:rPr lang="en-US" sz="2400" dirty="0"/>
              <a:t>Any video clip or composite can be link anchor or link destination</a:t>
            </a:r>
          </a:p>
          <a:p>
            <a:r>
              <a:rPr lang="en-US" sz="2400" dirty="0"/>
              <a:t>Optional link offsets into destination</a:t>
            </a:r>
          </a:p>
          <a:p>
            <a:r>
              <a:rPr lang="en-US" sz="2400" dirty="0"/>
              <a:t>Links have labels</a:t>
            </a:r>
          </a:p>
          <a:p>
            <a:r>
              <a:rPr lang="en-US" sz="2400" dirty="0"/>
              <a:t>Link return behaviors control the purpose of the link</a:t>
            </a:r>
          </a:p>
          <a:p>
            <a:pPr lvl="1"/>
            <a:r>
              <a:rPr lang="en-US" sz="2000" dirty="0"/>
              <a:t>Play from where the viewer left the video</a:t>
            </a:r>
          </a:p>
          <a:p>
            <a:pPr lvl="1"/>
            <a:r>
              <a:rPr lang="en-US" sz="2000" dirty="0"/>
              <a:t>Play from the end of the source anchor sequence</a:t>
            </a:r>
          </a:p>
          <a:p>
            <a:pPr lvl="1"/>
            <a:r>
              <a:rPr lang="en-US" sz="2000" dirty="0"/>
              <a:t>Play from beginning of the</a:t>
            </a:r>
            <a:br>
              <a:rPr lang="en-US" sz="2000" dirty="0"/>
            </a:br>
            <a:r>
              <a:rPr lang="en-US" sz="2000" dirty="0"/>
              <a:t>source anchor sequence</a:t>
            </a:r>
          </a:p>
          <a:p>
            <a:pPr lvl="1"/>
            <a:r>
              <a:rPr lang="en-US" sz="2000" dirty="0"/>
              <a:t>Stop playback</a:t>
            </a:r>
          </a:p>
          <a:p>
            <a:r>
              <a:rPr lang="en-US" sz="2400" dirty="0"/>
              <a:t>Different behaviors for</a:t>
            </a:r>
            <a:br>
              <a:rPr lang="en-US" sz="2400" dirty="0"/>
            </a:br>
            <a:r>
              <a:rPr lang="en-US" sz="2400" dirty="0"/>
              <a:t>destination completion or</a:t>
            </a:r>
            <a:br>
              <a:rPr lang="en-US" sz="2400" dirty="0"/>
            </a:br>
            <a:r>
              <a:rPr lang="en-US" sz="2400" dirty="0"/>
              <a:t>aborted playback</a:t>
            </a:r>
          </a:p>
        </p:txBody>
      </p:sp>
      <p:pic>
        <p:nvPicPr>
          <p:cNvPr id="277509" name="Picture 5" descr="figures4"/>
          <p:cNvPicPr>
            <a:picLocks noChangeArrowheads="1"/>
          </p:cNvPicPr>
          <p:nvPr/>
        </p:nvPicPr>
        <p:blipFill>
          <a:blip r:embed="rId3" cstate="print"/>
          <a:srcRect/>
          <a:stretch>
            <a:fillRect/>
          </a:stretch>
        </p:blipFill>
        <p:spPr bwMode="auto">
          <a:xfrm>
            <a:off x="4572000" y="4191000"/>
            <a:ext cx="4114800" cy="23622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751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7751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77511">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77511">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77511">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77511">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77511">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77511">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2"/>
          <p:cNvSpPr>
            <a:spLocks noGrp="1" noChangeArrowheads="1"/>
          </p:cNvSpPr>
          <p:nvPr>
            <p:ph type="title"/>
          </p:nvPr>
        </p:nvSpPr>
        <p:spPr/>
        <p:txBody>
          <a:bodyPr/>
          <a:lstStyle/>
          <a:p>
            <a:r>
              <a:rPr lang="en-US" dirty="0"/>
              <a:t>Hyper-Hitchcock Editor</a:t>
            </a:r>
          </a:p>
        </p:txBody>
      </p:sp>
      <p:sp>
        <p:nvSpPr>
          <p:cNvPr id="297987" name="Rectangle 3"/>
          <p:cNvSpPr>
            <a:spLocks noGrp="1" noChangeArrowheads="1"/>
          </p:cNvSpPr>
          <p:nvPr>
            <p:ph type="body" idx="1"/>
          </p:nvPr>
        </p:nvSpPr>
        <p:spPr>
          <a:xfrm>
            <a:off x="304800" y="1524000"/>
            <a:ext cx="8229600" cy="5105400"/>
          </a:xfrm>
        </p:spPr>
        <p:txBody>
          <a:bodyPr/>
          <a:lstStyle/>
          <a:p>
            <a:r>
              <a:rPr lang="en-US" sz="2400" dirty="0"/>
              <a:t>Hyper-Hitchcock evolved from Hitchcock video editor</a:t>
            </a:r>
          </a:p>
          <a:p>
            <a:r>
              <a:rPr lang="en-US" sz="2400" dirty="0"/>
              <a:t>Video clips grouped in piles by similarity (e.g., recording time, etc.)</a:t>
            </a:r>
          </a:p>
          <a:p>
            <a:r>
              <a:rPr lang="en-US" sz="2400" dirty="0"/>
              <a:t>Workspace to arrange clips</a:t>
            </a:r>
          </a:p>
          <a:p>
            <a:pPr lvl="1"/>
            <a:r>
              <a:rPr lang="en-US" sz="2000" dirty="0"/>
              <a:t>Resize </a:t>
            </a:r>
            <a:r>
              <a:rPr lang="en-US" sz="2000" dirty="0" err="1"/>
              <a:t>keyframes</a:t>
            </a:r>
            <a:r>
              <a:rPr lang="en-US" sz="2000" dirty="0"/>
              <a:t> to trim clips</a:t>
            </a:r>
          </a:p>
          <a:p>
            <a:pPr lvl="1"/>
            <a:r>
              <a:rPr lang="en-US" sz="2000" dirty="0"/>
              <a:t>Clips could be ordered as </a:t>
            </a:r>
            <a:br>
              <a:rPr lang="en-US" sz="2000" dirty="0"/>
            </a:br>
            <a:r>
              <a:rPr lang="en-US" sz="2000" dirty="0"/>
              <a:t>horizontal or vertical lists</a:t>
            </a:r>
          </a:p>
          <a:p>
            <a:pPr lvl="1"/>
            <a:r>
              <a:rPr lang="en-US" sz="2000" dirty="0"/>
              <a:t>Place links between clips</a:t>
            </a:r>
          </a:p>
          <a:p>
            <a:pPr lvl="1"/>
            <a:r>
              <a:rPr lang="en-US" sz="2000" dirty="0"/>
              <a:t>Group clips into composites</a:t>
            </a:r>
          </a:p>
          <a:p>
            <a:r>
              <a:rPr lang="en-US" sz="2400" dirty="0"/>
              <a:t>Tree view to visualize</a:t>
            </a:r>
            <a:br>
              <a:rPr lang="en-US" sz="2400" dirty="0"/>
            </a:br>
            <a:r>
              <a:rPr lang="en-US" sz="2400" dirty="0"/>
              <a:t>containment hierarchy of</a:t>
            </a:r>
            <a:br>
              <a:rPr lang="en-US" sz="2400" dirty="0"/>
            </a:br>
            <a:r>
              <a:rPr lang="en-US" sz="2400" dirty="0"/>
              <a:t>composites</a:t>
            </a:r>
          </a:p>
        </p:txBody>
      </p:sp>
      <p:pic>
        <p:nvPicPr>
          <p:cNvPr id="297988" name="Picture 4" descr="hyper-hitchcock"/>
          <p:cNvPicPr>
            <a:picLocks noChangeAspect="1" noChangeArrowheads="1"/>
          </p:cNvPicPr>
          <p:nvPr/>
        </p:nvPicPr>
        <p:blipFill>
          <a:blip r:embed="rId3" cstate="print"/>
          <a:srcRect/>
          <a:stretch>
            <a:fillRect/>
          </a:stretch>
        </p:blipFill>
        <p:spPr bwMode="auto">
          <a:xfrm>
            <a:off x="4572000" y="2514600"/>
            <a:ext cx="4343400" cy="414993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7987">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9798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97987">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97987">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97987">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97987">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97987">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9798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1026"/>
          <p:cNvSpPr>
            <a:spLocks noGrp="1" noChangeArrowheads="1"/>
          </p:cNvSpPr>
          <p:nvPr>
            <p:ph type="title"/>
          </p:nvPr>
        </p:nvSpPr>
        <p:spPr>
          <a:xfrm>
            <a:off x="457200" y="274638"/>
            <a:ext cx="8229600" cy="868362"/>
          </a:xfrm>
        </p:spPr>
        <p:txBody>
          <a:bodyPr/>
          <a:lstStyle/>
          <a:p>
            <a:r>
              <a:rPr lang="en-US" dirty="0"/>
              <a:t>Determining Suitable Video Clips</a:t>
            </a:r>
          </a:p>
        </p:txBody>
      </p:sp>
      <p:sp>
        <p:nvSpPr>
          <p:cNvPr id="279555" name="Rectangle 1027"/>
          <p:cNvSpPr>
            <a:spLocks noGrp="1" noChangeArrowheads="1"/>
          </p:cNvSpPr>
          <p:nvPr>
            <p:ph type="body" sz="half" idx="1"/>
          </p:nvPr>
        </p:nvSpPr>
        <p:spPr>
          <a:xfrm>
            <a:off x="228600" y="1371600"/>
            <a:ext cx="8153400" cy="5334000"/>
          </a:xfrm>
        </p:spPr>
        <p:txBody>
          <a:bodyPr>
            <a:normAutofit lnSpcReduction="10000"/>
          </a:bodyPr>
          <a:lstStyle/>
          <a:p>
            <a:r>
              <a:rPr lang="en-US" sz="2400" dirty="0"/>
              <a:t>Unsuitability score</a:t>
            </a:r>
          </a:p>
          <a:p>
            <a:pPr lvl="1"/>
            <a:r>
              <a:rPr lang="en-US" sz="2000" dirty="0"/>
              <a:t>Single score for video features such as camera motion and brightness</a:t>
            </a:r>
          </a:p>
          <a:p>
            <a:pPr lvl="1"/>
            <a:r>
              <a:rPr lang="en-US" sz="2000" dirty="0"/>
              <a:t>Estimate camera pan by shifting frames against each other</a:t>
            </a:r>
          </a:p>
          <a:p>
            <a:pPr lvl="1"/>
            <a:r>
              <a:rPr lang="en-US" sz="2000" dirty="0"/>
              <a:t>Require minimum brightness</a:t>
            </a:r>
          </a:p>
          <a:p>
            <a:r>
              <a:rPr lang="en-US" sz="2400" dirty="0"/>
              <a:t>Determine clip boundaries</a:t>
            </a:r>
          </a:p>
          <a:p>
            <a:pPr lvl="1"/>
            <a:r>
              <a:rPr lang="en-US" sz="2000" dirty="0"/>
              <a:t>Select clips that fall in “valleys” between unsuitability peaks </a:t>
            </a:r>
          </a:p>
          <a:p>
            <a:pPr lvl="1"/>
            <a:r>
              <a:rPr lang="en-US" sz="2000" dirty="0"/>
              <a:t>Look for areas completely above unsuitability threshold</a:t>
            </a:r>
          </a:p>
          <a:p>
            <a:pPr lvl="2"/>
            <a:r>
              <a:rPr lang="en-US" sz="1800" dirty="0"/>
              <a:t>Peak is clip boundary candidate</a:t>
            </a:r>
          </a:p>
          <a:p>
            <a:pPr lvl="1"/>
            <a:r>
              <a:rPr lang="en-US" sz="2000" dirty="0"/>
              <a:t>Enforce the minimum length </a:t>
            </a:r>
            <a:br>
              <a:rPr lang="en-US" sz="2000" dirty="0"/>
            </a:br>
            <a:r>
              <a:rPr lang="en-US" sz="2000" dirty="0"/>
              <a:t>requirement</a:t>
            </a:r>
          </a:p>
          <a:p>
            <a:r>
              <a:rPr lang="en-US" sz="2400" dirty="0"/>
              <a:t>Trimming clips</a:t>
            </a:r>
          </a:p>
          <a:p>
            <a:pPr lvl="1"/>
            <a:r>
              <a:rPr lang="en-US" sz="2000" dirty="0"/>
              <a:t>Select portion of clip with minimal </a:t>
            </a:r>
            <a:br>
              <a:rPr lang="en-US" sz="2000" dirty="0"/>
            </a:br>
            <a:r>
              <a:rPr lang="en-US" sz="2000" dirty="0"/>
              <a:t>area under the curve</a:t>
            </a:r>
          </a:p>
          <a:p>
            <a:pPr lvl="1"/>
            <a:r>
              <a:rPr lang="en-US" sz="2000" dirty="0"/>
              <a:t>Expand the area for longer </a:t>
            </a:r>
            <a:br>
              <a:rPr lang="en-US" sz="2000" dirty="0"/>
            </a:br>
            <a:r>
              <a:rPr lang="en-US" sz="2000" dirty="0"/>
              <a:t>requested clips</a:t>
            </a:r>
          </a:p>
        </p:txBody>
      </p:sp>
      <p:pic>
        <p:nvPicPr>
          <p:cNvPr id="6" name="Picture 3" descr="chart4"/>
          <p:cNvPicPr>
            <a:picLocks noGrp="1" noChangeAspect="1" noChangeArrowheads="1"/>
          </p:cNvPicPr>
          <p:nvPr>
            <p:ph sz="half" idx="2"/>
          </p:nvPr>
        </p:nvPicPr>
        <p:blipFill>
          <a:blip r:embed="rId3" cstate="print"/>
          <a:srcRect/>
          <a:stretch>
            <a:fillRect/>
          </a:stretch>
        </p:blipFill>
        <p:spPr bwMode="auto">
          <a:xfrm>
            <a:off x="4724400" y="4114800"/>
            <a:ext cx="4305405" cy="24384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955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7955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79555">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79555">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79555">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79555">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79555">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79555">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79555">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79555">
                                            <p:txEl>
                                              <p:pRg st="9" end="9"/>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79555">
                                            <p:txEl>
                                              <p:pRg st="10" end="10"/>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79555">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2386" name="Picture 2" descr="sequence3"/>
          <p:cNvPicPr>
            <a:picLocks noChangeAspect="1" noChangeArrowheads="1"/>
          </p:cNvPicPr>
          <p:nvPr/>
        </p:nvPicPr>
        <p:blipFill>
          <a:blip r:embed="rId3" cstate="print"/>
          <a:srcRect/>
          <a:stretch>
            <a:fillRect/>
          </a:stretch>
        </p:blipFill>
        <p:spPr bwMode="auto">
          <a:xfrm>
            <a:off x="1042988" y="1543050"/>
            <a:ext cx="7056437" cy="1296988"/>
          </a:xfrm>
          <a:prstGeom prst="rect">
            <a:avLst/>
          </a:prstGeom>
          <a:noFill/>
        </p:spPr>
      </p:pic>
      <p:sp>
        <p:nvSpPr>
          <p:cNvPr id="272390" name="Text Box 6"/>
          <p:cNvSpPr txBox="1">
            <a:spLocks noChangeArrowheads="1"/>
          </p:cNvSpPr>
          <p:nvPr/>
        </p:nvSpPr>
        <p:spPr bwMode="auto">
          <a:xfrm>
            <a:off x="1887538" y="2846388"/>
            <a:ext cx="5367337" cy="609600"/>
          </a:xfrm>
          <a:prstGeom prst="rect">
            <a:avLst/>
          </a:prstGeom>
          <a:noFill/>
          <a:ln w="9525">
            <a:noFill/>
            <a:miter lim="800000"/>
            <a:headEnd/>
            <a:tailEnd/>
          </a:ln>
          <a:effectLst/>
        </p:spPr>
        <p:txBody>
          <a:bodyPr wrap="none" lIns="61539" tIns="30770" rIns="61539" bIns="30770">
            <a:spAutoFit/>
          </a:bodyPr>
          <a:lstStyle/>
          <a:p>
            <a:pPr algn="ctr" defTabSz="615950" eaLnBrk="1" hangingPunct="1"/>
            <a:r>
              <a:rPr lang="en-US" sz="2000">
                <a:latin typeface="Arial Rounded MT Bold" pitchFamily="34" charset="0"/>
              </a:rPr>
              <a:t>Video clips to be grouped into a composite</a:t>
            </a:r>
          </a:p>
          <a:p>
            <a:pPr algn="ctr" defTabSz="615950" eaLnBrk="1" hangingPunct="1"/>
            <a:r>
              <a:rPr lang="en-US" sz="1600">
                <a:latin typeface="Arial Rounded MT Bold" pitchFamily="34" charset="0"/>
              </a:rPr>
              <a:t>(keyframe area proportional to clip length)</a:t>
            </a:r>
          </a:p>
        </p:txBody>
      </p:sp>
      <p:sp>
        <p:nvSpPr>
          <p:cNvPr id="272391" name="Text Box 7"/>
          <p:cNvSpPr txBox="1">
            <a:spLocks noChangeArrowheads="1"/>
          </p:cNvSpPr>
          <p:nvPr/>
        </p:nvSpPr>
        <p:spPr bwMode="auto">
          <a:xfrm>
            <a:off x="2978150" y="6188075"/>
            <a:ext cx="3187700" cy="365125"/>
          </a:xfrm>
          <a:prstGeom prst="rect">
            <a:avLst/>
          </a:prstGeom>
          <a:noFill/>
          <a:ln w="9525">
            <a:noFill/>
            <a:miter lim="800000"/>
            <a:headEnd/>
            <a:tailEnd/>
          </a:ln>
          <a:effectLst/>
        </p:spPr>
        <p:txBody>
          <a:bodyPr wrap="none" lIns="61539" tIns="30770" rIns="61539" bIns="30770">
            <a:spAutoFit/>
          </a:bodyPr>
          <a:lstStyle/>
          <a:p>
            <a:pPr defTabSz="615950" eaLnBrk="1" hangingPunct="1"/>
            <a:r>
              <a:rPr lang="en-US" sz="2000">
                <a:latin typeface="Arial Rounded MT Bold" pitchFamily="34" charset="0"/>
              </a:rPr>
              <a:t>Composite visualizations</a:t>
            </a:r>
          </a:p>
        </p:txBody>
      </p:sp>
      <p:grpSp>
        <p:nvGrpSpPr>
          <p:cNvPr id="2" name="Group 13"/>
          <p:cNvGrpSpPr>
            <a:grpSpLocks/>
          </p:cNvGrpSpPr>
          <p:nvPr/>
        </p:nvGrpSpPr>
        <p:grpSpPr bwMode="auto">
          <a:xfrm>
            <a:off x="1409700" y="4002088"/>
            <a:ext cx="6783388" cy="2139950"/>
            <a:chOff x="788" y="2449"/>
            <a:chExt cx="4273" cy="1348"/>
          </a:xfrm>
        </p:grpSpPr>
        <p:pic>
          <p:nvPicPr>
            <p:cNvPr id="272387" name="Picture 3" descr="plain-composite"/>
            <p:cNvPicPr>
              <a:picLocks noChangeAspect="1" noChangeArrowheads="1"/>
            </p:cNvPicPr>
            <p:nvPr/>
          </p:nvPicPr>
          <p:blipFill>
            <a:blip r:embed="rId4" cstate="print"/>
            <a:srcRect/>
            <a:stretch>
              <a:fillRect/>
            </a:stretch>
          </p:blipFill>
          <p:spPr bwMode="auto">
            <a:xfrm>
              <a:off x="889" y="2449"/>
              <a:ext cx="1267" cy="949"/>
            </a:xfrm>
            <a:prstGeom prst="rect">
              <a:avLst/>
            </a:prstGeom>
            <a:noFill/>
          </p:spPr>
        </p:pic>
        <p:pic>
          <p:nvPicPr>
            <p:cNvPr id="272388" name="Picture 4" descr="plain-composite2"/>
            <p:cNvPicPr>
              <a:picLocks noChangeAspect="1" noChangeArrowheads="1"/>
            </p:cNvPicPr>
            <p:nvPr/>
          </p:nvPicPr>
          <p:blipFill>
            <a:blip r:embed="rId5" cstate="print"/>
            <a:srcRect/>
            <a:stretch>
              <a:fillRect/>
            </a:stretch>
          </p:blipFill>
          <p:spPr bwMode="auto">
            <a:xfrm>
              <a:off x="3383" y="2484"/>
              <a:ext cx="1267" cy="949"/>
            </a:xfrm>
            <a:prstGeom prst="rect">
              <a:avLst/>
            </a:prstGeom>
            <a:noFill/>
          </p:spPr>
        </p:pic>
        <p:sp>
          <p:nvSpPr>
            <p:cNvPr id="272392" name="Text Box 8"/>
            <p:cNvSpPr txBox="1">
              <a:spLocks noChangeArrowheads="1"/>
            </p:cNvSpPr>
            <p:nvPr/>
          </p:nvSpPr>
          <p:spPr bwMode="auto">
            <a:xfrm>
              <a:off x="788" y="3378"/>
              <a:ext cx="1468" cy="384"/>
            </a:xfrm>
            <a:prstGeom prst="rect">
              <a:avLst/>
            </a:prstGeom>
            <a:noFill/>
            <a:ln w="9525">
              <a:noFill/>
              <a:miter lim="800000"/>
              <a:headEnd/>
              <a:tailEnd/>
            </a:ln>
            <a:effectLst/>
          </p:spPr>
          <p:txBody>
            <a:bodyPr wrap="none" lIns="61539" tIns="30770" rIns="61539" bIns="30770">
              <a:spAutoFit/>
            </a:bodyPr>
            <a:lstStyle/>
            <a:p>
              <a:pPr algn="ctr" defTabSz="615950" eaLnBrk="1" hangingPunct="1"/>
              <a:r>
                <a:rPr lang="en-US" sz="2000">
                  <a:latin typeface="Arial Rounded MT Bold" pitchFamily="34" charset="0"/>
                </a:rPr>
                <a:t>cross</a:t>
              </a:r>
              <a:br>
                <a:rPr lang="en-US" sz="2000">
                  <a:latin typeface="Arial Rounded MT Bold" pitchFamily="34" charset="0"/>
                </a:rPr>
              </a:br>
              <a:r>
                <a:rPr lang="en-US" sz="1600">
                  <a:latin typeface="Arial Rounded MT Bold" pitchFamily="34" charset="0"/>
                </a:rPr>
                <a:t>(area error minimized)</a:t>
              </a:r>
            </a:p>
          </p:txBody>
        </p:sp>
        <p:sp>
          <p:nvSpPr>
            <p:cNvPr id="272393" name="Text Box 9"/>
            <p:cNvSpPr txBox="1">
              <a:spLocks noChangeArrowheads="1"/>
            </p:cNvSpPr>
            <p:nvPr/>
          </p:nvSpPr>
          <p:spPr bwMode="auto">
            <a:xfrm>
              <a:off x="2972" y="3413"/>
              <a:ext cx="2089" cy="384"/>
            </a:xfrm>
            <a:prstGeom prst="rect">
              <a:avLst/>
            </a:prstGeom>
            <a:noFill/>
            <a:ln w="9525">
              <a:noFill/>
              <a:miter lim="800000"/>
              <a:headEnd/>
              <a:tailEnd/>
            </a:ln>
            <a:effectLst/>
          </p:spPr>
          <p:txBody>
            <a:bodyPr wrap="none" lIns="61539" tIns="30770" rIns="61539" bIns="30770">
              <a:spAutoFit/>
            </a:bodyPr>
            <a:lstStyle/>
            <a:p>
              <a:pPr algn="ctr" defTabSz="615950" eaLnBrk="1" hangingPunct="1"/>
              <a:r>
                <a:rPr lang="en-US" sz="2000">
                  <a:latin typeface="Arial Rounded MT Bold" pitchFamily="34" charset="0"/>
                </a:rPr>
                <a:t>sliding dividers</a:t>
              </a:r>
              <a:br>
                <a:rPr lang="en-US" sz="2300">
                  <a:latin typeface="Arial Rounded MT Bold" pitchFamily="34" charset="0"/>
                </a:rPr>
              </a:br>
              <a:r>
                <a:rPr lang="en-US" sz="1600">
                  <a:latin typeface="Arial Rounded MT Bold" pitchFamily="34" charset="0"/>
                </a:rPr>
                <a:t>(area proportional to clip length)</a:t>
              </a:r>
            </a:p>
          </p:txBody>
        </p:sp>
      </p:grpSp>
      <p:sp>
        <p:nvSpPr>
          <p:cNvPr id="272396" name="Rectangle 12"/>
          <p:cNvSpPr>
            <a:spLocks noGrp="1" noChangeArrowheads="1"/>
          </p:cNvSpPr>
          <p:nvPr>
            <p:ph type="title"/>
          </p:nvPr>
        </p:nvSpPr>
        <p:spPr/>
        <p:txBody>
          <a:bodyPr/>
          <a:lstStyle/>
          <a:p>
            <a:r>
              <a:rPr lang="en-US"/>
              <a:t>Visualizing Video Composites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2"/>
          <p:cNvSpPr>
            <a:spLocks noGrp="1" noChangeArrowheads="1"/>
          </p:cNvSpPr>
          <p:nvPr>
            <p:ph type="title"/>
          </p:nvPr>
        </p:nvSpPr>
        <p:spPr/>
        <p:txBody>
          <a:bodyPr/>
          <a:lstStyle/>
          <a:p>
            <a:r>
              <a:rPr lang="en-US" sz="3400"/>
              <a:t>Attaching Links to Clips and Composites</a:t>
            </a:r>
          </a:p>
        </p:txBody>
      </p:sp>
      <p:sp>
        <p:nvSpPr>
          <p:cNvPr id="291843" name="Rectangle 3"/>
          <p:cNvSpPr>
            <a:spLocks noGrp="1" noChangeArrowheads="1"/>
          </p:cNvSpPr>
          <p:nvPr>
            <p:ph type="body" idx="1"/>
          </p:nvPr>
        </p:nvSpPr>
        <p:spPr>
          <a:xfrm>
            <a:off x="457200" y="1600200"/>
            <a:ext cx="4678363" cy="4530725"/>
          </a:xfrm>
        </p:spPr>
        <p:txBody>
          <a:bodyPr/>
          <a:lstStyle/>
          <a:p>
            <a:r>
              <a:rPr lang="en-US" sz="2400"/>
              <a:t>Link anchors and destinations can be clips, composites, or elements inside composites</a:t>
            </a:r>
          </a:p>
          <a:p>
            <a:r>
              <a:rPr lang="en-US" sz="2400"/>
              <a:t>Color-coding and position indicates link attachment in workspace</a:t>
            </a:r>
          </a:p>
        </p:txBody>
      </p:sp>
      <p:pic>
        <p:nvPicPr>
          <p:cNvPr id="291844" name="Picture 4" descr="new-composite"/>
          <p:cNvPicPr>
            <a:picLocks noChangeAspect="1" noChangeArrowheads="1"/>
          </p:cNvPicPr>
          <p:nvPr/>
        </p:nvPicPr>
        <p:blipFill>
          <a:blip r:embed="rId3" cstate="print">
            <a:clrChange>
              <a:clrFrom>
                <a:srgbClr val="FEFEFE"/>
              </a:clrFrom>
              <a:clrTo>
                <a:srgbClr val="FEFEFE">
                  <a:alpha val="0"/>
                </a:srgbClr>
              </a:clrTo>
            </a:clrChange>
          </a:blip>
          <a:srcRect/>
          <a:stretch>
            <a:fillRect/>
          </a:stretch>
        </p:blipFill>
        <p:spPr bwMode="auto">
          <a:xfrm>
            <a:off x="5365750" y="1662113"/>
            <a:ext cx="3367088" cy="2687637"/>
          </a:xfrm>
          <a:prstGeom prst="rect">
            <a:avLst/>
          </a:prstGeom>
          <a:noFill/>
        </p:spPr>
      </p:pic>
      <p:sp>
        <p:nvSpPr>
          <p:cNvPr id="291845" name="Text Box 5"/>
          <p:cNvSpPr txBox="1">
            <a:spLocks noChangeArrowheads="1"/>
          </p:cNvSpPr>
          <p:nvPr/>
        </p:nvSpPr>
        <p:spPr bwMode="auto">
          <a:xfrm>
            <a:off x="5200650" y="4487863"/>
            <a:ext cx="3943350" cy="1584325"/>
          </a:xfrm>
          <a:prstGeom prst="rect">
            <a:avLst/>
          </a:prstGeom>
          <a:noFill/>
          <a:ln w="9525">
            <a:noFill/>
            <a:miter lim="800000"/>
            <a:headEnd/>
            <a:tailEnd/>
          </a:ln>
          <a:effectLst/>
        </p:spPr>
        <p:txBody>
          <a:bodyPr lIns="61539" tIns="30770" rIns="61539" bIns="30770">
            <a:spAutoFit/>
          </a:bodyPr>
          <a:lstStyle/>
          <a:p>
            <a:pPr defTabSz="615950" eaLnBrk="1" hangingPunct="1"/>
            <a:r>
              <a:rPr lang="en-US" sz="2000">
                <a:latin typeface="Arial Rounded MT Bold" pitchFamily="34" charset="0"/>
              </a:rPr>
              <a:t>Links in and out of composite</a:t>
            </a:r>
          </a:p>
          <a:p>
            <a:pPr marL="307975" lvl="1" defTabSz="615950" eaLnBrk="1" hangingPunct="1"/>
            <a:r>
              <a:rPr lang="en-US" sz="2000">
                <a:solidFill>
                  <a:srgbClr val="1805A7"/>
                </a:solidFill>
                <a:latin typeface="Arial Rounded MT Bold" pitchFamily="34" charset="0"/>
              </a:rPr>
              <a:t>Blue:</a:t>
            </a:r>
            <a:r>
              <a:rPr lang="en-US" sz="2000">
                <a:latin typeface="Arial Rounded MT Bold" pitchFamily="34" charset="0"/>
              </a:rPr>
              <a:t> attached to composite</a:t>
            </a:r>
            <a:br>
              <a:rPr lang="en-US" sz="2000">
                <a:latin typeface="Arial Rounded MT Bold" pitchFamily="34" charset="0"/>
              </a:rPr>
            </a:br>
            <a:r>
              <a:rPr lang="en-US" sz="2000">
                <a:solidFill>
                  <a:srgbClr val="FF0000"/>
                </a:solidFill>
                <a:latin typeface="Arial Rounded MT Bold" pitchFamily="34" charset="0"/>
              </a:rPr>
              <a:t>Red:</a:t>
            </a:r>
            <a:r>
              <a:rPr lang="en-US" sz="2000">
                <a:latin typeface="Arial Rounded MT Bold" pitchFamily="34" charset="0"/>
              </a:rPr>
              <a:t> attached to element</a:t>
            </a:r>
            <a:br>
              <a:rPr lang="en-US" sz="2000">
                <a:latin typeface="Arial Rounded MT Bold" pitchFamily="34" charset="0"/>
              </a:rPr>
            </a:br>
            <a:r>
              <a:rPr lang="en-US" sz="2000">
                <a:solidFill>
                  <a:srgbClr val="1805A7"/>
                </a:solidFill>
                <a:latin typeface="Arial Rounded MT Bold" pitchFamily="34" charset="0"/>
              </a:rPr>
              <a:t>D</a:t>
            </a:r>
            <a:r>
              <a:rPr lang="en-US" sz="2000">
                <a:solidFill>
                  <a:srgbClr val="FF0000"/>
                </a:solidFill>
                <a:latin typeface="Arial Rounded MT Bold" pitchFamily="34" charset="0"/>
              </a:rPr>
              <a:t>a</a:t>
            </a:r>
            <a:r>
              <a:rPr lang="en-US" sz="2000">
                <a:solidFill>
                  <a:srgbClr val="1805A7"/>
                </a:solidFill>
                <a:latin typeface="Arial Rounded MT Bold" pitchFamily="34" charset="0"/>
              </a:rPr>
              <a:t>s</a:t>
            </a:r>
            <a:r>
              <a:rPr lang="en-US" sz="2000">
                <a:solidFill>
                  <a:srgbClr val="FF0000"/>
                </a:solidFill>
                <a:latin typeface="Arial Rounded MT Bold" pitchFamily="34" charset="0"/>
              </a:rPr>
              <a:t>h</a:t>
            </a:r>
            <a:r>
              <a:rPr lang="en-US" sz="2000">
                <a:solidFill>
                  <a:srgbClr val="1805A7"/>
                </a:solidFill>
                <a:latin typeface="Arial Rounded MT Bold" pitchFamily="34" charset="0"/>
              </a:rPr>
              <a:t>e</a:t>
            </a:r>
            <a:r>
              <a:rPr lang="en-US" sz="2000">
                <a:solidFill>
                  <a:srgbClr val="FF0000"/>
                </a:solidFill>
                <a:latin typeface="Arial Rounded MT Bold" pitchFamily="34" charset="0"/>
              </a:rPr>
              <a:t>d</a:t>
            </a:r>
            <a:r>
              <a:rPr lang="en-US" sz="2000">
                <a:solidFill>
                  <a:srgbClr val="6699FF"/>
                </a:solidFill>
                <a:latin typeface="Arial Rounded MT Bold" pitchFamily="34" charset="0"/>
              </a:rPr>
              <a:t>:</a:t>
            </a:r>
            <a:r>
              <a:rPr lang="en-US" sz="2000">
                <a:latin typeface="Arial Rounded MT Bold" pitchFamily="34" charset="0"/>
              </a:rPr>
              <a:t> between composite and element</a:t>
            </a:r>
          </a:p>
        </p:txBody>
      </p:sp>
      <p:pic>
        <p:nvPicPr>
          <p:cNvPr id="291847" name="Picture 7" descr="link-property2"/>
          <p:cNvPicPr>
            <a:picLocks noChangeAspect="1" noChangeArrowheads="1"/>
          </p:cNvPicPr>
          <p:nvPr/>
        </p:nvPicPr>
        <p:blipFill>
          <a:blip r:embed="rId4" cstate="print"/>
          <a:srcRect/>
          <a:stretch>
            <a:fillRect/>
          </a:stretch>
        </p:blipFill>
        <p:spPr bwMode="auto">
          <a:xfrm>
            <a:off x="996950" y="4100513"/>
            <a:ext cx="3230563" cy="2451100"/>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4" name="Rectangle 2"/>
          <p:cNvSpPr>
            <a:spLocks noGrp="1" noChangeArrowheads="1"/>
          </p:cNvSpPr>
          <p:nvPr>
            <p:ph type="title"/>
          </p:nvPr>
        </p:nvSpPr>
        <p:spPr/>
        <p:txBody>
          <a:bodyPr>
            <a:normAutofit/>
          </a:bodyPr>
          <a:lstStyle/>
          <a:p>
            <a:r>
              <a:rPr lang="en-US" sz="3800" dirty="0"/>
              <a:t>Generating </a:t>
            </a:r>
            <a:r>
              <a:rPr lang="en-US" sz="3800" dirty="0" err="1"/>
              <a:t>Hypervideo</a:t>
            </a:r>
            <a:r>
              <a:rPr lang="en-US" sz="3800" dirty="0"/>
              <a:t> Summaries</a:t>
            </a:r>
          </a:p>
        </p:txBody>
      </p:sp>
      <p:sp>
        <p:nvSpPr>
          <p:cNvPr id="351235" name="Rectangle 3"/>
          <p:cNvSpPr>
            <a:spLocks noGrp="1" noChangeArrowheads="1"/>
          </p:cNvSpPr>
          <p:nvPr>
            <p:ph type="body" idx="1"/>
          </p:nvPr>
        </p:nvSpPr>
        <p:spPr>
          <a:xfrm>
            <a:off x="457200" y="1600201"/>
            <a:ext cx="8229600" cy="2286000"/>
          </a:xfrm>
        </p:spPr>
        <p:txBody>
          <a:bodyPr>
            <a:normAutofit fontScale="92500" lnSpcReduction="20000"/>
          </a:bodyPr>
          <a:lstStyle/>
          <a:p>
            <a:r>
              <a:rPr lang="en-US" dirty="0"/>
              <a:t>Locating content in video is time consuming</a:t>
            </a:r>
          </a:p>
          <a:p>
            <a:pPr lvl="1"/>
            <a:r>
              <a:rPr lang="en-US" dirty="0"/>
              <a:t>Generating “good” video summaries is hard work</a:t>
            </a:r>
          </a:p>
          <a:p>
            <a:pPr lvl="1"/>
            <a:r>
              <a:rPr lang="en-US" dirty="0"/>
              <a:t>What is good for one task is not good for another</a:t>
            </a:r>
          </a:p>
          <a:p>
            <a:r>
              <a:rPr lang="en-US" dirty="0"/>
              <a:t>Generate </a:t>
            </a:r>
            <a:r>
              <a:rPr lang="en-US" dirty="0" err="1"/>
              <a:t>hypervideo</a:t>
            </a:r>
            <a:r>
              <a:rPr lang="en-US" dirty="0"/>
              <a:t> summaries that allow users to determine the level of detail viewed</a:t>
            </a:r>
          </a:p>
        </p:txBody>
      </p:sp>
      <p:pic>
        <p:nvPicPr>
          <p:cNvPr id="6" name="Picture 5">
            <a:extLst>
              <a:ext uri="{FF2B5EF4-FFF2-40B4-BE49-F238E27FC236}">
                <a16:creationId xmlns:a16="http://schemas.microsoft.com/office/drawing/2014/main" id="{66C1BC96-F4DA-9FA7-2736-41C77735C0A8}"/>
              </a:ext>
            </a:extLst>
          </p:cNvPr>
          <p:cNvPicPr>
            <a:picLocks noChangeAspect="1"/>
          </p:cNvPicPr>
          <p:nvPr/>
        </p:nvPicPr>
        <p:blipFill>
          <a:blip r:embed="rId3"/>
          <a:stretch>
            <a:fillRect/>
          </a:stretch>
        </p:blipFill>
        <p:spPr>
          <a:xfrm>
            <a:off x="1793550" y="3581400"/>
            <a:ext cx="5556900" cy="3197628"/>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3A4D802-00B2-0F86-BE2C-8CC4DACA1A5B}"/>
              </a:ext>
            </a:extLst>
          </p:cNvPr>
          <p:cNvPicPr>
            <a:picLocks noChangeAspect="1"/>
          </p:cNvPicPr>
          <p:nvPr/>
        </p:nvPicPr>
        <p:blipFill>
          <a:blip r:embed="rId3"/>
          <a:stretch>
            <a:fillRect/>
          </a:stretch>
        </p:blipFill>
        <p:spPr>
          <a:xfrm>
            <a:off x="5029200" y="4495800"/>
            <a:ext cx="3920068" cy="1591194"/>
          </a:xfrm>
          <a:prstGeom prst="rect">
            <a:avLst/>
          </a:prstGeom>
        </p:spPr>
      </p:pic>
      <p:sp>
        <p:nvSpPr>
          <p:cNvPr id="350210" name="Rectangle 2"/>
          <p:cNvSpPr>
            <a:spLocks noGrp="1" noChangeArrowheads="1"/>
          </p:cNvSpPr>
          <p:nvPr>
            <p:ph type="title"/>
          </p:nvPr>
        </p:nvSpPr>
        <p:spPr>
          <a:xfrm>
            <a:off x="457200" y="274638"/>
            <a:ext cx="8229600" cy="868362"/>
          </a:xfrm>
        </p:spPr>
        <p:txBody>
          <a:bodyPr/>
          <a:lstStyle/>
          <a:p>
            <a:r>
              <a:rPr lang="en-US" sz="3800" dirty="0"/>
              <a:t>Process for Generating Summaries</a:t>
            </a:r>
          </a:p>
        </p:txBody>
      </p:sp>
      <p:sp>
        <p:nvSpPr>
          <p:cNvPr id="350211" name="Rectangle 3"/>
          <p:cNvSpPr>
            <a:spLocks noGrp="1" noChangeArrowheads="1"/>
          </p:cNvSpPr>
          <p:nvPr>
            <p:ph type="body" idx="1"/>
          </p:nvPr>
        </p:nvSpPr>
        <p:spPr>
          <a:xfrm>
            <a:off x="457200" y="1417638"/>
            <a:ext cx="8229600" cy="5287962"/>
          </a:xfrm>
        </p:spPr>
        <p:txBody>
          <a:bodyPr>
            <a:normAutofit/>
          </a:bodyPr>
          <a:lstStyle/>
          <a:p>
            <a:r>
              <a:rPr lang="en-US" sz="2800" dirty="0"/>
              <a:t>Determine number of summary levels</a:t>
            </a:r>
          </a:p>
          <a:p>
            <a:pPr lvl="1"/>
            <a:r>
              <a:rPr lang="en-US" sz="2400" dirty="0"/>
              <a:t>Based on length of source video</a:t>
            </a:r>
          </a:p>
          <a:p>
            <a:r>
              <a:rPr lang="en-US" sz="2800" dirty="0"/>
              <a:t>Select clips to include in each summary level</a:t>
            </a:r>
          </a:p>
          <a:p>
            <a:pPr lvl="1"/>
            <a:r>
              <a:rPr lang="en-US" sz="2400" dirty="0"/>
              <a:t>Clips found by subdividing takes by camera motion</a:t>
            </a:r>
          </a:p>
          <a:p>
            <a:pPr lvl="1"/>
            <a:r>
              <a:rPr lang="en-US" sz="2400" dirty="0"/>
              <a:t>Select clips via clip distribution, take distribution, or best-first algorithms</a:t>
            </a:r>
          </a:p>
          <a:p>
            <a:r>
              <a:rPr lang="en-US" sz="2800" dirty="0"/>
              <a:t>Add links between summary levels</a:t>
            </a:r>
          </a:p>
          <a:p>
            <a:pPr lvl="1"/>
            <a:r>
              <a:rPr lang="en-US" sz="2400" dirty="0"/>
              <a:t>Group clips by takes and link </a:t>
            </a:r>
            <a:br>
              <a:rPr lang="en-US" sz="2400" dirty="0"/>
            </a:br>
            <a:r>
              <a:rPr lang="en-US" sz="2400" dirty="0"/>
              <a:t>clips from the same take</a:t>
            </a:r>
          </a:p>
          <a:p>
            <a:pPr lvl="1"/>
            <a:r>
              <a:rPr lang="en-US" sz="2400" dirty="0"/>
              <a:t>Links between clips from the </a:t>
            </a:r>
            <a:br>
              <a:rPr lang="en-US" sz="2400" dirty="0"/>
            </a:br>
            <a:r>
              <a:rPr lang="en-US" sz="2400" dirty="0"/>
              <a:t>same take using simple </a:t>
            </a:r>
            <a:br>
              <a:rPr lang="en-US" sz="2400" dirty="0"/>
            </a:br>
            <a:r>
              <a:rPr lang="en-US" sz="2400" dirty="0"/>
              <a:t>take-to-take or take-to-take with offsets algorithms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434" name="Rectangle 2"/>
          <p:cNvSpPr>
            <a:spLocks noGrp="1" noChangeArrowheads="1"/>
          </p:cNvSpPr>
          <p:nvPr>
            <p:ph type="title"/>
          </p:nvPr>
        </p:nvSpPr>
        <p:spPr>
          <a:xfrm>
            <a:off x="457200" y="274638"/>
            <a:ext cx="8229600" cy="944562"/>
          </a:xfrm>
        </p:spPr>
        <p:txBody>
          <a:bodyPr/>
          <a:lstStyle/>
          <a:p>
            <a:r>
              <a:rPr lang="en-US" dirty="0"/>
              <a:t>Experience with Authoring</a:t>
            </a:r>
          </a:p>
        </p:txBody>
      </p:sp>
      <p:sp>
        <p:nvSpPr>
          <p:cNvPr id="402435" name="Rectangle 3"/>
          <p:cNvSpPr>
            <a:spLocks noGrp="1" noChangeArrowheads="1"/>
          </p:cNvSpPr>
          <p:nvPr>
            <p:ph type="body" idx="1"/>
          </p:nvPr>
        </p:nvSpPr>
        <p:spPr>
          <a:xfrm>
            <a:off x="457200" y="1371600"/>
            <a:ext cx="8229600" cy="3200400"/>
          </a:xfrm>
        </p:spPr>
        <p:txBody>
          <a:bodyPr>
            <a:normAutofit fontScale="92500"/>
          </a:bodyPr>
          <a:lstStyle/>
          <a:p>
            <a:r>
              <a:rPr lang="en-US" sz="2800" dirty="0"/>
              <a:t>Nine </a:t>
            </a:r>
            <a:r>
              <a:rPr lang="en-US" sz="2800" dirty="0" err="1"/>
              <a:t>hypervideos</a:t>
            </a:r>
            <a:r>
              <a:rPr lang="en-US" sz="2800" dirty="0"/>
              <a:t> each authored by 1-2 students in a Computers and New Media class</a:t>
            </a:r>
          </a:p>
          <a:p>
            <a:pPr lvl="1"/>
            <a:r>
              <a:rPr lang="en-US" sz="2400" dirty="0"/>
              <a:t>Recorded up to 1 hour of digital video</a:t>
            </a:r>
          </a:p>
          <a:p>
            <a:pPr lvl="1"/>
            <a:r>
              <a:rPr lang="en-US" sz="2400" dirty="0"/>
              <a:t>About 1 week for authoring activity</a:t>
            </a:r>
          </a:p>
          <a:p>
            <a:r>
              <a:rPr lang="en-US" sz="2800" dirty="0"/>
              <a:t>Example: “In danger” buildings at TAMU</a:t>
            </a:r>
          </a:p>
          <a:p>
            <a:pPr lvl="1"/>
            <a:r>
              <a:rPr lang="en-US" sz="2400" dirty="0"/>
              <a:t>Visits to buildings identified for demolition on TAMU campus.</a:t>
            </a:r>
          </a:p>
          <a:p>
            <a:pPr lvl="1"/>
            <a:r>
              <a:rPr lang="en-US" sz="2400" dirty="0"/>
              <a:t>Links are to seeing interior and details</a:t>
            </a:r>
          </a:p>
        </p:txBody>
      </p:sp>
      <p:pic>
        <p:nvPicPr>
          <p:cNvPr id="2" name="Picture 1">
            <a:extLst>
              <a:ext uri="{FF2B5EF4-FFF2-40B4-BE49-F238E27FC236}">
                <a16:creationId xmlns:a16="http://schemas.microsoft.com/office/drawing/2014/main" id="{88FFC6B9-3C8B-DC79-AC5A-34257F8053E1}"/>
              </a:ext>
            </a:extLst>
          </p:cNvPr>
          <p:cNvPicPr>
            <a:picLocks noChangeAspect="1"/>
          </p:cNvPicPr>
          <p:nvPr/>
        </p:nvPicPr>
        <p:blipFill>
          <a:blip r:embed="rId3"/>
          <a:stretch>
            <a:fillRect/>
          </a:stretch>
        </p:blipFill>
        <p:spPr>
          <a:xfrm>
            <a:off x="2133600" y="4481688"/>
            <a:ext cx="6781045" cy="223551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2435">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02435">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02435">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4482" name="Picture 2" descr="video-3"/>
          <p:cNvPicPr>
            <a:picLocks noGrp="1" noChangeAspect="1" noChangeArrowheads="1"/>
          </p:cNvPicPr>
          <p:nvPr>
            <p:ph/>
          </p:nvPr>
        </p:nvPicPr>
        <p:blipFill>
          <a:blip r:embed="rId3" cstate="print">
            <a:clrChange>
              <a:clrFrom>
                <a:srgbClr val="FFFFFF"/>
              </a:clrFrom>
              <a:clrTo>
                <a:srgbClr val="FFFFFF">
                  <a:alpha val="0"/>
                </a:srgbClr>
              </a:clrTo>
            </a:clrChange>
          </a:blip>
          <a:srcRect/>
          <a:stretch>
            <a:fillRect/>
          </a:stretch>
        </p:blipFill>
        <p:spPr>
          <a:xfrm>
            <a:off x="125413" y="4097338"/>
            <a:ext cx="8893175" cy="1738312"/>
          </a:xfrm>
          <a:noFill/>
          <a:ln/>
        </p:spPr>
      </p:pic>
      <p:sp>
        <p:nvSpPr>
          <p:cNvPr id="404483" name="Rectangle 3"/>
          <p:cNvSpPr>
            <a:spLocks noChangeArrowheads="1"/>
          </p:cNvSpPr>
          <p:nvPr/>
        </p:nvSpPr>
        <p:spPr bwMode="auto">
          <a:xfrm>
            <a:off x="674688" y="250825"/>
            <a:ext cx="7969250" cy="3225800"/>
          </a:xfrm>
          <a:prstGeom prst="rect">
            <a:avLst/>
          </a:prstGeom>
          <a:noFill/>
          <a:ln w="9525">
            <a:noFill/>
            <a:miter lim="800000"/>
            <a:headEnd/>
            <a:tailEnd/>
          </a:ln>
          <a:effectLst/>
        </p:spPr>
        <p:txBody>
          <a:bodyPr anchor="ctr"/>
          <a:lstStyle/>
          <a:p>
            <a:pPr algn="ctr" eaLnBrk="1" hangingPunct="1"/>
            <a:r>
              <a:rPr lang="en-US" sz="4200" dirty="0">
                <a:solidFill>
                  <a:schemeClr val="tx2"/>
                </a:solidFill>
                <a:effectLst>
                  <a:outerShdw blurRad="38100" dist="38100" dir="2700000" algn="tl">
                    <a:srgbClr val="C0C0C0"/>
                  </a:outerShdw>
                </a:effectLst>
              </a:rPr>
              <a:t>Riding Down University Drive</a:t>
            </a:r>
            <a:br>
              <a:rPr lang="en-US" sz="2500" dirty="0">
                <a:solidFill>
                  <a:schemeClr val="tx2"/>
                </a:solidFill>
                <a:effectLst>
                  <a:outerShdw blurRad="38100" dist="38100" dir="2700000" algn="tl">
                    <a:srgbClr val="C0C0C0"/>
                  </a:outerShdw>
                </a:effectLst>
              </a:rPr>
            </a:br>
            <a:br>
              <a:rPr lang="en-US" sz="2500" dirty="0">
                <a:solidFill>
                  <a:schemeClr val="tx2"/>
                </a:solidFill>
                <a:effectLst>
                  <a:outerShdw blurRad="38100" dist="38100" dir="2700000" algn="tl">
                    <a:srgbClr val="C0C0C0"/>
                  </a:outerShdw>
                </a:effectLst>
              </a:rPr>
            </a:br>
            <a:r>
              <a:rPr lang="en-US" sz="2500" dirty="0">
                <a:effectLst>
                  <a:outerShdw blurRad="38100" dist="38100" dir="2700000" algn="tl">
                    <a:srgbClr val="C0C0C0"/>
                  </a:outerShdw>
                </a:effectLst>
              </a:rPr>
              <a:t>Most directly maps to geographic structure</a:t>
            </a:r>
            <a:br>
              <a:rPr lang="en-US" sz="2500" dirty="0">
                <a:effectLst>
                  <a:outerShdw blurRad="38100" dist="38100" dir="2700000" algn="tl">
                    <a:srgbClr val="C0C0C0"/>
                  </a:outerShdw>
                </a:effectLst>
              </a:rPr>
            </a:br>
            <a:br>
              <a:rPr lang="en-US" sz="2500" dirty="0">
                <a:effectLst>
                  <a:outerShdw blurRad="38100" dist="38100" dir="2700000" algn="tl">
                    <a:srgbClr val="C0C0C0"/>
                  </a:outerShdw>
                </a:effectLst>
              </a:rPr>
            </a:br>
            <a:r>
              <a:rPr lang="en-US" sz="2500" dirty="0">
                <a:effectLst>
                  <a:outerShdw blurRad="38100" dist="38100" dir="2700000" algn="tl">
                    <a:srgbClr val="C0C0C0"/>
                  </a:outerShdw>
                </a:effectLst>
              </a:rPr>
              <a:t>Links are choices to stop in at sites along road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6530" name="Picture 2" descr="video-8"/>
          <p:cNvPicPr>
            <a:picLocks noGrp="1" noChangeAspect="1" noChangeArrowheads="1"/>
          </p:cNvPicPr>
          <p:nvPr>
            <p:ph/>
          </p:nvPr>
        </p:nvPicPr>
        <p:blipFill>
          <a:blip r:embed="rId3" cstate="print">
            <a:clrChange>
              <a:clrFrom>
                <a:srgbClr val="FFFFFF"/>
              </a:clrFrom>
              <a:clrTo>
                <a:srgbClr val="FFFFFF">
                  <a:alpha val="0"/>
                </a:srgbClr>
              </a:clrTo>
            </a:clrChange>
          </a:blip>
          <a:srcRect/>
          <a:stretch>
            <a:fillRect/>
          </a:stretch>
        </p:blipFill>
        <p:spPr>
          <a:xfrm>
            <a:off x="131763" y="3816350"/>
            <a:ext cx="8880475" cy="2901950"/>
          </a:xfrm>
          <a:noFill/>
          <a:ln/>
        </p:spPr>
      </p:pic>
      <p:sp>
        <p:nvSpPr>
          <p:cNvPr id="406531" name="Rectangle 3"/>
          <p:cNvSpPr>
            <a:spLocks noChangeArrowheads="1"/>
          </p:cNvSpPr>
          <p:nvPr/>
        </p:nvSpPr>
        <p:spPr bwMode="auto">
          <a:xfrm>
            <a:off x="407988" y="377825"/>
            <a:ext cx="8421687" cy="3167063"/>
          </a:xfrm>
          <a:prstGeom prst="rect">
            <a:avLst/>
          </a:prstGeom>
          <a:noFill/>
          <a:ln w="9525">
            <a:noFill/>
            <a:miter lim="800000"/>
            <a:headEnd/>
            <a:tailEnd/>
          </a:ln>
          <a:effectLst/>
        </p:spPr>
        <p:txBody>
          <a:bodyPr anchor="ctr"/>
          <a:lstStyle/>
          <a:p>
            <a:pPr algn="ctr" eaLnBrk="1" hangingPunct="1"/>
            <a:r>
              <a:rPr lang="en-US" sz="3400" dirty="0">
                <a:solidFill>
                  <a:schemeClr val="tx2"/>
                </a:solidFill>
                <a:effectLst>
                  <a:outerShdw blurRad="38100" dist="38100" dir="2700000" algn="tl">
                    <a:srgbClr val="C0C0C0"/>
                  </a:outerShdw>
                </a:effectLst>
              </a:rPr>
              <a:t>Perspectives on Bridges</a:t>
            </a:r>
            <a:br>
              <a:rPr lang="en-US" sz="2500" dirty="0">
                <a:solidFill>
                  <a:schemeClr val="tx2"/>
                </a:solidFill>
                <a:effectLst>
                  <a:outerShdw blurRad="38100" dist="38100" dir="2700000" algn="tl">
                    <a:srgbClr val="C0C0C0"/>
                  </a:outerShdw>
                </a:effectLst>
              </a:rPr>
            </a:br>
            <a:br>
              <a:rPr lang="en-US" sz="2500" dirty="0">
                <a:solidFill>
                  <a:schemeClr val="tx2"/>
                </a:solidFill>
                <a:effectLst>
                  <a:outerShdw blurRad="38100" dist="38100" dir="2700000" algn="tl">
                    <a:srgbClr val="C0C0C0"/>
                  </a:outerShdw>
                </a:effectLst>
              </a:rPr>
            </a:br>
            <a:r>
              <a:rPr lang="en-US" sz="2500" dirty="0">
                <a:effectLst>
                  <a:outerShdw blurRad="38100" dist="38100" dir="2700000" algn="tl">
                    <a:srgbClr val="C0C0C0"/>
                  </a:outerShdw>
                </a:effectLst>
              </a:rPr>
              <a:t>Shows bridges between College Station and Austin.</a:t>
            </a:r>
            <a:br>
              <a:rPr lang="en-US" sz="2500" dirty="0">
                <a:effectLst>
                  <a:outerShdw blurRad="38100" dist="38100" dir="2700000" algn="tl">
                    <a:srgbClr val="C0C0C0"/>
                  </a:outerShdw>
                </a:effectLst>
              </a:rPr>
            </a:br>
            <a:br>
              <a:rPr lang="en-US" sz="1500" dirty="0">
                <a:effectLst>
                  <a:outerShdw blurRad="38100" dist="38100" dir="2700000" algn="tl">
                    <a:srgbClr val="C0C0C0"/>
                  </a:outerShdw>
                </a:effectLst>
              </a:rPr>
            </a:br>
            <a:r>
              <a:rPr lang="en-US" sz="2500" dirty="0">
                <a:effectLst>
                  <a:outerShdw blurRad="38100" dist="38100" dir="2700000" algn="tl">
                    <a:srgbClr val="C0C0C0"/>
                  </a:outerShdw>
                </a:effectLst>
              </a:rPr>
              <a:t>Presents different perspectives (roadway, construction, wildlife) in order</a:t>
            </a:r>
            <a:br>
              <a:rPr lang="en-US" sz="2500" dirty="0">
                <a:effectLst>
                  <a:outerShdw blurRad="38100" dist="38100" dir="2700000" algn="tl">
                    <a:srgbClr val="C0C0C0"/>
                  </a:outerShdw>
                </a:effectLst>
              </a:rPr>
            </a:br>
            <a:br>
              <a:rPr lang="en-US" sz="1500" dirty="0">
                <a:effectLst>
                  <a:outerShdw blurRad="38100" dist="38100" dir="2700000" algn="tl">
                    <a:srgbClr val="C0C0C0"/>
                  </a:outerShdw>
                </a:effectLst>
              </a:rPr>
            </a:br>
            <a:r>
              <a:rPr lang="en-US" sz="2500" dirty="0">
                <a:effectLst>
                  <a:outerShdw blurRad="38100" dist="38100" dir="2700000" algn="tl">
                    <a:srgbClr val="C0C0C0"/>
                  </a:outerShdw>
                </a:effectLst>
              </a:rPr>
              <a:t>Links are to seeing different perspective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2674" name="Picture 2" descr="video-7"/>
          <p:cNvPicPr>
            <a:picLocks noGrp="1" noChangeAspect="1" noChangeArrowheads="1"/>
          </p:cNvPicPr>
          <p:nvPr>
            <p:ph/>
          </p:nvPr>
        </p:nvPicPr>
        <p:blipFill>
          <a:blip r:embed="rId3" cstate="print">
            <a:clrChange>
              <a:clrFrom>
                <a:srgbClr val="FFFFFF"/>
              </a:clrFrom>
              <a:clrTo>
                <a:srgbClr val="FFFFFF">
                  <a:alpha val="0"/>
                </a:srgbClr>
              </a:clrTo>
            </a:clrChange>
          </a:blip>
          <a:srcRect/>
          <a:stretch>
            <a:fillRect/>
          </a:stretch>
        </p:blipFill>
        <p:spPr>
          <a:xfrm>
            <a:off x="1433513" y="2668588"/>
            <a:ext cx="6275387" cy="4046537"/>
          </a:xfrm>
          <a:noFill/>
          <a:ln/>
        </p:spPr>
      </p:pic>
      <p:sp>
        <p:nvSpPr>
          <p:cNvPr id="412675" name="Rectangle 3"/>
          <p:cNvSpPr>
            <a:spLocks noChangeArrowheads="1"/>
          </p:cNvSpPr>
          <p:nvPr/>
        </p:nvSpPr>
        <p:spPr bwMode="auto">
          <a:xfrm>
            <a:off x="361950" y="307975"/>
            <a:ext cx="8421688" cy="2101850"/>
          </a:xfrm>
          <a:prstGeom prst="rect">
            <a:avLst/>
          </a:prstGeom>
          <a:noFill/>
          <a:ln w="9525">
            <a:noFill/>
            <a:miter lim="800000"/>
            <a:headEnd/>
            <a:tailEnd/>
          </a:ln>
          <a:effectLst/>
        </p:spPr>
        <p:txBody>
          <a:bodyPr anchor="ctr"/>
          <a:lstStyle/>
          <a:p>
            <a:pPr algn="ctr" eaLnBrk="1" hangingPunct="1"/>
            <a:r>
              <a:rPr lang="en-US" sz="4200" dirty="0">
                <a:solidFill>
                  <a:schemeClr val="tx2"/>
                </a:solidFill>
                <a:effectLst>
                  <a:outerShdw blurRad="38100" dist="38100" dir="2700000" algn="tl">
                    <a:srgbClr val="C0C0C0"/>
                  </a:outerShdw>
                </a:effectLst>
              </a:rPr>
              <a:t>Game Walkthrough</a:t>
            </a:r>
            <a:br>
              <a:rPr lang="en-US" sz="2500" dirty="0">
                <a:solidFill>
                  <a:schemeClr val="tx2"/>
                </a:solidFill>
                <a:effectLst>
                  <a:outerShdw blurRad="38100" dist="38100" dir="2700000" algn="tl">
                    <a:srgbClr val="C0C0C0"/>
                  </a:outerShdw>
                </a:effectLst>
              </a:rPr>
            </a:br>
            <a:br>
              <a:rPr lang="en-US" sz="2500" dirty="0">
                <a:solidFill>
                  <a:schemeClr val="tx2"/>
                </a:solidFill>
                <a:effectLst>
                  <a:outerShdw blurRad="38100" dist="38100" dir="2700000" algn="tl">
                    <a:srgbClr val="C0C0C0"/>
                  </a:outerShdw>
                </a:effectLst>
              </a:rPr>
            </a:br>
            <a:r>
              <a:rPr lang="en-US" sz="2500" dirty="0">
                <a:effectLst>
                  <a:outerShdw blurRad="38100" dist="38100" dir="2700000" algn="tl">
                    <a:srgbClr val="C0C0C0"/>
                  </a:outerShdw>
                </a:effectLst>
              </a:rPr>
              <a:t>Shows what happens while playing game</a:t>
            </a:r>
            <a:br>
              <a:rPr lang="en-US" sz="2500" dirty="0">
                <a:effectLst>
                  <a:outerShdw blurRad="38100" dist="38100" dir="2700000" algn="tl">
                    <a:srgbClr val="C0C0C0"/>
                  </a:outerShdw>
                </a:effectLst>
              </a:rPr>
            </a:br>
            <a:br>
              <a:rPr lang="en-US" sz="1500" dirty="0">
                <a:effectLst>
                  <a:outerShdw blurRad="38100" dist="38100" dir="2700000" algn="tl">
                    <a:srgbClr val="C0C0C0"/>
                  </a:outerShdw>
                </a:effectLst>
              </a:rPr>
            </a:br>
            <a:r>
              <a:rPr lang="en-US" sz="2500" dirty="0">
                <a:effectLst>
                  <a:outerShdw blurRad="38100" dist="38100" dir="2700000" algn="tl">
                    <a:srgbClr val="C0C0C0"/>
                  </a:outerShdw>
                </a:effectLst>
              </a:rPr>
              <a:t>Links represent choice points in game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8818" name="Picture 2" descr="video-1"/>
          <p:cNvPicPr>
            <a:picLocks noGrp="1" noChangeAspect="1" noChangeArrowheads="1"/>
          </p:cNvPicPr>
          <p:nvPr>
            <p:ph/>
          </p:nvPr>
        </p:nvPicPr>
        <p:blipFill>
          <a:blip r:embed="rId3" cstate="print">
            <a:clrChange>
              <a:clrFrom>
                <a:srgbClr val="FFFFFF"/>
              </a:clrFrom>
              <a:clrTo>
                <a:srgbClr val="FFFFFF">
                  <a:alpha val="0"/>
                </a:srgbClr>
              </a:clrTo>
            </a:clrChange>
          </a:blip>
          <a:srcRect/>
          <a:stretch>
            <a:fillRect/>
          </a:stretch>
        </p:blipFill>
        <p:spPr>
          <a:xfrm>
            <a:off x="115888" y="2665413"/>
            <a:ext cx="8912225" cy="3683000"/>
          </a:xfrm>
          <a:noFill/>
          <a:ln/>
        </p:spPr>
      </p:pic>
      <p:sp>
        <p:nvSpPr>
          <p:cNvPr id="418819" name="Rectangle 3"/>
          <p:cNvSpPr>
            <a:spLocks noChangeArrowheads="1"/>
          </p:cNvSpPr>
          <p:nvPr/>
        </p:nvSpPr>
        <p:spPr bwMode="auto">
          <a:xfrm>
            <a:off x="871538" y="250825"/>
            <a:ext cx="7772400" cy="1709738"/>
          </a:xfrm>
          <a:prstGeom prst="rect">
            <a:avLst/>
          </a:prstGeom>
          <a:noFill/>
          <a:ln w="9525">
            <a:noFill/>
            <a:miter lim="800000"/>
            <a:headEnd/>
            <a:tailEnd/>
          </a:ln>
          <a:effectLst/>
        </p:spPr>
        <p:txBody>
          <a:bodyPr anchor="ctr"/>
          <a:lstStyle/>
          <a:p>
            <a:pPr algn="ctr" eaLnBrk="1" hangingPunct="1"/>
            <a:r>
              <a:rPr lang="en-US" sz="4200">
                <a:solidFill>
                  <a:schemeClr val="tx2"/>
                </a:solidFill>
                <a:effectLst>
                  <a:outerShdw blurRad="38100" dist="38100" dir="2700000" algn="tl">
                    <a:srgbClr val="C0C0C0"/>
                  </a:outerShdw>
                </a:effectLst>
              </a:rPr>
              <a:t>Music Hypervideo</a:t>
            </a:r>
            <a:br>
              <a:rPr lang="en-US" sz="4200">
                <a:solidFill>
                  <a:schemeClr val="tx2"/>
                </a:solidFill>
                <a:effectLst>
                  <a:outerShdw blurRad="38100" dist="38100" dir="2700000" algn="tl">
                    <a:srgbClr val="C0C0C0"/>
                  </a:outerShdw>
                </a:effectLst>
              </a:rPr>
            </a:br>
            <a:br>
              <a:rPr lang="en-US" sz="2500">
                <a:solidFill>
                  <a:schemeClr val="tx2"/>
                </a:solidFill>
                <a:effectLst>
                  <a:outerShdw blurRad="38100" dist="38100" dir="2700000" algn="tl">
                    <a:srgbClr val="C0C0C0"/>
                  </a:outerShdw>
                </a:effectLst>
              </a:rPr>
            </a:br>
            <a:r>
              <a:rPr lang="en-US" sz="2500">
                <a:effectLst>
                  <a:outerShdw blurRad="38100" dist="38100" dir="2700000" algn="tl">
                    <a:srgbClr val="C0C0C0"/>
                  </a:outerShdw>
                </a:effectLst>
              </a:rPr>
              <a:t>public-domain video, remixed audio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154" name="Rectangle 2"/>
          <p:cNvSpPr>
            <a:spLocks noGrp="1" noChangeArrowheads="1"/>
          </p:cNvSpPr>
          <p:nvPr>
            <p:ph type="title"/>
          </p:nvPr>
        </p:nvSpPr>
        <p:spPr/>
        <p:txBody>
          <a:bodyPr>
            <a:normAutofit fontScale="90000"/>
          </a:bodyPr>
          <a:lstStyle/>
          <a:p>
            <a:r>
              <a:rPr lang="en-US" dirty="0"/>
              <a:t>Observation: </a:t>
            </a:r>
            <a:br>
              <a:rPr lang="en-US" dirty="0"/>
            </a:br>
            <a:r>
              <a:rPr lang="en-US" dirty="0"/>
              <a:t>The Multiple Roles of Links</a:t>
            </a:r>
          </a:p>
        </p:txBody>
      </p:sp>
      <p:sp>
        <p:nvSpPr>
          <p:cNvPr id="433155" name="Rectangle 3"/>
          <p:cNvSpPr>
            <a:spLocks noGrp="1" noChangeArrowheads="1"/>
          </p:cNvSpPr>
          <p:nvPr>
            <p:ph type="body" sz="half" idx="1"/>
          </p:nvPr>
        </p:nvSpPr>
        <p:spPr>
          <a:xfrm>
            <a:off x="457200" y="2246313"/>
            <a:ext cx="4033838" cy="3884612"/>
          </a:xfrm>
        </p:spPr>
        <p:txBody>
          <a:bodyPr>
            <a:normAutofit/>
          </a:bodyPr>
          <a:lstStyle/>
          <a:p>
            <a:r>
              <a:rPr lang="en-US" dirty="0"/>
              <a:t>Detail Links</a:t>
            </a:r>
          </a:p>
          <a:p>
            <a:r>
              <a:rPr lang="en-US" dirty="0"/>
              <a:t>Prerequisite Links</a:t>
            </a:r>
          </a:p>
          <a:p>
            <a:r>
              <a:rPr lang="en-US" dirty="0"/>
              <a:t>Related Information Links</a:t>
            </a:r>
          </a:p>
          <a:p>
            <a:r>
              <a:rPr lang="en-US" dirty="0"/>
              <a:t>Alternate View Links</a:t>
            </a:r>
          </a:p>
          <a:p>
            <a:r>
              <a:rPr lang="en-US" dirty="0"/>
              <a:t>Action Choice Links</a:t>
            </a:r>
          </a:p>
        </p:txBody>
      </p:sp>
      <p:pic>
        <p:nvPicPr>
          <p:cNvPr id="433156" name="Picture 4" descr="video-8"/>
          <p:cNvPicPr>
            <a:picLocks noGrp="1" noChangeAspect="1" noChangeArrowheads="1"/>
          </p:cNvPicPr>
          <p:nvPr>
            <p:ph sz="half" idx="2"/>
          </p:nvPr>
        </p:nvPicPr>
        <p:blipFill>
          <a:blip r:embed="rId3" cstate="print">
            <a:clrChange>
              <a:clrFrom>
                <a:srgbClr val="FFFFFF"/>
              </a:clrFrom>
              <a:clrTo>
                <a:srgbClr val="FFFFFF">
                  <a:alpha val="0"/>
                </a:srgbClr>
              </a:clrTo>
            </a:clrChange>
          </a:blip>
          <a:srcRect t="23729" r="83321" b="33522"/>
          <a:stretch>
            <a:fillRect/>
          </a:stretch>
        </p:blipFill>
        <p:spPr>
          <a:xfrm>
            <a:off x="4624388" y="2246313"/>
            <a:ext cx="3978275" cy="3330575"/>
          </a:xfrm>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2"/>
          <p:cNvSpPr>
            <a:spLocks noGrp="1" noChangeArrowheads="1"/>
          </p:cNvSpPr>
          <p:nvPr>
            <p:ph type="title"/>
          </p:nvPr>
        </p:nvSpPr>
        <p:spPr>
          <a:xfrm>
            <a:off x="457200" y="274638"/>
            <a:ext cx="8229600" cy="792162"/>
          </a:xfrm>
        </p:spPr>
        <p:txBody>
          <a:bodyPr/>
          <a:lstStyle/>
          <a:p>
            <a:r>
              <a:rPr lang="en-US" dirty="0"/>
              <a:t>Hyper-Hitchcock</a:t>
            </a:r>
          </a:p>
        </p:txBody>
      </p:sp>
      <p:sp>
        <p:nvSpPr>
          <p:cNvPr id="294915" name="Rectangle 3"/>
          <p:cNvSpPr>
            <a:spLocks noGrp="1" noChangeArrowheads="1"/>
          </p:cNvSpPr>
          <p:nvPr>
            <p:ph type="body" sz="half" idx="1"/>
          </p:nvPr>
        </p:nvSpPr>
        <p:spPr>
          <a:xfrm>
            <a:off x="457200" y="1295400"/>
            <a:ext cx="8054975" cy="5410200"/>
          </a:xfrm>
        </p:spPr>
        <p:txBody>
          <a:bodyPr>
            <a:normAutofit/>
          </a:bodyPr>
          <a:lstStyle/>
          <a:p>
            <a:r>
              <a:rPr lang="en-US" sz="2400" dirty="0"/>
              <a:t>Detail-on-demand video well-suited for </a:t>
            </a:r>
            <a:br>
              <a:rPr lang="en-US" sz="2400" dirty="0"/>
            </a:br>
            <a:r>
              <a:rPr lang="en-US" sz="2400" dirty="0"/>
              <a:t>training and home video</a:t>
            </a:r>
          </a:p>
          <a:p>
            <a:pPr lvl="1"/>
            <a:r>
              <a:rPr lang="en-US" sz="2000" dirty="0"/>
              <a:t>Enables wide range of authors due to emphasis on </a:t>
            </a:r>
            <a:br>
              <a:rPr lang="en-US" sz="2000" dirty="0"/>
            </a:br>
            <a:r>
              <a:rPr lang="en-US" sz="2000" dirty="0"/>
              <a:t>ease of learning and use over richness of interaction</a:t>
            </a:r>
          </a:p>
          <a:p>
            <a:r>
              <a:rPr lang="en-US" sz="2400" dirty="0" err="1"/>
              <a:t>Hypervideo</a:t>
            </a:r>
            <a:r>
              <a:rPr lang="en-US" sz="2400" dirty="0"/>
              <a:t> summaries </a:t>
            </a:r>
          </a:p>
          <a:p>
            <a:pPr lvl="1"/>
            <a:r>
              <a:rPr lang="en-US" sz="2000" dirty="0"/>
              <a:t>Remove need for single context-free video summary</a:t>
            </a:r>
          </a:p>
          <a:p>
            <a:pPr lvl="1"/>
            <a:r>
              <a:rPr lang="en-US" sz="2000" dirty="0"/>
              <a:t>Multiple clip selection and link generation algorithms</a:t>
            </a:r>
          </a:p>
          <a:p>
            <a:pPr lvl="1"/>
            <a:r>
              <a:rPr lang="en-US" sz="2000" dirty="0"/>
              <a:t>Act as starting point for human-authored summary</a:t>
            </a:r>
          </a:p>
          <a:p>
            <a:pPr>
              <a:lnSpc>
                <a:spcPct val="90000"/>
              </a:lnSpc>
            </a:pPr>
            <a:r>
              <a:rPr lang="en-US" sz="2400" dirty="0"/>
              <a:t>Hyper-Hitchcock used to author documentary, how-to, music, and home </a:t>
            </a:r>
            <a:r>
              <a:rPr lang="en-US" sz="2400" dirty="0" err="1"/>
              <a:t>hypervideos</a:t>
            </a:r>
            <a:endParaRPr lang="en-US" sz="2400" dirty="0"/>
          </a:p>
          <a:p>
            <a:pPr>
              <a:lnSpc>
                <a:spcPct val="90000"/>
              </a:lnSpc>
            </a:pPr>
            <a:r>
              <a:rPr lang="en-US" sz="2400" dirty="0"/>
              <a:t>Links in </a:t>
            </a:r>
            <a:r>
              <a:rPr lang="en-US" sz="2400" dirty="0" err="1"/>
              <a:t>hypervideos</a:t>
            </a:r>
            <a:r>
              <a:rPr lang="en-US" sz="2400" dirty="0"/>
              <a:t> used for a range of communication purposes</a:t>
            </a:r>
          </a:p>
          <a:p>
            <a:pPr lvl="1">
              <a:lnSpc>
                <a:spcPct val="90000"/>
              </a:lnSpc>
            </a:pPr>
            <a:r>
              <a:rPr lang="en-US" sz="2000" dirty="0"/>
              <a:t>To show more details, to present prerequisite knowledge, </a:t>
            </a:r>
            <a:r>
              <a:rPr lang="en-US" sz="2000" dirty="0" err="1"/>
              <a:t>tp</a:t>
            </a:r>
            <a:r>
              <a:rPr lang="en-US" sz="2000" dirty="0"/>
              <a:t> give alternate views, to represent action choices, and to present more generically related information</a:t>
            </a:r>
          </a:p>
          <a:p>
            <a:pPr lvl="1"/>
            <a:endParaRPr lang="en-US" sz="2000" dirty="0"/>
          </a:p>
        </p:txBody>
      </p:sp>
      <p:pic>
        <p:nvPicPr>
          <p:cNvPr id="294917" name="Picture 5" descr="[kuva]"/>
          <p:cNvPicPr>
            <a:picLocks noGrp="1" noChangeAspect="1" noChangeArrowheads="1"/>
          </p:cNvPicPr>
          <p:nvPr>
            <p:ph sz="half" idx="2"/>
          </p:nvPr>
        </p:nvPicPr>
        <p:blipFill>
          <a:blip r:embed="rId3" cstate="print"/>
          <a:srcRect/>
          <a:stretch>
            <a:fillRect/>
          </a:stretch>
        </p:blipFill>
        <p:spPr>
          <a:xfrm>
            <a:off x="6858000" y="381000"/>
            <a:ext cx="1905000" cy="2038350"/>
          </a:xfrm>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4915">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94915">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94915">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94915">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94915">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94915">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9491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a:t>Video:</a:t>
            </a:r>
            <a:br>
              <a:rPr lang="en-US" dirty="0"/>
            </a:br>
            <a:r>
              <a:rPr lang="en-US" dirty="0"/>
              <a:t>So Far</a:t>
            </a:r>
          </a:p>
        </p:txBody>
      </p:sp>
      <p:sp>
        <p:nvSpPr>
          <p:cNvPr id="5" name="Content Placeholder 4"/>
          <p:cNvSpPr>
            <a:spLocks noGrp="1"/>
          </p:cNvSpPr>
          <p:nvPr>
            <p:ph idx="1"/>
          </p:nvPr>
        </p:nvSpPr>
        <p:spPr>
          <a:xfrm>
            <a:off x="297743" y="2133600"/>
            <a:ext cx="8229600" cy="4145639"/>
          </a:xfrm>
        </p:spPr>
        <p:txBody>
          <a:bodyPr>
            <a:normAutofit lnSpcReduction="10000"/>
          </a:bodyPr>
          <a:lstStyle/>
          <a:p>
            <a:r>
              <a:rPr lang="en-US" dirty="0"/>
              <a:t>Image and video processing</a:t>
            </a:r>
          </a:p>
          <a:p>
            <a:pPr lvl="1"/>
            <a:r>
              <a:rPr lang="en-US" dirty="0"/>
              <a:t>Color-oriented and </a:t>
            </a:r>
            <a:r>
              <a:rPr lang="en-US" dirty="0" err="1"/>
              <a:t>skintone</a:t>
            </a:r>
            <a:r>
              <a:rPr lang="en-US" dirty="0"/>
              <a:t> representations</a:t>
            </a:r>
          </a:p>
          <a:p>
            <a:pPr lvl="1"/>
            <a:r>
              <a:rPr lang="en-US" dirty="0"/>
              <a:t>Region and temporal segmentation</a:t>
            </a:r>
          </a:p>
          <a:p>
            <a:pPr lvl="1"/>
            <a:r>
              <a:rPr lang="en-US" dirty="0"/>
              <a:t>Edge and face detection</a:t>
            </a:r>
          </a:p>
          <a:p>
            <a:pPr lvl="1"/>
            <a:r>
              <a:rPr lang="en-US" dirty="0"/>
              <a:t>Foreground-background separation</a:t>
            </a:r>
          </a:p>
          <a:p>
            <a:r>
              <a:rPr lang="en-US" dirty="0"/>
              <a:t>Image and video applications</a:t>
            </a:r>
          </a:p>
          <a:p>
            <a:pPr lvl="1"/>
            <a:r>
              <a:rPr lang="en-US" dirty="0" err="1"/>
              <a:t>MediaGlow</a:t>
            </a:r>
            <a:r>
              <a:rPr lang="en-US" dirty="0"/>
              <a:t> – image selection</a:t>
            </a:r>
          </a:p>
          <a:p>
            <a:pPr lvl="1"/>
            <a:r>
              <a:rPr lang="en-US" dirty="0" err="1"/>
              <a:t>HyperHitchcock</a:t>
            </a:r>
            <a:r>
              <a:rPr lang="en-US" dirty="0"/>
              <a:t> – interactive video</a:t>
            </a:r>
          </a:p>
        </p:txBody>
      </p:sp>
      <p:pic>
        <p:nvPicPr>
          <p:cNvPr id="2" name="Picture 1">
            <a:extLst>
              <a:ext uri="{FF2B5EF4-FFF2-40B4-BE49-F238E27FC236}">
                <a16:creationId xmlns:a16="http://schemas.microsoft.com/office/drawing/2014/main" id="{DDFB235A-840E-42E0-B3CF-10882829BFBA}"/>
              </a:ext>
            </a:extLst>
          </p:cNvPr>
          <p:cNvPicPr>
            <a:picLocks noChangeAspect="1"/>
          </p:cNvPicPr>
          <p:nvPr/>
        </p:nvPicPr>
        <p:blipFill>
          <a:blip r:embed="rId2"/>
          <a:stretch>
            <a:fillRect/>
          </a:stretch>
        </p:blipFill>
        <p:spPr>
          <a:xfrm>
            <a:off x="609600" y="225682"/>
            <a:ext cx="2070647" cy="1641594"/>
          </a:xfrm>
          <a:prstGeom prst="rect">
            <a:avLst/>
          </a:prstGeom>
        </p:spPr>
      </p:pic>
      <p:pic>
        <p:nvPicPr>
          <p:cNvPr id="3" name="Picture 2">
            <a:extLst>
              <a:ext uri="{FF2B5EF4-FFF2-40B4-BE49-F238E27FC236}">
                <a16:creationId xmlns:a16="http://schemas.microsoft.com/office/drawing/2014/main" id="{006FA056-0D65-46F7-8ADB-13E41AB6B2D0}"/>
              </a:ext>
            </a:extLst>
          </p:cNvPr>
          <p:cNvPicPr>
            <a:picLocks noChangeAspect="1"/>
          </p:cNvPicPr>
          <p:nvPr/>
        </p:nvPicPr>
        <p:blipFill>
          <a:blip r:embed="rId3"/>
          <a:stretch>
            <a:fillRect/>
          </a:stretch>
        </p:blipFill>
        <p:spPr>
          <a:xfrm>
            <a:off x="7763862" y="2901300"/>
            <a:ext cx="1241851" cy="3880784"/>
          </a:xfrm>
          <a:prstGeom prst="rect">
            <a:avLst/>
          </a:prstGeom>
        </p:spPr>
      </p:pic>
      <p:pic>
        <p:nvPicPr>
          <p:cNvPr id="6" name="Picture 5">
            <a:extLst>
              <a:ext uri="{FF2B5EF4-FFF2-40B4-BE49-F238E27FC236}">
                <a16:creationId xmlns:a16="http://schemas.microsoft.com/office/drawing/2014/main" id="{9B799CBD-980F-4F9E-89BA-E2BC571F16EE}"/>
              </a:ext>
            </a:extLst>
          </p:cNvPr>
          <p:cNvPicPr>
            <a:picLocks noChangeAspect="1"/>
          </p:cNvPicPr>
          <p:nvPr/>
        </p:nvPicPr>
        <p:blipFill>
          <a:blip r:embed="rId4"/>
          <a:stretch>
            <a:fillRect/>
          </a:stretch>
        </p:blipFill>
        <p:spPr>
          <a:xfrm>
            <a:off x="6463755" y="157032"/>
            <a:ext cx="2382502" cy="2181382"/>
          </a:xfrm>
          <a:prstGeom prst="rect">
            <a:avLst/>
          </a:prstGeom>
        </p:spPr>
      </p:pic>
      <p:pic>
        <p:nvPicPr>
          <p:cNvPr id="7" name="Picture 6">
            <a:extLst>
              <a:ext uri="{FF2B5EF4-FFF2-40B4-BE49-F238E27FC236}">
                <a16:creationId xmlns:a16="http://schemas.microsoft.com/office/drawing/2014/main" id="{D439E5E3-50B2-4F1A-9A8E-AA85B919DFA5}"/>
              </a:ext>
            </a:extLst>
          </p:cNvPr>
          <p:cNvPicPr>
            <a:picLocks noChangeAspect="1"/>
          </p:cNvPicPr>
          <p:nvPr/>
        </p:nvPicPr>
        <p:blipFill>
          <a:blip r:embed="rId5"/>
          <a:stretch>
            <a:fillRect/>
          </a:stretch>
        </p:blipFill>
        <p:spPr>
          <a:xfrm>
            <a:off x="6408025" y="3429000"/>
            <a:ext cx="2711673" cy="2586168"/>
          </a:xfrm>
          <a:prstGeom prst="rect">
            <a:avLst/>
          </a:prstGeom>
        </p:spPr>
      </p:pic>
    </p:spTree>
    <p:extLst>
      <p:ext uri="{BB962C8B-B14F-4D97-AF65-F5344CB8AC3E}">
        <p14:creationId xmlns:p14="http://schemas.microsoft.com/office/powerpoint/2010/main" val="2562337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
                                            <p:txEl>
                                              <p:pRg st="6" end="6"/>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xEl>
                                              <p:pRg st="7" end="7"/>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Recorded </a:t>
            </a:r>
            <a:r>
              <a:rPr lang="en-US"/>
              <a:t>(Unproduced) Video</a:t>
            </a:r>
            <a:endParaRPr lang="en-US" dirty="0"/>
          </a:p>
        </p:txBody>
      </p:sp>
      <p:sp>
        <p:nvSpPr>
          <p:cNvPr id="5" name="Content Placeholder 4"/>
          <p:cNvSpPr>
            <a:spLocks noGrp="1"/>
          </p:cNvSpPr>
          <p:nvPr>
            <p:ph idx="1"/>
          </p:nvPr>
        </p:nvSpPr>
        <p:spPr>
          <a:xfrm>
            <a:off x="457200" y="1600200"/>
            <a:ext cx="8229600" cy="4876800"/>
          </a:xfrm>
        </p:spPr>
        <p:txBody>
          <a:bodyPr>
            <a:normAutofit/>
          </a:bodyPr>
          <a:lstStyle/>
          <a:p>
            <a:r>
              <a:rPr lang="en-US" dirty="0"/>
              <a:t>Lots of video is recorded</a:t>
            </a:r>
          </a:p>
          <a:p>
            <a:pPr lvl="1"/>
            <a:r>
              <a:rPr lang="en-US" dirty="0"/>
              <a:t>Way too much for human attention</a:t>
            </a:r>
          </a:p>
          <a:p>
            <a:r>
              <a:rPr lang="en-US" dirty="0"/>
              <a:t>What processing and interfaces make this video more valuable?</a:t>
            </a:r>
          </a:p>
          <a:p>
            <a:r>
              <a:rPr lang="en-US" dirty="0"/>
              <a:t>Summarization and indexing are crucial</a:t>
            </a:r>
          </a:p>
          <a:p>
            <a:r>
              <a:rPr lang="en-US" dirty="0"/>
              <a:t>Recorded video applications</a:t>
            </a:r>
          </a:p>
          <a:p>
            <a:pPr lvl="1"/>
            <a:r>
              <a:rPr lang="en-US" dirty="0"/>
              <a:t>Surveillance video</a:t>
            </a:r>
          </a:p>
          <a:p>
            <a:pPr lvl="1"/>
            <a:r>
              <a:rPr lang="en-US" dirty="0"/>
              <a:t>Videoconferencing</a:t>
            </a:r>
          </a:p>
          <a:p>
            <a:pPr lvl="1"/>
            <a:r>
              <a:rPr lang="en-US" dirty="0"/>
              <a:t>Lecture video</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Surveillance Video</a:t>
            </a:r>
          </a:p>
        </p:txBody>
      </p:sp>
      <p:sp>
        <p:nvSpPr>
          <p:cNvPr id="3" name="Content Placeholder 2"/>
          <p:cNvSpPr>
            <a:spLocks noGrp="1"/>
          </p:cNvSpPr>
          <p:nvPr>
            <p:ph idx="1"/>
          </p:nvPr>
        </p:nvSpPr>
        <p:spPr/>
        <p:txBody>
          <a:bodyPr/>
          <a:lstStyle/>
          <a:p>
            <a:endParaRPr lang="en-US"/>
          </a:p>
        </p:txBody>
      </p:sp>
      <p:pic>
        <p:nvPicPr>
          <p:cNvPr id="717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447800"/>
            <a:ext cx="7429500" cy="495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6352727" y="6461629"/>
            <a:ext cx="1838773" cy="369332"/>
          </a:xfrm>
          <a:prstGeom prst="rect">
            <a:avLst/>
          </a:prstGeom>
          <a:noFill/>
        </p:spPr>
        <p:txBody>
          <a:bodyPr wrap="none" rtlCol="0">
            <a:spAutoFit/>
          </a:bodyPr>
          <a:lstStyle/>
          <a:p>
            <a:r>
              <a:rPr lang="en-US" dirty="0"/>
              <a:t>Rochester Airport</a:t>
            </a:r>
          </a:p>
        </p:txBody>
      </p:sp>
    </p:spTree>
    <p:extLst>
      <p:ext uri="{BB962C8B-B14F-4D97-AF65-F5344CB8AC3E}">
        <p14:creationId xmlns:p14="http://schemas.microsoft.com/office/powerpoint/2010/main" val="20899656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457200" y="274638"/>
            <a:ext cx="8229600" cy="944562"/>
          </a:xfrm>
        </p:spPr>
        <p:txBody>
          <a:bodyPr>
            <a:normAutofit/>
          </a:bodyPr>
          <a:lstStyle/>
          <a:p>
            <a:pPr eaLnBrk="1" hangingPunct="1"/>
            <a:r>
              <a:rPr lang="en-US" sz="3200" dirty="0"/>
              <a:t>DOTS: Supporting Use of Surveillance Video</a:t>
            </a:r>
          </a:p>
        </p:txBody>
      </p:sp>
      <p:sp>
        <p:nvSpPr>
          <p:cNvPr id="48131" name="Rectangle 3"/>
          <p:cNvSpPr>
            <a:spLocks noGrp="1" noChangeArrowheads="1"/>
          </p:cNvSpPr>
          <p:nvPr>
            <p:ph type="body" idx="1"/>
          </p:nvPr>
        </p:nvSpPr>
        <p:spPr>
          <a:xfrm>
            <a:off x="162232" y="1143000"/>
            <a:ext cx="3733800" cy="5334000"/>
          </a:xfrm>
        </p:spPr>
        <p:txBody>
          <a:bodyPr>
            <a:noAutofit/>
          </a:bodyPr>
          <a:lstStyle/>
          <a:p>
            <a:pPr eaLnBrk="1" hangingPunct="1"/>
            <a:r>
              <a:rPr lang="en-US" sz="2800" dirty="0"/>
              <a:t>The problem</a:t>
            </a:r>
          </a:p>
          <a:p>
            <a:pPr lvl="1" eaLnBrk="1" hangingPunct="1"/>
            <a:r>
              <a:rPr lang="en-US" sz="2400" dirty="0"/>
              <a:t>Number and size of surveillance systems are increasing but human attention is limiting factor</a:t>
            </a:r>
          </a:p>
          <a:p>
            <a:pPr eaLnBrk="1" hangingPunct="1"/>
            <a:r>
              <a:rPr lang="en-US" sz="2800" dirty="0"/>
              <a:t>Approach</a:t>
            </a:r>
          </a:p>
          <a:p>
            <a:pPr lvl="1" eaLnBrk="1" hangingPunct="1"/>
            <a:r>
              <a:rPr lang="en-US" sz="2400" dirty="0"/>
              <a:t>Provide summaries</a:t>
            </a:r>
            <a:br>
              <a:rPr lang="en-US" sz="2400" dirty="0"/>
            </a:br>
            <a:r>
              <a:rPr lang="en-US" sz="2400" dirty="0"/>
              <a:t>of action</a:t>
            </a:r>
          </a:p>
          <a:p>
            <a:pPr lvl="1" eaLnBrk="1" hangingPunct="1"/>
            <a:r>
              <a:rPr lang="en-US" sz="2400" dirty="0"/>
              <a:t>Build interfaces knowing limits of automation</a:t>
            </a:r>
          </a:p>
        </p:txBody>
      </p:sp>
      <p:pic>
        <p:nvPicPr>
          <p:cNvPr id="48132" name="Picture 2"/>
          <p:cNvPicPr>
            <a:picLocks noChangeAspect="1" noChangeArrowheads="1"/>
          </p:cNvPicPr>
          <p:nvPr/>
        </p:nvPicPr>
        <p:blipFill>
          <a:blip r:embed="rId3" cstate="print"/>
          <a:srcRect/>
          <a:stretch>
            <a:fillRect/>
          </a:stretch>
        </p:blipFill>
        <p:spPr bwMode="auto">
          <a:xfrm>
            <a:off x="5867400" y="1371600"/>
            <a:ext cx="2867025" cy="2143125"/>
          </a:xfrm>
          <a:prstGeom prst="rect">
            <a:avLst/>
          </a:prstGeom>
          <a:noFill/>
          <a:ln w="9525">
            <a:noFill/>
            <a:miter lim="800000"/>
            <a:headEnd/>
            <a:tailEnd/>
          </a:ln>
        </p:spPr>
      </p:pic>
      <p:pic>
        <p:nvPicPr>
          <p:cNvPr id="48133" name="Picture 1"/>
          <p:cNvPicPr>
            <a:picLocks noChangeAspect="1" noChangeArrowheads="1"/>
          </p:cNvPicPr>
          <p:nvPr/>
        </p:nvPicPr>
        <p:blipFill>
          <a:blip r:embed="rId4" cstate="print"/>
          <a:srcRect/>
          <a:stretch>
            <a:fillRect/>
          </a:stretch>
        </p:blipFill>
        <p:spPr bwMode="auto">
          <a:xfrm>
            <a:off x="4362450" y="2514600"/>
            <a:ext cx="2876550" cy="2152650"/>
          </a:xfrm>
          <a:prstGeom prst="rect">
            <a:avLst/>
          </a:prstGeom>
          <a:noFill/>
          <a:ln w="9525">
            <a:noFill/>
            <a:miter lim="800000"/>
            <a:headEnd/>
            <a:tailEnd/>
          </a:ln>
        </p:spPr>
      </p:pic>
      <p:pic>
        <p:nvPicPr>
          <p:cNvPr id="48134" name="Picture 6" descr="trails-combined"/>
          <p:cNvPicPr>
            <a:picLocks noChangeAspect="1" noChangeArrowheads="1"/>
          </p:cNvPicPr>
          <p:nvPr/>
        </p:nvPicPr>
        <p:blipFill>
          <a:blip r:embed="rId5" cstate="print"/>
          <a:srcRect/>
          <a:stretch>
            <a:fillRect/>
          </a:stretch>
        </p:blipFill>
        <p:spPr bwMode="auto">
          <a:xfrm>
            <a:off x="6172200" y="3838575"/>
            <a:ext cx="2743200" cy="2333625"/>
          </a:xfrm>
          <a:prstGeom prst="rect">
            <a:avLst/>
          </a:prstGeom>
          <a:noFill/>
          <a:ln w="9525">
            <a:noFill/>
            <a:miter lim="800000"/>
            <a:headEnd/>
            <a:tailEnd/>
          </a:ln>
        </p:spPr>
      </p:pic>
      <p:pic>
        <p:nvPicPr>
          <p:cNvPr id="48135" name="Picture 7" descr="activity-tab-4"/>
          <p:cNvPicPr>
            <a:picLocks noChangeAspect="1" noChangeArrowheads="1"/>
          </p:cNvPicPr>
          <p:nvPr/>
        </p:nvPicPr>
        <p:blipFill>
          <a:blip r:embed="rId6" cstate="print"/>
          <a:srcRect/>
          <a:stretch>
            <a:fillRect/>
          </a:stretch>
        </p:blipFill>
        <p:spPr bwMode="auto">
          <a:xfrm>
            <a:off x="3886200" y="4295775"/>
            <a:ext cx="2743200" cy="23336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813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8131">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8131">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8131">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813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813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813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813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4813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pPr eaLnBrk="1" hangingPunct="1"/>
            <a:r>
              <a:rPr lang="en-US" sz="3200"/>
              <a:t>DOTS: The Main Interface</a:t>
            </a:r>
          </a:p>
        </p:txBody>
      </p:sp>
      <p:sp>
        <p:nvSpPr>
          <p:cNvPr id="49155" name="Rectangle 3"/>
          <p:cNvSpPr>
            <a:spLocks noGrp="1" noChangeArrowheads="1"/>
          </p:cNvSpPr>
          <p:nvPr>
            <p:ph type="body" idx="1"/>
          </p:nvPr>
        </p:nvSpPr>
        <p:spPr>
          <a:xfrm>
            <a:off x="152400" y="1600200"/>
            <a:ext cx="3048000" cy="4953000"/>
          </a:xfrm>
        </p:spPr>
        <p:txBody>
          <a:bodyPr/>
          <a:lstStyle/>
          <a:p>
            <a:pPr eaLnBrk="1" hangingPunct="1"/>
            <a:r>
              <a:rPr lang="en-US" sz="2800" dirty="0"/>
              <a:t>Components</a:t>
            </a:r>
          </a:p>
          <a:p>
            <a:pPr lvl="1" eaLnBrk="1" hangingPunct="1"/>
            <a:r>
              <a:rPr lang="en-US" sz="2400" dirty="0"/>
              <a:t>Rotating camera bank with activity graphs</a:t>
            </a:r>
          </a:p>
          <a:p>
            <a:pPr lvl="1" eaLnBrk="1" hangingPunct="1"/>
            <a:r>
              <a:rPr lang="en-US" sz="2400" dirty="0"/>
              <a:t>Mixed-initiative main viewer</a:t>
            </a:r>
          </a:p>
          <a:p>
            <a:pPr lvl="1" eaLnBrk="1" hangingPunct="1"/>
            <a:r>
              <a:rPr lang="en-US" sz="2400" dirty="0"/>
              <a:t>Map with tracking data</a:t>
            </a:r>
          </a:p>
          <a:p>
            <a:pPr lvl="1" eaLnBrk="1" hangingPunct="1"/>
            <a:r>
              <a:rPr lang="en-US" sz="2400" dirty="0"/>
              <a:t>Timeline with automatic events</a:t>
            </a:r>
          </a:p>
        </p:txBody>
      </p:sp>
      <p:pic>
        <p:nvPicPr>
          <p:cNvPr id="49156" name="Picture 4" descr="regular-player-tab"/>
          <p:cNvPicPr>
            <a:picLocks noChangeAspect="1" noChangeArrowheads="1"/>
          </p:cNvPicPr>
          <p:nvPr/>
        </p:nvPicPr>
        <p:blipFill>
          <a:blip r:embed="rId3" cstate="print"/>
          <a:srcRect/>
          <a:stretch>
            <a:fillRect/>
          </a:stretch>
        </p:blipFill>
        <p:spPr bwMode="auto">
          <a:xfrm>
            <a:off x="3276600" y="1524000"/>
            <a:ext cx="5486400" cy="49434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915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915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915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915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pPr eaLnBrk="1" hangingPunct="1"/>
            <a:r>
              <a:rPr lang="en-US" sz="3200"/>
              <a:t>DOTS: Tracking Layout</a:t>
            </a:r>
          </a:p>
        </p:txBody>
      </p:sp>
      <p:sp>
        <p:nvSpPr>
          <p:cNvPr id="50179" name="Rectangle 3"/>
          <p:cNvSpPr>
            <a:spLocks noGrp="1" noChangeArrowheads="1"/>
          </p:cNvSpPr>
          <p:nvPr>
            <p:ph type="body" idx="1"/>
          </p:nvPr>
        </p:nvSpPr>
        <p:spPr>
          <a:xfrm>
            <a:off x="304800" y="1600200"/>
            <a:ext cx="3733800" cy="4953000"/>
          </a:xfrm>
        </p:spPr>
        <p:txBody>
          <a:bodyPr>
            <a:normAutofit/>
          </a:bodyPr>
          <a:lstStyle/>
          <a:p>
            <a:pPr eaLnBrk="1" hangingPunct="1">
              <a:lnSpc>
                <a:spcPct val="90000"/>
              </a:lnSpc>
            </a:pPr>
            <a:r>
              <a:rPr lang="en-US" sz="2400" dirty="0"/>
              <a:t>Difficulty in tracking is that camera views are often similar</a:t>
            </a:r>
          </a:p>
          <a:p>
            <a:pPr eaLnBrk="1" hangingPunct="1">
              <a:lnSpc>
                <a:spcPct val="90000"/>
              </a:lnSpc>
            </a:pPr>
            <a:r>
              <a:rPr lang="en-US" sz="2400" dirty="0"/>
              <a:t>Tracking layout places cameras around the main viewer to aid tracking</a:t>
            </a:r>
          </a:p>
          <a:p>
            <a:pPr eaLnBrk="1" hangingPunct="1">
              <a:lnSpc>
                <a:spcPct val="90000"/>
              </a:lnSpc>
            </a:pPr>
            <a:r>
              <a:rPr lang="en-US" sz="2400" dirty="0"/>
              <a:t>Study showed significant improvement in tracking success over traditional viewer</a:t>
            </a:r>
          </a:p>
          <a:p>
            <a:pPr eaLnBrk="1" hangingPunct="1">
              <a:lnSpc>
                <a:spcPct val="90000"/>
              </a:lnSpc>
            </a:pPr>
            <a:r>
              <a:rPr lang="en-US" sz="2400" dirty="0"/>
              <a:t>In either layout, map can be used to find activity near a location and time.</a:t>
            </a:r>
          </a:p>
        </p:txBody>
      </p:sp>
      <p:pic>
        <p:nvPicPr>
          <p:cNvPr id="50180" name="Picture 4" descr="smv-player"/>
          <p:cNvPicPr>
            <a:picLocks noChangeAspect="1" noChangeArrowheads="1"/>
          </p:cNvPicPr>
          <p:nvPr/>
        </p:nvPicPr>
        <p:blipFill>
          <a:blip r:embed="rId3" cstate="print"/>
          <a:srcRect/>
          <a:stretch>
            <a:fillRect/>
          </a:stretch>
        </p:blipFill>
        <p:spPr bwMode="auto">
          <a:xfrm>
            <a:off x="4419600" y="1295400"/>
            <a:ext cx="4533900" cy="3400425"/>
          </a:xfrm>
          <a:prstGeom prst="rect">
            <a:avLst/>
          </a:prstGeom>
          <a:noFill/>
          <a:ln w="9525">
            <a:noFill/>
            <a:miter lim="800000"/>
            <a:headEnd/>
            <a:tailEnd/>
          </a:ln>
        </p:spPr>
      </p:pic>
      <p:pic>
        <p:nvPicPr>
          <p:cNvPr id="50181" name="Picture 5" descr="pie-menu-icme"/>
          <p:cNvPicPr>
            <a:picLocks noChangeAspect="1" noChangeArrowheads="1"/>
          </p:cNvPicPr>
          <p:nvPr/>
        </p:nvPicPr>
        <p:blipFill>
          <a:blip r:embed="rId4" cstate="print"/>
          <a:srcRect/>
          <a:stretch>
            <a:fillRect/>
          </a:stretch>
        </p:blipFill>
        <p:spPr bwMode="auto">
          <a:xfrm>
            <a:off x="5969000" y="4813300"/>
            <a:ext cx="2413000" cy="19685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017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0179">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018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0179">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0179">
                                            <p:txEl>
                                              <p:pRg st="3" end="3"/>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01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Videoconferencing</a:t>
            </a:r>
          </a:p>
        </p:txBody>
      </p:sp>
      <p:sp>
        <p:nvSpPr>
          <p:cNvPr id="3" name="Content Placeholder 2"/>
          <p:cNvSpPr>
            <a:spLocks noGrp="1"/>
          </p:cNvSpPr>
          <p:nvPr>
            <p:ph idx="1"/>
          </p:nvPr>
        </p:nvSpPr>
        <p:spPr>
          <a:xfrm>
            <a:off x="457200" y="1600200"/>
            <a:ext cx="8229600" cy="4953000"/>
          </a:xfrm>
        </p:spPr>
        <p:txBody>
          <a:bodyPr>
            <a:normAutofit lnSpcReduction="10000"/>
          </a:bodyPr>
          <a:lstStyle/>
          <a:p>
            <a:r>
              <a:rPr lang="en-US" dirty="0"/>
              <a:t>Lots of meetings take place via video</a:t>
            </a:r>
          </a:p>
          <a:p>
            <a:r>
              <a:rPr lang="en-US" dirty="0"/>
              <a:t>Recordings of these </a:t>
            </a:r>
            <a:br>
              <a:rPr lang="en-US" dirty="0"/>
            </a:br>
            <a:r>
              <a:rPr lang="en-US" dirty="0"/>
              <a:t>meetings are </a:t>
            </a:r>
            <a:br>
              <a:rPr lang="en-US" dirty="0"/>
            </a:br>
            <a:r>
              <a:rPr lang="en-US" dirty="0"/>
              <a:t>undervalued because</a:t>
            </a:r>
            <a:br>
              <a:rPr lang="en-US" dirty="0"/>
            </a:br>
            <a:r>
              <a:rPr lang="en-US" dirty="0"/>
              <a:t>of the difficulty of </a:t>
            </a:r>
            <a:br>
              <a:rPr lang="en-US" dirty="0"/>
            </a:br>
            <a:r>
              <a:rPr lang="en-US" dirty="0"/>
              <a:t>locating the important</a:t>
            </a:r>
            <a:br>
              <a:rPr lang="en-US" dirty="0"/>
            </a:br>
            <a:r>
              <a:rPr lang="en-US" dirty="0"/>
              <a:t>points in the video</a:t>
            </a:r>
          </a:p>
          <a:p>
            <a:r>
              <a:rPr lang="en-US" dirty="0"/>
              <a:t>Can we provide access in ways that do not require linear search by seekers or lots of human effort during creation?</a:t>
            </a:r>
          </a:p>
        </p:txBody>
      </p:sp>
      <p:pic>
        <p:nvPicPr>
          <p:cNvPr id="2052"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05375" y="2403521"/>
            <a:ext cx="4010025" cy="22446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54094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Meeting Structures</a:t>
            </a:r>
          </a:p>
        </p:txBody>
      </p:sp>
      <p:sp>
        <p:nvSpPr>
          <p:cNvPr id="3" name="Content Placeholder 2"/>
          <p:cNvSpPr>
            <a:spLocks noGrp="1"/>
          </p:cNvSpPr>
          <p:nvPr>
            <p:ph idx="1"/>
          </p:nvPr>
        </p:nvSpPr>
        <p:spPr>
          <a:xfrm>
            <a:off x="457200" y="1447800"/>
            <a:ext cx="8229600" cy="4678363"/>
          </a:xfrm>
        </p:spPr>
        <p:txBody>
          <a:bodyPr/>
          <a:lstStyle/>
          <a:p>
            <a:r>
              <a:rPr lang="en-US" dirty="0"/>
              <a:t>What inherent structures exist in meetings?</a:t>
            </a:r>
          </a:p>
          <a:p>
            <a:pPr lvl="1"/>
            <a:r>
              <a:rPr lang="en-US" dirty="0"/>
              <a:t>Turn-taking when speaking</a:t>
            </a:r>
          </a:p>
          <a:p>
            <a:pPr lvl="1"/>
            <a:r>
              <a:rPr lang="en-US" dirty="0"/>
              <a:t>Topics/agenda items</a:t>
            </a:r>
          </a:p>
          <a:p>
            <a:pPr lvl="1"/>
            <a:r>
              <a:rPr lang="en-US" dirty="0"/>
              <a:t>Others?</a:t>
            </a:r>
          </a:p>
          <a:p>
            <a:r>
              <a:rPr lang="en-US" dirty="0"/>
              <a:t>What about in sequences of meetings?</a:t>
            </a:r>
          </a:p>
          <a:p>
            <a:pPr lvl="1"/>
            <a:r>
              <a:rPr lang="en-US" dirty="0"/>
              <a:t>Same/different participants</a:t>
            </a:r>
          </a:p>
          <a:p>
            <a:pPr lvl="1"/>
            <a:r>
              <a:rPr lang="en-US" dirty="0"/>
              <a:t>Continuation of discussions</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5257800"/>
            <a:ext cx="6846887"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0054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0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dirty="0" err="1"/>
              <a:t>HyperMeeting</a:t>
            </a:r>
            <a:r>
              <a:rPr lang="en-US" dirty="0"/>
              <a:t> </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371600"/>
            <a:ext cx="8099105" cy="5276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4102883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Web-based Architecture</a:t>
            </a: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0160" y="1752600"/>
            <a:ext cx="8399040" cy="4571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358430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Playback Plans</a:t>
            </a:r>
          </a:p>
        </p:txBody>
      </p:sp>
      <p:sp>
        <p:nvSpPr>
          <p:cNvPr id="3" name="Content Placeholder 2"/>
          <p:cNvSpPr>
            <a:spLocks noGrp="1"/>
          </p:cNvSpPr>
          <p:nvPr>
            <p:ph idx="1"/>
          </p:nvPr>
        </p:nvSpPr>
        <p:spPr/>
        <p:txBody>
          <a:bodyPr/>
          <a:lstStyle/>
          <a:p>
            <a:r>
              <a:rPr lang="en-US" dirty="0"/>
              <a:t>When accessing recorded meetings, people have different information needs</a:t>
            </a:r>
          </a:p>
          <a:p>
            <a:r>
              <a:rPr lang="en-US" dirty="0"/>
              <a:t>What types of patterns through the recorded meetings make sense?</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4114800"/>
            <a:ext cx="7765366" cy="175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30740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1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Visualizing Playback Plans</a:t>
            </a:r>
          </a:p>
        </p:txBody>
      </p:sp>
      <p:sp>
        <p:nvSpPr>
          <p:cNvPr id="3" name="Content Placeholder 2"/>
          <p:cNvSpPr>
            <a:spLocks noGrp="1"/>
          </p:cNvSpPr>
          <p:nvPr>
            <p:ph idx="1"/>
          </p:nvPr>
        </p:nvSpPr>
        <p:spPr/>
        <p:txBody>
          <a:bodyPr/>
          <a:lstStyle/>
          <a:p>
            <a:r>
              <a:rPr lang="en-US" dirty="0"/>
              <a:t>Single, merged, and stacked views</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4114800"/>
            <a:ext cx="8229600" cy="2516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3232" y="2438400"/>
            <a:ext cx="8229600" cy="659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3232" y="3250066"/>
            <a:ext cx="8229600" cy="7123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82425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09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09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User Control of Playback Plans</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600199"/>
            <a:ext cx="8686800" cy="4585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7640427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4C8FED-6CA3-4C6D-B867-B3E1FA11883B}"/>
              </a:ext>
            </a:extLst>
          </p:cNvPr>
          <p:cNvSpPr>
            <a:spLocks noGrp="1"/>
          </p:cNvSpPr>
          <p:nvPr>
            <p:ph type="title"/>
          </p:nvPr>
        </p:nvSpPr>
        <p:spPr/>
        <p:txBody>
          <a:bodyPr/>
          <a:lstStyle/>
          <a:p>
            <a:r>
              <a:rPr lang="en-US" dirty="0"/>
              <a:t>Lecture Video</a:t>
            </a:r>
          </a:p>
        </p:txBody>
      </p:sp>
      <p:sp>
        <p:nvSpPr>
          <p:cNvPr id="3" name="Content Placeholder 2">
            <a:extLst>
              <a:ext uri="{FF2B5EF4-FFF2-40B4-BE49-F238E27FC236}">
                <a16:creationId xmlns:a16="http://schemas.microsoft.com/office/drawing/2014/main" id="{C48DE444-660E-486A-B5E9-FCA116935B8A}"/>
              </a:ext>
            </a:extLst>
          </p:cNvPr>
          <p:cNvSpPr>
            <a:spLocks noGrp="1"/>
          </p:cNvSpPr>
          <p:nvPr>
            <p:ph idx="1"/>
          </p:nvPr>
        </p:nvSpPr>
        <p:spPr/>
        <p:txBody>
          <a:bodyPr/>
          <a:lstStyle/>
          <a:p>
            <a:r>
              <a:rPr lang="en-US" dirty="0"/>
              <a:t>Characteristics</a:t>
            </a:r>
          </a:p>
          <a:p>
            <a:pPr lvl="1"/>
            <a:r>
              <a:rPr lang="en-US" dirty="0"/>
              <a:t>Generally has one primary speaker at a time</a:t>
            </a:r>
          </a:p>
          <a:p>
            <a:pPr lvl="2"/>
            <a:r>
              <a:rPr lang="en-US" dirty="0"/>
              <a:t>As opposed to meetings where there is rapid turn-taking</a:t>
            </a:r>
          </a:p>
          <a:p>
            <a:pPr lvl="1"/>
            <a:r>
              <a:rPr lang="en-US" dirty="0"/>
              <a:t>Includes activity/slides that are being discussed</a:t>
            </a:r>
          </a:p>
          <a:p>
            <a:r>
              <a:rPr lang="en-US" dirty="0"/>
              <a:t>Applications</a:t>
            </a:r>
          </a:p>
          <a:p>
            <a:pPr lvl="1"/>
            <a:r>
              <a:rPr lang="en-US" dirty="0"/>
              <a:t>Manga – an interactive visual summary</a:t>
            </a:r>
          </a:p>
          <a:p>
            <a:pPr lvl="1"/>
            <a:r>
              <a:rPr lang="en-US" dirty="0" err="1"/>
              <a:t>TalkMiner</a:t>
            </a:r>
            <a:r>
              <a:rPr lang="en-US" dirty="0"/>
              <a:t> – topic-based indexing into lectures</a:t>
            </a:r>
          </a:p>
        </p:txBody>
      </p:sp>
    </p:spTree>
    <p:extLst>
      <p:ext uri="{BB962C8B-B14F-4D97-AF65-F5344CB8AC3E}">
        <p14:creationId xmlns:p14="http://schemas.microsoft.com/office/powerpoint/2010/main" val="3616096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dirty="0"/>
              <a:t>Manga: Interactive Visual Summary</a:t>
            </a:r>
          </a:p>
        </p:txBody>
      </p:sp>
      <p:sp>
        <p:nvSpPr>
          <p:cNvPr id="3" name="Content Placeholder 2"/>
          <p:cNvSpPr>
            <a:spLocks noGrp="1"/>
          </p:cNvSpPr>
          <p:nvPr>
            <p:ph idx="1"/>
          </p:nvPr>
        </p:nvSpPr>
        <p:spPr>
          <a:xfrm>
            <a:off x="457200" y="1447800"/>
            <a:ext cx="3810000" cy="5257800"/>
          </a:xfrm>
        </p:spPr>
        <p:txBody>
          <a:bodyPr>
            <a:normAutofit fontScale="85000" lnSpcReduction="10000"/>
          </a:bodyPr>
          <a:lstStyle/>
          <a:p>
            <a:r>
              <a:rPr lang="en-US" dirty="0"/>
              <a:t>Providing a summary</a:t>
            </a:r>
            <a:br>
              <a:rPr lang="en-US" dirty="0"/>
            </a:br>
            <a:r>
              <a:rPr lang="en-US" dirty="0"/>
              <a:t>based on importance</a:t>
            </a:r>
            <a:br>
              <a:rPr lang="en-US" dirty="0"/>
            </a:br>
            <a:r>
              <a:rPr lang="en-US" dirty="0"/>
              <a:t>or relevance</a:t>
            </a:r>
          </a:p>
          <a:p>
            <a:r>
              <a:rPr lang="en-US" dirty="0"/>
              <a:t>Modeled after comic book layout</a:t>
            </a:r>
          </a:p>
          <a:p>
            <a:r>
              <a:rPr lang="en-US" dirty="0"/>
              <a:t>How it works</a:t>
            </a:r>
          </a:p>
          <a:p>
            <a:pPr lvl="1"/>
            <a:r>
              <a:rPr lang="en-US" dirty="0"/>
              <a:t>Segmentation</a:t>
            </a:r>
          </a:p>
          <a:p>
            <a:pPr lvl="2"/>
            <a:r>
              <a:rPr lang="en-US" dirty="0"/>
              <a:t>Identifying transitions</a:t>
            </a:r>
          </a:p>
          <a:p>
            <a:pPr lvl="1"/>
            <a:r>
              <a:rPr lang="en-US" dirty="0"/>
              <a:t>Weighting based on</a:t>
            </a:r>
          </a:p>
          <a:p>
            <a:pPr lvl="2"/>
            <a:r>
              <a:rPr lang="en-US" dirty="0"/>
              <a:t>Uniqueness</a:t>
            </a:r>
          </a:p>
          <a:p>
            <a:pPr lvl="2"/>
            <a:r>
              <a:rPr lang="en-US" dirty="0"/>
              <a:t>Quality</a:t>
            </a:r>
          </a:p>
          <a:p>
            <a:r>
              <a:rPr lang="en-US" sz="2800" dirty="0"/>
              <a:t>Dynamically recreated to fill browser as user resizes</a:t>
            </a:r>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3333" t="21675" r="11157" b="11607"/>
          <a:stretch/>
        </p:blipFill>
        <p:spPr bwMode="auto">
          <a:xfrm>
            <a:off x="4543919" y="1447800"/>
            <a:ext cx="4371481" cy="5181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75782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2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dirty="0" err="1"/>
              <a:t>TalkMiner</a:t>
            </a:r>
            <a:r>
              <a:rPr lang="en-US" dirty="0"/>
              <a:t> UI &amp; Uses</a:t>
            </a:r>
          </a:p>
        </p:txBody>
      </p:sp>
      <p:sp>
        <p:nvSpPr>
          <p:cNvPr id="3" name="Content Placeholder 2"/>
          <p:cNvSpPr>
            <a:spLocks noGrp="1"/>
          </p:cNvSpPr>
          <p:nvPr>
            <p:ph idx="1"/>
          </p:nvPr>
        </p:nvSpPr>
        <p:spPr>
          <a:xfrm>
            <a:off x="172067" y="1371600"/>
            <a:ext cx="8229600" cy="4754563"/>
          </a:xfrm>
        </p:spPr>
        <p:txBody>
          <a:bodyPr/>
          <a:lstStyle/>
          <a:p>
            <a:r>
              <a:rPr lang="en-US" dirty="0"/>
              <a:t>Designed for students, etc.</a:t>
            </a:r>
          </a:p>
          <a:p>
            <a:pPr lvl="1"/>
            <a:r>
              <a:rPr lang="en-US" dirty="0"/>
              <a:t>Locating particular portions of a lecture previously seen</a:t>
            </a:r>
          </a:p>
          <a:p>
            <a:pPr lvl="1"/>
            <a:r>
              <a:rPr lang="en-US" dirty="0"/>
              <a:t>Locating </a:t>
            </a:r>
            <a:br>
              <a:rPr lang="en-US" dirty="0"/>
            </a:br>
            <a:r>
              <a:rPr lang="en-US" dirty="0"/>
              <a:t>alternative</a:t>
            </a:r>
            <a:br>
              <a:rPr lang="en-US" dirty="0"/>
            </a:br>
            <a:r>
              <a:rPr lang="en-US" dirty="0"/>
              <a:t>explanation</a:t>
            </a:r>
          </a:p>
          <a:p>
            <a:pPr lvl="1"/>
            <a:r>
              <a:rPr lang="en-US" dirty="0"/>
              <a:t>Locating</a:t>
            </a:r>
            <a:br>
              <a:rPr lang="en-US" dirty="0"/>
            </a:br>
            <a:r>
              <a:rPr lang="en-US" dirty="0"/>
              <a:t>prerequisite/</a:t>
            </a:r>
            <a:br>
              <a:rPr lang="en-US" dirty="0"/>
            </a:br>
            <a:r>
              <a:rPr lang="en-US" dirty="0"/>
              <a:t>subsequent</a:t>
            </a:r>
            <a:br>
              <a:rPr lang="en-US" dirty="0"/>
            </a:br>
            <a:r>
              <a:rPr lang="en-US" dirty="0"/>
              <a:t>knowledge</a:t>
            </a:r>
          </a:p>
          <a:p>
            <a:endParaRPr lang="en-US"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67083" y="2597466"/>
            <a:ext cx="5912799" cy="38033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6778062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dirty="0" err="1"/>
              <a:t>TalkMiner</a:t>
            </a:r>
            <a:r>
              <a:rPr lang="en-US" dirty="0"/>
              <a:t>: Recorded Lectures</a:t>
            </a:r>
          </a:p>
        </p:txBody>
      </p:sp>
      <p:sp>
        <p:nvSpPr>
          <p:cNvPr id="3" name="Content Placeholder 2"/>
          <p:cNvSpPr>
            <a:spLocks noGrp="1"/>
          </p:cNvSpPr>
          <p:nvPr>
            <p:ph idx="1"/>
          </p:nvPr>
        </p:nvSpPr>
        <p:spPr>
          <a:xfrm>
            <a:off x="457200" y="1447800"/>
            <a:ext cx="8229600" cy="4678363"/>
          </a:xfrm>
        </p:spPr>
        <p:txBody>
          <a:bodyPr>
            <a:normAutofit/>
          </a:bodyPr>
          <a:lstStyle/>
          <a:p>
            <a:r>
              <a:rPr lang="en-US" dirty="0"/>
              <a:t>Recorded lectures from universities, etc. </a:t>
            </a:r>
          </a:p>
          <a:p>
            <a:r>
              <a:rPr lang="en-US" dirty="0"/>
              <a:t>Searching through content in </a:t>
            </a:r>
            <a:r>
              <a:rPr lang="en-US" dirty="0" err="1"/>
              <a:t>TalkMiner</a:t>
            </a:r>
            <a:endParaRPr lang="en-US" dirty="0"/>
          </a:p>
          <a:p>
            <a:r>
              <a:rPr lang="en-US" dirty="0"/>
              <a:t>Index based on</a:t>
            </a:r>
          </a:p>
          <a:p>
            <a:pPr lvl="1"/>
            <a:r>
              <a:rPr lang="en-US" dirty="0"/>
              <a:t>Slide transitions</a:t>
            </a:r>
          </a:p>
          <a:p>
            <a:pPr lvl="1"/>
            <a:r>
              <a:rPr lang="en-US" dirty="0"/>
              <a:t>Content in </a:t>
            </a:r>
            <a:br>
              <a:rPr lang="en-US" dirty="0"/>
            </a:br>
            <a:r>
              <a:rPr lang="en-US" dirty="0"/>
              <a:t>slides</a:t>
            </a:r>
          </a:p>
          <a:p>
            <a:pPr lvl="1"/>
            <a:endParaRPr lang="en-US" sz="2400" dirty="0"/>
          </a:p>
          <a:p>
            <a:endParaRPr lang="en-US" sz="2800" dirty="0"/>
          </a:p>
        </p:txBody>
      </p:sp>
      <p:pic>
        <p:nvPicPr>
          <p:cNvPr id="8198" name="Picture 6"/>
          <p:cNvPicPr>
            <a:picLocks noChangeAspect="1" noChangeArrowheads="1"/>
          </p:cNvPicPr>
          <p:nvPr/>
        </p:nvPicPr>
        <p:blipFill rotWithShape="1">
          <a:blip r:embed="rId2">
            <a:extLst>
              <a:ext uri="{28A0092B-C50C-407E-A947-70E740481C1C}">
                <a14:useLocalDpi xmlns:a14="http://schemas.microsoft.com/office/drawing/2010/main" val="0"/>
              </a:ext>
            </a:extLst>
          </a:blip>
          <a:srcRect l="12692" t="17287" r="10957" b="30044"/>
          <a:stretch/>
        </p:blipFill>
        <p:spPr bwMode="auto">
          <a:xfrm>
            <a:off x="3657600" y="2877494"/>
            <a:ext cx="5423568" cy="37058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55902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1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Indexing Based on Textual Content</a:t>
            </a:r>
          </a:p>
        </p:txBody>
      </p:sp>
      <p:sp>
        <p:nvSpPr>
          <p:cNvPr id="3" name="Content Placeholder 2"/>
          <p:cNvSpPr>
            <a:spLocks noGrp="1"/>
          </p:cNvSpPr>
          <p:nvPr>
            <p:ph idx="1"/>
          </p:nvPr>
        </p:nvSpPr>
        <p:spPr/>
        <p:txBody>
          <a:bodyPr/>
          <a:lstStyle/>
          <a:p>
            <a:r>
              <a:rPr lang="en-US" dirty="0"/>
              <a:t>How to get slide content for optical character recognition (OCR)?</a:t>
            </a:r>
          </a:p>
          <a:p>
            <a:pPr lvl="1"/>
            <a:r>
              <a:rPr lang="en-US" dirty="0"/>
              <a:t>Depends on the type of recording</a:t>
            </a: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9700" y="3276600"/>
            <a:ext cx="6324600" cy="35110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68469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a:t>Video Topics</a:t>
            </a:r>
          </a:p>
        </p:txBody>
      </p:sp>
      <p:sp>
        <p:nvSpPr>
          <p:cNvPr id="5" name="Content Placeholder 4"/>
          <p:cNvSpPr>
            <a:spLocks noGrp="1"/>
          </p:cNvSpPr>
          <p:nvPr>
            <p:ph idx="1"/>
          </p:nvPr>
        </p:nvSpPr>
        <p:spPr>
          <a:xfrm>
            <a:off x="457200" y="1600200"/>
            <a:ext cx="8229600" cy="5029200"/>
          </a:xfrm>
        </p:spPr>
        <p:txBody>
          <a:bodyPr>
            <a:normAutofit/>
          </a:bodyPr>
          <a:lstStyle/>
          <a:p>
            <a:r>
              <a:rPr lang="en-US" dirty="0"/>
              <a:t>Recorded Video Applications</a:t>
            </a:r>
          </a:p>
          <a:p>
            <a:pPr lvl="1"/>
            <a:r>
              <a:rPr lang="en-US" dirty="0"/>
              <a:t>DOTS – surveillance video</a:t>
            </a:r>
          </a:p>
          <a:p>
            <a:pPr lvl="1"/>
            <a:r>
              <a:rPr lang="en-US" dirty="0" err="1"/>
              <a:t>HyperMeeting</a:t>
            </a:r>
            <a:r>
              <a:rPr lang="en-US" dirty="0"/>
              <a:t> –meeting video</a:t>
            </a:r>
          </a:p>
          <a:p>
            <a:pPr lvl="1"/>
            <a:r>
              <a:rPr lang="en-US" dirty="0" err="1"/>
              <a:t>TalkMiner</a:t>
            </a:r>
            <a:r>
              <a:rPr lang="en-US" dirty="0"/>
              <a:t> – lecture video</a:t>
            </a:r>
          </a:p>
          <a:p>
            <a:r>
              <a:rPr lang="en-US" dirty="0"/>
              <a:t>Previously discussed</a:t>
            </a:r>
          </a:p>
          <a:p>
            <a:pPr lvl="1"/>
            <a:r>
              <a:rPr lang="en-US" dirty="0"/>
              <a:t>Image and video processing</a:t>
            </a:r>
          </a:p>
          <a:p>
            <a:pPr lvl="1"/>
            <a:r>
              <a:rPr lang="en-US"/>
              <a:t>Applications</a:t>
            </a:r>
            <a:endParaRPr lang="en-US" dirty="0"/>
          </a:p>
          <a:p>
            <a:pPr lvl="2"/>
            <a:r>
              <a:rPr lang="en-US" dirty="0" err="1"/>
              <a:t>MediaGlow</a:t>
            </a:r>
            <a:r>
              <a:rPr lang="en-US" dirty="0"/>
              <a:t> – image selection</a:t>
            </a:r>
          </a:p>
          <a:p>
            <a:pPr lvl="2"/>
            <a:r>
              <a:rPr lang="en-US" dirty="0" err="1"/>
              <a:t>HyperHitchcock</a:t>
            </a:r>
            <a:r>
              <a:rPr lang="en-US" dirty="0"/>
              <a:t> – interactive video</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417</TotalTime>
  <Words>2020</Words>
  <Application>Microsoft Office PowerPoint</Application>
  <PresentationFormat>On-screen Show (4:3)</PresentationFormat>
  <Paragraphs>300</Paragraphs>
  <Slides>51</Slides>
  <Notes>23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51</vt:i4>
      </vt:variant>
    </vt:vector>
  </HeadingPairs>
  <TitlesOfParts>
    <vt:vector size="55" baseType="lpstr">
      <vt:lpstr>Arial</vt:lpstr>
      <vt:lpstr>Arial Rounded MT Bold</vt:lpstr>
      <vt:lpstr>Calibri</vt:lpstr>
      <vt:lpstr>Office Theme</vt:lpstr>
      <vt:lpstr>Last Class</vt:lpstr>
      <vt:lpstr>Authored Video</vt:lpstr>
      <vt:lpstr>Modeling Color Features</vt:lpstr>
      <vt:lpstr>Skintone Detection</vt:lpstr>
      <vt:lpstr>Image/Video Processing: Subdividing</vt:lpstr>
      <vt:lpstr>Edge Detection</vt:lpstr>
      <vt:lpstr>Face Detection</vt:lpstr>
      <vt:lpstr>Foreground/Background Separation</vt:lpstr>
      <vt:lpstr>OpenCV: A Toolkit for Image Processing</vt:lpstr>
      <vt:lpstr>Composition: Edit Decision Lists</vt:lpstr>
      <vt:lpstr>Example Authoring Applications</vt:lpstr>
      <vt:lpstr>MediaGLOW: The Concept</vt:lpstr>
      <vt:lpstr>MediaGLOW: Interpreting User Action</vt:lpstr>
      <vt:lpstr>MediaGLOW: Multi-faceted Visualization of Photo Collections</vt:lpstr>
      <vt:lpstr>MediaGLOW 2.0</vt:lpstr>
      <vt:lpstr>Interactive Video</vt:lpstr>
      <vt:lpstr>Hypervideo Use and Authoring</vt:lpstr>
      <vt:lpstr>Hierarchical Video with Links</vt:lpstr>
      <vt:lpstr>Detail-on-demand Links</vt:lpstr>
      <vt:lpstr>Hyper-Hitchcock Editor</vt:lpstr>
      <vt:lpstr>Determining Suitable Video Clips</vt:lpstr>
      <vt:lpstr>Visualizing Video Composites</vt:lpstr>
      <vt:lpstr>Attaching Links to Clips and Composites</vt:lpstr>
      <vt:lpstr>Generating Hypervideo Summaries</vt:lpstr>
      <vt:lpstr>Process for Generating Summaries</vt:lpstr>
      <vt:lpstr>Experience with Authoring</vt:lpstr>
      <vt:lpstr>PowerPoint Presentation</vt:lpstr>
      <vt:lpstr>PowerPoint Presentation</vt:lpstr>
      <vt:lpstr>PowerPoint Presentation</vt:lpstr>
      <vt:lpstr>PowerPoint Presentation</vt:lpstr>
      <vt:lpstr>Observation:  The Multiple Roles of Links</vt:lpstr>
      <vt:lpstr>Hyper-Hitchcock</vt:lpstr>
      <vt:lpstr>Video: So Far</vt:lpstr>
      <vt:lpstr>Recorded (Unproduced) Video</vt:lpstr>
      <vt:lpstr>Surveillance Video</vt:lpstr>
      <vt:lpstr>DOTS: Supporting Use of Surveillance Video</vt:lpstr>
      <vt:lpstr>DOTS: The Main Interface</vt:lpstr>
      <vt:lpstr>DOTS: Tracking Layout</vt:lpstr>
      <vt:lpstr>Videoconferencing</vt:lpstr>
      <vt:lpstr>Meeting Structures</vt:lpstr>
      <vt:lpstr>HyperMeeting </vt:lpstr>
      <vt:lpstr>Web-based Architecture</vt:lpstr>
      <vt:lpstr>Playback Plans</vt:lpstr>
      <vt:lpstr>Visualizing Playback Plans</vt:lpstr>
      <vt:lpstr>User Control of Playback Plans</vt:lpstr>
      <vt:lpstr>Lecture Video</vt:lpstr>
      <vt:lpstr>Manga: Interactive Visual Summary</vt:lpstr>
      <vt:lpstr>TalkMiner UI &amp; Uses</vt:lpstr>
      <vt:lpstr>TalkMiner: Recorded Lectures</vt:lpstr>
      <vt:lpstr>Indexing Based on Textual Content</vt:lpstr>
      <vt:lpstr>Video Topics</vt:lpstr>
    </vt:vector>
  </TitlesOfParts>
  <Company>Texas A&amp;M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Today’s Topics</dc:title>
  <dc:creator>shipman</dc:creator>
  <cp:lastModifiedBy>Frank Shipman</cp:lastModifiedBy>
  <cp:revision>37</cp:revision>
  <dcterms:created xsi:type="dcterms:W3CDTF">2012-03-01T16:35:20Z</dcterms:created>
  <dcterms:modified xsi:type="dcterms:W3CDTF">2025-02-26T16:49:05Z</dcterms:modified>
</cp:coreProperties>
</file>