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94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29" r:id="rId22"/>
    <p:sldId id="328" r:id="rId23"/>
    <p:sldId id="327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7227" autoAdjust="0"/>
  </p:normalViewPr>
  <p:slideViewPr>
    <p:cSldViewPr snapToGrid="0">
      <p:cViewPr>
        <p:scale>
          <a:sx n="98" d="100"/>
          <a:sy n="98" d="100"/>
        </p:scale>
        <p:origin x="-342" y="-7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8EFAC58-B76F-43E6-BA61-58139502BA75}" type="datetimeFigureOut">
              <a:rPr lang="en-US"/>
              <a:pPr>
                <a:defRPr/>
              </a:pPr>
              <a:t>9/8/2016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4BC0CA5-602F-4516-81EC-E5A50E7966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01614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hyperlink" Target="http://www.tamu.edu/index.html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WeiZh\Pictures\Captur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6200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WeiZh\Pictures\Captu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E:\weizhang\Desktop\Computer Science and Engineering Logos\PNG\CSCE-logo-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3663"/>
            <a:ext cx="2895600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4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51AD547-82E5-41FE-BE75-1FDBF4C3C400}" type="datetimeFigureOut">
              <a:rPr lang="en-US"/>
              <a:pPr>
                <a:defRPr/>
              </a:pPr>
              <a:t>9/8/2016</a:t>
            </a:fld>
            <a:r>
              <a:rPr lang="en-US" dirty="0"/>
              <a:t> 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CSCE 481 – Fall 2015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B06344-7CA5-43A3-BF62-5379928DDE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235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WeiZh\Pictures\Captur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1438"/>
            <a:ext cx="914400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E:\weizhang\Desktop\Computer Science and Engineering Logos\PNG\CSCE-logo-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538" y="6480175"/>
            <a:ext cx="195580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C:\Users\WeiZh\Pictures\Captu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-442145" y="6356349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 smtClean="0"/>
              <a:t>CSCE 481 – Fall2016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2867"/>
            <a:ext cx="8229600" cy="534035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16927"/>
            <a:ext cx="8785209" cy="736600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B30C69-45A3-4969-901D-13E6CD9928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501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7CB12-D119-43F1-AA84-A3716CA31FAA}" type="datetimeFigureOut">
              <a:rPr lang="en-US"/>
              <a:pPr>
                <a:defRPr/>
              </a:pPr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72C1A-12E6-498F-B621-92EDA20467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184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903E9-CEE3-46BF-85F2-4F4ABAEDA201}" type="datetimeFigureOut">
              <a:rPr lang="en-US"/>
              <a:pPr>
                <a:defRPr/>
              </a:pPr>
              <a:t>9/8/2016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8AB10-C1F3-4019-8850-2E02DB48E6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401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6D025-2315-42BA-B4A1-385AC6E8DEEA}" type="datetimeFigureOut">
              <a:rPr lang="en-US"/>
              <a:pPr>
                <a:defRPr/>
              </a:pPr>
              <a:t>9/8/2016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4716F-8AE4-451A-ACD0-AF51285B55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592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FC64F-EC87-4E40-B01A-95EB21092684}" type="datetimeFigureOut">
              <a:rPr lang="en-US"/>
              <a:pPr>
                <a:defRPr/>
              </a:pPr>
              <a:t>9/8/2016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7F67A-D4E7-49FD-8E18-C04970B45E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12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D94ED-242A-486D-8960-463B13A2A5C3}" type="datetimeFigureOut">
              <a:rPr lang="en-US"/>
              <a:pPr>
                <a:defRPr/>
              </a:pPr>
              <a:t>9/8/2016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4EC6D-EBB0-4B44-9351-8BFB30EDD4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6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4D4E5-732A-4B2C-99F5-A3E01FA1475D}" type="datetimeFigureOut">
              <a:rPr lang="en-US"/>
              <a:pPr>
                <a:defRPr/>
              </a:pPr>
              <a:t>9/8/2016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59F6A-4520-4164-8CCF-79DDC0EF98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698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AF7B4-2301-4567-92F9-BC5494B50034}" type="datetimeFigureOut">
              <a:rPr lang="en-US"/>
              <a:pPr>
                <a:defRPr/>
              </a:pPr>
              <a:t>9/8/2016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DED27-2DE3-4043-A898-941378D003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5275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D9E7A-4823-4C9C-8A11-F5DDD593D191}" type="datetimeFigureOut">
              <a:rPr lang="en-US"/>
              <a:pPr>
                <a:defRPr/>
              </a:pPr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96E2B-AE8C-4283-A7E5-BD667C0AE8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999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90961-7098-4036-848B-A9AD1D2CF681}" type="datetimeFigureOut">
              <a:rPr lang="en-US"/>
              <a:pPr>
                <a:defRPr/>
              </a:pPr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D472C-B244-4BCB-8C89-DC30D361C2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4613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 cstate="print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pic>
        <p:nvPicPr>
          <p:cNvPr id="6" name="图片 8"/>
          <p:cNvPicPr>
            <a:picLocks noChangeAspect="1"/>
          </p:cNvPicPr>
          <p:nvPr/>
        </p:nvPicPr>
        <p:blipFill>
          <a:blip r:embed="rId3" cstate="print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9" y="0"/>
            <a:ext cx="1008093" cy="1428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Texas A&amp;M University Logo - aTm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2400"/>
            <a:ext cx="2895600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5298" y="214290"/>
            <a:ext cx="7448602" cy="781052"/>
          </a:xfrm>
        </p:spPr>
        <p:txBody>
          <a:bodyPr/>
          <a:lstStyle>
            <a:lvl1pPr algn="ctr" rtl="0">
              <a:spcBef>
                <a:spcPct val="0"/>
              </a:spcBef>
              <a:buNone/>
              <a:defRPr sz="2700" b="0" kern="1200" spc="38">
                <a:ln w="1270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02" y="6243637"/>
            <a:ext cx="3180375" cy="614367"/>
          </a:xfrm>
        </p:spPr>
        <p:txBody>
          <a:bodyPr/>
          <a:lstStyle>
            <a:lvl1pPr marL="0" indent="0" algn="r">
              <a:buNone/>
              <a:defRPr sz="1050"/>
            </a:lvl1pPr>
            <a:lvl2pPr marL="342900" indent="0" algn="r">
              <a:buNone/>
              <a:defRPr sz="900"/>
            </a:lvl2pPr>
            <a:lvl3pPr marL="685800" indent="0" algn="r">
              <a:buNone/>
              <a:defRPr sz="750"/>
            </a:lvl3pPr>
            <a:lvl4pPr marL="1028700" indent="0" algn="r">
              <a:buNone/>
              <a:defRPr sz="675"/>
            </a:lvl4pPr>
            <a:lvl5pPr marL="1371600" indent="0" algn="r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8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492875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321EE-D91F-4603-A099-8C4870526762}" type="datetimeFigureOut">
              <a:rPr lang="en-US"/>
              <a:pPr>
                <a:defRPr/>
              </a:pPr>
              <a:t>9/8/2016</a:t>
            </a:fld>
            <a:endParaRPr 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286000" y="6492875"/>
            <a:ext cx="26431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82625" y="5346700"/>
            <a:ext cx="871538" cy="871538"/>
          </a:xfrm>
          <a:prstGeom prst="rtTriangl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569D904-A1E1-40C0-908C-24E5D5DE58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6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04EA46-92F0-45AD-9A44-3C9615570BF3}" type="datetimeFigureOut">
              <a:rPr lang="en-US"/>
              <a:pPr>
                <a:defRPr/>
              </a:pPr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A7AFA89-C18E-4685-B9D2-1675A8AA68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90" r:id="rId12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685800" y="1114425"/>
            <a:ext cx="7772400" cy="2609850"/>
          </a:xfrm>
        </p:spPr>
        <p:txBody>
          <a:bodyPr/>
          <a:lstStyle/>
          <a:p>
            <a:pPr eaLnBrk="1" hangingPunct="1"/>
            <a:r>
              <a:rPr lang="en-US" altLang="en-US" smtClean="0"/>
              <a:t>Writing</a:t>
            </a:r>
            <a:br>
              <a:rPr lang="en-US" altLang="en-US" smtClean="0"/>
            </a:br>
            <a:r>
              <a:rPr lang="en-US" altLang="en-US" smtClean="0"/>
              <a:t>for CS and CE</a:t>
            </a:r>
            <a:br>
              <a:rPr lang="en-US" altLang="en-US" smtClean="0"/>
            </a:br>
            <a:r>
              <a:rPr lang="en-US" altLang="en-US" smtClean="0"/>
              <a:t>Research Paper</a:t>
            </a:r>
            <a:endParaRPr lang="en-US" altLang="en-US" sz="280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94138"/>
            <a:ext cx="6400800" cy="17526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CSCE 481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Fall 2016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Dr. Scott </a:t>
            </a:r>
            <a:r>
              <a:rPr lang="en-US" dirty="0" smtClean="0"/>
              <a:t>Schaefer</a:t>
            </a:r>
            <a:endParaRPr lang="en-US" dirty="0"/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3922713" y="6040438"/>
            <a:ext cx="5203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Acknowledgment – Prof. John Keyser &amp; Aakash Tyagi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Specific Writing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We will discuss some specifics for writing </a:t>
            </a:r>
            <a:r>
              <a:rPr lang="en-US" altLang="en-US" sz="2800" b="1" dirty="0" smtClean="0"/>
              <a:t>research papers</a:t>
            </a:r>
            <a:r>
              <a:rPr lang="en-US" altLang="en-US" sz="2800" dirty="0" smtClean="0"/>
              <a:t>.</a:t>
            </a:r>
          </a:p>
          <a:p>
            <a:pPr eaLnBrk="1" hangingPunct="1"/>
            <a:r>
              <a:rPr lang="en-US" altLang="en-US" sz="2800" dirty="0" smtClean="0"/>
              <a:t>This is commonly done in graduate school.</a:t>
            </a:r>
          </a:p>
          <a:p>
            <a:pPr lvl="1" eaLnBrk="1" hangingPunct="1"/>
            <a:r>
              <a:rPr lang="en-US" altLang="en-US" sz="2400" dirty="0" smtClean="0"/>
              <a:t>Material developed for graduate students</a:t>
            </a:r>
          </a:p>
          <a:p>
            <a:pPr lvl="1" eaLnBrk="1" hangingPunct="1"/>
            <a:r>
              <a:rPr lang="en-US" altLang="en-US" sz="2400" dirty="0" smtClean="0"/>
              <a:t>But, many principles carry forward to other writing</a:t>
            </a:r>
          </a:p>
          <a:p>
            <a:pPr eaLnBrk="1" hangingPunct="1"/>
            <a:r>
              <a:rPr lang="en-US" altLang="en-US" sz="2800" dirty="0" smtClean="0"/>
              <a:t>Other topics:</a:t>
            </a:r>
          </a:p>
          <a:p>
            <a:pPr lvl="1" eaLnBrk="1" hangingPunct="1"/>
            <a:r>
              <a:rPr lang="en-US" altLang="en-US" sz="2400" dirty="0" smtClean="0"/>
              <a:t>Proposals</a:t>
            </a:r>
          </a:p>
          <a:p>
            <a:pPr lvl="1" eaLnBrk="1" hangingPunct="1"/>
            <a:r>
              <a:rPr lang="en-US" altLang="en-US" sz="2400" dirty="0" smtClean="0"/>
              <a:t>Technical documents (E.g. Algorithm description)</a:t>
            </a:r>
          </a:p>
          <a:p>
            <a:pPr lvl="1" eaLnBrk="1" hangingPunct="1"/>
            <a:r>
              <a:rPr lang="en-US" altLang="en-US" sz="2400" dirty="0" smtClean="0"/>
              <a:t>Executive summaries</a:t>
            </a:r>
          </a:p>
        </p:txBody>
      </p:sp>
      <p:sp>
        <p:nvSpPr>
          <p:cNvPr id="7172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C8AA6F6-5F75-432E-BA04-E50F52A7CDBC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2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Sections of a Research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Title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(Executive Summary, Proposal, Algorithm Description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Abstract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Introduction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(Executive Summary, Proposal, Algorithm Description)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Previous Work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(Executive Summary, Proposal)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Possibly including background information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Main Work (ideas/theory/exposition)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(Algorithm Description)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Possibly in several sections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Implementation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If needed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Results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Possibly combined into main work section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Conclusion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(Executive Summary, Proposal, Algorithm Description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en-US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With future work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Acknowledgements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References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(Executive Summary, Proposal, Algorithm Description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Appendices</a:t>
            </a:r>
            <a:endParaRPr lang="en-US" dirty="0"/>
          </a:p>
        </p:txBody>
      </p:sp>
      <p:sp>
        <p:nvSpPr>
          <p:cNvPr id="819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2888606-0A6B-42BE-8780-42D3905119EB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3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Title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Don’t underestimate title importance</a:t>
            </a:r>
          </a:p>
          <a:p>
            <a:pPr eaLnBrk="1" hangingPunct="1"/>
            <a:r>
              <a:rPr lang="en-US" altLang="en-US" sz="2800" dirty="0" smtClean="0"/>
              <a:t>Memorable titles can help people remember the paper</a:t>
            </a:r>
          </a:p>
          <a:p>
            <a:pPr eaLnBrk="1" hangingPunct="1"/>
            <a:r>
              <a:rPr lang="en-US" altLang="en-US" sz="2800" dirty="0" smtClean="0"/>
              <a:t>The title will be used for searching, later</a:t>
            </a:r>
          </a:p>
          <a:p>
            <a:pPr eaLnBrk="1" hangingPunct="1"/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Remove unnecessary words</a:t>
            </a:r>
          </a:p>
          <a:p>
            <a:pPr eaLnBrk="1" hangingPunct="1"/>
            <a:r>
              <a:rPr lang="en-US" altLang="en-US" sz="2800" dirty="0" smtClean="0"/>
              <a:t>Watch for misleading words</a:t>
            </a:r>
          </a:p>
          <a:p>
            <a:pPr eaLnBrk="1" hangingPunct="1"/>
            <a:endParaRPr lang="en-US" altLang="en-US" sz="2800" dirty="0" smtClean="0"/>
          </a:p>
          <a:p>
            <a:pPr eaLnBrk="1" hangingPunct="1"/>
            <a:endParaRPr lang="en-US" altLang="en-US" sz="2800" dirty="0" smtClean="0"/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2958858-DBC1-4529-9B6E-5E417F76D23A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4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Introduction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Motivation and Summary</a:t>
            </a:r>
          </a:p>
          <a:p>
            <a:pPr eaLnBrk="1" hangingPunct="1"/>
            <a:r>
              <a:rPr lang="en-US" altLang="en-US" sz="2800" dirty="0" smtClean="0"/>
              <a:t>By the end of the introduction, someone should be able to tell someone else what you did, and why.</a:t>
            </a:r>
          </a:p>
          <a:p>
            <a:pPr lvl="1" eaLnBrk="1" hangingPunct="1"/>
            <a:r>
              <a:rPr lang="en-US" altLang="en-US" sz="2400" dirty="0" smtClean="0"/>
              <a:t>But probably not give any details about how</a:t>
            </a:r>
          </a:p>
          <a:p>
            <a:pPr eaLnBrk="1" hangingPunct="1"/>
            <a:r>
              <a:rPr lang="en-US" altLang="en-US" sz="2800" dirty="0" smtClean="0"/>
              <a:t>Keep the introduction short, relative to the rest of the paper.</a:t>
            </a:r>
          </a:p>
        </p:txBody>
      </p:sp>
      <p:sp>
        <p:nvSpPr>
          <p:cNvPr id="10244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1B886A0-12DF-4269-9F90-120F488FC8A2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5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Motivation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Early on in the paper, you must make the case for why you are doing this</a:t>
            </a:r>
          </a:p>
          <a:p>
            <a:pPr eaLnBrk="1" hangingPunct="1"/>
            <a:r>
              <a:rPr lang="en-US" altLang="en-US" sz="2800" dirty="0" smtClean="0"/>
              <a:t>This should not be too long</a:t>
            </a:r>
          </a:p>
          <a:p>
            <a:pPr lvl="1" eaLnBrk="1" hangingPunct="1"/>
            <a:r>
              <a:rPr lang="en-US" altLang="en-US" sz="2400" dirty="0" smtClean="0"/>
              <a:t>If you have to spend too long to say why someone should read the paper, then there’s probably not a good reason</a:t>
            </a:r>
          </a:p>
          <a:p>
            <a:pPr lvl="1" eaLnBrk="1" hangingPunct="1"/>
            <a:r>
              <a:rPr lang="en-US" altLang="en-US" sz="2400" dirty="0" smtClean="0"/>
              <a:t>The motivation is not why you are writing the paper, it’s just there to get people to read it</a:t>
            </a:r>
          </a:p>
          <a:p>
            <a:pPr eaLnBrk="1" hangingPunct="1"/>
            <a:r>
              <a:rPr lang="en-US" altLang="en-US" sz="2800" dirty="0" smtClean="0"/>
              <a:t>Sometimes this is more important than other times – sometimes motivation is obvious</a:t>
            </a:r>
          </a:p>
        </p:txBody>
      </p:sp>
      <p:sp>
        <p:nvSpPr>
          <p:cNvPr id="1126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CD56E28-8A70-47C8-B9CE-C5F5FEFCC16A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6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Summarizing Main Results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You want to make it clear what the main results of your paper are.</a:t>
            </a:r>
          </a:p>
          <a:p>
            <a:pPr lvl="1" eaLnBrk="1" hangingPunct="1"/>
            <a:r>
              <a:rPr lang="en-US" altLang="en-US" sz="2400" dirty="0" smtClean="0"/>
              <a:t>Don’t “hide” them or make them a “surprise” at the end</a:t>
            </a:r>
          </a:p>
          <a:p>
            <a:pPr lvl="1" eaLnBrk="1" hangingPunct="1"/>
            <a:r>
              <a:rPr lang="en-US" altLang="en-US" sz="2400" dirty="0" smtClean="0"/>
              <a:t>Remember, most people will not read your full paper – you still want them to know the main results</a:t>
            </a:r>
          </a:p>
          <a:p>
            <a:pPr eaLnBrk="1" hangingPunct="1"/>
            <a:r>
              <a:rPr lang="en-US" altLang="en-US" sz="2800" dirty="0" smtClean="0"/>
              <a:t>Should always be in the abstract</a:t>
            </a:r>
          </a:p>
          <a:p>
            <a:pPr eaLnBrk="1" hangingPunct="1"/>
            <a:r>
              <a:rPr lang="en-US" altLang="en-US" sz="2800" dirty="0" smtClean="0"/>
              <a:t>Should be in the introduction of the paper</a:t>
            </a:r>
          </a:p>
          <a:p>
            <a:pPr lvl="1" eaLnBrk="1" hangingPunct="1"/>
            <a:r>
              <a:rPr lang="en-US" altLang="en-US" sz="2400" dirty="0" smtClean="0"/>
              <a:t>Main Results, Contributions, Thesis Statement</a:t>
            </a:r>
          </a:p>
          <a:p>
            <a:pPr eaLnBrk="1" hangingPunct="1"/>
            <a:r>
              <a:rPr lang="en-US" altLang="en-US" sz="2800" dirty="0" smtClean="0"/>
              <a:t>Can be in the conclusion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0C24B99-C527-4EE7-A7BB-FFCDFAE102BA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7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A “Main Results” Section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Could be a subsection, a paragraph, a bulleted list, or a sentence</a:t>
            </a:r>
          </a:p>
          <a:p>
            <a:pPr eaLnBrk="1" hangingPunct="1"/>
            <a:r>
              <a:rPr lang="en-US" altLang="en-US" sz="2800" dirty="0" smtClean="0"/>
              <a:t>Should be easy to find/locate</a:t>
            </a:r>
          </a:p>
          <a:p>
            <a:pPr eaLnBrk="1" hangingPunct="1"/>
            <a:r>
              <a:rPr lang="en-US" altLang="en-US" sz="2800" dirty="0" smtClean="0"/>
              <a:t>Should make clear what is the new, unique contribution of this work</a:t>
            </a:r>
          </a:p>
          <a:p>
            <a:pPr lvl="1" eaLnBrk="1" hangingPunct="1"/>
            <a:r>
              <a:rPr lang="en-US" altLang="en-US" sz="2400" dirty="0" smtClean="0"/>
              <a:t>It is not a summary of everything you’ve done, or even a summary of the paper</a:t>
            </a:r>
          </a:p>
          <a:p>
            <a:pPr lvl="1" eaLnBrk="1" hangingPunct="1"/>
            <a:r>
              <a:rPr lang="en-US" altLang="en-US" sz="2400" dirty="0" smtClean="0"/>
              <a:t>Just list the key point(s) that are new to your work.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2800" dirty="0" smtClean="0"/>
          </a:p>
          <a:p>
            <a:pPr eaLnBrk="1" hangingPunct="1"/>
            <a:endParaRPr lang="en-US" altLang="en-US" sz="2800" dirty="0" smtClean="0"/>
          </a:p>
        </p:txBody>
      </p:sp>
      <p:sp>
        <p:nvSpPr>
          <p:cNvPr id="1331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A9BCC0D-69EF-4AF8-8380-10428C55A3BB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8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The Thesis Statment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A short statement that summarizes what the focus of the paper is</a:t>
            </a:r>
          </a:p>
          <a:p>
            <a:pPr eaLnBrk="1" hangingPunct="1"/>
            <a:r>
              <a:rPr lang="en-US" altLang="en-US" sz="2800" dirty="0" smtClean="0"/>
              <a:t>Can help to focus your writing, presentation, and research</a:t>
            </a:r>
          </a:p>
          <a:p>
            <a:pPr eaLnBrk="1" hangingPunct="1"/>
            <a:r>
              <a:rPr lang="en-US" altLang="en-US" sz="2800" dirty="0" smtClean="0"/>
              <a:t>The goal of the paper is to show why the thesis statement is important and true (</a:t>
            </a:r>
            <a:r>
              <a:rPr lang="en-US" altLang="en-US" sz="2000" dirty="0" smtClean="0"/>
              <a:t>or false…</a:t>
            </a:r>
            <a:r>
              <a:rPr lang="en-US" altLang="en-US" sz="2800" dirty="0" smtClean="0"/>
              <a:t>)</a:t>
            </a:r>
          </a:p>
          <a:p>
            <a:pPr eaLnBrk="1" hangingPunct="1"/>
            <a:endParaRPr lang="en-US" altLang="en-US" sz="2800" dirty="0" smtClean="0"/>
          </a:p>
          <a:p>
            <a:pPr lvl="1" eaLnBrk="1" hangingPunct="1"/>
            <a:endParaRPr lang="en-US" altLang="en-US" sz="2400" dirty="0" smtClean="0"/>
          </a:p>
        </p:txBody>
      </p:sp>
      <p:sp>
        <p:nvSpPr>
          <p:cNvPr id="14340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155CD85-8BC8-4031-BF1C-234277008595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9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Previous Work Section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Provide references to relevant material</a:t>
            </a:r>
          </a:p>
          <a:p>
            <a:pPr lvl="1" eaLnBrk="1" hangingPunct="1"/>
            <a:r>
              <a:rPr lang="en-US" altLang="en-US" sz="2400" dirty="0" smtClean="0"/>
              <a:t>What are the key papers that someone should read to understand this?</a:t>
            </a:r>
          </a:p>
          <a:p>
            <a:pPr lvl="1" eaLnBrk="1" hangingPunct="1"/>
            <a:r>
              <a:rPr lang="en-US" altLang="en-US" sz="2400" dirty="0" smtClean="0"/>
              <a:t>What are the most relevant related papers/alternatives?</a:t>
            </a:r>
          </a:p>
          <a:p>
            <a:pPr eaLnBrk="1" hangingPunct="1"/>
            <a:r>
              <a:rPr lang="en-US" altLang="en-US" sz="2800" dirty="0" smtClean="0"/>
              <a:t>Demonstrate that you are familiar with the main research in the area</a:t>
            </a:r>
          </a:p>
          <a:p>
            <a:pPr lvl="1" eaLnBrk="1" hangingPunct="1"/>
            <a:r>
              <a:rPr lang="en-US" altLang="en-US" sz="2400" dirty="0" smtClean="0"/>
              <a:t>Ensure you cite all the relevant work</a:t>
            </a:r>
          </a:p>
          <a:p>
            <a:pPr lvl="2" eaLnBrk="1" hangingPunct="1"/>
            <a:r>
              <a:rPr lang="en-US" altLang="en-US" sz="2000" dirty="0" smtClean="0"/>
              <a:t>Especially the papers of those who will read yours…</a:t>
            </a:r>
          </a:p>
          <a:p>
            <a:pPr lvl="1" eaLnBrk="1" hangingPunct="1"/>
            <a:r>
              <a:rPr lang="en-US" altLang="en-US" sz="2400" dirty="0" smtClean="0"/>
              <a:t>Can’t cite everything; cite the most important things</a:t>
            </a:r>
          </a:p>
          <a:p>
            <a:pPr lvl="1" eaLnBrk="1" hangingPunct="1"/>
            <a:r>
              <a:rPr lang="en-US" altLang="en-US" sz="2400" dirty="0" smtClean="0"/>
              <a:t>Usually, citations to textbooks aren’t needed</a:t>
            </a:r>
          </a:p>
          <a:p>
            <a:pPr lvl="2" eaLnBrk="1" hangingPunct="1"/>
            <a:r>
              <a:rPr lang="en-US" altLang="en-US" sz="2000" dirty="0" smtClean="0"/>
              <a:t>Unless that textbook provides a unique derivation, a particular summary, etc.</a:t>
            </a:r>
          </a:p>
        </p:txBody>
      </p:sp>
      <p:sp>
        <p:nvSpPr>
          <p:cNvPr id="15364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56DF375-E517-4853-9594-BCD9E8A7CD20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10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Previous Work Section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If necessary provide background summary of prior work</a:t>
            </a:r>
          </a:p>
          <a:p>
            <a:pPr lvl="1" eaLnBrk="1" hangingPunct="1"/>
            <a:r>
              <a:rPr lang="en-US" altLang="en-US" sz="2400" dirty="0" smtClean="0"/>
              <a:t>For example, if you are building on your own prior work</a:t>
            </a:r>
          </a:p>
          <a:p>
            <a:pPr lvl="1" eaLnBrk="1" hangingPunct="1"/>
            <a:r>
              <a:rPr lang="en-US" altLang="en-US" sz="2400" dirty="0" smtClean="0"/>
              <a:t>Make sure that prior work is separated from new work</a:t>
            </a:r>
          </a:p>
          <a:p>
            <a:pPr lvl="2" eaLnBrk="1" hangingPunct="1"/>
            <a:r>
              <a:rPr lang="en-US" altLang="en-US" sz="2000" dirty="0" smtClean="0"/>
              <a:t>You want to clearly delineate what is new vs. what is old.</a:t>
            </a:r>
          </a:p>
          <a:p>
            <a:pPr eaLnBrk="1" hangingPunct="1"/>
            <a:r>
              <a:rPr lang="en-US" altLang="en-US" sz="2800" dirty="0" smtClean="0"/>
              <a:t>When giving citations to previous work, it is good to show how your work fits in with that prior work. 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15B897-D39D-446C-840E-61CF2D2D5DC7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11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The New Work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This is the main, core part of your paper</a:t>
            </a:r>
          </a:p>
          <a:p>
            <a:pPr eaLnBrk="1" hangingPunct="1"/>
            <a:r>
              <a:rPr lang="en-US" altLang="en-US" sz="2800" dirty="0" smtClean="0"/>
              <a:t>It should be the part that you are most confident in, and have the most to say about</a:t>
            </a:r>
          </a:p>
          <a:p>
            <a:pPr eaLnBrk="1" hangingPunct="1"/>
            <a:r>
              <a:rPr lang="en-US" altLang="en-US" sz="2800" dirty="0" smtClean="0"/>
              <a:t>It is important that you are clear and accurate.</a:t>
            </a:r>
          </a:p>
          <a:p>
            <a:pPr eaLnBrk="1" hangingPunct="1"/>
            <a:endParaRPr lang="en-US" altLang="en-US" sz="2800" dirty="0" smtClean="0"/>
          </a:p>
        </p:txBody>
      </p:sp>
      <p:sp>
        <p:nvSpPr>
          <p:cNvPr id="17412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8F20C19-0756-41D1-850F-FB379B774AFA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12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Things to Look Out For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You are not just presenting a list of what you did.</a:t>
            </a:r>
          </a:p>
          <a:p>
            <a:pPr lvl="1" eaLnBrk="1" hangingPunct="1"/>
            <a:r>
              <a:rPr lang="en-US" altLang="en-US" sz="2400" dirty="0" smtClean="0"/>
              <a:t>Every piece of research has lots of “infrastructure” work that goes on behind it – you don’t need to go into this, unless it is critical</a:t>
            </a:r>
          </a:p>
          <a:p>
            <a:pPr lvl="1" eaLnBrk="1" hangingPunct="1"/>
            <a:r>
              <a:rPr lang="en-US" altLang="en-US" sz="2400" dirty="0" smtClean="0"/>
              <a:t>You don’t need to discuss “dead end paths” that you pursued</a:t>
            </a:r>
          </a:p>
          <a:p>
            <a:pPr lvl="2" eaLnBrk="1" hangingPunct="1"/>
            <a:r>
              <a:rPr lang="en-US" altLang="en-US" sz="2000" dirty="0" smtClean="0"/>
              <a:t>One exception is if it is very likely someone else would follow that dead end path</a:t>
            </a:r>
          </a:p>
          <a:p>
            <a:pPr lvl="1" eaLnBrk="1" hangingPunct="1"/>
            <a:r>
              <a:rPr lang="en-US" altLang="en-US" sz="2400" dirty="0" smtClean="0"/>
              <a:t>You research is evaluated on </a:t>
            </a:r>
            <a:r>
              <a:rPr lang="en-US" altLang="en-US" sz="2400" i="1" dirty="0" smtClean="0"/>
              <a:t>results</a:t>
            </a:r>
            <a:r>
              <a:rPr lang="en-US" altLang="en-US" sz="2400" dirty="0" smtClean="0"/>
              <a:t>, not </a:t>
            </a:r>
            <a:r>
              <a:rPr lang="en-US" altLang="en-US" sz="2400" i="1" dirty="0" smtClean="0"/>
              <a:t>process</a:t>
            </a:r>
            <a:r>
              <a:rPr lang="en-US" altLang="en-US" sz="2400" dirty="0" smtClean="0"/>
              <a:t>.</a:t>
            </a:r>
          </a:p>
          <a:p>
            <a:pPr eaLnBrk="1" hangingPunct="1"/>
            <a:endParaRPr lang="en-US" altLang="en-US" sz="2800" dirty="0" smtClean="0"/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9BEF76C-1036-439E-941A-7CBA26C448EA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13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Things to Look Out For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You want to develop your material clearly</a:t>
            </a:r>
          </a:p>
          <a:p>
            <a:pPr lvl="1" eaLnBrk="1" hangingPunct="1"/>
            <a:r>
              <a:rPr lang="en-US" altLang="en-US" sz="2400" dirty="0" smtClean="0"/>
              <a:t>Usually, someone will read </a:t>
            </a:r>
            <a:r>
              <a:rPr lang="en-US" altLang="en-US" sz="2400" i="1" dirty="0" smtClean="0"/>
              <a:t>this section </a:t>
            </a:r>
            <a:r>
              <a:rPr lang="en-US" altLang="en-US" sz="2400" dirty="0" smtClean="0"/>
              <a:t>in order</a:t>
            </a:r>
          </a:p>
          <a:p>
            <a:pPr lvl="1" eaLnBrk="1" hangingPunct="1"/>
            <a:r>
              <a:rPr lang="en-US" altLang="en-US" sz="2400" dirty="0" smtClean="0"/>
              <a:t>Don’t pull ideas/material from nowhere</a:t>
            </a:r>
          </a:p>
          <a:p>
            <a:pPr lvl="1" eaLnBrk="1" hangingPunct="1"/>
            <a:r>
              <a:rPr lang="en-US" altLang="en-US" sz="2400" dirty="0" smtClean="0"/>
              <a:t>Make sure that information is presented in a logical order</a:t>
            </a:r>
          </a:p>
          <a:p>
            <a:pPr lvl="1" eaLnBrk="1" hangingPunct="1"/>
            <a:r>
              <a:rPr lang="en-US" altLang="en-US" sz="2400" dirty="0" smtClean="0"/>
              <a:t>Think of it as telling a (technical) story:</a:t>
            </a:r>
          </a:p>
          <a:p>
            <a:pPr lvl="2" eaLnBrk="1" hangingPunct="1"/>
            <a:r>
              <a:rPr lang="en-US" altLang="en-US" sz="2000" dirty="0" smtClean="0"/>
              <a:t>Keep the story moving</a:t>
            </a:r>
          </a:p>
          <a:p>
            <a:pPr lvl="2" eaLnBrk="1" hangingPunct="1"/>
            <a:r>
              <a:rPr lang="en-US" altLang="en-US" sz="2000" dirty="0" smtClean="0"/>
              <a:t>Don’t refer to things that the reader has no knowledge of</a:t>
            </a:r>
          </a:p>
          <a:p>
            <a:pPr lvl="2" eaLnBrk="1" hangingPunct="1"/>
            <a:r>
              <a:rPr lang="en-US" altLang="en-US" sz="2000" dirty="0" smtClean="0"/>
              <a:t>Make sure the reader understands what has happened!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44B619A-AA57-494F-BE11-515E91C9E05B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14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Things to Look Out For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Avoid tangential topics</a:t>
            </a:r>
          </a:p>
          <a:p>
            <a:pPr lvl="1" eaLnBrk="1" hangingPunct="1"/>
            <a:r>
              <a:rPr lang="en-US" altLang="en-US" sz="2400" dirty="0" smtClean="0"/>
              <a:t>Make the section about the main results, </a:t>
            </a:r>
            <a:br>
              <a:rPr lang="en-US" altLang="en-US" sz="2400" dirty="0" smtClean="0"/>
            </a:br>
            <a:r>
              <a:rPr lang="en-US" altLang="en-US" sz="2400" dirty="0" smtClean="0"/>
              <a:t>not the interesting “side” items</a:t>
            </a:r>
          </a:p>
          <a:p>
            <a:pPr lvl="1" eaLnBrk="1" hangingPunct="1"/>
            <a:r>
              <a:rPr lang="en-US" altLang="en-US" sz="2400" dirty="0" smtClean="0"/>
              <a:t>Use appendices if necessary</a:t>
            </a:r>
          </a:p>
          <a:p>
            <a:pPr lvl="1" eaLnBrk="1" hangingPunct="1"/>
            <a:endParaRPr lang="en-US" altLang="en-US" sz="2400" dirty="0" smtClean="0"/>
          </a:p>
          <a:p>
            <a:pPr eaLnBrk="1" hangingPunct="1"/>
            <a:r>
              <a:rPr lang="en-US" altLang="en-US" sz="2800" dirty="0" smtClean="0"/>
              <a:t>Make sure there is a clear overview</a:t>
            </a:r>
          </a:p>
          <a:p>
            <a:pPr lvl="1" eaLnBrk="1" hangingPunct="1"/>
            <a:r>
              <a:rPr lang="en-US" altLang="en-US" sz="2400" dirty="0" smtClean="0"/>
              <a:t>Avoid going directly into details </a:t>
            </a:r>
            <a:br>
              <a:rPr lang="en-US" altLang="en-US" sz="2400" dirty="0" smtClean="0"/>
            </a:br>
            <a:r>
              <a:rPr lang="en-US" altLang="en-US" sz="2400" dirty="0" smtClean="0"/>
              <a:t>if the person doesn’t have the overall picture</a:t>
            </a:r>
          </a:p>
          <a:p>
            <a:pPr lvl="1" eaLnBrk="1" hangingPunct="1"/>
            <a:r>
              <a:rPr lang="en-US" altLang="en-US" sz="2400" dirty="0" smtClean="0"/>
              <a:t>Often, overview sections or figures are helpful</a:t>
            </a:r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1C71257-8A3E-4C78-BAFC-CA1DE5549CD2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15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Results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You want to demonstrate all of the core ideas that you discussed in practice</a:t>
            </a:r>
          </a:p>
          <a:p>
            <a:pPr lvl="1" eaLnBrk="1" hangingPunct="1"/>
            <a:r>
              <a:rPr lang="en-US" altLang="en-US" sz="2400" dirty="0" smtClean="0"/>
              <a:t>If you discussed something, show the results</a:t>
            </a:r>
          </a:p>
          <a:p>
            <a:pPr eaLnBrk="1" hangingPunct="1"/>
            <a:r>
              <a:rPr lang="en-US" altLang="en-US" sz="2800" dirty="0" smtClean="0"/>
              <a:t>Idea is to show that what you presented works, and give some sense of how well it works</a:t>
            </a:r>
          </a:p>
          <a:p>
            <a:pPr eaLnBrk="1" hangingPunct="1"/>
            <a:r>
              <a:rPr lang="en-US" altLang="en-US" sz="2800" dirty="0" smtClean="0"/>
              <a:t>Pick good test cases, that cover a range of situations</a:t>
            </a:r>
          </a:p>
          <a:p>
            <a:pPr lvl="1" eaLnBrk="1" hangingPunct="1"/>
            <a:r>
              <a:rPr lang="en-US" altLang="en-US" sz="2400" dirty="0" smtClean="0"/>
              <a:t>Ones that allow comparison</a:t>
            </a:r>
          </a:p>
          <a:p>
            <a:pPr lvl="1" eaLnBrk="1" hangingPunct="1"/>
            <a:r>
              <a:rPr lang="en-US" altLang="en-US" sz="2400" dirty="0" smtClean="0"/>
              <a:t>Ones that allow evaluation of parts of your technique</a:t>
            </a:r>
          </a:p>
          <a:p>
            <a:pPr lvl="1" eaLnBrk="1" hangingPunct="1"/>
            <a:r>
              <a:rPr lang="en-US" altLang="en-US" sz="2400" dirty="0" smtClean="0"/>
              <a:t>Ones that simulate “real world” cases</a:t>
            </a:r>
          </a:p>
          <a:p>
            <a:pPr eaLnBrk="1" hangingPunct="1"/>
            <a:r>
              <a:rPr lang="en-US" altLang="en-US" sz="2800" dirty="0" smtClean="0"/>
              <a:t>You need to provide comparisons to other work, whenever possible</a:t>
            </a:r>
          </a:p>
          <a:p>
            <a:pPr lvl="1" eaLnBrk="1" hangingPunct="1"/>
            <a:r>
              <a:rPr lang="en-US" altLang="en-US" sz="2400" dirty="0" smtClean="0"/>
              <a:t>This lets people evaluate your work</a:t>
            </a:r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36F8BF4-956B-430B-A354-0EA1C6E9E67D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16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Conclusion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Now that we have seen the work in the paper, what can we </a:t>
            </a:r>
            <a:r>
              <a:rPr lang="en-US" altLang="en-US" sz="2800" i="1" dirty="0" smtClean="0"/>
              <a:t>conclude</a:t>
            </a:r>
            <a:r>
              <a:rPr lang="en-US" altLang="en-US" sz="2800" dirty="0" smtClean="0"/>
              <a:t>?</a:t>
            </a:r>
          </a:p>
          <a:p>
            <a:pPr lvl="1" eaLnBrk="1" hangingPunct="1"/>
            <a:r>
              <a:rPr lang="en-US" altLang="en-US" sz="2400" dirty="0" smtClean="0"/>
              <a:t>What has been the “contribution” of this work?</a:t>
            </a:r>
          </a:p>
          <a:p>
            <a:pPr lvl="1" eaLnBrk="1" hangingPunct="1"/>
            <a:r>
              <a:rPr lang="en-US" altLang="en-US" sz="2400" dirty="0" smtClean="0"/>
              <a:t>What insights does this work offer?</a:t>
            </a:r>
          </a:p>
          <a:p>
            <a:pPr lvl="1" eaLnBrk="1" hangingPunct="1"/>
            <a:r>
              <a:rPr lang="en-US" altLang="en-US" sz="2400" dirty="0" smtClean="0"/>
              <a:t>What does this now allow us to do?</a:t>
            </a:r>
          </a:p>
          <a:p>
            <a:pPr eaLnBrk="1" hangingPunct="1"/>
            <a:r>
              <a:rPr lang="en-US" altLang="en-US" sz="2800" dirty="0" smtClean="0"/>
              <a:t>Conclusion should not be just a summary of what was in the paper – that is obvious.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4E78856-284D-47FF-BDAC-24A5F4A6AC6A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17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Future Work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Usually part of the conclusion</a:t>
            </a:r>
          </a:p>
          <a:p>
            <a:pPr eaLnBrk="1" hangingPunct="1"/>
            <a:r>
              <a:rPr lang="en-US" altLang="en-US" sz="2800" dirty="0" smtClean="0"/>
              <a:t>Not always included, but a good idea if possible</a:t>
            </a:r>
          </a:p>
          <a:p>
            <a:pPr eaLnBrk="1" hangingPunct="1"/>
            <a:r>
              <a:rPr lang="en-US" altLang="en-US" sz="2800" dirty="0" smtClean="0"/>
              <a:t>People want to know that the paper is not a “dead end”</a:t>
            </a:r>
          </a:p>
          <a:p>
            <a:pPr lvl="1" eaLnBrk="1" hangingPunct="1"/>
            <a:r>
              <a:rPr lang="en-US" altLang="en-US" sz="2400" dirty="0" smtClean="0"/>
              <a:t>What more could be done?  If I like this area, what could I work on next?</a:t>
            </a:r>
          </a:p>
          <a:p>
            <a:pPr lvl="1" eaLnBrk="1" hangingPunct="1"/>
            <a:r>
              <a:rPr lang="en-US" altLang="en-US" sz="2400" dirty="0" smtClean="0"/>
              <a:t>Is this likely to stimulate future work?</a:t>
            </a:r>
          </a:p>
          <a:p>
            <a:pPr eaLnBrk="1" hangingPunct="1"/>
            <a:r>
              <a:rPr lang="en-US" altLang="en-US" sz="2800" dirty="0" smtClean="0"/>
              <a:t>Can be a “defense” against reviewers.</a:t>
            </a:r>
          </a:p>
          <a:p>
            <a:pPr eaLnBrk="1" hangingPunct="1"/>
            <a:endParaRPr lang="en-US" altLang="en-US" sz="2800" dirty="0" smtClean="0"/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78E84E1-4254-453B-8283-EC00CC504CE1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18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Future Work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Avoid using “throwaway” future work</a:t>
            </a:r>
          </a:p>
          <a:p>
            <a:pPr lvl="1" eaLnBrk="1" hangingPunct="1"/>
            <a:r>
              <a:rPr lang="en-US" altLang="en-US" sz="2400" dirty="0" smtClean="0"/>
              <a:t>In computer science, you can always say you want to improve performance, port to a new system, or integrate with something else.</a:t>
            </a:r>
          </a:p>
          <a:p>
            <a:pPr lvl="1" eaLnBrk="1" hangingPunct="1"/>
            <a:r>
              <a:rPr lang="en-US" altLang="en-US" sz="2400" dirty="0" smtClean="0"/>
              <a:t>Better to have one or two solid areas for future work than 10 that aren’t developed.</a:t>
            </a:r>
          </a:p>
          <a:p>
            <a:pPr eaLnBrk="1" hangingPunct="1"/>
            <a:r>
              <a:rPr lang="en-US" altLang="en-US" sz="2800" dirty="0" smtClean="0"/>
              <a:t>Don’t just state areas, give some indication of the challenges/opportunities</a:t>
            </a:r>
          </a:p>
          <a:p>
            <a:pPr lvl="1" eaLnBrk="1" hangingPunct="1"/>
            <a:r>
              <a:rPr lang="en-US" altLang="en-US" sz="2400" dirty="0" smtClean="0"/>
              <a:t>Why will that be worthwhile?</a:t>
            </a:r>
          </a:p>
          <a:p>
            <a:pPr lvl="1" eaLnBrk="1" hangingPunct="1"/>
            <a:r>
              <a:rPr lang="en-US" altLang="en-US" sz="2400" dirty="0" smtClean="0"/>
              <a:t>What are some obstacles that will be faced in that extension?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0B2C10D-4D8B-4175-99C9-18237C8AA942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19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dirty="0" smtClean="0"/>
              <a:t>General Comments on Research Paper Writing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Don’t use many words when fewer will do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Worse: </a:t>
            </a:r>
            <a:r>
              <a:rPr lang="en-US" sz="3200" i="1" dirty="0" smtClean="0"/>
              <a:t>The function utilizes a looping 	structure to 	iterate over the list while 	analyzing whether or not one element is 	larger than the next.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Better: </a:t>
            </a:r>
            <a:r>
              <a:rPr lang="en-US" sz="3200" i="1" dirty="0" smtClean="0"/>
              <a:t>The function checks if the list is 	sorted.</a:t>
            </a:r>
            <a:endParaRPr lang="en-US" sz="32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Shorter is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822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Don’t use unqualified pronouns… particularly “it” and “this”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	Worse: </a:t>
            </a:r>
            <a:r>
              <a:rPr lang="en-US" sz="3200" i="1" dirty="0" smtClean="0"/>
              <a:t>The source code produced an error 	due to the input.  Therefore, it was re-	written.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	Better: </a:t>
            </a:r>
            <a:r>
              <a:rPr lang="en-US" sz="3200" i="1" dirty="0"/>
              <a:t>The source code produced an error </a:t>
            </a:r>
            <a:r>
              <a:rPr lang="en-US" sz="3200" i="1" dirty="0" smtClean="0"/>
              <a:t>	due </a:t>
            </a:r>
            <a:r>
              <a:rPr lang="en-US" sz="3200" i="1" dirty="0"/>
              <a:t>to the input. </a:t>
            </a:r>
            <a:r>
              <a:rPr lang="en-US" sz="3200" i="1" dirty="0" smtClean="0"/>
              <a:t>Therefore, the input was 	re-written.</a:t>
            </a:r>
            <a:endParaRPr lang="en-US" sz="32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 Indefinite Pronouns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815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Avoid passive voice</a:t>
            </a:r>
          </a:p>
          <a:p>
            <a:endParaRPr lang="en-US" sz="2900" dirty="0" smtClean="0"/>
          </a:p>
          <a:p>
            <a:pPr marL="0" indent="0">
              <a:buNone/>
            </a:pPr>
            <a:r>
              <a:rPr lang="en-US" sz="3200" dirty="0" smtClean="0"/>
              <a:t>	Worse: </a:t>
            </a:r>
            <a:r>
              <a:rPr lang="en-US" sz="3200" i="1" dirty="0" smtClean="0"/>
              <a:t>The source code was a mess.  So the 	code was rewritten.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	Better: </a:t>
            </a:r>
            <a:r>
              <a:rPr lang="en-US" sz="3200" i="1" dirty="0"/>
              <a:t>The source code was a mess.  </a:t>
            </a:r>
            <a:r>
              <a:rPr lang="en-US" sz="3200" i="1" dirty="0" smtClean="0"/>
              <a:t>So 	John rewrote </a:t>
            </a:r>
            <a:r>
              <a:rPr lang="en-US" sz="3200" i="1" dirty="0"/>
              <a:t>the </a:t>
            </a:r>
            <a:r>
              <a:rPr lang="en-US" sz="3200" i="1" dirty="0" smtClean="0"/>
              <a:t>code.</a:t>
            </a:r>
            <a:endParaRPr lang="en-US" sz="32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Voice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188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Audience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Make sure you are writing to the appropriate audience</a:t>
            </a:r>
          </a:p>
          <a:p>
            <a:pPr eaLnBrk="1" hangingPunct="1"/>
            <a:r>
              <a:rPr lang="en-US" altLang="en-US" sz="2800" dirty="0" smtClean="0"/>
              <a:t>Usually, this is to other researchers in the field</a:t>
            </a:r>
          </a:p>
          <a:p>
            <a:pPr lvl="1" eaLnBrk="1" hangingPunct="1"/>
            <a:r>
              <a:rPr lang="en-US" altLang="en-US" sz="2400" dirty="0" smtClean="0"/>
              <a:t>Not to novices – they will know the basics of the field</a:t>
            </a:r>
          </a:p>
          <a:p>
            <a:pPr lvl="1" eaLnBrk="1" hangingPunct="1"/>
            <a:r>
              <a:rPr lang="en-US" altLang="en-US" sz="2400" dirty="0" smtClean="0"/>
              <a:t>Not necessarily to just the foremost experts in the area – they will not be familiar with every bit of prior work</a:t>
            </a:r>
          </a:p>
          <a:p>
            <a:pPr lvl="1" eaLnBrk="1" hangingPunct="1"/>
            <a:r>
              <a:rPr lang="en-US" altLang="en-US" sz="2400" dirty="0" smtClean="0"/>
              <a:t>Not to experts in all areas – they may not be familiar with simpler concepts from other fields</a:t>
            </a:r>
          </a:p>
          <a:p>
            <a:pPr eaLnBrk="1" hangingPunct="1"/>
            <a:r>
              <a:rPr lang="en-US" altLang="en-US" sz="2800" dirty="0" smtClean="0"/>
              <a:t>Some papers (e.g. literature reviews) are for more general, less expert, audiences</a:t>
            </a:r>
          </a:p>
        </p:txBody>
      </p:sp>
      <p:sp>
        <p:nvSpPr>
          <p:cNvPr id="2662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83C827A-2676-4052-ADCF-A2BB0B0D0D2F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24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Audience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Give them the background they need to understand the paper</a:t>
            </a:r>
          </a:p>
          <a:p>
            <a:pPr lvl="1" eaLnBrk="1" hangingPunct="1"/>
            <a:r>
              <a:rPr lang="en-US" altLang="en-US" sz="2400" dirty="0" smtClean="0"/>
              <a:t>Particularly if you rely on another technique; don’t make them read other papers before they can read yours</a:t>
            </a:r>
          </a:p>
          <a:p>
            <a:pPr lvl="1" eaLnBrk="1" hangingPunct="1"/>
            <a:r>
              <a:rPr lang="en-US" altLang="en-US" sz="2400" dirty="0" smtClean="0"/>
              <a:t>Not always possible – sometimes there is too much to do</a:t>
            </a:r>
          </a:p>
          <a:p>
            <a:pPr eaLnBrk="1" hangingPunct="1"/>
            <a:r>
              <a:rPr lang="en-US" altLang="en-US" sz="2800" dirty="0" smtClean="0"/>
              <a:t>Notation might </a:t>
            </a:r>
            <a:r>
              <a:rPr lang="en-US" altLang="en-US" sz="2800" i="1" dirty="0" smtClean="0"/>
              <a:t>not</a:t>
            </a:r>
            <a:r>
              <a:rPr lang="en-US" altLang="en-US" sz="2800" dirty="0" smtClean="0"/>
              <a:t> be standardized</a:t>
            </a:r>
          </a:p>
          <a:p>
            <a:pPr lvl="1" eaLnBrk="1" hangingPunct="1"/>
            <a:r>
              <a:rPr lang="en-US" altLang="en-US" sz="2400" dirty="0" smtClean="0"/>
              <a:t>Explain the notation as needed</a:t>
            </a:r>
          </a:p>
          <a:p>
            <a:pPr lvl="1" eaLnBrk="1" hangingPunct="1"/>
            <a:r>
              <a:rPr lang="en-US" altLang="en-US" sz="2400" dirty="0" smtClean="0"/>
              <a:t>The concepts might already be known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12A273B-3A24-4E59-ADE3-075003CDD462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25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Overstating/Understating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Do not oversell your work</a:t>
            </a:r>
          </a:p>
          <a:p>
            <a:pPr lvl="1" eaLnBrk="1" hangingPunct="1"/>
            <a:r>
              <a:rPr lang="en-US" altLang="en-US" sz="2400" dirty="0" smtClean="0"/>
              <a:t>Do not promise more than you deliver</a:t>
            </a:r>
          </a:p>
          <a:p>
            <a:pPr lvl="1" eaLnBrk="1" hangingPunct="1"/>
            <a:r>
              <a:rPr lang="en-US" altLang="en-US" sz="2400" dirty="0" smtClean="0"/>
              <a:t>Do not try to make your work have more impact than it reasonably does</a:t>
            </a:r>
          </a:p>
          <a:p>
            <a:pPr lvl="1" eaLnBrk="1" hangingPunct="1"/>
            <a:endParaRPr lang="en-US" altLang="en-US" sz="2400" dirty="0" smtClean="0"/>
          </a:p>
          <a:p>
            <a:pPr eaLnBrk="1" hangingPunct="1"/>
            <a:r>
              <a:rPr lang="en-US" altLang="en-US" sz="2800" dirty="0" smtClean="0"/>
              <a:t>You probably have a higher opinion of your work than others do or ever will.</a:t>
            </a:r>
          </a:p>
          <a:p>
            <a:pPr lvl="1" eaLnBrk="1" hangingPunct="1"/>
            <a:endParaRPr lang="en-US" altLang="en-US" sz="2400" dirty="0" smtClean="0"/>
          </a:p>
          <a:p>
            <a:pPr eaLnBrk="1" hangingPunct="1"/>
            <a:r>
              <a:rPr lang="en-US" altLang="en-US" sz="2800" dirty="0" smtClean="0"/>
              <a:t>Readers are annoyed if they spend their time reading your article, only to find it didn’t do what was promised.</a:t>
            </a:r>
          </a:p>
        </p:txBody>
      </p:sp>
      <p:sp>
        <p:nvSpPr>
          <p:cNvPr id="2867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183ED8F-23DA-427C-B225-C1832966908F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26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Overstating/Understating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Do not undersell your work</a:t>
            </a:r>
          </a:p>
          <a:p>
            <a:pPr lvl="1" eaLnBrk="1" hangingPunct="1"/>
            <a:r>
              <a:rPr lang="en-US" altLang="en-US" sz="2400" dirty="0" smtClean="0"/>
              <a:t>Don’t put in so many disclaimers that you discourage someone from reading/following it</a:t>
            </a:r>
          </a:p>
          <a:p>
            <a:pPr lvl="1" eaLnBrk="1" hangingPunct="1"/>
            <a:r>
              <a:rPr lang="en-US" altLang="en-US" sz="2400" dirty="0" smtClean="0"/>
              <a:t>Point out problems, especially key ones, but:</a:t>
            </a:r>
          </a:p>
          <a:p>
            <a:pPr lvl="2" eaLnBrk="1" hangingPunct="1"/>
            <a:r>
              <a:rPr lang="en-US" altLang="en-US" sz="2000" dirty="0" smtClean="0"/>
              <a:t>Your goal is not to point out every conceivable flaw</a:t>
            </a:r>
          </a:p>
          <a:p>
            <a:pPr lvl="2" eaLnBrk="1" hangingPunct="1"/>
            <a:r>
              <a:rPr lang="en-US" altLang="en-US" sz="2000" dirty="0" smtClean="0"/>
              <a:t> If necessary, point out why problems might not be so bad</a:t>
            </a:r>
          </a:p>
          <a:p>
            <a:pPr eaLnBrk="1" hangingPunct="1"/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You are writing the paper because you have something new to present, that others should find valuable.  </a:t>
            </a:r>
          </a:p>
          <a:p>
            <a:pPr lvl="1" eaLnBrk="1" hangingPunct="1"/>
            <a:endParaRPr lang="en-US" altLang="en-US" sz="2400" dirty="0" smtClean="0"/>
          </a:p>
        </p:txBody>
      </p:sp>
      <p:sp>
        <p:nvSpPr>
          <p:cNvPr id="29700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078AFFE-46F7-4216-85C1-4A0343590F02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27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Overcoming Objections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Those reading the paper will often have questions/objections.</a:t>
            </a:r>
          </a:p>
          <a:p>
            <a:pPr eaLnBrk="1" hangingPunct="1"/>
            <a:r>
              <a:rPr lang="en-US" altLang="en-US" sz="2800" dirty="0" smtClean="0"/>
              <a:t>You want to answer/address these in the paper</a:t>
            </a:r>
          </a:p>
          <a:p>
            <a:pPr eaLnBrk="1" hangingPunct="1"/>
            <a:r>
              <a:rPr lang="en-US" altLang="en-US" sz="2800" dirty="0" smtClean="0"/>
              <a:t>This is key to getting the paper accepted through review, but also for getting the paper accepted after publication</a:t>
            </a:r>
          </a:p>
          <a:p>
            <a:pPr eaLnBrk="1" hangingPunct="1"/>
            <a:endParaRPr lang="en-US" altLang="en-US" sz="2800" dirty="0" smtClean="0"/>
          </a:p>
        </p:txBody>
      </p:sp>
      <p:sp>
        <p:nvSpPr>
          <p:cNvPr id="30724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C3161E-9F8D-4313-8DFB-19C46E2EBB7D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28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Overcoming Objections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Think: “If I were a reviewer, what would I have questions about?”</a:t>
            </a:r>
          </a:p>
          <a:p>
            <a:pPr lvl="1" eaLnBrk="1" hangingPunct="1"/>
            <a:r>
              <a:rPr lang="en-US" altLang="en-US" sz="2400" dirty="0" smtClean="0"/>
              <a:t>Find a way to address those directly</a:t>
            </a:r>
          </a:p>
          <a:p>
            <a:pPr lvl="1" eaLnBrk="1" hangingPunct="1"/>
            <a:r>
              <a:rPr lang="en-US" altLang="en-US" sz="2400" dirty="0" smtClean="0"/>
              <a:t>If they are technical concerns and you have not addressed them in the work, show that you’ve thought about them</a:t>
            </a:r>
          </a:p>
          <a:p>
            <a:pPr eaLnBrk="1" hangingPunct="1"/>
            <a:r>
              <a:rPr lang="en-US" altLang="en-US" sz="2800" dirty="0" smtClean="0"/>
              <a:t>What examples should be included?</a:t>
            </a:r>
          </a:p>
          <a:p>
            <a:pPr eaLnBrk="1" hangingPunct="1"/>
            <a:r>
              <a:rPr lang="en-US" altLang="en-US" sz="2800" dirty="0" smtClean="0"/>
              <a:t>What tests should be provided?</a:t>
            </a:r>
          </a:p>
        </p:txBody>
      </p:sp>
      <p:sp>
        <p:nvSpPr>
          <p:cNvPr id="31748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26E0E10-D2B3-4E65-AFB5-E70D605BD9B5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29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Figures and Captions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People will usually look at figures before they read the text</a:t>
            </a:r>
          </a:p>
          <a:p>
            <a:pPr eaLnBrk="1" hangingPunct="1"/>
            <a:r>
              <a:rPr lang="en-US" altLang="en-US" sz="2800" dirty="0" smtClean="0"/>
              <a:t>You want the figures to stand on their own as much as possible</a:t>
            </a:r>
          </a:p>
          <a:p>
            <a:pPr eaLnBrk="1" hangingPunct="1"/>
            <a:r>
              <a:rPr lang="en-US" altLang="en-US" sz="2800" dirty="0" smtClean="0"/>
              <a:t>Be sure that your captions clearly describe what is in the figure.  Do not rely on the text to describe the figure.</a:t>
            </a:r>
          </a:p>
        </p:txBody>
      </p:sp>
      <p:sp>
        <p:nvSpPr>
          <p:cNvPr id="32772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AB0A37A-7491-4CD0-ADA9-B2C79941B465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30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Comparisons to Prior Work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Always a tricky proposition</a:t>
            </a:r>
          </a:p>
          <a:p>
            <a:pPr lvl="1" eaLnBrk="1" hangingPunct="1"/>
            <a:r>
              <a:rPr lang="en-US" altLang="en-US" sz="2400" dirty="0" smtClean="0"/>
              <a:t>Your goal in the paper is to show how good your work is.  You have spent a great deal of time on your own approach.</a:t>
            </a:r>
          </a:p>
          <a:p>
            <a:pPr lvl="1" eaLnBrk="1" hangingPunct="1"/>
            <a:r>
              <a:rPr lang="en-US" altLang="en-US" sz="2400" dirty="0" smtClean="0"/>
              <a:t>You must be fair to prior work, but you probably can’t devote as much effort to replicating it.</a:t>
            </a:r>
          </a:p>
          <a:p>
            <a:pPr eaLnBrk="1" hangingPunct="1"/>
            <a:r>
              <a:rPr lang="en-US" altLang="en-US" sz="2800" dirty="0" smtClean="0"/>
              <a:t>If standardized comparisons can be made, use them</a:t>
            </a:r>
          </a:p>
          <a:p>
            <a:pPr eaLnBrk="1" hangingPunct="1"/>
            <a:r>
              <a:rPr lang="en-US" altLang="en-US" sz="2800" dirty="0" smtClean="0"/>
              <a:t>If you implement another method for comparison, be sure to do your best with it</a:t>
            </a:r>
          </a:p>
          <a:p>
            <a:pPr lvl="1" eaLnBrk="1" hangingPunct="1"/>
            <a:r>
              <a:rPr lang="en-US" altLang="en-US" sz="2400" dirty="0" smtClean="0"/>
              <a:t>If not, be sure to clearly state what you did not do, and why.</a:t>
            </a:r>
          </a:p>
        </p:txBody>
      </p:sp>
      <p:sp>
        <p:nvSpPr>
          <p:cNvPr id="3379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C954235-3780-4C01-BF0A-D7156DAEA948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31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Comparisons to Prior Work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It is not OK to just present your material and assume it should be accepted</a:t>
            </a:r>
          </a:p>
          <a:p>
            <a:pPr lvl="1" eaLnBrk="1" hangingPunct="1"/>
            <a:r>
              <a:rPr lang="en-US" altLang="en-US" sz="2400" dirty="0" smtClean="0"/>
              <a:t>That does not show any new contribution over the state of the art</a:t>
            </a:r>
          </a:p>
          <a:p>
            <a:pPr lvl="1" eaLnBrk="1" hangingPunct="1"/>
            <a:r>
              <a:rPr lang="en-US" altLang="en-US" sz="2400" dirty="0" smtClean="0"/>
              <a:t>Exception: if it is truly the first time someone has accomplished something</a:t>
            </a:r>
          </a:p>
          <a:p>
            <a:pPr eaLnBrk="1" hangingPunct="1"/>
            <a:r>
              <a:rPr lang="en-US" altLang="en-US" sz="2800" dirty="0" smtClean="0"/>
              <a:t>If you cannot provide comparisons, at least provide concise, clear arguments that evaluate your method vs. other methods.</a:t>
            </a:r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A9C8089-C751-442A-AC0A-70872D94E65D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32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Feedback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If possible, get someone else to read your work</a:t>
            </a:r>
          </a:p>
          <a:p>
            <a:pPr lvl="1" eaLnBrk="1" hangingPunct="1"/>
            <a:r>
              <a:rPr lang="en-US" altLang="en-US" sz="2400" dirty="0" smtClean="0"/>
              <a:t>They should be willing to give direct, honest feedback</a:t>
            </a:r>
          </a:p>
          <a:p>
            <a:pPr lvl="1" eaLnBrk="1" hangingPunct="1"/>
            <a:r>
              <a:rPr lang="en-US" altLang="en-US" sz="2400" dirty="0" smtClean="0"/>
              <a:t>Take their evaluations to heart</a:t>
            </a:r>
          </a:p>
          <a:p>
            <a:pPr eaLnBrk="1" hangingPunct="1"/>
            <a:r>
              <a:rPr lang="en-US" altLang="en-US" sz="2800" dirty="0" smtClean="0"/>
              <a:t>When reviewers reply with objections, don’t blame the reviewer</a:t>
            </a:r>
          </a:p>
          <a:p>
            <a:pPr lvl="1" eaLnBrk="1" hangingPunct="1"/>
            <a:r>
              <a:rPr lang="en-US" altLang="en-US" sz="2400" dirty="0" smtClean="0"/>
              <a:t>If the reviewer didn’t understand it, it’s probably </a:t>
            </a:r>
            <a:r>
              <a:rPr lang="en-US" altLang="en-US" sz="2400" i="1" dirty="0" smtClean="0"/>
              <a:t>your</a:t>
            </a:r>
            <a:r>
              <a:rPr lang="en-US" altLang="en-US" sz="2400" dirty="0" smtClean="0"/>
              <a:t> fault</a:t>
            </a:r>
          </a:p>
          <a:p>
            <a:pPr lvl="1" eaLnBrk="1" hangingPunct="1"/>
            <a:r>
              <a:rPr lang="en-US" altLang="en-US" sz="2400" dirty="0" smtClean="0"/>
              <a:t>Make sure that you address their concerns</a:t>
            </a:r>
          </a:p>
          <a:p>
            <a:pPr lvl="2" eaLnBrk="1" hangingPunct="1"/>
            <a:r>
              <a:rPr lang="en-US" altLang="en-US" sz="2000" dirty="0" smtClean="0"/>
              <a:t>Sometimes it is only a style/writing issue!</a:t>
            </a:r>
          </a:p>
          <a:p>
            <a:pPr lvl="2" eaLnBrk="1" hangingPunct="1"/>
            <a:r>
              <a:rPr lang="en-US" altLang="en-US" sz="2000" dirty="0" smtClean="0"/>
              <a:t>Sometimes they have found more fundamental flaws</a:t>
            </a:r>
          </a:p>
          <a:p>
            <a:pPr lvl="3" eaLnBrk="1" hangingPunct="1"/>
            <a:r>
              <a:rPr lang="en-US" altLang="en-US" sz="1600" dirty="0" smtClean="0"/>
              <a:t>Even these can sometimes be addressed by writing differently.</a:t>
            </a:r>
          </a:p>
          <a:p>
            <a:pPr lvl="1" eaLnBrk="1" hangingPunct="1"/>
            <a:r>
              <a:rPr lang="en-US" altLang="en-US" sz="2400" dirty="0" smtClean="0"/>
              <a:t>There are (very rare) exceptions where reviewers are way off</a:t>
            </a:r>
          </a:p>
          <a:p>
            <a:pPr lvl="2" eaLnBrk="1" hangingPunct="1"/>
            <a:r>
              <a:rPr lang="en-US" altLang="en-US" sz="2000" dirty="0" smtClean="0"/>
              <a:t>Always be polite and respectful in your responses, anyway</a:t>
            </a:r>
          </a:p>
        </p:txBody>
      </p:sp>
      <p:sp>
        <p:nvSpPr>
          <p:cNvPr id="35844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B27BF9F-7C8C-49F7-A790-16F7B291F6A7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33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52400" y="17463"/>
            <a:ext cx="8785225" cy="736600"/>
          </a:xfrm>
        </p:spPr>
        <p:txBody>
          <a:bodyPr/>
          <a:lstStyle/>
          <a:p>
            <a:pPr eaLnBrk="1" hangingPunct="1"/>
            <a:r>
              <a:rPr lang="en-US" altLang="en-US" smtClean="0"/>
              <a:t>Sections of a Research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2338"/>
            <a:ext cx="8229600" cy="534035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Title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(Executive Summary, Proposal, Algorithm Description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Abstract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Introduction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(Executive Summary, Proposal, Algorithm Description)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Previous Work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(Executive Summary, Proposal)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Possibly including background information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Main Work (ideas/theory/exposition)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(Algorithm Description)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Possibly in several sections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Implementation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If needed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Results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Possibly combined into main work section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Conclusion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(Executive Summary, Proposal, Algorithm Description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en-US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With future work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Acknowledgements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References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(Executive Summary, Proposal, Algorithm Description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Appendices</a:t>
            </a:r>
            <a:endParaRPr lang="en-US" dirty="0"/>
          </a:p>
        </p:txBody>
      </p:sp>
      <p:sp>
        <p:nvSpPr>
          <p:cNvPr id="819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2888606-0A6B-42BE-8780-42D3905119EB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34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42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Chapters 5 – 8, for general technical writing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There may still be overlap, but this will be a </a:t>
            </a:r>
            <a:r>
              <a:rPr lang="en-US" smtClean="0"/>
              <a:t>good guide.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764344"/>
              </p:ext>
            </p:extLst>
          </p:nvPr>
        </p:nvGraphicFramePr>
        <p:xfrm>
          <a:off x="282139" y="1465952"/>
          <a:ext cx="8287966" cy="3749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03976"/>
                <a:gridCol w="1622792"/>
                <a:gridCol w="1690881"/>
                <a:gridCol w="177031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Chapter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Executive Summary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Algorithm</a:t>
                      </a:r>
                      <a:r>
                        <a:rPr lang="en-US" sz="1600" baseline="0" dirty="0" smtClean="0"/>
                        <a:t> Description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Proposal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Chapter 2</a:t>
                      </a:r>
                    </a:p>
                    <a:p>
                      <a:r>
                        <a:rPr lang="en-US" sz="1600" dirty="0" smtClean="0"/>
                        <a:t>Getting Started</a:t>
                      </a:r>
                      <a:r>
                        <a:rPr lang="en-US" sz="1600" baseline="0" dirty="0" smtClean="0"/>
                        <a:t> (Research Planning)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Chapter 3</a:t>
                      </a:r>
                    </a:p>
                    <a:p>
                      <a:r>
                        <a:rPr lang="en-US" sz="1600" dirty="0" smtClean="0"/>
                        <a:t>Reading</a:t>
                      </a:r>
                      <a:r>
                        <a:rPr lang="en-US" sz="1600" baseline="0" dirty="0" smtClean="0"/>
                        <a:t> and Reviewing</a:t>
                      </a:r>
                    </a:p>
                    <a:p>
                      <a:r>
                        <a:rPr lang="en-US" sz="1600" baseline="0" dirty="0" smtClean="0"/>
                        <a:t>(Literature Review)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Chapter 4</a:t>
                      </a:r>
                    </a:p>
                    <a:p>
                      <a:r>
                        <a:rPr lang="en-US" sz="1600" dirty="0" smtClean="0"/>
                        <a:t>Hypothesis,</a:t>
                      </a:r>
                      <a:r>
                        <a:rPr lang="en-US" sz="1600" baseline="0" dirty="0" smtClean="0"/>
                        <a:t> Questions, &amp; Evidence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Chapter 10</a:t>
                      </a:r>
                    </a:p>
                    <a:p>
                      <a:r>
                        <a:rPr lang="en-US" sz="1600" dirty="0" smtClean="0"/>
                        <a:t>Algorithms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Chapter 11</a:t>
                      </a:r>
                    </a:p>
                    <a:p>
                      <a:r>
                        <a:rPr lang="en-US" sz="1600" dirty="0" smtClean="0"/>
                        <a:t>Graphs,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800" baseline="0" dirty="0" smtClean="0"/>
                        <a:t>Figures</a:t>
                      </a:r>
                      <a:r>
                        <a:rPr lang="en-US" sz="1600" baseline="0" dirty="0" smtClean="0"/>
                        <a:t>, &amp; Tables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Textbook Guidance</a:t>
            </a:r>
            <a:endParaRPr lang="en-US" dirty="0"/>
          </a:p>
        </p:txBody>
      </p:sp>
      <p:pic>
        <p:nvPicPr>
          <p:cNvPr id="11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4167" y="3468031"/>
            <a:ext cx="461955" cy="52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4969" y="3468031"/>
            <a:ext cx="461955" cy="52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4167" y="2765997"/>
            <a:ext cx="461955" cy="52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4970" y="2765997"/>
            <a:ext cx="461955" cy="52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9566" y="3980089"/>
            <a:ext cx="461955" cy="52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9567" y="2765997"/>
            <a:ext cx="461955" cy="52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4167" y="4664309"/>
            <a:ext cx="461955" cy="52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4972" y="4627581"/>
            <a:ext cx="461955" cy="52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9567" y="4664309"/>
            <a:ext cx="461955" cy="52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4972" y="2035928"/>
            <a:ext cx="461955" cy="52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19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heme1" id="{B76A1045-6D75-4005-A32B-A44110F036A8}" vid="{479D1BC2-C132-4C3E-9BA9-E1DF2DA89A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1219</TotalTime>
  <Words>2089</Words>
  <Application>Microsoft Office PowerPoint</Application>
  <PresentationFormat>On-screen Show (4:3)</PresentationFormat>
  <Paragraphs>301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Theme1</vt:lpstr>
      <vt:lpstr>Writing for CS and CE Research Paper</vt:lpstr>
      <vt:lpstr>Specific Writing</vt:lpstr>
      <vt:lpstr>Sections of a Research Paper</vt:lpstr>
      <vt:lpstr>Title</vt:lpstr>
      <vt:lpstr>Introduction</vt:lpstr>
      <vt:lpstr>Motivation</vt:lpstr>
      <vt:lpstr>Summarizing Main Results</vt:lpstr>
      <vt:lpstr>A “Main Results” Section</vt:lpstr>
      <vt:lpstr>The Thesis Statment</vt:lpstr>
      <vt:lpstr>Previous Work Section</vt:lpstr>
      <vt:lpstr>Previous Work Section</vt:lpstr>
      <vt:lpstr>The New Work</vt:lpstr>
      <vt:lpstr>Things to Look Out For</vt:lpstr>
      <vt:lpstr>Things to Look Out For</vt:lpstr>
      <vt:lpstr>Things to Look Out For</vt:lpstr>
      <vt:lpstr>Results</vt:lpstr>
      <vt:lpstr>Conclusion</vt:lpstr>
      <vt:lpstr>Future Work</vt:lpstr>
      <vt:lpstr>Future Work</vt:lpstr>
      <vt:lpstr>General Comments on Research Paper Writing</vt:lpstr>
      <vt:lpstr>Shorter is Better</vt:lpstr>
      <vt:lpstr>Avoid Indefinite Pronouns</vt:lpstr>
      <vt:lpstr>Active Voice</vt:lpstr>
      <vt:lpstr>Audience</vt:lpstr>
      <vt:lpstr>Audience</vt:lpstr>
      <vt:lpstr>Overstating/Understating</vt:lpstr>
      <vt:lpstr>Overstating/Understating</vt:lpstr>
      <vt:lpstr>Overcoming Objections</vt:lpstr>
      <vt:lpstr>Overcoming Objections</vt:lpstr>
      <vt:lpstr>Figures and Captions</vt:lpstr>
      <vt:lpstr>Comparisons to Prior Work</vt:lpstr>
      <vt:lpstr>Comparisons to Prior Work</vt:lpstr>
      <vt:lpstr>Feedback</vt:lpstr>
      <vt:lpstr>Sections of a Research Paper</vt:lpstr>
      <vt:lpstr>Textbook Guidance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LAB1: Machine Problem 1</dc:title>
  <dc:creator>张韦</dc:creator>
  <cp:lastModifiedBy>Schaefer, Scott D</cp:lastModifiedBy>
  <cp:revision>145</cp:revision>
  <dcterms:created xsi:type="dcterms:W3CDTF">2014-09-07T15:17:58Z</dcterms:created>
  <dcterms:modified xsi:type="dcterms:W3CDTF">2016-09-08T14:50:54Z</dcterms:modified>
</cp:coreProperties>
</file>