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342" r:id="rId4"/>
    <p:sldId id="269" r:id="rId5"/>
    <p:sldId id="285" r:id="rId6"/>
    <p:sldId id="286" r:id="rId7"/>
    <p:sldId id="263" r:id="rId8"/>
    <p:sldId id="279" r:id="rId9"/>
    <p:sldId id="281" r:id="rId10"/>
    <p:sldId id="280" r:id="rId11"/>
    <p:sldId id="274" r:id="rId12"/>
    <p:sldId id="278" r:id="rId13"/>
    <p:sldId id="329" r:id="rId14"/>
    <p:sldId id="330" r:id="rId15"/>
    <p:sldId id="331" r:id="rId16"/>
    <p:sldId id="332" r:id="rId17"/>
    <p:sldId id="265" r:id="rId18"/>
    <p:sldId id="258" r:id="rId19"/>
    <p:sldId id="300" r:id="rId20"/>
    <p:sldId id="304" r:id="rId21"/>
    <p:sldId id="303" r:id="rId22"/>
    <p:sldId id="305" r:id="rId23"/>
    <p:sldId id="307" r:id="rId24"/>
    <p:sldId id="308" r:id="rId25"/>
    <p:sldId id="309" r:id="rId26"/>
    <p:sldId id="310" r:id="rId27"/>
    <p:sldId id="311" r:id="rId28"/>
    <p:sldId id="312" r:id="rId29"/>
    <p:sldId id="302" r:id="rId30"/>
    <p:sldId id="313" r:id="rId31"/>
    <p:sldId id="314" r:id="rId32"/>
    <p:sldId id="315" r:id="rId33"/>
    <p:sldId id="317" r:id="rId34"/>
    <p:sldId id="318" r:id="rId35"/>
    <p:sldId id="319" r:id="rId36"/>
    <p:sldId id="320" r:id="rId37"/>
    <p:sldId id="325" r:id="rId38"/>
    <p:sldId id="321" r:id="rId39"/>
    <p:sldId id="322" r:id="rId40"/>
    <p:sldId id="334" r:id="rId41"/>
    <p:sldId id="261" r:id="rId42"/>
    <p:sldId id="260" r:id="rId43"/>
    <p:sldId id="338" r:id="rId44"/>
    <p:sldId id="339" r:id="rId45"/>
    <p:sldId id="340" r:id="rId46"/>
    <p:sldId id="341" r:id="rId47"/>
    <p:sldId id="343" r:id="rId48"/>
    <p:sldId id="297" r:id="rId49"/>
    <p:sldId id="298" r:id="rId50"/>
    <p:sldId id="289" r:id="rId51"/>
    <p:sldId id="299" r:id="rId52"/>
    <p:sldId id="291" r:id="rId53"/>
    <p:sldId id="293" r:id="rId54"/>
    <p:sldId id="294" r:id="rId55"/>
    <p:sldId id="301" r:id="rId56"/>
    <p:sldId id="324" r:id="rId57"/>
    <p:sldId id="295" r:id="rId58"/>
    <p:sldId id="328" r:id="rId59"/>
    <p:sldId id="335" r:id="rId60"/>
    <p:sldId id="326" r:id="rId61"/>
    <p:sldId id="327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978" y="-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01369-E217-4C55-8CF9-585CBAE658AC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3C498-203A-4C0F-9DFE-6CEC6005D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6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C498-203A-4C0F-9DFE-6CEC6005DB4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72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C498-203A-4C0F-9DFE-6CEC6005DB4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15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C498-203A-4C0F-9DFE-6CEC6005DB4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1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C498-203A-4C0F-9DFE-6CEC6005DB41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72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C498-203A-4C0F-9DFE-6CEC6005DB41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72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09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2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47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83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1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67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16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6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2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42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70B55-AA6C-4214-BB7C-2DC5D40EEDF1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27176-4056-48A9-8FE4-92DF9306D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2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tf.com/docs/IfYouCan.pdf" TargetMode="External"/><Relationship Id="rId2" Type="http://schemas.openxmlformats.org/officeDocument/2006/relationships/hyperlink" Target="http://www.bogleheads.org/wik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rs.gov/retirement-plans/" TargetMode="Externa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Retirement?  Already?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1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 attempt to provide factual information</a:t>
            </a:r>
          </a:p>
          <a:p>
            <a:r>
              <a:rPr lang="en-US" dirty="0" smtClean="0"/>
              <a:t>Material is current to the best of my knowledge</a:t>
            </a:r>
          </a:p>
          <a:p>
            <a:r>
              <a:rPr lang="en-US" dirty="0" smtClean="0"/>
              <a:t>Everyone’s situation is different… you should make sure the information is correct and applies to you</a:t>
            </a:r>
          </a:p>
          <a:p>
            <a:r>
              <a:rPr lang="en-US" dirty="0" smtClean="0">
                <a:effectLst/>
              </a:rPr>
              <a:t>Information provided is not a recommendation to invest in any particular product but simply for informational purposes</a:t>
            </a:r>
          </a:p>
          <a:p>
            <a:r>
              <a:rPr lang="en-US" dirty="0" smtClean="0"/>
              <a:t>Examples are not guarantees of returns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806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Retirement Accounts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5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Defined Benefit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called “pensions”</a:t>
            </a:r>
          </a:p>
          <a:p>
            <a:r>
              <a:rPr lang="en-US" dirty="0" smtClean="0"/>
              <a:t>Typically some percentage of salary is kept by employer from paycheck</a:t>
            </a:r>
          </a:p>
          <a:p>
            <a:r>
              <a:rPr lang="en-US" dirty="0" smtClean="0"/>
              <a:t>Conditions for retirement eligible</a:t>
            </a:r>
          </a:p>
          <a:p>
            <a:r>
              <a:rPr lang="en-US" dirty="0" smtClean="0"/>
              <a:t>At retirement, typically receive X% of salary averaged over last Y years for the rest of the employee’s life.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0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Defined Benefit Plans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7600950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135249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Retirement Plans Offered By Fortune 500 Companies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https://www.washingtonpost.com/news/get-there/wp/2014/09/05/nearly-a-quarter-of-fortune-500-companies-still-offer-pensions-to-new-hires/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36391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Defined Benefit Plans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372350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3761867" y="6408838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35249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Percent of Fortune 500 Companies offering Pensions to New Hires By Industry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https://www.washingtonpost.com/news/get-there/wp/2014/09/05/nearly-a-quarter-of-fortune-500-companies-still-offer-pensions-to-new-hires/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5927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655553"/>
              </p:ext>
            </p:extLst>
          </p:nvPr>
        </p:nvGraphicFramePr>
        <p:xfrm>
          <a:off x="228600" y="1397000"/>
          <a:ext cx="8610600" cy="381617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71600"/>
                <a:gridCol w="2362200"/>
                <a:gridCol w="2438400"/>
                <a:gridCol w="2438400"/>
              </a:tblGrid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Rate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Single Filers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Married Joint Filers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Head of </a:t>
                      </a:r>
                      <a:r>
                        <a:rPr lang="en-US" dirty="0" smtClean="0">
                          <a:effectLst/>
                        </a:rPr>
                        <a:t>Household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  <a:tr h="35203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10%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$0 to $9,275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$0 to $18,550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$0 to $13,250</a:t>
                      </a:r>
                    </a:p>
                  </a:txBody>
                  <a:tcPr marL="0" marR="0" marT="0" marB="0" anchor="ctr"/>
                </a:tc>
              </a:tr>
              <a:tr h="5208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15%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$9,275 to $37,650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$18,550 to $75,300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$13,250 to $50,400</a:t>
                      </a:r>
                    </a:p>
                  </a:txBody>
                  <a:tcPr marL="0" marR="0" marT="0" marB="0" anchor="ctr"/>
                </a:tc>
              </a:tr>
              <a:tr h="5208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25%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$37,650 to $91,150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$75,300 to $151,900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$50,400 to $130,150</a:t>
                      </a:r>
                    </a:p>
                  </a:txBody>
                  <a:tcPr marL="0" marR="0" marT="0" marB="0" anchor="ctr"/>
                </a:tc>
              </a:tr>
              <a:tr h="5208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28%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$91,150 to $190,150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$151,900 to $231,450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$130,150 to $210,800</a:t>
                      </a:r>
                    </a:p>
                  </a:txBody>
                  <a:tcPr marL="0" marR="0" marT="0" marB="0" anchor="ctr"/>
                </a:tc>
              </a:tr>
              <a:tr h="5208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33%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$190,150 to $413,350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$231,450 to $413,350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$210,800 to $413,350</a:t>
                      </a:r>
                    </a:p>
                  </a:txBody>
                  <a:tcPr marL="0" marR="0" marT="0" marB="0" anchor="ctr"/>
                </a:tc>
              </a:tr>
              <a:tr h="5208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35%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$413,350 to $415,050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$413,350 to $466,950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$413,350 to $441,000</a:t>
                      </a:r>
                    </a:p>
                  </a:txBody>
                  <a:tcPr marL="0" marR="0" marT="0" marB="0" anchor="ctr"/>
                </a:tc>
              </a:tr>
              <a:tr h="35203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39.6%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$415,050+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$466,950+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$441,000+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45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4981" y="1600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Salary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895" y="3843635"/>
            <a:ext cx="1400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$100,000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8900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4981" y="1600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Salary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895" y="3843635"/>
            <a:ext cx="1400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$100,000</a:t>
            </a:r>
            <a:endParaRPr lang="en-US" sz="2400" b="1" dirty="0"/>
          </a:p>
        </p:txBody>
      </p:sp>
      <p:sp>
        <p:nvSpPr>
          <p:cNvPr id="3" name="Right Brace 2"/>
          <p:cNvSpPr/>
          <p:nvPr/>
        </p:nvSpPr>
        <p:spPr>
          <a:xfrm>
            <a:off x="2895600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$6,300 + $4,050=$10,350*0%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447800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924800" y="5977791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$0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848601" y="6389517"/>
            <a:ext cx="1205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0000"/>
                </a:solidFill>
              </a:rPr>
              <a:t>$0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94381" y="6389517"/>
            <a:ext cx="1006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Taxes: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1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4981" y="1600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Salary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895" y="3843635"/>
            <a:ext cx="1400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$100,000</a:t>
            </a:r>
            <a:endParaRPr lang="en-US" sz="2400" b="1" dirty="0"/>
          </a:p>
        </p:txBody>
      </p:sp>
      <p:sp>
        <p:nvSpPr>
          <p:cNvPr id="3" name="Right Brace 2"/>
          <p:cNvSpPr/>
          <p:nvPr/>
        </p:nvSpPr>
        <p:spPr>
          <a:xfrm>
            <a:off x="2895600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$6,300 + $4,050=$10,350*0%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447800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5410200"/>
            <a:ext cx="1308219" cy="53004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2895600" y="5408776"/>
            <a:ext cx="381000" cy="515093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64194" y="5405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$9,275*10%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924800" y="5405735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$928</a:t>
            </a:r>
            <a:endParaRPr lang="en-US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924800" y="5977791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$0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848601" y="6389517"/>
            <a:ext cx="1205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0000"/>
                </a:solidFill>
              </a:rPr>
              <a:t>$928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94381" y="6389517"/>
            <a:ext cx="1006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Taxes: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1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4981" y="1600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Salary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895" y="3843635"/>
            <a:ext cx="1400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$100,000</a:t>
            </a:r>
            <a:endParaRPr lang="en-US" sz="2400" b="1" dirty="0"/>
          </a:p>
        </p:txBody>
      </p:sp>
      <p:sp>
        <p:nvSpPr>
          <p:cNvPr id="3" name="Right Brace 2"/>
          <p:cNvSpPr/>
          <p:nvPr/>
        </p:nvSpPr>
        <p:spPr>
          <a:xfrm>
            <a:off x="2895600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$6,300 + $4,050=$10,350*0%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447800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5410200"/>
            <a:ext cx="1308219" cy="53004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2895600" y="5408776"/>
            <a:ext cx="381000" cy="515093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64194" y="5405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$9,275*10%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47800" y="4191809"/>
            <a:ext cx="1308219" cy="1216967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2895600" y="4191809"/>
            <a:ext cx="381000" cy="1203125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352800" y="4562538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$28,375*15%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924799" y="4562537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$4,256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924800" y="5405735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$928</a:t>
            </a:r>
            <a:endParaRPr lang="en-US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924800" y="5977791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$0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848601" y="6389517"/>
            <a:ext cx="1205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0000"/>
                </a:solidFill>
              </a:rPr>
              <a:t>$5,184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94381" y="6389517"/>
            <a:ext cx="1006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Taxes: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7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4981" y="1600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Salary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895" y="3843635"/>
            <a:ext cx="1400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$100,000</a:t>
            </a:r>
            <a:endParaRPr lang="en-US" sz="2400" b="1" dirty="0"/>
          </a:p>
        </p:txBody>
      </p:sp>
      <p:sp>
        <p:nvSpPr>
          <p:cNvPr id="3" name="Right Brace 2"/>
          <p:cNvSpPr/>
          <p:nvPr/>
        </p:nvSpPr>
        <p:spPr>
          <a:xfrm>
            <a:off x="2895600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$6,300 + $4,050=$10,350*0%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447800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5410200"/>
            <a:ext cx="1308219" cy="53004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2895600" y="5408776"/>
            <a:ext cx="381000" cy="515093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64194" y="5405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$9,275*10%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47800" y="4191809"/>
            <a:ext cx="1308219" cy="1216967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447800" y="2133600"/>
            <a:ext cx="1308219" cy="2058209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2895600" y="4191809"/>
            <a:ext cx="381000" cy="1203125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352800" y="4562538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$28,375*15%</a:t>
            </a:r>
            <a:endParaRPr lang="en-US" sz="2400" b="1" dirty="0"/>
          </a:p>
        </p:txBody>
      </p:sp>
      <p:sp>
        <p:nvSpPr>
          <p:cNvPr id="16" name="Right Brace 15"/>
          <p:cNvSpPr/>
          <p:nvPr/>
        </p:nvSpPr>
        <p:spPr>
          <a:xfrm>
            <a:off x="2895600" y="2133600"/>
            <a:ext cx="381000" cy="205820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3528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$48,000*25</a:t>
            </a:r>
            <a:r>
              <a:rPr lang="en-US" sz="2400" b="1" dirty="0" smtClean="0"/>
              <a:t>%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772400" y="2967334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$12,000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924799" y="4562537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$4,256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924800" y="5405735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$928</a:t>
            </a:r>
            <a:endParaRPr lang="en-US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924800" y="5977791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$0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848601" y="6389517"/>
            <a:ext cx="120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0000"/>
                </a:solidFill>
              </a:rPr>
              <a:t>$</a:t>
            </a:r>
            <a:r>
              <a:rPr lang="en-US" sz="2400" b="1" dirty="0" smtClean="0">
                <a:solidFill>
                  <a:srgbClr val="FF0000"/>
                </a:solidFill>
              </a:rPr>
              <a:t>17,184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94381" y="6389517"/>
            <a:ext cx="1006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Taxes: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26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4981" y="1600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Salary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895" y="3843635"/>
            <a:ext cx="1400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$100,000</a:t>
            </a:r>
            <a:endParaRPr lang="en-US" sz="2400" b="1" dirty="0"/>
          </a:p>
        </p:txBody>
      </p:sp>
      <p:sp>
        <p:nvSpPr>
          <p:cNvPr id="3" name="Right Brace 2"/>
          <p:cNvSpPr/>
          <p:nvPr/>
        </p:nvSpPr>
        <p:spPr>
          <a:xfrm>
            <a:off x="2895600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$6,300 + $4,050=$10,350*0%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447800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5410200"/>
            <a:ext cx="1308219" cy="53004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2895600" y="5408776"/>
            <a:ext cx="381000" cy="515093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64194" y="5405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$9,275*10%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47800" y="4191809"/>
            <a:ext cx="1308219" cy="1216967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447800" y="2133600"/>
            <a:ext cx="1308219" cy="2058209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2895600" y="4191809"/>
            <a:ext cx="381000" cy="1203125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352800" y="4562538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$28,375*15%</a:t>
            </a:r>
            <a:endParaRPr lang="en-US" sz="2400" b="1" dirty="0"/>
          </a:p>
        </p:txBody>
      </p:sp>
      <p:sp>
        <p:nvSpPr>
          <p:cNvPr id="16" name="Right Brace 15"/>
          <p:cNvSpPr/>
          <p:nvPr/>
        </p:nvSpPr>
        <p:spPr>
          <a:xfrm>
            <a:off x="2895600" y="2133600"/>
            <a:ext cx="381000" cy="205820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3528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$48,000*25</a:t>
            </a:r>
            <a:r>
              <a:rPr lang="en-US" sz="2400" b="1" dirty="0" smtClean="0"/>
              <a:t>%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772400" y="2967334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$12,000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924799" y="4562537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$4,256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924800" y="5405735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$928</a:t>
            </a:r>
            <a:endParaRPr lang="en-US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924800" y="5977791"/>
            <a:ext cx="112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$0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848601" y="6389517"/>
            <a:ext cx="120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0000"/>
                </a:solidFill>
              </a:rPr>
              <a:t>$</a:t>
            </a:r>
            <a:r>
              <a:rPr lang="en-US" sz="2400" b="1" dirty="0" smtClean="0">
                <a:solidFill>
                  <a:srgbClr val="FF0000"/>
                </a:solidFill>
              </a:rPr>
              <a:t>17,184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94381" y="6389517"/>
            <a:ext cx="1006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Taxes: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94348" y="1283254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Derivative of taxes is called “Marginal Tax Rate”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856148" y="2061865"/>
            <a:ext cx="838200" cy="905470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69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4981" y="1600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Salary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895" y="3843635"/>
            <a:ext cx="1400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$100,000</a:t>
            </a:r>
            <a:endParaRPr lang="en-US" sz="2400" b="1" dirty="0"/>
          </a:p>
        </p:txBody>
      </p:sp>
      <p:sp>
        <p:nvSpPr>
          <p:cNvPr id="3" name="Right Brace 2"/>
          <p:cNvSpPr/>
          <p:nvPr/>
        </p:nvSpPr>
        <p:spPr>
          <a:xfrm>
            <a:off x="2895600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$6,300 + $4,050=$10,350*0%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447800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5410200"/>
            <a:ext cx="1308219" cy="53004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2895600" y="5408776"/>
            <a:ext cx="381000" cy="515093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64194" y="5405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$9,275*10%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47800" y="4191809"/>
            <a:ext cx="1308219" cy="1216967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447800" y="2133600"/>
            <a:ext cx="1308219" cy="2058209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2895600" y="4191809"/>
            <a:ext cx="381000" cy="1203125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352800" y="4562538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$28,375*15%</a:t>
            </a:r>
            <a:endParaRPr lang="en-US" sz="2400" b="1" dirty="0"/>
          </a:p>
        </p:txBody>
      </p:sp>
      <p:sp>
        <p:nvSpPr>
          <p:cNvPr id="16" name="Right Brace 15"/>
          <p:cNvSpPr/>
          <p:nvPr/>
        </p:nvSpPr>
        <p:spPr>
          <a:xfrm>
            <a:off x="2895600" y="2133600"/>
            <a:ext cx="381000" cy="205820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3528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$48,000*25</a:t>
            </a:r>
            <a:r>
              <a:rPr lang="en-US" sz="2400" b="1" dirty="0" smtClean="0"/>
              <a:t>%</a:t>
            </a:r>
            <a:endParaRPr lang="en-US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694348" y="1283254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Derivative of taxes is called “Marginal Tax Rate”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856148" y="2061865"/>
            <a:ext cx="838200" cy="905470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190" y="2864524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06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4981" y="1600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Salary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895" y="3843635"/>
            <a:ext cx="1400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$100,000</a:t>
            </a:r>
            <a:endParaRPr lang="en-US" sz="2400" b="1" dirty="0"/>
          </a:p>
        </p:txBody>
      </p:sp>
      <p:sp>
        <p:nvSpPr>
          <p:cNvPr id="3" name="Right Brace 2"/>
          <p:cNvSpPr/>
          <p:nvPr/>
        </p:nvSpPr>
        <p:spPr>
          <a:xfrm>
            <a:off x="2895600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$6,300 + $4,050=$10,350*0%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447800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5410200"/>
            <a:ext cx="1308219" cy="53004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2895600" y="5408776"/>
            <a:ext cx="381000" cy="515093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64194" y="5405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$9,275*10%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47800" y="4191809"/>
            <a:ext cx="1308219" cy="1216967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447800" y="2133600"/>
            <a:ext cx="1308219" cy="2058209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2895600" y="4191809"/>
            <a:ext cx="381000" cy="1203125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352800" y="4562538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$28,375*15%</a:t>
            </a:r>
            <a:endParaRPr lang="en-US" sz="2400" b="1" dirty="0"/>
          </a:p>
        </p:txBody>
      </p:sp>
      <p:sp>
        <p:nvSpPr>
          <p:cNvPr id="16" name="Right Brace 15"/>
          <p:cNvSpPr/>
          <p:nvPr/>
        </p:nvSpPr>
        <p:spPr>
          <a:xfrm>
            <a:off x="2895600" y="2133600"/>
            <a:ext cx="381000" cy="205820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3528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$48,000*25</a:t>
            </a:r>
            <a:r>
              <a:rPr lang="en-US" sz="2400" b="1" dirty="0" smtClean="0"/>
              <a:t>%</a:t>
            </a:r>
            <a:endParaRPr lang="en-US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694348" y="1283254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Derivative of taxes is called “Marginal Tax Rate”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856148" y="2061865"/>
            <a:ext cx="838200" cy="905470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190" y="2864524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8097852" y="2864524"/>
            <a:ext cx="1046148" cy="163478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097852" y="4562537"/>
            <a:ext cx="1054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</a:t>
            </a:r>
            <a:r>
              <a:rPr lang="en-US" sz="2400" b="1" dirty="0" smtClean="0"/>
              <a:t>0.25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8200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Taxes… Yuck…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4981" y="1600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Salary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895" y="3843635"/>
            <a:ext cx="1400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$100,000</a:t>
            </a:r>
            <a:endParaRPr lang="en-US" sz="2400" b="1" dirty="0"/>
          </a:p>
        </p:txBody>
      </p:sp>
      <p:sp>
        <p:nvSpPr>
          <p:cNvPr id="3" name="Right Brace 2"/>
          <p:cNvSpPr/>
          <p:nvPr/>
        </p:nvSpPr>
        <p:spPr>
          <a:xfrm>
            <a:off x="2895600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$6,300 + $4,050=$10,350*0%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447800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5410200"/>
            <a:ext cx="1308219" cy="53004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2895600" y="5408776"/>
            <a:ext cx="381000" cy="515093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64194" y="5405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$9,275*10%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47800" y="4191809"/>
            <a:ext cx="1308219" cy="1216967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447800" y="2133600"/>
            <a:ext cx="1308219" cy="2058209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2895600" y="4191809"/>
            <a:ext cx="381000" cy="1203125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352800" y="4562538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$28,375*15%</a:t>
            </a:r>
            <a:endParaRPr lang="en-US" sz="2400" b="1" dirty="0"/>
          </a:p>
        </p:txBody>
      </p:sp>
      <p:sp>
        <p:nvSpPr>
          <p:cNvPr id="16" name="Right Brace 15"/>
          <p:cNvSpPr/>
          <p:nvPr/>
        </p:nvSpPr>
        <p:spPr>
          <a:xfrm>
            <a:off x="2895600" y="2133600"/>
            <a:ext cx="381000" cy="205820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3528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$48,000*25</a:t>
            </a:r>
            <a:r>
              <a:rPr lang="en-US" sz="2400" b="1" dirty="0" smtClean="0"/>
              <a:t>%</a:t>
            </a:r>
            <a:endParaRPr lang="en-US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694348" y="1283254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Derivative of taxes is called “Marginal Tax Rate”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856148" y="2061865"/>
            <a:ext cx="838200" cy="905470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74"/>
          <a:stretch/>
        </p:blipFill>
        <p:spPr bwMode="auto">
          <a:xfrm>
            <a:off x="5175190" y="2864524"/>
            <a:ext cx="2922662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372167" y="4572529"/>
            <a:ext cx="1054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</a:t>
            </a:r>
            <a:r>
              <a:rPr lang="en-US" sz="2400" b="1" dirty="0" smtClean="0"/>
              <a:t>0.75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6725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Defined Contribution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Employee, and sometimes employer, make contributions to a retirement account</a:t>
            </a:r>
          </a:p>
          <a:p>
            <a:r>
              <a:rPr lang="en-US" dirty="0" smtClean="0"/>
              <a:t>Employee manages investments and takes on risk</a:t>
            </a:r>
          </a:p>
          <a:p>
            <a:r>
              <a:rPr lang="en-US" dirty="0" smtClean="0"/>
              <a:t>Returns not guaranteed, but employer has no responsibilities for employee retirement</a:t>
            </a:r>
          </a:p>
          <a:p>
            <a:r>
              <a:rPr lang="en-US" dirty="0" smtClean="0"/>
              <a:t>Typically penalties for accessing money before retirement age 59.5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9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Contributions are tax free</a:t>
            </a:r>
          </a:p>
          <a:p>
            <a:r>
              <a:rPr lang="en-US" dirty="0" smtClean="0"/>
              <a:t>Earnings while in the account are tax free</a:t>
            </a:r>
          </a:p>
          <a:p>
            <a:r>
              <a:rPr lang="en-US" dirty="0" smtClean="0"/>
              <a:t>Money taken out of the account is taxed at ordinary income rates</a:t>
            </a:r>
          </a:p>
          <a:p>
            <a:r>
              <a:rPr lang="en-US" dirty="0" smtClean="0"/>
              <a:t>Must begin taking distributions at 70.5 (referred to as required minimum distributions, RMDs)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1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28800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81957" y="1828800"/>
            <a:ext cx="1046148" cy="163478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94243" y="3520895"/>
            <a:ext cx="1054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</a:t>
            </a:r>
            <a:r>
              <a:rPr lang="en-US" sz="2400" b="1" dirty="0" smtClean="0"/>
              <a:t>0.25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6402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00600" y="1828800"/>
            <a:ext cx="3948158" cy="1634784"/>
            <a:chOff x="4800600" y="1828800"/>
            <a:chExt cx="3948158" cy="1634784"/>
          </a:xfrm>
        </p:grpSpPr>
        <p:pic>
          <p:nvPicPr>
            <p:cNvPr id="4" name="Picture 2" descr="https://4379ry4d2hmh2uzbwk3ywbv5-wpengine.netdna-ssl.com/wp-content/uploads/2014/11/Free-One-Dollar-Bill-1024x424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1828800"/>
              <a:ext cx="3948158" cy="1634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7681957" y="1828800"/>
              <a:ext cx="1046148" cy="1634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987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Bank, Money, Fina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65167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0"/>
          <a:stretch/>
        </p:blipFill>
        <p:spPr bwMode="auto">
          <a:xfrm>
            <a:off x="4800600" y="1828800"/>
            <a:ext cx="2881357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01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84363E-6 L -0.45747 0.147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82" y="7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Bank, Money, Fina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65167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0"/>
          <a:stretch/>
        </p:blipFill>
        <p:spPr bwMode="auto">
          <a:xfrm>
            <a:off x="457200" y="4724400"/>
            <a:ext cx="732480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09800"/>
            <a:ext cx="1825836" cy="183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0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Bank, Money, Fina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65167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0"/>
          <a:stretch/>
        </p:blipFill>
        <p:spPr bwMode="auto">
          <a:xfrm>
            <a:off x="457200" y="4724400"/>
            <a:ext cx="732480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3962400" y="2209800"/>
            <a:ext cx="1310355" cy="183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71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Bank, Money, Fina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65167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0"/>
          <a:stretch/>
        </p:blipFill>
        <p:spPr bwMode="auto">
          <a:xfrm>
            <a:off x="457200" y="4724400"/>
            <a:ext cx="732480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457200" y="5257800"/>
            <a:ext cx="304799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20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561" y="2061173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pic>
        <p:nvPicPr>
          <p:cNvPr id="11266" name="Picture 2" descr="Bank, Money, Finan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65167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0"/>
          <a:stretch/>
        </p:blipFill>
        <p:spPr bwMode="auto">
          <a:xfrm>
            <a:off x="457200" y="4724400"/>
            <a:ext cx="732480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457200" y="5257800"/>
            <a:ext cx="304799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3962400" y="2209800"/>
            <a:ext cx="1310355" cy="183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366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pic>
        <p:nvPicPr>
          <p:cNvPr id="11266" name="Picture 2" descr="Bank, Money, Fina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65167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0"/>
          <a:stretch/>
        </p:blipFill>
        <p:spPr bwMode="auto">
          <a:xfrm>
            <a:off x="457200" y="4724400"/>
            <a:ext cx="732480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457200" y="5257800"/>
            <a:ext cx="304799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914401" y="5257800"/>
            <a:ext cx="304799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975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81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pic>
        <p:nvPicPr>
          <p:cNvPr id="11266" name="Picture 2" descr="Bank, Money, Fina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65167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0"/>
          <a:stretch/>
        </p:blipFill>
        <p:spPr bwMode="auto">
          <a:xfrm>
            <a:off x="457200" y="4724400"/>
            <a:ext cx="732480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457200" y="5257800"/>
            <a:ext cx="304799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3962400" y="2209800"/>
            <a:ext cx="1310355" cy="183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914401" y="5257800"/>
            <a:ext cx="304799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975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20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Taxable Account</a:t>
            </a:r>
            <a:endParaRPr lang="en-US" dirty="0"/>
          </a:p>
        </p:txBody>
      </p:sp>
      <p:pic>
        <p:nvPicPr>
          <p:cNvPr id="11266" name="Picture 2" descr="Bank, Money, Fina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65167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0"/>
          <a:stretch/>
        </p:blipFill>
        <p:spPr bwMode="auto">
          <a:xfrm>
            <a:off x="457200" y="4724400"/>
            <a:ext cx="732480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457200" y="5257800"/>
            <a:ext cx="304799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914401" y="5257800"/>
            <a:ext cx="304799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975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233"/>
          <a:stretch/>
        </p:blipFill>
        <p:spPr bwMode="auto">
          <a:xfrm>
            <a:off x="1371601" y="5257800"/>
            <a:ext cx="304799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41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28800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52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5400" y="1295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4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28800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29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4363E-6 L -0.48247 -0.063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32" y="-319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5400" y="1295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7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"/>
          <a:stretch/>
        </p:blipFill>
        <p:spPr bwMode="auto">
          <a:xfrm>
            <a:off x="457199" y="4724400"/>
            <a:ext cx="995585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4530"/>
          <a:stretch/>
        </p:blipFill>
        <p:spPr bwMode="auto">
          <a:xfrm>
            <a:off x="3962400" y="2209800"/>
            <a:ext cx="1908561" cy="183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66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5400" y="1295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7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"/>
          <a:stretch/>
        </p:blipFill>
        <p:spPr bwMode="auto">
          <a:xfrm>
            <a:off x="457199" y="4724400"/>
            <a:ext cx="995585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457200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553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5400" y="1295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7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"/>
          <a:stretch/>
        </p:blipFill>
        <p:spPr bwMode="auto">
          <a:xfrm>
            <a:off x="457199" y="4724400"/>
            <a:ext cx="995585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4530"/>
          <a:stretch/>
        </p:blipFill>
        <p:spPr bwMode="auto">
          <a:xfrm>
            <a:off x="3962400" y="2209800"/>
            <a:ext cx="1908561" cy="183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561" y="2061173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457200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688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5400" y="1295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7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"/>
          <a:stretch/>
        </p:blipFill>
        <p:spPr bwMode="auto">
          <a:xfrm>
            <a:off x="457199" y="4724400"/>
            <a:ext cx="995585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457200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561" y="2061173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950009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16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5400" y="1295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7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"/>
          <a:stretch/>
        </p:blipFill>
        <p:spPr bwMode="auto">
          <a:xfrm>
            <a:off x="457199" y="4724400"/>
            <a:ext cx="995585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4530"/>
          <a:stretch/>
        </p:blipFill>
        <p:spPr bwMode="auto">
          <a:xfrm>
            <a:off x="3962400" y="2209800"/>
            <a:ext cx="1908561" cy="183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975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950009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457200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688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5400" y="1295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7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"/>
          <a:stretch/>
        </p:blipFill>
        <p:spPr bwMode="auto">
          <a:xfrm>
            <a:off x="457199" y="4724400"/>
            <a:ext cx="995585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457200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975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950009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1483409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16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Deferred Retirement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5400" y="1295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7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"/>
          <a:stretch/>
        </p:blipFill>
        <p:spPr bwMode="auto">
          <a:xfrm>
            <a:off x="457199" y="4724400"/>
            <a:ext cx="995585" cy="4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457200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975" y="2057400"/>
            <a:ext cx="2668203" cy="37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950009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209"/>
          <a:stretch/>
        </p:blipFill>
        <p:spPr bwMode="auto">
          <a:xfrm>
            <a:off x="1483409" y="5257800"/>
            <a:ext cx="497791" cy="42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s://upload.wikimedia.org/wikipedia/commons/f/f3/Uncle_Sam_(pointing_finger)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4375703"/>
            <a:ext cx="1905000" cy="255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5804238"/>
            <a:ext cx="369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Withdrawals at retirement taxed at regular income tax rates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02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0688"/>
            <a:ext cx="7239000" cy="4339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Value of Tax-Free Growth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Assumptions: Bonds with 6% dividends, 28% tax for non-qualified dividends, values are shown after tax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7950437" y="4038600"/>
            <a:ext cx="115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$193,077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4800" y="1219200"/>
            <a:ext cx="115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$590,759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482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6388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294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848600" y="5573730"/>
            <a:ext cx="105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Years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45278" y="1154668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Growth of $10K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4812268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$100K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41148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$200K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34290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$300K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27432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$400K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20574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$500K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267200" y="3505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Tax-Free Growth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77000" y="4876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Taxable Growth</a:t>
            </a:r>
          </a:p>
        </p:txBody>
      </p:sp>
    </p:spTree>
    <p:extLst>
      <p:ext uri="{BB962C8B-B14F-4D97-AF65-F5344CB8AC3E}">
        <p14:creationId xmlns:p14="http://schemas.microsoft.com/office/powerpoint/2010/main" val="141717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Value of Income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7206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1665006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22206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$</a:t>
            </a:r>
            <a:r>
              <a:rPr lang="en-US" sz="2400" b="1" dirty="0" smtClean="0"/>
              <a:t>10,350*0%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217206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7206" y="5410200"/>
            <a:ext cx="1308219" cy="53004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1665006" y="5408776"/>
            <a:ext cx="381000" cy="515093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33600" y="5405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$9,275*10%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217206" y="4191809"/>
            <a:ext cx="1308219" cy="1216967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7206" y="2133600"/>
            <a:ext cx="1308219" cy="2058209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/>
          <p:cNvSpPr/>
          <p:nvPr/>
        </p:nvSpPr>
        <p:spPr>
          <a:xfrm>
            <a:off x="1665006" y="4191809"/>
            <a:ext cx="381000" cy="1203125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122206" y="4562538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$28,375*15%</a:t>
            </a:r>
            <a:endParaRPr lang="en-US" sz="2400" b="1" dirty="0"/>
          </a:p>
        </p:txBody>
      </p:sp>
      <p:sp>
        <p:nvSpPr>
          <p:cNvPr id="15" name="Right Brace 14"/>
          <p:cNvSpPr/>
          <p:nvPr/>
        </p:nvSpPr>
        <p:spPr>
          <a:xfrm>
            <a:off x="1665006" y="2133600"/>
            <a:ext cx="381000" cy="205820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122206" y="2938347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$48,000*25</a:t>
            </a:r>
            <a:r>
              <a:rPr lang="en-US" sz="2400" b="1" dirty="0" smtClean="0"/>
              <a:t>%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409" y="1600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Taxes While Working</a:t>
            </a:r>
            <a:endParaRPr lang="en-US" sz="2400" b="1" dirty="0"/>
          </a:p>
        </p:txBody>
      </p:sp>
      <p:sp>
        <p:nvSpPr>
          <p:cNvPr id="21" name="Right Brace 20"/>
          <p:cNvSpPr/>
          <p:nvPr/>
        </p:nvSpPr>
        <p:spPr>
          <a:xfrm>
            <a:off x="6934200" y="6431280"/>
            <a:ext cx="381000" cy="4571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391400" y="6200447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$0*0%</a:t>
            </a: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>
          <a:xfrm>
            <a:off x="5486400" y="6431281"/>
            <a:ext cx="1308219" cy="45719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29200" y="1600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Taxes In  Retirement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3374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Value of Income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7206" y="2133600"/>
            <a:ext cx="1295400" cy="434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1665006" y="5940249"/>
            <a:ext cx="381000" cy="53675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22206" y="597779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$</a:t>
            </a:r>
            <a:r>
              <a:rPr lang="en-US" sz="2400" b="1" dirty="0" smtClean="0"/>
              <a:t>10,350*0%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217206" y="5940248"/>
            <a:ext cx="1308219" cy="536751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7206" y="5410200"/>
            <a:ext cx="1308219" cy="53004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1665006" y="5408776"/>
            <a:ext cx="381000" cy="515093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33600" y="5405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$9,275*10%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217206" y="4191809"/>
            <a:ext cx="1308219" cy="1216967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7206" y="2590800"/>
            <a:ext cx="1308219" cy="1601009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/>
          <p:cNvSpPr/>
          <p:nvPr/>
        </p:nvSpPr>
        <p:spPr>
          <a:xfrm>
            <a:off x="1665006" y="4191809"/>
            <a:ext cx="381000" cy="1203125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122206" y="4562538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$28,375*15%</a:t>
            </a:r>
            <a:endParaRPr lang="en-US" sz="2400" b="1" dirty="0"/>
          </a:p>
        </p:txBody>
      </p:sp>
      <p:sp>
        <p:nvSpPr>
          <p:cNvPr id="15" name="Right Brace 14"/>
          <p:cNvSpPr/>
          <p:nvPr/>
        </p:nvSpPr>
        <p:spPr>
          <a:xfrm>
            <a:off x="1665006" y="2590800"/>
            <a:ext cx="381000" cy="160100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122206" y="3160471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$40,000*25</a:t>
            </a:r>
            <a:r>
              <a:rPr lang="en-US" sz="2400" b="1" dirty="0" smtClean="0"/>
              <a:t>%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409" y="1600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Taxes While Working</a:t>
            </a:r>
            <a:endParaRPr lang="en-US" sz="2400" b="1" dirty="0"/>
          </a:p>
        </p:txBody>
      </p:sp>
      <p:sp>
        <p:nvSpPr>
          <p:cNvPr id="21" name="Right Brace 20"/>
          <p:cNvSpPr/>
          <p:nvPr/>
        </p:nvSpPr>
        <p:spPr>
          <a:xfrm>
            <a:off x="6934200" y="5977790"/>
            <a:ext cx="381000" cy="49920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391400" y="5977791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$8,000*0%</a:t>
            </a: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>
          <a:xfrm>
            <a:off x="5486400" y="6019801"/>
            <a:ext cx="1308219" cy="457200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29200" y="1600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Taxes In  Retirement</a:t>
            </a:r>
            <a:endParaRPr lang="en-US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718987" y="997803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$8,000 Contribution to Tax Deferred Account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27" name="Straight Arrow Connector 26"/>
          <p:cNvCxnSpPr>
            <a:stCxn id="25" idx="1"/>
          </p:cNvCxnSpPr>
          <p:nvPr/>
        </p:nvCxnSpPr>
        <p:spPr>
          <a:xfrm flipH="1">
            <a:off x="1665006" y="1413302"/>
            <a:ext cx="1053981" cy="861017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78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Post-Tax Retirement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Often called “Roth” accounts</a:t>
            </a:r>
          </a:p>
          <a:p>
            <a:r>
              <a:rPr lang="en-US" dirty="0" smtClean="0"/>
              <a:t>Contributions are after tax (ordinary income tax rates)</a:t>
            </a:r>
          </a:p>
          <a:p>
            <a:r>
              <a:rPr lang="en-US" dirty="0" smtClean="0"/>
              <a:t>Earnings while in the account are tax free</a:t>
            </a:r>
          </a:p>
          <a:p>
            <a:r>
              <a:rPr lang="en-US" dirty="0" smtClean="0"/>
              <a:t>No tax due upon withdrawal (you already paid it)</a:t>
            </a:r>
          </a:p>
          <a:p>
            <a:r>
              <a:rPr lang="en-US" dirty="0" smtClean="0"/>
              <a:t>No required minimum distributions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82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401K</a:t>
            </a:r>
          </a:p>
          <a:p>
            <a:pPr lvl="1"/>
            <a:r>
              <a:rPr lang="en-US" dirty="0" smtClean="0"/>
              <a:t>Common in industry</a:t>
            </a:r>
          </a:p>
          <a:p>
            <a:pPr lvl="1"/>
            <a:r>
              <a:rPr lang="en-US" dirty="0" smtClean="0"/>
              <a:t>Often some form of company match for first X%</a:t>
            </a:r>
          </a:p>
          <a:p>
            <a:pPr lvl="1"/>
            <a:r>
              <a:rPr lang="en-US" dirty="0" smtClean="0"/>
              <a:t>$18,000/year voluntary contribution limit</a:t>
            </a:r>
          </a:p>
          <a:p>
            <a:r>
              <a:rPr lang="en-US" dirty="0" smtClean="0"/>
              <a:t>403B</a:t>
            </a:r>
          </a:p>
          <a:p>
            <a:pPr lvl="1"/>
            <a:r>
              <a:rPr lang="en-US" dirty="0" smtClean="0"/>
              <a:t>Common for non-profits</a:t>
            </a:r>
          </a:p>
          <a:p>
            <a:pPr lvl="1"/>
            <a:r>
              <a:rPr lang="en-US" dirty="0" smtClean="0"/>
              <a:t>$18,000/year voluntary contribution limit</a:t>
            </a:r>
          </a:p>
          <a:p>
            <a:r>
              <a:rPr lang="en-US" dirty="0" smtClean="0"/>
              <a:t>457</a:t>
            </a:r>
          </a:p>
          <a:p>
            <a:pPr lvl="1"/>
            <a:r>
              <a:rPr lang="en-US" dirty="0" smtClean="0"/>
              <a:t>Deferred compensation plan</a:t>
            </a:r>
          </a:p>
          <a:p>
            <a:pPr lvl="1"/>
            <a:r>
              <a:rPr lang="en-US" dirty="0" smtClean="0"/>
              <a:t>$18,000/year voluntary contribution limit</a:t>
            </a:r>
          </a:p>
          <a:p>
            <a:pPr lvl="1"/>
            <a:r>
              <a:rPr lang="en-US" dirty="0" smtClean="0"/>
              <a:t>Non-governmental plans are subject to employer’s creditors</a:t>
            </a:r>
          </a:p>
          <a:p>
            <a:r>
              <a:rPr lang="en-US" dirty="0" smtClean="0"/>
              <a:t>IRAs</a:t>
            </a:r>
          </a:p>
          <a:p>
            <a:pPr lvl="1"/>
            <a:r>
              <a:rPr lang="en-US" dirty="0" smtClean="0"/>
              <a:t>Not tied to any employer</a:t>
            </a:r>
          </a:p>
          <a:p>
            <a:pPr lvl="1"/>
            <a:r>
              <a:rPr lang="en-US" dirty="0" smtClean="0"/>
              <a:t>$5,500/year contribution limit</a:t>
            </a:r>
          </a:p>
          <a:p>
            <a:pPr lvl="1"/>
            <a:r>
              <a:rPr lang="en-US" dirty="0" smtClean="0"/>
              <a:t>Income limitations apply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60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Closer Look at the 401K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</a:t>
            </a:r>
          </a:p>
          <a:p>
            <a:pPr lvl="1"/>
            <a:r>
              <a:rPr lang="en-US" dirty="0" smtClean="0"/>
              <a:t>Match $0.50 for every $1.00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https://careers.microsoft.com/benefits</a:t>
            </a:r>
            <a:endParaRPr lang="en-US" sz="1100" dirty="0"/>
          </a:p>
        </p:txBody>
      </p:sp>
      <p:pic>
        <p:nvPicPr>
          <p:cNvPr id="5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20" y="3367974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7120" y="283457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362032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Closer Look at the 401K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</a:t>
            </a:r>
          </a:p>
          <a:p>
            <a:pPr lvl="1"/>
            <a:r>
              <a:rPr lang="en-US" dirty="0" smtClean="0"/>
              <a:t>Match $0.50 for every $1.00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https://careers.microsoft.com/benefits</a:t>
            </a:r>
            <a:endParaRPr lang="en-US" sz="1100" dirty="0"/>
          </a:p>
        </p:txBody>
      </p:sp>
      <p:pic>
        <p:nvPicPr>
          <p:cNvPr id="5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20" y="3367974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7120" y="283457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10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71800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40142" y="2603741"/>
            <a:ext cx="1192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$18,000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909200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Closer Look at the 401K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</a:t>
            </a:r>
          </a:p>
          <a:p>
            <a:pPr lvl="1"/>
            <a:r>
              <a:rPr lang="en-US" dirty="0" smtClean="0"/>
              <a:t>Match $0.50 for every $1.00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https://careers.microsoft.com/benefits</a:t>
            </a:r>
            <a:endParaRPr lang="en-US" sz="1100" dirty="0"/>
          </a:p>
        </p:txBody>
      </p:sp>
      <p:pic>
        <p:nvPicPr>
          <p:cNvPr id="5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20" y="3367974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7120" y="283457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7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71800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40142" y="2603741"/>
            <a:ext cx="1192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$18,000</a:t>
            </a:r>
            <a:endParaRPr lang="en-US" sz="2400" b="1" dirty="0"/>
          </a:p>
        </p:txBody>
      </p:sp>
      <p:pic>
        <p:nvPicPr>
          <p:cNvPr id="10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198897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416342" y="4861675"/>
            <a:ext cx="1192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$9,000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3974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Closer Look at the 401K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</a:t>
            </a:r>
          </a:p>
          <a:p>
            <a:pPr lvl="1"/>
            <a:r>
              <a:rPr lang="en-US" dirty="0" smtClean="0"/>
              <a:t>Match $0.50 for every $1.00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https://careers.microsoft.com/benefits</a:t>
            </a:r>
            <a:endParaRPr lang="en-US" sz="1100" dirty="0"/>
          </a:p>
        </p:txBody>
      </p:sp>
      <p:pic>
        <p:nvPicPr>
          <p:cNvPr id="5" name="Picture 2" descr="https://upload.wikimedia.org/wikipedia/commons/thumb/b/b5/Open_Clip_Art_Library_Piggy_Bank.svg/495px-Open_Clip_Art_Library_Piggy_Ban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20" y="3367974"/>
            <a:ext cx="3080759" cy="298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7120" y="283457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401K</a:t>
            </a:r>
            <a:endParaRPr lang="en-US" sz="3200" b="1" dirty="0"/>
          </a:p>
        </p:txBody>
      </p:sp>
      <p:pic>
        <p:nvPicPr>
          <p:cNvPr id="7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71800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40142" y="2603741"/>
            <a:ext cx="1192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$18,000</a:t>
            </a:r>
            <a:endParaRPr lang="en-US" sz="2400" b="1" dirty="0"/>
          </a:p>
        </p:txBody>
      </p:sp>
      <p:pic>
        <p:nvPicPr>
          <p:cNvPr id="10" name="Picture 2" descr="https://4379ry4d2hmh2uzbwk3ywbv5-wpengine.netdna-ssl.com/wp-content/uploads/2014/11/Free-One-Dollar-Bill-1024x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198897"/>
            <a:ext cx="3948158" cy="16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416342" y="4861675"/>
            <a:ext cx="1192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$9,000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3962400" y="4942820"/>
            <a:ext cx="4024358" cy="18908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85703" y="4495800"/>
            <a:ext cx="2449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“FREE” MONEY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2060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Investments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9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Represent a portion of ownership of a company</a:t>
            </a:r>
          </a:p>
          <a:p>
            <a:r>
              <a:rPr lang="en-US" dirty="0" smtClean="0"/>
              <a:t>Warrant on future earnings of the company</a:t>
            </a:r>
          </a:p>
          <a:p>
            <a:r>
              <a:rPr lang="en-US" dirty="0" smtClean="0"/>
              <a:t>Often come with voting rights</a:t>
            </a:r>
          </a:p>
          <a:p>
            <a:endParaRPr lang="en-US" dirty="0"/>
          </a:p>
          <a:p>
            <a:r>
              <a:rPr lang="en-US" dirty="0" smtClean="0"/>
              <a:t>Profit=(selling price – bought price) * (1 – tax) + dividends received * (1 – tax)</a:t>
            </a:r>
          </a:p>
          <a:p>
            <a:r>
              <a:rPr lang="en-US" dirty="0" smtClean="0"/>
              <a:t>Long-term stock gains and qualified dividends are taxed at a lower rate (0%-20%, usually 15%)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38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456" y="1219200"/>
            <a:ext cx="86868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Represent ownership of debt</a:t>
            </a:r>
          </a:p>
          <a:p>
            <a:r>
              <a:rPr lang="en-US" dirty="0" smtClean="0"/>
              <a:t>Could be from corporation or government entity</a:t>
            </a:r>
          </a:p>
          <a:p>
            <a:r>
              <a:rPr lang="en-US" dirty="0" smtClean="0"/>
              <a:t>In the event of bankruptcy, bond holders have priority claim on assets over stock holders</a:t>
            </a:r>
          </a:p>
          <a:p>
            <a:r>
              <a:rPr lang="en-US" dirty="0" smtClean="0"/>
              <a:t>Bank CDs/savings accounts are a form of bond</a:t>
            </a:r>
          </a:p>
          <a:p>
            <a:endParaRPr lang="en-US" dirty="0"/>
          </a:p>
          <a:p>
            <a:r>
              <a:rPr lang="en-US" dirty="0" smtClean="0"/>
              <a:t>Profit is mostly determined by yield (think of it like interest)</a:t>
            </a:r>
            <a:endParaRPr lang="en-US" dirty="0"/>
          </a:p>
        </p:txBody>
      </p:sp>
      <p:pic>
        <p:nvPicPr>
          <p:cNvPr id="7170" name="Picture 2" descr="https://upload.wikimedia.org/wikipedia/commons/5/58/EE_Savings_Bo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143921"/>
            <a:ext cx="3921095" cy="171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12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Funds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 a collection of assets (stocks and bonds)</a:t>
            </a:r>
          </a:p>
          <a:p>
            <a:r>
              <a:rPr lang="en-US" dirty="0" smtClean="0"/>
              <a:t>Sometimes run by a fund manager (e.g. Bob’s Awesome Total Return Fund) – active</a:t>
            </a:r>
          </a:p>
          <a:p>
            <a:r>
              <a:rPr lang="en-US" dirty="0" smtClean="0"/>
              <a:t>Sometimes run by a computer to match a particular index (e.g. S&amp;P 500) – passive</a:t>
            </a:r>
          </a:p>
          <a:p>
            <a:r>
              <a:rPr lang="en-US" dirty="0" smtClean="0"/>
              <a:t>Each charge a fee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Stocks vs Bonds</a:t>
            </a:r>
            <a:endParaRPr lang="en-US" dirty="0"/>
          </a:p>
        </p:txBody>
      </p:sp>
      <p:pic>
        <p:nvPicPr>
          <p:cNvPr id="8194" name="Picture 2" descr="Best, worst, and average retur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1" y="1600200"/>
            <a:ext cx="9267089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https://personal.vanguard.com/us/insights/investingtruths/investing-truth-about-risk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9418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Date Funds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Designed to automatically change asset allocation from aggressive to conservative over the course of your career/retirement</a:t>
            </a:r>
            <a:endParaRPr lang="en-US" dirty="0"/>
          </a:p>
        </p:txBody>
      </p:sp>
      <p:pic>
        <p:nvPicPr>
          <p:cNvPr id="2052" name="Picture 4" descr="graph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0"/>
            <a:ext cx="6629400" cy="407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97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 of Investing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Front-end load</a:t>
            </a:r>
          </a:p>
          <a:p>
            <a:pPr lvl="1"/>
            <a:r>
              <a:rPr lang="en-US" dirty="0" smtClean="0"/>
              <a:t>Charge to buy the fund</a:t>
            </a:r>
          </a:p>
          <a:p>
            <a:r>
              <a:rPr lang="en-US" dirty="0" smtClean="0"/>
              <a:t>Back-end load</a:t>
            </a:r>
          </a:p>
          <a:p>
            <a:pPr lvl="1"/>
            <a:r>
              <a:rPr lang="en-US" dirty="0" smtClean="0"/>
              <a:t>Charge to sell the fund</a:t>
            </a:r>
          </a:p>
          <a:p>
            <a:r>
              <a:rPr lang="en-US" dirty="0" smtClean="0"/>
              <a:t>12b-1 fee</a:t>
            </a:r>
          </a:p>
          <a:p>
            <a:pPr lvl="1"/>
            <a:r>
              <a:rPr lang="en-US" dirty="0" smtClean="0"/>
              <a:t>Fee associated with marketing a fund</a:t>
            </a:r>
          </a:p>
          <a:p>
            <a:r>
              <a:rPr lang="en-US" dirty="0" smtClean="0"/>
              <a:t>Management fees</a:t>
            </a:r>
          </a:p>
          <a:p>
            <a:pPr lvl="1"/>
            <a:r>
              <a:rPr lang="en-US" dirty="0" smtClean="0"/>
              <a:t>Fee paid to manager that controls buying/selling of assets within fund</a:t>
            </a:r>
          </a:p>
          <a:p>
            <a:r>
              <a:rPr lang="en-US" dirty="0" smtClean="0"/>
              <a:t>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63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63" y="1471400"/>
            <a:ext cx="7325337" cy="4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Effect of Fees on Returns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Assumptions: 6% growth</a:t>
            </a:r>
            <a:endParaRPr 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7979635" y="1632246"/>
            <a:ext cx="115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$552,990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87469" y="1219200"/>
            <a:ext cx="115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$590,759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670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576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482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6388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6294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848600" y="5573730"/>
            <a:ext cx="105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Years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4812268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$100K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41148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$200K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34290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$300K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27432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$400K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20574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$500K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617436" y="3336667"/>
            <a:ext cx="1240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 Fees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14900" y="2650865"/>
            <a:ext cx="1487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0.1% Fee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60065" y="4005620"/>
            <a:ext cx="1250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F00"/>
                </a:solidFill>
              </a:rPr>
              <a:t>1% Fee</a:t>
            </a:r>
            <a:endParaRPr lang="en-US" sz="2400" dirty="0">
              <a:solidFill>
                <a:srgbClr val="00B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87469" y="3352800"/>
            <a:ext cx="115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$304,264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71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 option to buy company stock at a discounted rate or a fixed price</a:t>
            </a:r>
          </a:p>
          <a:p>
            <a:r>
              <a:rPr lang="en-US" dirty="0" smtClean="0"/>
              <a:t>Often will “vest” over time (ex. 1/3 each year)</a:t>
            </a:r>
          </a:p>
          <a:p>
            <a:endParaRPr lang="en-US" dirty="0" smtClean="0"/>
          </a:p>
          <a:p>
            <a:r>
              <a:rPr lang="en-US" dirty="0" smtClean="0"/>
              <a:t>Example: Start at mega-</a:t>
            </a:r>
            <a:r>
              <a:rPr lang="en-US" dirty="0" err="1" smtClean="0"/>
              <a:t>corp</a:t>
            </a:r>
            <a:r>
              <a:rPr lang="en-US" dirty="0" smtClean="0"/>
              <a:t> and given 1,000 shares of stock options with a strike price of $50 (current value of company shares).  </a:t>
            </a:r>
          </a:p>
          <a:p>
            <a:r>
              <a:rPr lang="en-US" dirty="0" smtClean="0"/>
              <a:t>In 3 years, stock price is $60 -&gt; options worth $10,000.</a:t>
            </a:r>
          </a:p>
          <a:p>
            <a:r>
              <a:rPr lang="en-US" dirty="0" smtClean="0"/>
              <a:t>In 5 years, stock price is $40 -&gt; options worth $0.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75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Aligns financial interest of employee with company</a:t>
            </a:r>
          </a:p>
          <a:p>
            <a:pPr lvl="1"/>
            <a:r>
              <a:rPr lang="en-US" dirty="0" smtClean="0"/>
              <a:t>Employee shares in profit of company in addition to salary</a:t>
            </a:r>
          </a:p>
          <a:p>
            <a:endParaRPr lang="en-US" dirty="0"/>
          </a:p>
          <a:p>
            <a:r>
              <a:rPr lang="en-US" dirty="0" smtClean="0"/>
              <a:t>Potential disadvantage: Concentration of risk</a:t>
            </a:r>
          </a:p>
          <a:p>
            <a:pPr lvl="1"/>
            <a:r>
              <a:rPr lang="en-US" dirty="0" smtClean="0"/>
              <a:t>If employer does poorly, you may lose your job </a:t>
            </a:r>
            <a:r>
              <a:rPr lang="en-US" b="1" dirty="0" smtClean="0"/>
              <a:t>AND </a:t>
            </a:r>
            <a:r>
              <a:rPr lang="en-US" dirty="0" smtClean="0"/>
              <a:t>any money in company stock or options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23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Annuities and Social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 annuity is a contract with an insurance company to pay a yearly amount for some period of time (possibly until death) for a fixed sum.</a:t>
            </a:r>
          </a:p>
          <a:p>
            <a:r>
              <a:rPr lang="en-US" dirty="0" smtClean="0"/>
              <a:t>Lots of different types and various complexities/expenses</a:t>
            </a:r>
          </a:p>
          <a:p>
            <a:endParaRPr lang="en-US" dirty="0"/>
          </a:p>
          <a:p>
            <a:r>
              <a:rPr lang="en-US" dirty="0" smtClean="0"/>
              <a:t>Pensions and Social Security are forms of annuities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27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Source of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www.bogleheads.org/wiki/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www.etf.com/docs/IfYouCan.pdf</a:t>
            </a:r>
            <a:endParaRPr lang="en-US" dirty="0" smtClean="0"/>
          </a:p>
          <a:p>
            <a:r>
              <a:rPr lang="en-US" smtClean="0">
                <a:hlinkClick r:id="rId4"/>
              </a:rPr>
              <a:t>www.irs.gov/retirement-plans/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3810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032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Value of Tax-Free Growth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69" y="1524000"/>
            <a:ext cx="7239000" cy="4339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Assumptions: 4% growth + 2% reinvested dividends, 15% tax on long-term capital gains on all growth, values are shown after tax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7911269" y="2286000"/>
            <a:ext cx="115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$484,450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4800" y="1219200"/>
            <a:ext cx="115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$590,759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482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6388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294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848600" y="5573730"/>
            <a:ext cx="105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Years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45278" y="1154668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Growth of $10K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4812268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$100K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41148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$200K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34290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$300K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27432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$400K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20574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$500K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267200" y="3505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Tax-Free Growth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48400" y="44196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Taxable Growth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Stocks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93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0688"/>
            <a:ext cx="7239000" cy="4339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Value of Tax-Free Growth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963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Assumptions: 6% dividends, 28% tax for non-qualified dividends, values are shown after tax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7950437" y="4038600"/>
            <a:ext cx="115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$193,077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4800" y="1219200"/>
            <a:ext cx="115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$590,759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482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6388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29400" y="594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848600" y="5573730"/>
            <a:ext cx="105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Years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45278" y="1154668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Growth of $10K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4812268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$100K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41148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$200K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34290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$300K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27432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$400K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2057400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$500K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267200" y="3505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Tax-Free Growth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77000" y="4876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Taxable Growth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Bonds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57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10965</TotalTime>
  <Words>1601</Words>
  <Application>Microsoft Office PowerPoint</Application>
  <PresentationFormat>On-screen Show (4:3)</PresentationFormat>
  <Paragraphs>381</Paragraphs>
  <Slides>61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Retirement?  Already?</vt:lpstr>
      <vt:lpstr>Disclaimer</vt:lpstr>
      <vt:lpstr>Retirement Accounts</vt:lpstr>
      <vt:lpstr>Defined Benefit Plans</vt:lpstr>
      <vt:lpstr>Defined Benefit Plans</vt:lpstr>
      <vt:lpstr>Defined Benefit Plans</vt:lpstr>
      <vt:lpstr>Federal Taxes… Yuck…</vt:lpstr>
      <vt:lpstr>Federal Taxes… Yuck…</vt:lpstr>
      <vt:lpstr>Federal Taxes… Yuck…</vt:lpstr>
      <vt:lpstr>Federal Taxes… Yuck…</vt:lpstr>
      <vt:lpstr>Federal Taxes… Yuck…</vt:lpstr>
      <vt:lpstr>Federal Taxes… Yuck…</vt:lpstr>
      <vt:lpstr>Federal Taxes… Yuck…</vt:lpstr>
      <vt:lpstr>Federal Taxes… Yuck…</vt:lpstr>
      <vt:lpstr>Federal Taxes… Yuck…</vt:lpstr>
      <vt:lpstr>Federal Taxes… Yuck…</vt:lpstr>
      <vt:lpstr>Defined Contribution Plans</vt:lpstr>
      <vt:lpstr>Tax Deferred Retirement Accounts</vt:lpstr>
      <vt:lpstr>Taxable Account</vt:lpstr>
      <vt:lpstr>Taxable Account</vt:lpstr>
      <vt:lpstr>Taxable Account</vt:lpstr>
      <vt:lpstr>Taxable Account</vt:lpstr>
      <vt:lpstr>Taxable Account</vt:lpstr>
      <vt:lpstr>Taxable Account</vt:lpstr>
      <vt:lpstr>Taxable Account</vt:lpstr>
      <vt:lpstr>Taxable Account</vt:lpstr>
      <vt:lpstr>Taxable Account</vt:lpstr>
      <vt:lpstr>Taxable Account</vt:lpstr>
      <vt:lpstr>Tax Deferred Retirement Accounts</vt:lpstr>
      <vt:lpstr>Tax Deferred Retirement Accounts</vt:lpstr>
      <vt:lpstr>Tax Deferred Retirement Accounts</vt:lpstr>
      <vt:lpstr>Tax Deferred Retirement Accounts</vt:lpstr>
      <vt:lpstr>Tax Deferred Retirement Accounts</vt:lpstr>
      <vt:lpstr>Tax Deferred Retirement Accounts</vt:lpstr>
      <vt:lpstr>Tax Deferred Retirement Accounts</vt:lpstr>
      <vt:lpstr>Tax Deferred Retirement Accounts</vt:lpstr>
      <vt:lpstr>Tax Deferred Retirement Accounts</vt:lpstr>
      <vt:lpstr>The Value of Tax-Free Growth</vt:lpstr>
      <vt:lpstr>The Value of Income Smoothing</vt:lpstr>
      <vt:lpstr>The Value of Income Smoothing</vt:lpstr>
      <vt:lpstr>Post-Tax Retirement Plans</vt:lpstr>
      <vt:lpstr>Types of Accounts</vt:lpstr>
      <vt:lpstr>Closer Look at the 401K</vt:lpstr>
      <vt:lpstr>Closer Look at the 401K</vt:lpstr>
      <vt:lpstr>Closer Look at the 401K</vt:lpstr>
      <vt:lpstr>Closer Look at the 401K</vt:lpstr>
      <vt:lpstr>Investments</vt:lpstr>
      <vt:lpstr>Stocks</vt:lpstr>
      <vt:lpstr>Bonds</vt:lpstr>
      <vt:lpstr>Mutual Funds</vt:lpstr>
      <vt:lpstr>Stocks vs Bonds</vt:lpstr>
      <vt:lpstr>Target Date Funds</vt:lpstr>
      <vt:lpstr>Costs of Investing</vt:lpstr>
      <vt:lpstr>The Effect of Fees on Returns</vt:lpstr>
      <vt:lpstr>Stock Options</vt:lpstr>
      <vt:lpstr>Stock Options</vt:lpstr>
      <vt:lpstr>Annuities and Social Security</vt:lpstr>
      <vt:lpstr>Other Source of Information</vt:lpstr>
      <vt:lpstr>PowerPoint Presentation</vt:lpstr>
      <vt:lpstr>The Value of Tax-Free Growth</vt:lpstr>
      <vt:lpstr>The Value of Tax-Free Growth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Retirement?  Already?</dc:title>
  <dc:creator>schaefer</dc:creator>
  <cp:lastModifiedBy>Schaefer, Scott D</cp:lastModifiedBy>
  <cp:revision>47</cp:revision>
  <dcterms:created xsi:type="dcterms:W3CDTF">2016-08-16T01:41:56Z</dcterms:created>
  <dcterms:modified xsi:type="dcterms:W3CDTF">2016-10-19T16:39:49Z</dcterms:modified>
</cp:coreProperties>
</file>