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7"/>
  </p:notesMasterIdLst>
  <p:handoutMasterIdLst>
    <p:handoutMasterId r:id="rId98"/>
  </p:handoutMasterIdLst>
  <p:sldIdLst>
    <p:sldId id="256" r:id="rId2"/>
    <p:sldId id="373" r:id="rId3"/>
    <p:sldId id="376" r:id="rId4"/>
    <p:sldId id="359" r:id="rId5"/>
    <p:sldId id="375" r:id="rId6"/>
    <p:sldId id="374" r:id="rId7"/>
    <p:sldId id="337" r:id="rId8"/>
    <p:sldId id="287" r:id="rId9"/>
    <p:sldId id="270" r:id="rId10"/>
    <p:sldId id="329" r:id="rId11"/>
    <p:sldId id="338" r:id="rId12"/>
    <p:sldId id="330" r:id="rId13"/>
    <p:sldId id="327" r:id="rId14"/>
    <p:sldId id="301" r:id="rId15"/>
    <p:sldId id="302" r:id="rId16"/>
    <p:sldId id="322" r:id="rId17"/>
    <p:sldId id="291" r:id="rId18"/>
    <p:sldId id="332" r:id="rId19"/>
    <p:sldId id="288" r:id="rId20"/>
    <p:sldId id="333" r:id="rId21"/>
    <p:sldId id="274" r:id="rId22"/>
    <p:sldId id="289" r:id="rId23"/>
    <p:sldId id="331" r:id="rId24"/>
    <p:sldId id="383" r:id="rId25"/>
    <p:sldId id="295" r:id="rId26"/>
    <p:sldId id="294" r:id="rId27"/>
    <p:sldId id="275" r:id="rId28"/>
    <p:sldId id="276" r:id="rId29"/>
    <p:sldId id="335" r:id="rId30"/>
    <p:sldId id="297" r:id="rId31"/>
    <p:sldId id="323" r:id="rId32"/>
    <p:sldId id="341" r:id="rId33"/>
    <p:sldId id="343" r:id="rId34"/>
    <p:sldId id="334" r:id="rId35"/>
    <p:sldId id="277" r:id="rId36"/>
    <p:sldId id="282" r:id="rId37"/>
    <p:sldId id="278" r:id="rId38"/>
    <p:sldId id="346" r:id="rId39"/>
    <p:sldId id="263" r:id="rId40"/>
    <p:sldId id="356" r:id="rId41"/>
    <p:sldId id="283" r:id="rId42"/>
    <p:sldId id="284" r:id="rId43"/>
    <p:sldId id="285" r:id="rId44"/>
    <p:sldId id="357" r:id="rId45"/>
    <p:sldId id="340" r:id="rId46"/>
    <p:sldId id="266" r:id="rId47"/>
    <p:sldId id="315" r:id="rId48"/>
    <p:sldId id="316" r:id="rId49"/>
    <p:sldId id="317" r:id="rId50"/>
    <p:sldId id="269" r:id="rId51"/>
    <p:sldId id="298" r:id="rId52"/>
    <p:sldId id="344" r:id="rId53"/>
    <p:sldId id="345" r:id="rId54"/>
    <p:sldId id="299" r:id="rId55"/>
    <p:sldId id="377" r:id="rId56"/>
    <p:sldId id="378" r:id="rId57"/>
    <p:sldId id="379" r:id="rId58"/>
    <p:sldId id="381" r:id="rId59"/>
    <p:sldId id="382" r:id="rId60"/>
    <p:sldId id="313" r:id="rId61"/>
    <p:sldId id="300" r:id="rId62"/>
    <p:sldId id="336" r:id="rId63"/>
    <p:sldId id="303" r:id="rId64"/>
    <p:sldId id="304" r:id="rId65"/>
    <p:sldId id="355" r:id="rId66"/>
    <p:sldId id="305" r:id="rId67"/>
    <p:sldId id="306" r:id="rId68"/>
    <p:sldId id="307" r:id="rId69"/>
    <p:sldId id="309" r:id="rId70"/>
    <p:sldId id="324" r:id="rId71"/>
    <p:sldId id="350" r:id="rId72"/>
    <p:sldId id="352" r:id="rId73"/>
    <p:sldId id="339" r:id="rId74"/>
    <p:sldId id="308" r:id="rId75"/>
    <p:sldId id="325" r:id="rId76"/>
    <p:sldId id="326" r:id="rId77"/>
    <p:sldId id="384" r:id="rId78"/>
    <p:sldId id="385" r:id="rId79"/>
    <p:sldId id="386" r:id="rId80"/>
    <p:sldId id="387" r:id="rId81"/>
    <p:sldId id="388" r:id="rId82"/>
    <p:sldId id="389" r:id="rId83"/>
    <p:sldId id="390" r:id="rId84"/>
    <p:sldId id="391" r:id="rId85"/>
    <p:sldId id="394" r:id="rId86"/>
    <p:sldId id="392" r:id="rId87"/>
    <p:sldId id="393" r:id="rId88"/>
    <p:sldId id="314" r:id="rId89"/>
    <p:sldId id="319" r:id="rId90"/>
    <p:sldId id="366" r:id="rId91"/>
    <p:sldId id="368" r:id="rId92"/>
    <p:sldId id="369" r:id="rId93"/>
    <p:sldId id="370" r:id="rId94"/>
    <p:sldId id="371" r:id="rId95"/>
    <p:sldId id="372" r:id="rId96"/>
  </p:sldIdLst>
  <p:sldSz cx="12192000" cy="6858000"/>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15:guide id="1" orient="horz" pos="2208" userDrawn="1">
          <p15:clr>
            <a:srgbClr val="A4A3A4"/>
          </p15:clr>
        </p15:guide>
        <p15:guide id="2" pos="292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p:scale>
          <a:sx n="96" d="100"/>
          <a:sy n="96" d="100"/>
        </p:scale>
        <p:origin x="-102" y="-690"/>
      </p:cViewPr>
      <p:guideLst>
        <p:guide orient="horz" pos="2160"/>
        <p:guide pos="3840"/>
      </p:guideLst>
    </p:cSldViewPr>
  </p:slideViewPr>
  <p:notesTextViewPr>
    <p:cViewPr>
      <p:scale>
        <a:sx n="1" d="1"/>
        <a:sy n="1" d="1"/>
      </p:scale>
      <p:origin x="0" y="0"/>
    </p:cViewPr>
  </p:notesTextViewPr>
  <p:notesViewPr>
    <p:cSldViewPr snapToGrid="0">
      <p:cViewPr varScale="1">
        <p:scale>
          <a:sx n="53" d="100"/>
          <a:sy n="53" d="100"/>
        </p:scale>
        <p:origin x="-1914" y="-96"/>
      </p:cViewPr>
      <p:guideLst>
        <p:guide orient="horz" pos="2208"/>
        <p:guide pos="292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5265809" y="0"/>
            <a:ext cx="4028440" cy="350520"/>
          </a:xfrm>
          <a:prstGeom prst="rect">
            <a:avLst/>
          </a:prstGeom>
        </p:spPr>
        <p:txBody>
          <a:bodyPr vert="horz" lIns="93177" tIns="46589" rIns="93177" bIns="46589" rtlCol="0"/>
          <a:lstStyle>
            <a:lvl1pPr algn="r">
              <a:defRPr sz="1200"/>
            </a:lvl1pPr>
          </a:lstStyle>
          <a:p>
            <a:fld id="{D744FD74-26C9-4CAA-B720-238C35CF6C5D}" type="datetimeFigureOut">
              <a:rPr lang="en-US" smtClean="0"/>
              <a:t>11/3/2016</a:t>
            </a:fld>
            <a:endParaRPr lang="en-US"/>
          </a:p>
        </p:txBody>
      </p:sp>
      <p:sp>
        <p:nvSpPr>
          <p:cNvPr id="4" name="Footer Placeholder 3"/>
          <p:cNvSpPr>
            <a:spLocks noGrp="1"/>
          </p:cNvSpPr>
          <p:nvPr>
            <p:ph type="ftr" sz="quarter" idx="2"/>
          </p:nvPr>
        </p:nvSpPr>
        <p:spPr>
          <a:xfrm>
            <a:off x="0" y="6658664"/>
            <a:ext cx="4028440" cy="3505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0520"/>
          </a:xfrm>
          <a:prstGeom prst="rect">
            <a:avLst/>
          </a:prstGeom>
        </p:spPr>
        <p:txBody>
          <a:bodyPr vert="horz" lIns="93177" tIns="46589" rIns="93177" bIns="46589" rtlCol="0" anchor="b"/>
          <a:lstStyle>
            <a:lvl1pPr algn="r">
              <a:defRPr sz="1200"/>
            </a:lvl1pPr>
          </a:lstStyle>
          <a:p>
            <a:fld id="{C187E188-0A4F-4F47-8C05-6264D8D075E7}" type="slidenum">
              <a:rPr lang="en-US" smtClean="0"/>
              <a:t>‹#›</a:t>
            </a:fld>
            <a:endParaRPr lang="en-US"/>
          </a:p>
        </p:txBody>
      </p:sp>
    </p:spTree>
    <p:extLst>
      <p:ext uri="{BB962C8B-B14F-4D97-AF65-F5344CB8AC3E}">
        <p14:creationId xmlns:p14="http://schemas.microsoft.com/office/powerpoint/2010/main" val="3434113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173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5265809" y="1"/>
            <a:ext cx="4028440" cy="351737"/>
          </a:xfrm>
          <a:prstGeom prst="rect">
            <a:avLst/>
          </a:prstGeom>
        </p:spPr>
        <p:txBody>
          <a:bodyPr vert="horz" lIns="93177" tIns="46589" rIns="93177" bIns="46589" rtlCol="0"/>
          <a:lstStyle>
            <a:lvl1pPr algn="r">
              <a:defRPr sz="1200"/>
            </a:lvl1pPr>
          </a:lstStyle>
          <a:p>
            <a:fld id="{BC988228-7AEE-4EC1-9A25-89FB7D677DA3}" type="datetimeFigureOut">
              <a:rPr lang="en-US" smtClean="0"/>
              <a:t>11/3/2016</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9640" y="3373754"/>
            <a:ext cx="7437120" cy="2760346"/>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77" tIns="46589" rIns="93177" bIns="46589" rtlCol="0" anchor="b"/>
          <a:lstStyle>
            <a:lvl1pPr algn="r">
              <a:defRPr sz="1200"/>
            </a:lvl1pPr>
          </a:lstStyle>
          <a:p>
            <a:fld id="{61AB6E76-CAEF-4E80-A577-756AEFE640F1}" type="slidenum">
              <a:rPr lang="en-US" smtClean="0"/>
              <a:t>‹#›</a:t>
            </a:fld>
            <a:endParaRPr lang="en-US"/>
          </a:p>
        </p:txBody>
      </p:sp>
    </p:spTree>
    <p:extLst>
      <p:ext uri="{BB962C8B-B14F-4D97-AF65-F5344CB8AC3E}">
        <p14:creationId xmlns:p14="http://schemas.microsoft.com/office/powerpoint/2010/main" val="735052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xfrm>
            <a:off x="2546350" y="876300"/>
            <a:ext cx="4203700" cy="23653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OWNERSHIP: As such, it deserves PROTECTION.</a:t>
            </a:r>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B309BB25-6260-4F1A-AAF6-1B5B92A7789D}" type="slidenum">
              <a:rPr lang="en-US" altLang="en-US" smtClean="0">
                <a:latin typeface="Calibri" panose="020F0502020204030204" pitchFamily="34" charset="0"/>
              </a:rPr>
              <a:pPr/>
              <a:t>8</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127141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I wanted to show some examples.</a:t>
            </a:r>
            <a:r>
              <a:rPr lang="en-US" baseline="0" smtClean="0"/>
              <a:t>  IBM is the king of patents, for decades, going back to disk drive technologies, supercomputing architectures, databases, backplanes, interconnects, up to Watson currently.  Employees are incentivized by getting bonuses for patents they obtain.</a:t>
            </a:r>
          </a:p>
          <a:p>
            <a:r>
              <a:rPr lang="en-US" baseline="0" smtClean="0"/>
              <a:t>Wouldn't it be exciting to work on some of these projects and be applying for patents in mobile/social computing, big data, etc.?</a:t>
            </a:r>
            <a:endParaRPr lang="en-US"/>
          </a:p>
        </p:txBody>
      </p:sp>
      <p:sp>
        <p:nvSpPr>
          <p:cNvPr id="4" name="Slide Number Placeholder 3"/>
          <p:cNvSpPr>
            <a:spLocks noGrp="1"/>
          </p:cNvSpPr>
          <p:nvPr>
            <p:ph type="sldNum" sz="quarter" idx="10"/>
          </p:nvPr>
        </p:nvSpPr>
        <p:spPr/>
        <p:txBody>
          <a:bodyPr/>
          <a:lstStyle/>
          <a:p>
            <a:fld id="{61AB6E76-CAEF-4E80-A577-756AEFE640F1}" type="slidenum">
              <a:rPr lang="en-US" smtClean="0"/>
              <a:t>12</a:t>
            </a:fld>
            <a:endParaRPr lang="en-US"/>
          </a:p>
        </p:txBody>
      </p:sp>
    </p:spTree>
    <p:extLst>
      <p:ext uri="{BB962C8B-B14F-4D97-AF65-F5344CB8AC3E}">
        <p14:creationId xmlns:p14="http://schemas.microsoft.com/office/powerpoint/2010/main" val="1091644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2546350" y="876300"/>
            <a:ext cx="4203700" cy="23653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20000"/>
          </a:bodyPr>
          <a:lstStyle/>
          <a:p>
            <a:pPr>
              <a:defRPr/>
            </a:pPr>
            <a:r>
              <a:rPr lang="en-US" dirty="0" smtClean="0"/>
              <a:t>TRADE SECRETS: e.g. formula for Coca Cola</a:t>
            </a:r>
          </a:p>
          <a:p>
            <a:pPr>
              <a:defRPr/>
            </a:pPr>
            <a:r>
              <a:rPr lang="en-US" dirty="0" smtClean="0"/>
              <a:t>There is really no protection. Have to prove theft of trade secret in order to prosecute.</a:t>
            </a:r>
          </a:p>
          <a:p>
            <a:pPr>
              <a:defRPr/>
            </a:pPr>
            <a:r>
              <a:rPr lang="en-US" dirty="0" smtClean="0"/>
              <a:t>PATENT: Infringement is sufficient for “prosecution”. Disadvantage: Have to PUBLISH the invention in order to receive protection.</a:t>
            </a:r>
          </a:p>
          <a:p>
            <a:pPr>
              <a:defRPr/>
            </a:pPr>
            <a:r>
              <a:rPr lang="en-US" dirty="0" smtClean="0"/>
              <a:t>UTILITY PATENT: processes, machines, articles of manufacture, composition of matter: fiber optics, computer hardware, medications.</a:t>
            </a:r>
          </a:p>
          <a:p>
            <a:pPr>
              <a:defRPr/>
            </a:pPr>
            <a:r>
              <a:rPr lang="en-US" dirty="0" smtClean="0"/>
              <a:t>DESIGN PATENT: new, original, ornamental designs for articles of manufacture: look of athletic shoe, bicycle helmet, Star Wars character</a:t>
            </a:r>
          </a:p>
          <a:p>
            <a:pPr>
              <a:defRPr/>
            </a:pPr>
            <a:r>
              <a:rPr lang="en-US" dirty="0" smtClean="0"/>
              <a:t>PLANT PATENT: invented or discovered ASEXUALLY reproduced plant varieties: Silver Queen corn, Better Boy tomatoes</a:t>
            </a:r>
          </a:p>
          <a:p>
            <a:pPr>
              <a:defRPr/>
            </a:pPr>
            <a:endParaRPr lang="en-US" dirty="0" smtClean="0"/>
          </a:p>
          <a:p>
            <a:pPr>
              <a:defRPr/>
            </a:pPr>
            <a:r>
              <a:rPr lang="en-US" dirty="0" smtClean="0"/>
              <a:t>THERE IS NO GENERALIZED LEGAL FRAMEWORK FOR ALL THREE (PATENT/TRADMARKS/COPYRIGHT LAW)</a:t>
            </a:r>
          </a:p>
          <a:p>
            <a:pPr>
              <a:defRPr/>
            </a:pPr>
            <a:endParaRPr lang="en-US" dirty="0" smtClean="0"/>
          </a:p>
          <a:p>
            <a:pPr>
              <a:defRPr/>
            </a:pPr>
            <a:r>
              <a:rPr lang="en-US" dirty="0" smtClean="0"/>
              <a:t>COPYRIGHT LAW was designed to promote authorship and art, and covers the details of expression of a work. </a:t>
            </a:r>
          </a:p>
          <a:p>
            <a:pPr>
              <a:defRPr/>
            </a:pPr>
            <a:endParaRPr lang="en-US" dirty="0" smtClean="0"/>
          </a:p>
          <a:p>
            <a:pPr>
              <a:defRPr/>
            </a:pPr>
            <a:r>
              <a:rPr lang="en-US" dirty="0" smtClean="0"/>
              <a:t>PATENT LAW was intended to promote the publication of useful ideas, at the price of giving the one who publishes an idea a temporary monopoly over it—a price that may be worth paying in some fields and not in others.</a:t>
            </a:r>
          </a:p>
          <a:p>
            <a:pPr>
              <a:defRPr/>
            </a:pPr>
            <a:endParaRPr lang="en-US" dirty="0" smtClean="0"/>
          </a:p>
          <a:p>
            <a:pPr>
              <a:defRPr/>
            </a:pPr>
            <a:r>
              <a:rPr lang="en-US" dirty="0" smtClean="0"/>
              <a:t>TRADEMARK LAW, by contrast, was not intended to promote any particular way of acting, but simply to enable buyers to know what they are buying. </a:t>
            </a:r>
          </a:p>
          <a:p>
            <a:pPr>
              <a:defRPr/>
            </a:pPr>
            <a:endParaRPr lang="en-US" dirty="0" smtClean="0"/>
          </a:p>
          <a:p>
            <a:pPr>
              <a:defRPr/>
            </a:pPr>
            <a:r>
              <a:rPr lang="en-US" dirty="0" smtClean="0"/>
              <a:t>Why a separate limit on corporate copyrights? Because corporations do not have lifetimes. Time recently extended due to Mickey Mouse about to go off copyright. Is it fair for someone else to be able to copy Mickey Mouse? My grandfather was a business partner of Walt Disney, producing Donald Duck orange juice, grapefruit, etc.</a:t>
            </a:r>
          </a:p>
          <a:p>
            <a:pPr>
              <a:defRPr/>
            </a:pPr>
            <a:endParaRPr lang="en-US" dirty="0"/>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5D26E492-0C76-439A-BD90-70B40BEB1F1E}" type="slidenum">
              <a:rPr lang="en-US" altLang="en-US" smtClean="0">
                <a:latin typeface="Calibri" panose="020F0502020204030204" pitchFamily="34" charset="0"/>
              </a:rPr>
              <a:pPr/>
              <a:t>22</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72051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2546350" y="876300"/>
            <a:ext cx="4203700" cy="23653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20000"/>
          </a:bodyPr>
          <a:lstStyle/>
          <a:p>
            <a:pPr>
              <a:defRPr/>
            </a:pPr>
            <a:r>
              <a:rPr lang="en-US" dirty="0" smtClean="0"/>
              <a:t>TRADE SECRETS: e.g. formula for Coca Cola</a:t>
            </a:r>
          </a:p>
          <a:p>
            <a:pPr>
              <a:defRPr/>
            </a:pPr>
            <a:r>
              <a:rPr lang="en-US" dirty="0" smtClean="0"/>
              <a:t>There is really no protection. Have to prove theft of trade secret in order to prosecute.</a:t>
            </a:r>
          </a:p>
          <a:p>
            <a:pPr>
              <a:defRPr/>
            </a:pPr>
            <a:r>
              <a:rPr lang="en-US" dirty="0" smtClean="0"/>
              <a:t>PATENT: Infringement is sufficient for “prosecution”. Disadvantage: Have to PUBLISH the invention in order to receive protection.</a:t>
            </a:r>
          </a:p>
          <a:p>
            <a:pPr>
              <a:defRPr/>
            </a:pPr>
            <a:r>
              <a:rPr lang="en-US" dirty="0" smtClean="0"/>
              <a:t>UTILITY PATENT: processes, machines, articles of manufacture, composition of matter: fiber optics, computer hardware, medications.</a:t>
            </a:r>
          </a:p>
          <a:p>
            <a:pPr>
              <a:defRPr/>
            </a:pPr>
            <a:r>
              <a:rPr lang="en-US" dirty="0" smtClean="0"/>
              <a:t>DESIGN PATENT: new, original, ornamental designs for articles of manufacture: look of athletic shoe, bicycle helmet, Star Wars character</a:t>
            </a:r>
          </a:p>
          <a:p>
            <a:pPr>
              <a:defRPr/>
            </a:pPr>
            <a:r>
              <a:rPr lang="en-US" dirty="0" smtClean="0"/>
              <a:t>PLANT PATENT: invented or discovered ASEXUALLY reproduced plant varieties: Silver Queen corn, Better Boy tomatoes</a:t>
            </a:r>
          </a:p>
          <a:p>
            <a:pPr>
              <a:defRPr/>
            </a:pPr>
            <a:endParaRPr lang="en-US" dirty="0" smtClean="0"/>
          </a:p>
          <a:p>
            <a:pPr>
              <a:defRPr/>
            </a:pPr>
            <a:r>
              <a:rPr lang="en-US" dirty="0" smtClean="0"/>
              <a:t>THERE IS NO GENERALIZED LEGAL FRAMEWORK FOR ALL THREE (PATENT/TRADMARKS/COPYRIGHT LAW)</a:t>
            </a:r>
          </a:p>
          <a:p>
            <a:pPr>
              <a:defRPr/>
            </a:pPr>
            <a:endParaRPr lang="en-US" dirty="0" smtClean="0"/>
          </a:p>
          <a:p>
            <a:pPr>
              <a:defRPr/>
            </a:pPr>
            <a:r>
              <a:rPr lang="en-US" dirty="0" smtClean="0"/>
              <a:t>COPYRIGHT LAW was designed to promote authorship and art, and covers the details of expression of a work. </a:t>
            </a:r>
          </a:p>
          <a:p>
            <a:pPr>
              <a:defRPr/>
            </a:pPr>
            <a:endParaRPr lang="en-US" dirty="0" smtClean="0"/>
          </a:p>
          <a:p>
            <a:pPr>
              <a:defRPr/>
            </a:pPr>
            <a:r>
              <a:rPr lang="en-US" dirty="0" smtClean="0"/>
              <a:t>PATENT LAW was intended to promote the publication of useful ideas, at the price of giving the one who publishes an idea a temporary monopoly over it—a price that may be worth paying in some fields and not in others.</a:t>
            </a:r>
          </a:p>
          <a:p>
            <a:pPr>
              <a:defRPr/>
            </a:pPr>
            <a:endParaRPr lang="en-US" dirty="0" smtClean="0"/>
          </a:p>
          <a:p>
            <a:pPr>
              <a:defRPr/>
            </a:pPr>
            <a:r>
              <a:rPr lang="en-US" dirty="0" smtClean="0"/>
              <a:t>TRADEMARK LAW, by contrast, was not intended to promote any particular way of acting, but simply to enable buyers to know what they are buying. </a:t>
            </a:r>
          </a:p>
          <a:p>
            <a:pPr>
              <a:defRPr/>
            </a:pPr>
            <a:endParaRPr lang="en-US" dirty="0" smtClean="0"/>
          </a:p>
          <a:p>
            <a:pPr>
              <a:defRPr/>
            </a:pPr>
            <a:r>
              <a:rPr lang="en-US" dirty="0" smtClean="0"/>
              <a:t>Why a separate limit on corporate copyrights? Because corporations do not have lifetimes. Time recently extended due to Mickey Mouse about to go off copyright. Is it fair for someone else to be able to copy Mickey Mouse? My grandfather was a business partner of Walt Disney, producing Donald Duck orange juice, grapefruit, etc.</a:t>
            </a:r>
          </a:p>
          <a:p>
            <a:pPr>
              <a:defRPr/>
            </a:pPr>
            <a:endParaRPr lang="en-US" dirty="0"/>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5D26E492-0C76-439A-BD90-70B40BEB1F1E}" type="slidenum">
              <a:rPr lang="en-US" altLang="en-US" smtClean="0">
                <a:latin typeface="Calibri" panose="020F0502020204030204" pitchFamily="34" charset="0"/>
              </a:rPr>
              <a:pPr/>
              <a:t>23</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72051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xfrm>
            <a:off x="2546350" y="876300"/>
            <a:ext cx="4203700" cy="23653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7A862E7A-79E0-455F-A4A6-02BE6B93B09D}" type="slidenum">
              <a:rPr lang="en-US" altLang="en-US" smtClean="0">
                <a:latin typeface="Calibri" panose="020F0502020204030204" pitchFamily="34" charset="0"/>
              </a:rPr>
              <a:pPr/>
              <a:t>25</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3932651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2546350" y="876300"/>
            <a:ext cx="4203700" cy="23653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74E18456-7B8C-4347-B3CA-B47E6514EB91}" type="slidenum">
              <a:rPr lang="en-US" altLang="en-US" smtClean="0">
                <a:latin typeface="Calibri" panose="020F0502020204030204" pitchFamily="34" charset="0"/>
              </a:rPr>
              <a:pPr/>
              <a:t>33</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40968058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Revlon</a:t>
            </a:r>
            <a:r>
              <a:rPr lang="en-US" baseline="0" smtClean="0"/>
              <a:t> case?</a:t>
            </a:r>
            <a:endParaRPr lang="en-US"/>
          </a:p>
        </p:txBody>
      </p:sp>
      <p:sp>
        <p:nvSpPr>
          <p:cNvPr id="4" name="Slide Number Placeholder 3"/>
          <p:cNvSpPr>
            <a:spLocks noGrp="1"/>
          </p:cNvSpPr>
          <p:nvPr>
            <p:ph type="sldNum" sz="quarter" idx="10"/>
          </p:nvPr>
        </p:nvSpPr>
        <p:spPr/>
        <p:txBody>
          <a:bodyPr/>
          <a:lstStyle/>
          <a:p>
            <a:fld id="{61AB6E76-CAEF-4E80-A577-756AEFE640F1}" type="slidenum">
              <a:rPr lang="en-US" smtClean="0"/>
              <a:t>35</a:t>
            </a:fld>
            <a:endParaRPr lang="en-US"/>
          </a:p>
        </p:txBody>
      </p:sp>
    </p:spTree>
    <p:extLst>
      <p:ext uri="{BB962C8B-B14F-4D97-AF65-F5344CB8AC3E}">
        <p14:creationId xmlns:p14="http://schemas.microsoft.com/office/powerpoint/2010/main" val="4227320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lots of other examples:</a:t>
            </a:r>
            <a:r>
              <a:rPr lang="en-US" baseline="0" smtClean="0"/>
              <a:t> healthcare.gov, Nasdaq outage, AT&amp;T network outage, patriot missle bug</a:t>
            </a:r>
            <a:endParaRPr lang="en-US"/>
          </a:p>
        </p:txBody>
      </p:sp>
      <p:sp>
        <p:nvSpPr>
          <p:cNvPr id="4" name="Slide Number Placeholder 3"/>
          <p:cNvSpPr>
            <a:spLocks noGrp="1"/>
          </p:cNvSpPr>
          <p:nvPr>
            <p:ph type="sldNum" sz="quarter" idx="10"/>
          </p:nvPr>
        </p:nvSpPr>
        <p:spPr/>
        <p:txBody>
          <a:bodyPr/>
          <a:lstStyle/>
          <a:p>
            <a:fld id="{61AB6E76-CAEF-4E80-A577-756AEFE640F1}" type="slidenum">
              <a:rPr lang="en-US" smtClean="0"/>
              <a:t>39</a:t>
            </a:fld>
            <a:endParaRPr lang="en-US"/>
          </a:p>
        </p:txBody>
      </p:sp>
    </p:spTree>
    <p:extLst>
      <p:ext uri="{BB962C8B-B14F-4D97-AF65-F5344CB8AC3E}">
        <p14:creationId xmlns:p14="http://schemas.microsoft.com/office/powerpoint/2010/main" val="3199852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1. with</a:t>
            </a:r>
            <a:r>
              <a:rPr lang="en-US" baseline="0" smtClean="0"/>
              <a:t> regard library records, imagine books you might not want others to know you checked out, like on politics, building certain devices, sex...</a:t>
            </a:r>
          </a:p>
          <a:p>
            <a:r>
              <a:rPr lang="en-US" baseline="0" smtClean="0"/>
              <a:t>2. generally, library records are not explicitly protected, but they are for students (under FERPA)</a:t>
            </a:r>
          </a:p>
          <a:p>
            <a:r>
              <a:rPr lang="en-US" baseline="0" smtClean="0"/>
              <a:t>3. for videos, purchases, and phone records, it depends on the company, their policies, and security measures</a:t>
            </a:r>
            <a:endParaRPr lang="en-US"/>
          </a:p>
        </p:txBody>
      </p:sp>
      <p:sp>
        <p:nvSpPr>
          <p:cNvPr id="4" name="Slide Number Placeholder 3"/>
          <p:cNvSpPr>
            <a:spLocks noGrp="1"/>
          </p:cNvSpPr>
          <p:nvPr>
            <p:ph type="sldNum" sz="quarter" idx="10"/>
          </p:nvPr>
        </p:nvSpPr>
        <p:spPr/>
        <p:txBody>
          <a:bodyPr/>
          <a:lstStyle/>
          <a:p>
            <a:fld id="{61AB6E76-CAEF-4E80-A577-756AEFE640F1}" type="slidenum">
              <a:rPr lang="en-US" smtClean="0"/>
              <a:t>68</a:t>
            </a:fld>
            <a:endParaRPr lang="en-US"/>
          </a:p>
        </p:txBody>
      </p:sp>
    </p:spTree>
    <p:extLst>
      <p:ext uri="{BB962C8B-B14F-4D97-AF65-F5344CB8AC3E}">
        <p14:creationId xmlns:p14="http://schemas.microsoft.com/office/powerpoint/2010/main" val="1880641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D28985F-2B58-4004-B327-AEA8FA4D4896}" type="datetimeFigureOut">
              <a:rPr lang="en-US" smtClean="0"/>
              <a:t>11/3/2016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30B77C-3BBC-4516-8B1E-045F6BD2B884}" type="slidenum">
              <a:rPr lang="en-US" smtClean="0"/>
              <a:t>‹#›</a:t>
            </a:fld>
            <a:endParaRPr lang="en-US"/>
          </a:p>
        </p:txBody>
      </p:sp>
    </p:spTree>
    <p:extLst>
      <p:ext uri="{BB962C8B-B14F-4D97-AF65-F5344CB8AC3E}">
        <p14:creationId xmlns:p14="http://schemas.microsoft.com/office/powerpoint/2010/main" val="4032884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28985F-2B58-4004-B327-AEA8FA4D4896}" type="datetimeFigureOut">
              <a:rPr lang="en-US" smtClean="0"/>
              <a:t>11/3/2016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30B77C-3BBC-4516-8B1E-045F6BD2B884}" type="slidenum">
              <a:rPr lang="en-US" smtClean="0"/>
              <a:t>‹#›</a:t>
            </a:fld>
            <a:endParaRPr lang="en-US"/>
          </a:p>
        </p:txBody>
      </p:sp>
    </p:spTree>
    <p:extLst>
      <p:ext uri="{BB962C8B-B14F-4D97-AF65-F5344CB8AC3E}">
        <p14:creationId xmlns:p14="http://schemas.microsoft.com/office/powerpoint/2010/main" val="377660987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28985F-2B58-4004-B327-AEA8FA4D4896}" type="datetimeFigureOut">
              <a:rPr lang="en-US" smtClean="0"/>
              <a:t>11/3/2016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30B77C-3BBC-4516-8B1E-045F6BD2B884}" type="slidenum">
              <a:rPr lang="en-US" smtClean="0"/>
              <a:t>‹#›</a:t>
            </a:fld>
            <a:endParaRPr lang="en-US"/>
          </a:p>
        </p:txBody>
      </p:sp>
    </p:spTree>
    <p:extLst>
      <p:ext uri="{BB962C8B-B14F-4D97-AF65-F5344CB8AC3E}">
        <p14:creationId xmlns:p14="http://schemas.microsoft.com/office/powerpoint/2010/main" val="485703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D28985F-2B58-4004-B327-AEA8FA4D4896}" type="datetimeFigureOut">
              <a:rPr lang="en-US" smtClean="0"/>
              <a:t>11/3/2016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30B77C-3BBC-4516-8B1E-045F6BD2B884}" type="slidenum">
              <a:rPr lang="en-US" smtClean="0"/>
              <a:t>‹#›</a:t>
            </a:fld>
            <a:endParaRPr lang="en-US"/>
          </a:p>
        </p:txBody>
      </p:sp>
    </p:spTree>
    <p:extLst>
      <p:ext uri="{BB962C8B-B14F-4D97-AF65-F5344CB8AC3E}">
        <p14:creationId xmlns:p14="http://schemas.microsoft.com/office/powerpoint/2010/main" val="253399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28985F-2B58-4004-B327-AEA8FA4D4896}" type="datetimeFigureOut">
              <a:rPr lang="en-US" smtClean="0"/>
              <a:t>11/3/2016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30B77C-3BBC-4516-8B1E-045F6BD2B884}" type="slidenum">
              <a:rPr lang="en-US" smtClean="0"/>
              <a:t>‹#›</a:t>
            </a:fld>
            <a:endParaRPr lang="en-US"/>
          </a:p>
        </p:txBody>
      </p:sp>
    </p:spTree>
    <p:extLst>
      <p:ext uri="{BB962C8B-B14F-4D97-AF65-F5344CB8AC3E}">
        <p14:creationId xmlns:p14="http://schemas.microsoft.com/office/powerpoint/2010/main" val="3348250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D28985F-2B58-4004-B327-AEA8FA4D4896}" type="datetimeFigureOut">
              <a:rPr lang="en-US" smtClean="0"/>
              <a:t>11/3/2016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30B77C-3BBC-4516-8B1E-045F6BD2B884}" type="slidenum">
              <a:rPr lang="en-US" smtClean="0"/>
              <a:t>‹#›</a:t>
            </a:fld>
            <a:endParaRPr lang="en-US"/>
          </a:p>
        </p:txBody>
      </p:sp>
    </p:spTree>
    <p:extLst>
      <p:ext uri="{BB962C8B-B14F-4D97-AF65-F5344CB8AC3E}">
        <p14:creationId xmlns:p14="http://schemas.microsoft.com/office/powerpoint/2010/main" val="1994214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28985F-2B58-4004-B327-AEA8FA4D4896}" type="datetimeFigureOut">
              <a:rPr lang="en-US" smtClean="0"/>
              <a:t>11/3/2016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30B77C-3BBC-4516-8B1E-045F6BD2B884}" type="slidenum">
              <a:rPr lang="en-US" smtClean="0"/>
              <a:t>‹#›</a:t>
            </a:fld>
            <a:endParaRPr lang="en-US"/>
          </a:p>
        </p:txBody>
      </p:sp>
    </p:spTree>
    <p:extLst>
      <p:ext uri="{BB962C8B-B14F-4D97-AF65-F5344CB8AC3E}">
        <p14:creationId xmlns:p14="http://schemas.microsoft.com/office/powerpoint/2010/main" val="1397080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28985F-2B58-4004-B327-AEA8FA4D4896}" type="datetimeFigureOut">
              <a:rPr lang="en-US" smtClean="0"/>
              <a:t>11/3/2016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30B77C-3BBC-4516-8B1E-045F6BD2B884}" type="slidenum">
              <a:rPr lang="en-US" smtClean="0"/>
              <a:t>‹#›</a:t>
            </a:fld>
            <a:endParaRPr lang="en-US"/>
          </a:p>
        </p:txBody>
      </p:sp>
    </p:spTree>
    <p:extLst>
      <p:ext uri="{BB962C8B-B14F-4D97-AF65-F5344CB8AC3E}">
        <p14:creationId xmlns:p14="http://schemas.microsoft.com/office/powerpoint/2010/main" val="3952027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28985F-2B58-4004-B327-AEA8FA4D4896}" type="datetimeFigureOut">
              <a:rPr lang="en-US" smtClean="0"/>
              <a:t>11/3/2016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30B77C-3BBC-4516-8B1E-045F6BD2B884}" type="slidenum">
              <a:rPr lang="en-US" smtClean="0"/>
              <a:t>‹#›</a:t>
            </a:fld>
            <a:endParaRPr lang="en-US"/>
          </a:p>
        </p:txBody>
      </p:sp>
    </p:spTree>
    <p:extLst>
      <p:ext uri="{BB962C8B-B14F-4D97-AF65-F5344CB8AC3E}">
        <p14:creationId xmlns:p14="http://schemas.microsoft.com/office/powerpoint/2010/main" val="2982833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28985F-2B58-4004-B327-AEA8FA4D4896}" type="datetimeFigureOut">
              <a:rPr lang="en-US" smtClean="0"/>
              <a:t>11/3/2016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30B77C-3BBC-4516-8B1E-045F6BD2B884}" type="slidenum">
              <a:rPr lang="en-US" smtClean="0"/>
              <a:t>‹#›</a:t>
            </a:fld>
            <a:endParaRPr lang="en-US"/>
          </a:p>
        </p:txBody>
      </p:sp>
    </p:spTree>
    <p:extLst>
      <p:ext uri="{BB962C8B-B14F-4D97-AF65-F5344CB8AC3E}">
        <p14:creationId xmlns:p14="http://schemas.microsoft.com/office/powerpoint/2010/main" val="262213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28985F-2B58-4004-B327-AEA8FA4D4896}" type="datetimeFigureOut">
              <a:rPr lang="en-US" smtClean="0"/>
              <a:t>11/3/2016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30B77C-3BBC-4516-8B1E-045F6BD2B884}" type="slidenum">
              <a:rPr lang="en-US" smtClean="0"/>
              <a:t>‹#›</a:t>
            </a:fld>
            <a:endParaRPr lang="en-US"/>
          </a:p>
        </p:txBody>
      </p:sp>
    </p:spTree>
    <p:extLst>
      <p:ext uri="{BB962C8B-B14F-4D97-AF65-F5344CB8AC3E}">
        <p14:creationId xmlns:p14="http://schemas.microsoft.com/office/powerpoint/2010/main" val="20538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28985F-2B58-4004-B327-AEA8FA4D4896}" type="datetimeFigureOut">
              <a:rPr lang="en-US" smtClean="0"/>
              <a:t>11/3/2016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30B77C-3BBC-4516-8B1E-045F6BD2B884}" type="slidenum">
              <a:rPr lang="en-US" smtClean="0"/>
              <a:t>‹#›</a:t>
            </a:fld>
            <a:endParaRPr lang="en-US"/>
          </a:p>
        </p:txBody>
      </p:sp>
    </p:spTree>
    <p:extLst>
      <p:ext uri="{BB962C8B-B14F-4D97-AF65-F5344CB8AC3E}">
        <p14:creationId xmlns:p14="http://schemas.microsoft.com/office/powerpoint/2010/main" val="28907500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patft.uspto.gov/netacgi/nph-Parser?Sect1=PTO1&amp;Sect2=HITOFF&amp;d=PALL&amp;p=1&amp;u=/netahtml/PTO/srchnum.htm&amp;r=1&amp;f=G&amp;l=50&amp;s1=8,661,132.PN.&amp;OS=PN/8,661,132&amp;RS=PN/8,661,132" TargetMode="External"/><Relationship Id="rId13" Type="http://schemas.openxmlformats.org/officeDocument/2006/relationships/hyperlink" Target="http://patft.uspto.gov/netacgi/nph-Parser?Sect1=PTO1&amp;Sect2=HITOFF&amp;d=PALL&amp;p=1&amp;u=/netahtml/PTO/srchnum.htm&amp;r=1&amp;f=G&amp;l=50&amp;s1=8,639,497.PN.&amp;OS=PN/8,639,497&amp;RS=PN/8,639,497" TargetMode="External"/><Relationship Id="rId3" Type="http://schemas.openxmlformats.org/officeDocument/2006/relationships/hyperlink" Target="http://www.ibm.com/cloud-computing/us/en/" TargetMode="External"/><Relationship Id="rId7" Type="http://schemas.openxmlformats.org/officeDocument/2006/relationships/image" Target="../media/image1.emf"/><Relationship Id="rId12" Type="http://schemas.openxmlformats.org/officeDocument/2006/relationships/hyperlink" Target="http://patft.uspto.gov/netacgi/nph-Parser?Sect1=PTO1&amp;Sect2=HITOFF&amp;d=PALL&amp;p=1&amp;u=/netahtml/PTO/srchnum.htm&amp;r=1&amp;f=G&amp;l=50&amp;s1=8,869,274.PN.&amp;OS=PN/8,869,274&amp;RS=PN/8,869,274"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hyperlink" Target="http://www.ibm.com/mobilefirst/us/en/" TargetMode="External"/><Relationship Id="rId11" Type="http://schemas.openxmlformats.org/officeDocument/2006/relationships/hyperlink" Target="http://patft.uspto.gov/netacgi/nph-Parser?Sect1=PTO1&amp;Sect2=HITOFF&amp;d=PALL&amp;p=1&amp;u=/netahtml/PTO/srchnum.htm&amp;r=1&amp;f=G&amp;l=50&amp;s1=8,706,648.PN.&amp;OS=PN/8,706,648&amp;RS=PN/8,706,648" TargetMode="External"/><Relationship Id="rId5" Type="http://schemas.openxmlformats.org/officeDocument/2006/relationships/hyperlink" Target="http://www.ibm.com/social-business/" TargetMode="External"/><Relationship Id="rId10" Type="http://schemas.openxmlformats.org/officeDocument/2006/relationships/hyperlink" Target="http://patft.uspto.gov/netacgi/nph-Parser?Sect1=PTO1&amp;Sect2=HITOFF&amp;d=PALL&amp;p=1&amp;u=/netahtml/PTO/srchnum.htm&amp;r=1&amp;f=G&amp;l=50&amp;s1=8,903,360.PN.&amp;OS=PN/8,903,360&amp;RS=PN/8,903,360" TargetMode="External"/><Relationship Id="rId4" Type="http://schemas.openxmlformats.org/officeDocument/2006/relationships/hyperlink" Target="http://www.ibm.com/big-data/us/en/big-data-and-analytics/" TargetMode="External"/><Relationship Id="rId9" Type="http://schemas.openxmlformats.org/officeDocument/2006/relationships/hyperlink" Target="http://patft.uspto.gov/netacgi/nph-Parser?Sect1=PTO1&amp;Sect2=HITOFF&amp;d=PALL&amp;p=1&amp;u=/netahtml/PTO/srchnum.htm&amp;r=1&amp;f=G&amp;l=50&amp;s1=8,874,638.PN.&amp;OS=PN/8,874,638&amp;RS=PN/8,874,638"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8843" y="1955120"/>
            <a:ext cx="11283043" cy="1645330"/>
          </a:xfrm>
        </p:spPr>
        <p:txBody>
          <a:bodyPr>
            <a:normAutofit fontScale="90000"/>
          </a:bodyPr>
          <a:lstStyle/>
          <a:p>
            <a:r>
              <a:rPr lang="en-US" sz="4800" smtClean="0"/>
              <a:t>Legal and Ethical Issues in Computer Science, </a:t>
            </a:r>
            <a:br>
              <a:rPr lang="en-US" sz="4800" smtClean="0"/>
            </a:br>
            <a:r>
              <a:rPr lang="en-US" sz="4800" smtClean="0"/>
              <a:t>Information Technology, and Software Engineering</a:t>
            </a:r>
            <a:endParaRPr lang="en-US" sz="4800"/>
          </a:p>
        </p:txBody>
      </p:sp>
      <p:sp>
        <p:nvSpPr>
          <p:cNvPr id="3" name="Subtitle 2"/>
          <p:cNvSpPr>
            <a:spLocks noGrp="1"/>
          </p:cNvSpPr>
          <p:nvPr>
            <p:ph type="subTitle" idx="1"/>
          </p:nvPr>
        </p:nvSpPr>
        <p:spPr>
          <a:xfrm>
            <a:off x="1572986" y="4165373"/>
            <a:ext cx="9144000" cy="1655762"/>
          </a:xfrm>
        </p:spPr>
        <p:txBody>
          <a:bodyPr>
            <a:normAutofit/>
          </a:bodyPr>
          <a:lstStyle/>
          <a:p>
            <a:endParaRPr lang="en-US" dirty="0" smtClean="0"/>
          </a:p>
        </p:txBody>
      </p:sp>
    </p:spTree>
    <p:extLst>
      <p:ext uri="{BB962C8B-B14F-4D97-AF65-F5344CB8AC3E}">
        <p14:creationId xmlns:p14="http://schemas.microsoft.com/office/powerpoint/2010/main" val="3119865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60903"/>
            <a:ext cx="10515600" cy="5516060"/>
          </a:xfrm>
        </p:spPr>
        <p:txBody>
          <a:bodyPr>
            <a:normAutofit/>
          </a:bodyPr>
          <a:lstStyle/>
          <a:p>
            <a:r>
              <a:rPr lang="en-US" sz="3200" smtClean="0"/>
              <a:t>As computer scientists and professional software engineers, you will inevitably be faced with making difficult decisions</a:t>
            </a:r>
          </a:p>
          <a:p>
            <a:pPr lvl="1"/>
            <a:r>
              <a:rPr lang="en-US" sz="2800" smtClean="0"/>
              <a:t>re-use of source code</a:t>
            </a:r>
          </a:p>
          <a:p>
            <a:pPr lvl="1"/>
            <a:r>
              <a:rPr lang="en-US" sz="2800" smtClean="0"/>
              <a:t>re-use of copyrighted material (images...)</a:t>
            </a:r>
          </a:p>
          <a:p>
            <a:pPr lvl="1"/>
            <a:r>
              <a:rPr lang="en-US" sz="2800" smtClean="0"/>
              <a:t>enforcing strength of passwords</a:t>
            </a:r>
          </a:p>
          <a:p>
            <a:pPr lvl="1"/>
            <a:r>
              <a:rPr lang="en-US" sz="2800" smtClean="0"/>
              <a:t>knowledge of a flaw or bug in software about to be released</a:t>
            </a:r>
          </a:p>
          <a:p>
            <a:pPr lvl="1"/>
            <a:r>
              <a:rPr lang="en-US" sz="2800"/>
              <a:t>design of a software feature that is potentially dangerous</a:t>
            </a:r>
          </a:p>
          <a:p>
            <a:pPr lvl="1"/>
            <a:r>
              <a:rPr lang="en-US" sz="2800" smtClean="0"/>
              <a:t>discovery of a security flaw that could be used to extract users' personal info</a:t>
            </a:r>
          </a:p>
          <a:p>
            <a:pPr lvl="1"/>
            <a:r>
              <a:rPr lang="en-US" sz="2800" smtClean="0"/>
              <a:t>should a database be encrypted?  what level of security is appropriate?</a:t>
            </a:r>
          </a:p>
          <a:p>
            <a:pPr lvl="1"/>
            <a:endParaRPr lang="en-US" sz="2800"/>
          </a:p>
        </p:txBody>
      </p:sp>
      <p:sp>
        <p:nvSpPr>
          <p:cNvPr id="4" name="Slide Number Placeholder 3"/>
          <p:cNvSpPr>
            <a:spLocks noGrp="1"/>
          </p:cNvSpPr>
          <p:nvPr>
            <p:ph type="sldNum" sz="quarter" idx="12"/>
          </p:nvPr>
        </p:nvSpPr>
        <p:spPr/>
        <p:txBody>
          <a:bodyPr/>
          <a:lstStyle/>
          <a:p>
            <a:fld id="{F730B77C-3BBC-4516-8B1E-045F6BD2B884}" type="slidenum">
              <a:rPr lang="en-US" smtClean="0"/>
              <a:t>2</a:t>
            </a:fld>
            <a:endParaRPr lang="en-US"/>
          </a:p>
        </p:txBody>
      </p:sp>
    </p:spTree>
    <p:extLst>
      <p:ext uri="{BB962C8B-B14F-4D97-AF65-F5344CB8AC3E}">
        <p14:creationId xmlns:p14="http://schemas.microsoft.com/office/powerpoint/2010/main" val="4064534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60903"/>
            <a:ext cx="10515600" cy="5516060"/>
          </a:xfrm>
        </p:spPr>
        <p:txBody>
          <a:bodyPr>
            <a:normAutofit/>
          </a:bodyPr>
          <a:lstStyle/>
          <a:p>
            <a:r>
              <a:rPr lang="en-US" sz="3200" smtClean="0"/>
              <a:t>Sometimes there are clear-cut laws that tell us what is </a:t>
            </a:r>
            <a:r>
              <a:rPr lang="en-US" sz="3200" u="sng" smtClean="0"/>
              <a:t>legal</a:t>
            </a:r>
          </a:p>
          <a:p>
            <a:pPr lvl="1"/>
            <a:r>
              <a:rPr lang="en-US" sz="2800" smtClean="0"/>
              <a:t>computer scientists must understand laws related to software engineering</a:t>
            </a:r>
          </a:p>
          <a:p>
            <a:r>
              <a:rPr lang="en-US" sz="3200" smtClean="0"/>
              <a:t>Other situations might fall into gray areas (with pros and cons) and you have to make a choice</a:t>
            </a:r>
          </a:p>
          <a:p>
            <a:r>
              <a:rPr lang="en-US" sz="3200" smtClean="0"/>
              <a:t>Thus we need to also understand what is </a:t>
            </a:r>
            <a:r>
              <a:rPr lang="en-US" sz="3200" u="sng" smtClean="0"/>
              <a:t>ethical</a:t>
            </a:r>
          </a:p>
          <a:p>
            <a:pPr lvl="1"/>
            <a:endParaRPr lang="en-US" sz="2800"/>
          </a:p>
        </p:txBody>
      </p:sp>
      <p:sp>
        <p:nvSpPr>
          <p:cNvPr id="4" name="Slide Number Placeholder 3"/>
          <p:cNvSpPr>
            <a:spLocks noGrp="1"/>
          </p:cNvSpPr>
          <p:nvPr>
            <p:ph type="sldNum" sz="quarter" idx="12"/>
          </p:nvPr>
        </p:nvSpPr>
        <p:spPr/>
        <p:txBody>
          <a:bodyPr/>
          <a:lstStyle/>
          <a:p>
            <a:fld id="{F730B77C-3BBC-4516-8B1E-045F6BD2B884}" type="slidenum">
              <a:rPr lang="en-US" smtClean="0"/>
              <a:t>3</a:t>
            </a:fld>
            <a:endParaRPr lang="en-US"/>
          </a:p>
        </p:txBody>
      </p:sp>
    </p:spTree>
    <p:extLst>
      <p:ext uri="{BB962C8B-B14F-4D97-AF65-F5344CB8AC3E}">
        <p14:creationId xmlns:p14="http://schemas.microsoft.com/office/powerpoint/2010/main" val="99881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Ethical Frameworks</a:t>
            </a:r>
            <a:endParaRPr lang="en-US"/>
          </a:p>
        </p:txBody>
      </p:sp>
      <p:sp>
        <p:nvSpPr>
          <p:cNvPr id="3" name="Content Placeholder 2"/>
          <p:cNvSpPr>
            <a:spLocks noGrp="1"/>
          </p:cNvSpPr>
          <p:nvPr>
            <p:ph idx="1"/>
          </p:nvPr>
        </p:nvSpPr>
        <p:spPr>
          <a:xfrm>
            <a:off x="838198" y="1541845"/>
            <a:ext cx="11121429" cy="4351338"/>
          </a:xfrm>
        </p:spPr>
        <p:txBody>
          <a:bodyPr>
            <a:noAutofit/>
          </a:bodyPr>
          <a:lstStyle/>
          <a:p>
            <a:r>
              <a:rPr lang="en-US" smtClean="0"/>
              <a:t>Moral </a:t>
            </a:r>
            <a:r>
              <a:rPr lang="en-US"/>
              <a:t>Principles as a framework</a:t>
            </a:r>
          </a:p>
          <a:p>
            <a:pPr lvl="1"/>
            <a:r>
              <a:rPr lang="en-US"/>
              <a:t>the </a:t>
            </a:r>
            <a:r>
              <a:rPr lang="en-US" i="1"/>
              <a:t>reason</a:t>
            </a:r>
            <a:r>
              <a:rPr lang="en-US"/>
              <a:t> we make a choice matters (see philosophers like Kant...)</a:t>
            </a:r>
          </a:p>
          <a:p>
            <a:pPr lvl="1"/>
            <a:r>
              <a:rPr lang="en-US"/>
              <a:t>most people have an intrinsic sense of what is the "right" thing to do </a:t>
            </a:r>
          </a:p>
          <a:p>
            <a:pPr lvl="1"/>
            <a:r>
              <a:rPr lang="en-US"/>
              <a:t>is breaking a law ever ethical?</a:t>
            </a:r>
          </a:p>
          <a:p>
            <a:pPr lvl="2"/>
            <a:r>
              <a:rPr lang="en-US" sz="1800"/>
              <a:t>even if you won't get caught? even if you can justify it? even if there is a benefit to others?</a:t>
            </a:r>
          </a:p>
          <a:p>
            <a:r>
              <a:rPr lang="en-US"/>
              <a:t>Utilitarian framework </a:t>
            </a:r>
          </a:p>
          <a:p>
            <a:pPr lvl="1"/>
            <a:r>
              <a:rPr lang="en-US" i="1"/>
              <a:t>cost analysis </a:t>
            </a:r>
            <a:r>
              <a:rPr lang="en-US"/>
              <a:t>based on risks, costs, and probabilities of </a:t>
            </a:r>
            <a:r>
              <a:rPr lang="en-US" smtClean="0"/>
              <a:t>outcomes (popular with engineers)</a:t>
            </a:r>
            <a:endParaRPr lang="en-US"/>
          </a:p>
          <a:p>
            <a:pPr lvl="1"/>
            <a:r>
              <a:rPr lang="en-US" smtClean="0"/>
              <a:t>includes </a:t>
            </a:r>
            <a:r>
              <a:rPr lang="en-US"/>
              <a:t>consideration of legal violations (through liability, cost of fines, risk of jail)</a:t>
            </a:r>
          </a:p>
          <a:p>
            <a:pPr lvl="1"/>
            <a:r>
              <a:rPr lang="en-US"/>
              <a:t>historically, many horrible decisions have been justified based on cost analysis</a:t>
            </a:r>
          </a:p>
          <a:p>
            <a:pPr lvl="1"/>
            <a:r>
              <a:rPr lang="en-US"/>
              <a:t>example: illegally producing a generic version of a drug to treat diseases in a third-world country, if a pharmaceutical company that owns the patent charges an exhorbitant amount for it</a:t>
            </a:r>
          </a:p>
          <a:p>
            <a:pPr lvl="1"/>
            <a:endParaRPr lang="en-US"/>
          </a:p>
        </p:txBody>
      </p:sp>
      <p:sp>
        <p:nvSpPr>
          <p:cNvPr id="4" name="Slide Number Placeholder 3"/>
          <p:cNvSpPr>
            <a:spLocks noGrp="1"/>
          </p:cNvSpPr>
          <p:nvPr>
            <p:ph type="sldNum" sz="quarter" idx="12"/>
          </p:nvPr>
        </p:nvSpPr>
        <p:spPr/>
        <p:txBody>
          <a:bodyPr/>
          <a:lstStyle/>
          <a:p>
            <a:fld id="{F730B77C-3BBC-4516-8B1E-045F6BD2B884}" type="slidenum">
              <a:rPr lang="en-US" smtClean="0"/>
              <a:t>4</a:t>
            </a:fld>
            <a:endParaRPr lang="en-US"/>
          </a:p>
        </p:txBody>
      </p:sp>
      <p:sp>
        <p:nvSpPr>
          <p:cNvPr id="5" name="TextBox 4"/>
          <p:cNvSpPr txBox="1"/>
          <p:nvPr/>
        </p:nvSpPr>
        <p:spPr>
          <a:xfrm>
            <a:off x="6767603" y="751437"/>
            <a:ext cx="3583802" cy="646331"/>
          </a:xfrm>
          <a:prstGeom prst="rect">
            <a:avLst/>
          </a:prstGeom>
          <a:noFill/>
        </p:spPr>
        <p:txBody>
          <a:bodyPr wrap="none" rtlCol="0">
            <a:spAutoFit/>
          </a:bodyPr>
          <a:lstStyle/>
          <a:p>
            <a:r>
              <a:rPr lang="en-US" i="1" smtClean="0"/>
              <a:t>(these </a:t>
            </a:r>
            <a:r>
              <a:rPr lang="en-US" i="1"/>
              <a:t>will be covered in more detail </a:t>
            </a:r>
            <a:endParaRPr lang="en-US" i="1" smtClean="0"/>
          </a:p>
          <a:p>
            <a:pPr>
              <a:tabLst>
                <a:tab pos="227013" algn="l"/>
              </a:tabLst>
            </a:pPr>
            <a:r>
              <a:rPr lang="en-US" i="1" smtClean="0"/>
              <a:t>	in </a:t>
            </a:r>
            <a:r>
              <a:rPr lang="en-US" i="1"/>
              <a:t>ENGR 482 </a:t>
            </a:r>
            <a:r>
              <a:rPr lang="en-US" i="1" smtClean="0"/>
              <a:t>- Engineering </a:t>
            </a:r>
            <a:r>
              <a:rPr lang="en-US" i="1"/>
              <a:t>Ethics)</a:t>
            </a:r>
          </a:p>
        </p:txBody>
      </p:sp>
    </p:spTree>
    <p:extLst>
      <p:ext uri="{BB962C8B-B14F-4D97-AF65-F5344CB8AC3E}">
        <p14:creationId xmlns:p14="http://schemas.microsoft.com/office/powerpoint/2010/main" val="688089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Ethical Frameworks</a:t>
            </a:r>
            <a:endParaRPr lang="en-US"/>
          </a:p>
        </p:txBody>
      </p:sp>
      <p:sp>
        <p:nvSpPr>
          <p:cNvPr id="3" name="Content Placeholder 2"/>
          <p:cNvSpPr>
            <a:spLocks noGrp="1"/>
          </p:cNvSpPr>
          <p:nvPr>
            <p:ph idx="1"/>
          </p:nvPr>
        </p:nvSpPr>
        <p:spPr>
          <a:xfrm>
            <a:off x="838200" y="1541845"/>
            <a:ext cx="10859814" cy="4351338"/>
          </a:xfrm>
        </p:spPr>
        <p:txBody>
          <a:bodyPr>
            <a:normAutofit/>
          </a:bodyPr>
          <a:lstStyle/>
          <a:p>
            <a:r>
              <a:rPr lang="en-US" smtClean="0"/>
              <a:t>Framework of Individual Rights (or Respect for Persons)</a:t>
            </a:r>
          </a:p>
          <a:p>
            <a:pPr lvl="1"/>
            <a:r>
              <a:rPr lang="en-US"/>
              <a:t>can't put a price on life</a:t>
            </a:r>
          </a:p>
          <a:p>
            <a:pPr lvl="1"/>
            <a:r>
              <a:rPr lang="en-US" smtClean="0"/>
              <a:t>people are entitled to certain rights: right to dignity, right to </a:t>
            </a:r>
            <a:r>
              <a:rPr lang="en-US"/>
              <a:t>freedom, property </a:t>
            </a:r>
            <a:r>
              <a:rPr lang="en-US" smtClean="0"/>
              <a:t>rights</a:t>
            </a:r>
            <a:endParaRPr lang="en-US"/>
          </a:p>
          <a:p>
            <a:pPr lvl="1"/>
            <a:r>
              <a:rPr lang="en-US" smtClean="0"/>
              <a:t>one's actions should not trample the rights of others </a:t>
            </a:r>
          </a:p>
          <a:p>
            <a:r>
              <a:rPr lang="en-US"/>
              <a:t>Golden Rule </a:t>
            </a:r>
          </a:p>
          <a:p>
            <a:pPr lvl="1"/>
            <a:r>
              <a:rPr lang="en-US"/>
              <a:t>treat others as you want to be treated</a:t>
            </a:r>
          </a:p>
          <a:p>
            <a:pPr lvl="1"/>
            <a:r>
              <a:rPr lang="en-US"/>
              <a:t>example: documenting known bugs or important assumptions in your code</a:t>
            </a:r>
          </a:p>
          <a:p>
            <a:pPr lvl="1"/>
            <a:r>
              <a:rPr lang="en-US"/>
              <a:t>example: downloading .mp3's for free on BitTorrent because you don't want to pay 99</a:t>
            </a:r>
            <a:r>
              <a:rPr lang="en-US">
                <a:latin typeface="Times New Roman" panose="02020603050405020304" pitchFamily="18" charset="0"/>
                <a:cs typeface="Times New Roman" panose="02020603050405020304" pitchFamily="18" charset="0"/>
              </a:rPr>
              <a:t>¢</a:t>
            </a:r>
            <a:r>
              <a:rPr lang="en-US"/>
              <a:t> for it on iTunes</a:t>
            </a:r>
          </a:p>
          <a:p>
            <a:pPr lvl="1"/>
            <a:endParaRPr lang="en-US" smtClean="0"/>
          </a:p>
        </p:txBody>
      </p:sp>
      <p:sp>
        <p:nvSpPr>
          <p:cNvPr id="4" name="Slide Number Placeholder 3"/>
          <p:cNvSpPr>
            <a:spLocks noGrp="1"/>
          </p:cNvSpPr>
          <p:nvPr>
            <p:ph type="sldNum" sz="quarter" idx="12"/>
          </p:nvPr>
        </p:nvSpPr>
        <p:spPr/>
        <p:txBody>
          <a:bodyPr/>
          <a:lstStyle/>
          <a:p>
            <a:fld id="{F730B77C-3BBC-4516-8B1E-045F6BD2B884}" type="slidenum">
              <a:rPr lang="en-US" smtClean="0"/>
              <a:t>5</a:t>
            </a:fld>
            <a:endParaRPr lang="en-US"/>
          </a:p>
        </p:txBody>
      </p:sp>
    </p:spTree>
    <p:extLst>
      <p:ext uri="{BB962C8B-B14F-4D97-AF65-F5344CB8AC3E}">
        <p14:creationId xmlns:p14="http://schemas.microsoft.com/office/powerpoint/2010/main" val="1999502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a:t>Topics we are going to </a:t>
            </a:r>
            <a:r>
              <a:rPr lang="en-US" smtClean="0"/>
              <a:t>cover in these lectures:</a:t>
            </a:r>
            <a:endParaRPr lang="en-US"/>
          </a:p>
          <a:p>
            <a:pPr marL="914400" indent="-342900">
              <a:lnSpc>
                <a:spcPct val="150000"/>
              </a:lnSpc>
              <a:buFont typeface="+mj-lt"/>
              <a:buAutoNum type="arabicPeriod"/>
            </a:pPr>
            <a:r>
              <a:rPr lang="en-US"/>
              <a:t>Intellectual </a:t>
            </a:r>
            <a:r>
              <a:rPr lang="en-US" smtClean="0"/>
              <a:t>Property</a:t>
            </a:r>
          </a:p>
          <a:p>
            <a:pPr marL="914400" indent="-342900">
              <a:lnSpc>
                <a:spcPct val="150000"/>
              </a:lnSpc>
              <a:buFont typeface="+mj-lt"/>
              <a:buAutoNum type="arabicPeriod"/>
            </a:pPr>
            <a:r>
              <a:rPr lang="en-US" smtClean="0"/>
              <a:t>Software Quality</a:t>
            </a:r>
          </a:p>
          <a:p>
            <a:pPr marL="914400" indent="-342900">
              <a:lnSpc>
                <a:spcPct val="150000"/>
              </a:lnSpc>
              <a:buFont typeface="+mj-lt"/>
              <a:buAutoNum type="arabicPeriod"/>
            </a:pPr>
            <a:r>
              <a:rPr lang="en-US" smtClean="0"/>
              <a:t>Privacy </a:t>
            </a:r>
            <a:r>
              <a:rPr lang="en-US"/>
              <a:t>and </a:t>
            </a:r>
            <a:r>
              <a:rPr lang="en-US" smtClean="0"/>
              <a:t>Security</a:t>
            </a:r>
          </a:p>
          <a:p>
            <a:pPr marL="342900" indent="-342900">
              <a:buFont typeface="+mj-lt"/>
              <a:buAutoNum type="arabicPeriod"/>
            </a:pPr>
            <a:endParaRPr lang="en-US"/>
          </a:p>
          <a:p>
            <a:pPr marL="0" indent="0">
              <a:buNone/>
            </a:pPr>
            <a:r>
              <a:rPr lang="en-US" smtClean="0"/>
              <a:t>We are going to address both </a:t>
            </a:r>
            <a:r>
              <a:rPr lang="en-US" i="1" smtClean="0"/>
              <a:t>legal</a:t>
            </a:r>
            <a:r>
              <a:rPr lang="en-US" smtClean="0"/>
              <a:t> and </a:t>
            </a:r>
            <a:r>
              <a:rPr lang="en-US" i="1" smtClean="0"/>
              <a:t>ethical</a:t>
            </a:r>
            <a:r>
              <a:rPr lang="en-US" smtClean="0"/>
              <a:t> aspects of these topics.</a:t>
            </a:r>
            <a:endParaRPr lang="en-US"/>
          </a:p>
          <a:p>
            <a:endParaRPr lang="en-US"/>
          </a:p>
        </p:txBody>
      </p:sp>
      <p:sp>
        <p:nvSpPr>
          <p:cNvPr id="4" name="Slide Number Placeholder 3"/>
          <p:cNvSpPr>
            <a:spLocks noGrp="1"/>
          </p:cNvSpPr>
          <p:nvPr>
            <p:ph type="sldNum" sz="quarter" idx="12"/>
          </p:nvPr>
        </p:nvSpPr>
        <p:spPr/>
        <p:txBody>
          <a:bodyPr/>
          <a:lstStyle/>
          <a:p>
            <a:fld id="{F730B77C-3BBC-4516-8B1E-045F6BD2B884}" type="slidenum">
              <a:rPr lang="en-US" smtClean="0"/>
              <a:t>6</a:t>
            </a:fld>
            <a:endParaRPr lang="en-US"/>
          </a:p>
        </p:txBody>
      </p:sp>
      <p:sp>
        <p:nvSpPr>
          <p:cNvPr id="5" name="TextBox 4"/>
          <p:cNvSpPr txBox="1"/>
          <p:nvPr/>
        </p:nvSpPr>
        <p:spPr>
          <a:xfrm>
            <a:off x="9252642" y="1439501"/>
            <a:ext cx="184731" cy="369332"/>
          </a:xfrm>
          <a:prstGeom prst="rect">
            <a:avLst/>
          </a:prstGeom>
          <a:solidFill>
            <a:schemeClr val="accent1">
              <a:lumMod val="60000"/>
              <a:lumOff val="40000"/>
            </a:schemeClr>
          </a:solidFill>
        </p:spPr>
        <p:txBody>
          <a:bodyPr wrap="none" rtlCol="0">
            <a:spAutoFit/>
          </a:bodyPr>
          <a:lstStyle/>
          <a:p>
            <a:endParaRPr lang="en-US"/>
          </a:p>
        </p:txBody>
      </p:sp>
    </p:spTree>
    <p:extLst>
      <p:ext uri="{BB962C8B-B14F-4D97-AF65-F5344CB8AC3E}">
        <p14:creationId xmlns:p14="http://schemas.microsoft.com/office/powerpoint/2010/main" val="2430327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smtClean="0"/>
              <a:t>Intellectual Property</a:t>
            </a:r>
            <a:endParaRPr lang="en-US"/>
          </a:p>
        </p:txBody>
      </p:sp>
      <p:sp>
        <p:nvSpPr>
          <p:cNvPr id="4" name="Slide Number Placeholder 3"/>
          <p:cNvSpPr>
            <a:spLocks noGrp="1"/>
          </p:cNvSpPr>
          <p:nvPr>
            <p:ph type="sldNum" sz="quarter" idx="12"/>
          </p:nvPr>
        </p:nvSpPr>
        <p:spPr/>
        <p:txBody>
          <a:bodyPr/>
          <a:lstStyle/>
          <a:p>
            <a:fld id="{F730B77C-3BBC-4516-8B1E-045F6BD2B884}" type="slidenum">
              <a:rPr lang="en-US" smtClean="0"/>
              <a:t>7</a:t>
            </a:fld>
            <a:endParaRPr lang="en-US"/>
          </a:p>
        </p:txBody>
      </p:sp>
    </p:spTree>
    <p:extLst>
      <p:ext uri="{BB962C8B-B14F-4D97-AF65-F5344CB8AC3E}">
        <p14:creationId xmlns:p14="http://schemas.microsoft.com/office/powerpoint/2010/main" val="2339705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US" altLang="en-US" smtClean="0"/>
              <a:t>What is Intellectual Property?</a:t>
            </a:r>
          </a:p>
        </p:txBody>
      </p:sp>
      <p:sp>
        <p:nvSpPr>
          <p:cNvPr id="6147" name="Content Placeholder 2"/>
          <p:cNvSpPr>
            <a:spLocks noGrp="1"/>
          </p:cNvSpPr>
          <p:nvPr>
            <p:ph idx="1"/>
          </p:nvPr>
        </p:nvSpPr>
        <p:spPr/>
        <p:txBody>
          <a:bodyPr/>
          <a:lstStyle/>
          <a:p>
            <a:pPr eaLnBrk="1" hangingPunct="1">
              <a:buFont typeface="Arial" panose="020B0604020202020204" pitchFamily="34" charset="0"/>
              <a:buNone/>
            </a:pPr>
            <a:r>
              <a:rPr lang="en-US" altLang="en-US" b="1" smtClean="0">
                <a:solidFill>
                  <a:srgbClr val="0070C0"/>
                </a:solidFill>
              </a:rPr>
              <a:t>Intellectual property </a:t>
            </a:r>
            <a:r>
              <a:rPr lang="en-US" altLang="en-US" smtClean="0"/>
              <a:t>“is </a:t>
            </a:r>
            <a:r>
              <a:rPr lang="en-US" altLang="en-US" b="1" smtClean="0">
                <a:solidFill>
                  <a:srgbClr val="FF0000"/>
                </a:solidFill>
              </a:rPr>
              <a:t>imagination</a:t>
            </a:r>
            <a:r>
              <a:rPr lang="en-US" altLang="en-US" smtClean="0">
                <a:solidFill>
                  <a:srgbClr val="FF0000"/>
                </a:solidFill>
              </a:rPr>
              <a:t> </a:t>
            </a:r>
            <a:r>
              <a:rPr lang="en-US" altLang="en-US" smtClean="0"/>
              <a:t>made</a:t>
            </a:r>
            <a:r>
              <a:rPr lang="en-US" altLang="en-US" smtClean="0">
                <a:solidFill>
                  <a:srgbClr val="FF0000"/>
                </a:solidFill>
              </a:rPr>
              <a:t> </a:t>
            </a:r>
            <a:r>
              <a:rPr lang="en-US" altLang="en-US" b="1" smtClean="0">
                <a:solidFill>
                  <a:srgbClr val="FF0000"/>
                </a:solidFill>
              </a:rPr>
              <a:t>real</a:t>
            </a:r>
            <a:r>
              <a:rPr lang="en-US" altLang="en-US" smtClean="0"/>
              <a:t>. It is the </a:t>
            </a:r>
            <a:r>
              <a:rPr lang="en-US" altLang="en-US" b="1" smtClean="0">
                <a:solidFill>
                  <a:srgbClr val="FF0000"/>
                </a:solidFill>
              </a:rPr>
              <a:t>ownership</a:t>
            </a:r>
            <a:r>
              <a:rPr lang="en-US" altLang="en-US" smtClean="0"/>
              <a:t> of dream, an idea, an improvement, an emotion that we can touch, see, hear, and feel. It is an </a:t>
            </a:r>
            <a:r>
              <a:rPr lang="en-US" altLang="en-US" b="1" smtClean="0">
                <a:solidFill>
                  <a:srgbClr val="FF0000"/>
                </a:solidFill>
              </a:rPr>
              <a:t>asset</a:t>
            </a:r>
            <a:r>
              <a:rPr lang="en-US" altLang="en-US" smtClean="0">
                <a:solidFill>
                  <a:srgbClr val="FF0000"/>
                </a:solidFill>
              </a:rPr>
              <a:t> </a:t>
            </a:r>
            <a:r>
              <a:rPr lang="en-US" altLang="en-US" smtClean="0"/>
              <a:t>just like your home, your car, or your bank account.“</a:t>
            </a:r>
          </a:p>
          <a:p>
            <a:pPr algn="r" eaLnBrk="1" hangingPunct="1">
              <a:buFont typeface="Arial" panose="020B0604020202020204" pitchFamily="34" charset="0"/>
              <a:buNone/>
            </a:pPr>
            <a:r>
              <a:rPr lang="en-US" altLang="en-US" smtClean="0"/>
              <a:t>USPTO</a:t>
            </a:r>
          </a:p>
          <a:p>
            <a:pPr eaLnBrk="1" hangingPunct="1">
              <a:buFont typeface="Arial" panose="020B0604020202020204" pitchFamily="34" charset="0"/>
              <a:buNone/>
            </a:pPr>
            <a:endParaRPr lang="en-US" altLang="en-US" smtClean="0"/>
          </a:p>
        </p:txBody>
      </p:sp>
      <p:sp>
        <p:nvSpPr>
          <p:cNvPr id="3" name="Footer Placeholder 2"/>
          <p:cNvSpPr>
            <a:spLocks noGrp="1"/>
          </p:cNvSpPr>
          <p:nvPr>
            <p:ph type="ftr" sz="quarter" idx="11"/>
          </p:nvPr>
        </p:nvSpPr>
        <p:spPr/>
        <p:txBody>
          <a:bodyPr/>
          <a:lstStyle/>
          <a:p>
            <a:pPr>
              <a:defRPr/>
            </a:pPr>
            <a:r>
              <a:rPr lang="en-US"/>
              <a:t>Intellectual Property</a:t>
            </a:r>
          </a:p>
        </p:txBody>
      </p:sp>
      <p:sp>
        <p:nvSpPr>
          <p:cNvPr id="615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557213" indent="-214313">
              <a:spcBef>
                <a:spcPct val="20000"/>
              </a:spcBef>
              <a:buFont typeface="Arial" panose="020B0604020202020204" pitchFamily="34" charset="0"/>
              <a:buChar char="–"/>
              <a:defRPr sz="2100">
                <a:solidFill>
                  <a:schemeClr val="tx1"/>
                </a:solidFill>
                <a:latin typeface="Calibri" panose="020F0502020204030204" pitchFamily="34" charset="0"/>
              </a:defRPr>
            </a:lvl2pPr>
            <a:lvl3pPr marL="857250" indent="-171450">
              <a:spcBef>
                <a:spcPct val="20000"/>
              </a:spcBef>
              <a:buFont typeface="Arial" panose="020B0604020202020204" pitchFamily="34" charset="0"/>
              <a:buChar char="•"/>
              <a:defRPr sz="1800">
                <a:solidFill>
                  <a:schemeClr val="tx1"/>
                </a:solidFill>
                <a:latin typeface="Calibri" panose="020F0502020204030204" pitchFamily="34" charset="0"/>
              </a:defRPr>
            </a:lvl3pPr>
            <a:lvl4pPr marL="1200150" indent="-171450">
              <a:spcBef>
                <a:spcPct val="20000"/>
              </a:spcBef>
              <a:buFont typeface="Arial" panose="020B0604020202020204" pitchFamily="34" charset="0"/>
              <a:buChar char="–"/>
              <a:defRPr sz="1500">
                <a:solidFill>
                  <a:schemeClr val="tx1"/>
                </a:solidFill>
                <a:latin typeface="Calibri" panose="020F0502020204030204" pitchFamily="34" charset="0"/>
              </a:defRPr>
            </a:lvl4pPr>
            <a:lvl5pPr marL="1543050" indent="-171450">
              <a:spcBef>
                <a:spcPct val="20000"/>
              </a:spcBef>
              <a:buFont typeface="Arial" panose="020B0604020202020204" pitchFamily="34" charset="0"/>
              <a:buChar char="»"/>
              <a:defRPr sz="1500">
                <a:solidFill>
                  <a:schemeClr val="tx1"/>
                </a:solidFill>
                <a:latin typeface="Calibri" panose="020F0502020204030204" pitchFamily="34" charset="0"/>
              </a:defRPr>
            </a:lvl5pPr>
            <a:lvl6pPr marL="18859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2288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25717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29146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spcBef>
                <a:spcPct val="0"/>
              </a:spcBef>
              <a:buFontTx/>
              <a:buNone/>
            </a:pPr>
            <a:fld id="{CC2C251A-268E-47C2-B98C-01B5654D315D}" type="slidenum">
              <a:rPr lang="en-US" altLang="en-US" sz="900">
                <a:solidFill>
                  <a:srgbClr val="898989"/>
                </a:solidFill>
              </a:rPr>
              <a:pPr>
                <a:spcBef>
                  <a:spcPct val="0"/>
                </a:spcBef>
                <a:buFontTx/>
                <a:buNone/>
              </a:pPr>
              <a:t>8</a:t>
            </a:fld>
            <a:endParaRPr lang="en-US" altLang="en-US" sz="900">
              <a:solidFill>
                <a:srgbClr val="898989"/>
              </a:solidFill>
            </a:endParaRPr>
          </a:p>
        </p:txBody>
      </p:sp>
    </p:spTree>
    <p:extLst>
      <p:ext uri="{BB962C8B-B14F-4D97-AF65-F5344CB8AC3E}">
        <p14:creationId xmlns:p14="http://schemas.microsoft.com/office/powerpoint/2010/main" val="20602047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Intellectual Property</a:t>
            </a:r>
            <a:endParaRPr lang="en-US"/>
          </a:p>
        </p:txBody>
      </p:sp>
      <p:sp>
        <p:nvSpPr>
          <p:cNvPr id="3" name="Content Placeholder 2"/>
          <p:cNvSpPr>
            <a:spLocks noGrp="1"/>
          </p:cNvSpPr>
          <p:nvPr>
            <p:ph idx="1"/>
          </p:nvPr>
        </p:nvSpPr>
        <p:spPr>
          <a:xfrm>
            <a:off x="838198" y="1574800"/>
            <a:ext cx="10444845" cy="4890394"/>
          </a:xfrm>
        </p:spPr>
        <p:txBody>
          <a:bodyPr>
            <a:normAutofit/>
          </a:bodyPr>
          <a:lstStyle/>
          <a:p>
            <a:r>
              <a:rPr lang="en-US" sz="3200" smtClean="0"/>
              <a:t>types: patents, copyrights, trademarks, trade secrets</a:t>
            </a:r>
            <a:endParaRPr lang="en-US" sz="3200" dirty="0" smtClean="0"/>
          </a:p>
          <a:p>
            <a:r>
              <a:rPr lang="en-US" sz="3200" smtClean="0"/>
              <a:t>patents typically </a:t>
            </a:r>
            <a:r>
              <a:rPr lang="en-US" sz="3200" dirty="0" smtClean="0"/>
              <a:t>focuses </a:t>
            </a:r>
            <a:r>
              <a:rPr lang="en-US" sz="3200" dirty="0"/>
              <a:t>on </a:t>
            </a:r>
            <a:r>
              <a:rPr lang="en-US" sz="3200" dirty="0" smtClean="0"/>
              <a:t>methods </a:t>
            </a:r>
            <a:r>
              <a:rPr lang="en-US" sz="3200" dirty="0"/>
              <a:t>to do or </a:t>
            </a:r>
            <a:r>
              <a:rPr lang="en-US" sz="3200"/>
              <a:t>make </a:t>
            </a:r>
            <a:r>
              <a:rPr lang="en-US" sz="3200" smtClean="0"/>
              <a:t>something (utility patents), or look-and-feel (design patents) </a:t>
            </a:r>
          </a:p>
          <a:p>
            <a:r>
              <a:rPr lang="en-US" sz="3200" smtClean="0"/>
              <a:t>copyrights focus on expressions or implementations (books, songs, source </a:t>
            </a:r>
            <a:r>
              <a:rPr lang="en-US" sz="3200" dirty="0" smtClean="0"/>
              <a:t>code)</a:t>
            </a:r>
            <a:endParaRPr lang="en-US" sz="3200" dirty="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F730B77C-3BBC-4516-8B1E-045F6BD2B884}" type="slidenum">
              <a:rPr lang="en-US" smtClean="0"/>
              <a:t>9</a:t>
            </a:fld>
            <a:endParaRPr lang="en-US"/>
          </a:p>
        </p:txBody>
      </p:sp>
    </p:spTree>
    <p:extLst>
      <p:ext uri="{BB962C8B-B14F-4D97-AF65-F5344CB8AC3E}">
        <p14:creationId xmlns:p14="http://schemas.microsoft.com/office/powerpoint/2010/main" val="244034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15636"/>
            <a:ext cx="10515600" cy="5561327"/>
          </a:xfrm>
        </p:spPr>
        <p:txBody>
          <a:bodyPr>
            <a:normAutofit/>
          </a:bodyPr>
          <a:lstStyle/>
          <a:p>
            <a:r>
              <a:rPr lang="en-US" dirty="0" smtClean="0"/>
              <a:t>examples (some questionable):</a:t>
            </a:r>
            <a:endParaRPr lang="en-US" dirty="0"/>
          </a:p>
          <a:p>
            <a:pPr lvl="1"/>
            <a:r>
              <a:rPr lang="en-US" sz="2800" smtClean="0"/>
              <a:t>everything inside your </a:t>
            </a:r>
            <a:r>
              <a:rPr lang="en-US" sz="2800" dirty="0" smtClean="0"/>
              <a:t>cell phone...</a:t>
            </a:r>
          </a:p>
          <a:p>
            <a:pPr lvl="1"/>
            <a:r>
              <a:rPr lang="en-US" sz="2800" dirty="0" smtClean="0"/>
              <a:t>Windows look-and-feel (challenged by Apple in 1980’s)</a:t>
            </a:r>
          </a:p>
          <a:p>
            <a:pPr lvl="1"/>
            <a:r>
              <a:rPr lang="en-US" sz="2800" dirty="0" smtClean="0"/>
              <a:t>spreadsheet (</a:t>
            </a:r>
            <a:r>
              <a:rPr lang="en-US" sz="2800" dirty="0" err="1" smtClean="0"/>
              <a:t>Visicalc</a:t>
            </a:r>
            <a:r>
              <a:rPr lang="en-US" sz="2800" dirty="0" smtClean="0"/>
              <a:t>, Lotus 1-2-3, Excel)</a:t>
            </a:r>
            <a:endParaRPr lang="en-US" sz="2800" dirty="0"/>
          </a:p>
          <a:p>
            <a:pPr lvl="1"/>
            <a:r>
              <a:rPr lang="en-US" sz="2800" dirty="0" err="1"/>
              <a:t>iPad</a:t>
            </a:r>
            <a:r>
              <a:rPr lang="en-US" sz="2800" dirty="0"/>
              <a:t> design</a:t>
            </a:r>
          </a:p>
          <a:p>
            <a:pPr lvl="1"/>
            <a:r>
              <a:rPr lang="en-US" sz="2800" dirty="0" smtClean="0"/>
              <a:t>scroll-bounce</a:t>
            </a:r>
            <a:endParaRPr lang="en-US" sz="2800" dirty="0"/>
          </a:p>
          <a:p>
            <a:pPr lvl="1"/>
            <a:r>
              <a:rPr lang="en-US" sz="2800" dirty="0"/>
              <a:t>Amazon One-click check-out</a:t>
            </a:r>
          </a:p>
          <a:p>
            <a:pPr lvl="1"/>
            <a:r>
              <a:rPr lang="en-US" sz="2800" dirty="0"/>
              <a:t>point-of-sale device</a:t>
            </a:r>
          </a:p>
        </p:txBody>
      </p:sp>
      <p:sp>
        <p:nvSpPr>
          <p:cNvPr id="4" name="Slide Number Placeholder 3"/>
          <p:cNvSpPr>
            <a:spLocks noGrp="1"/>
          </p:cNvSpPr>
          <p:nvPr>
            <p:ph type="sldNum" sz="quarter" idx="12"/>
          </p:nvPr>
        </p:nvSpPr>
        <p:spPr/>
        <p:txBody>
          <a:bodyPr/>
          <a:lstStyle/>
          <a:p>
            <a:fld id="{F730B77C-3BBC-4516-8B1E-045F6BD2B884}" type="slidenum">
              <a:rPr lang="en-US" smtClean="0"/>
              <a:t>10</a:t>
            </a:fld>
            <a:endParaRPr lang="en-US"/>
          </a:p>
        </p:txBody>
      </p:sp>
      <p:sp>
        <p:nvSpPr>
          <p:cNvPr id="2" name="Rectangle 1"/>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Unicode MS" pitchFamily="34" charset="-128"/>
                <a:cs typeface="Arial" pitchFamily="34" charset="0"/>
              </a:rPr>
              <a:t>Reissue Patent</a:t>
            </a:r>
            <a:r>
              <a:rPr kumimoji="0" lang="en-US" sz="1100" b="0" i="0" u="none" strike="noStrike" cap="none" normalizeH="0" baseline="0" smtClean="0">
                <a:ln>
                  <a:noFill/>
                </a:ln>
                <a:solidFill>
                  <a:schemeClr val="tx1"/>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357905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Intellectual Property</a:t>
            </a:r>
            <a:endParaRPr lang="en-US"/>
          </a:p>
        </p:txBody>
      </p:sp>
      <p:sp>
        <p:nvSpPr>
          <p:cNvPr id="3" name="Content Placeholder 2"/>
          <p:cNvSpPr>
            <a:spLocks noGrp="1"/>
          </p:cNvSpPr>
          <p:nvPr>
            <p:ph idx="1"/>
          </p:nvPr>
        </p:nvSpPr>
        <p:spPr>
          <a:xfrm>
            <a:off x="838198" y="1574800"/>
            <a:ext cx="11049001" cy="4890394"/>
          </a:xfrm>
        </p:spPr>
        <p:txBody>
          <a:bodyPr>
            <a:normAutofit/>
          </a:bodyPr>
          <a:lstStyle/>
          <a:p>
            <a:r>
              <a:rPr lang="en-US" dirty="0" smtClean="0"/>
              <a:t>IP is important to engineers and </a:t>
            </a:r>
            <a:r>
              <a:rPr lang="en-US" smtClean="0"/>
              <a:t>their companies</a:t>
            </a:r>
          </a:p>
          <a:p>
            <a:r>
              <a:rPr lang="en-US" smtClean="0"/>
              <a:t>provides </a:t>
            </a:r>
            <a:r>
              <a:rPr lang="en-US" dirty="0"/>
              <a:t>protection of </a:t>
            </a:r>
            <a:r>
              <a:rPr lang="en-US" smtClean="0"/>
              <a:t>investment (by charging license </a:t>
            </a:r>
            <a:r>
              <a:rPr lang="en-US" dirty="0" smtClean="0"/>
              <a:t>fees)</a:t>
            </a:r>
          </a:p>
          <a:p>
            <a:r>
              <a:rPr lang="en-US" dirty="0" smtClean="0"/>
              <a:t>patent/copyright infringement can be costly</a:t>
            </a:r>
          </a:p>
          <a:p>
            <a:pPr lvl="1"/>
            <a:r>
              <a:rPr lang="en-US" dirty="0" smtClean="0"/>
              <a:t>recent example</a:t>
            </a:r>
            <a:r>
              <a:rPr lang="en-US" smtClean="0"/>
              <a:t>: </a:t>
            </a:r>
            <a:r>
              <a:rPr lang="en-US"/>
              <a:t>Apple infringed </a:t>
            </a:r>
            <a:r>
              <a:rPr lang="en-US" smtClean="0"/>
              <a:t>on use </a:t>
            </a:r>
            <a:r>
              <a:rPr lang="en-US"/>
              <a:t>of power efficiency method in A7/A8 processors in iPhone 5 and </a:t>
            </a:r>
            <a:r>
              <a:rPr lang="en-US" smtClean="0"/>
              <a:t>6 models developed at </a:t>
            </a:r>
            <a:r>
              <a:rPr lang="en-US"/>
              <a:t>University of </a:t>
            </a:r>
            <a:r>
              <a:rPr lang="en-US" smtClean="0"/>
              <a:t>Wisconsin, who was awarded $862M in damages</a:t>
            </a:r>
            <a:endParaRPr lang="en-US"/>
          </a:p>
          <a:p>
            <a:pPr lvl="1"/>
            <a:r>
              <a:rPr lang="en-US" smtClean="0"/>
              <a:t>accidental </a:t>
            </a:r>
            <a:r>
              <a:rPr lang="en-US" dirty="0" smtClean="0"/>
              <a:t>- submarine patents, </a:t>
            </a:r>
            <a:r>
              <a:rPr lang="en-US" smtClean="0"/>
              <a:t>patent trolls</a:t>
            </a:r>
          </a:p>
          <a:p>
            <a:pPr lvl="1"/>
            <a:r>
              <a:rPr lang="en-US" smtClean="0"/>
              <a:t>ignorance is no excuse</a:t>
            </a:r>
            <a:endParaRPr lang="en-US" dirty="0"/>
          </a:p>
          <a:p>
            <a:r>
              <a:rPr lang="en-US" dirty="0" smtClean="0"/>
              <a:t>IP is an "asset"</a:t>
            </a:r>
          </a:p>
          <a:p>
            <a:r>
              <a:rPr lang="en-US" dirty="0" smtClean="0"/>
              <a:t>patents have value and can be "traded" between companies</a:t>
            </a:r>
          </a:p>
          <a:p>
            <a:pPr lvl="1"/>
            <a:r>
              <a:rPr lang="en-US" dirty="0" smtClean="0"/>
              <a:t>IBM, Qualcomm, Motorola, Apple...</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F730B77C-3BBC-4516-8B1E-045F6BD2B884}" type="slidenum">
              <a:rPr lang="en-US" smtClean="0"/>
              <a:t>11</a:t>
            </a:fld>
            <a:endParaRPr lang="en-US"/>
          </a:p>
        </p:txBody>
      </p:sp>
    </p:spTree>
    <p:extLst>
      <p:ext uri="{BB962C8B-B14F-4D97-AF65-F5344CB8AC3E}">
        <p14:creationId xmlns:p14="http://schemas.microsoft.com/office/powerpoint/2010/main" val="667298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20128"/>
          </a:xfrm>
        </p:spPr>
        <p:txBody>
          <a:bodyPr>
            <a:normAutofit/>
          </a:bodyPr>
          <a:lstStyle/>
          <a:p>
            <a:r>
              <a:rPr lang="en-US" b="1" dirty="0"/>
              <a:t>IBM Breaks U.S. Patent Record in </a:t>
            </a:r>
            <a:r>
              <a:rPr lang="en-US" b="1" dirty="0" smtClean="0"/>
              <a:t>2014</a:t>
            </a:r>
            <a:endParaRPr lang="en-US" dirty="0"/>
          </a:p>
        </p:txBody>
      </p:sp>
      <p:sp>
        <p:nvSpPr>
          <p:cNvPr id="5" name="Content Placeholder 4"/>
          <p:cNvSpPr>
            <a:spLocks noGrp="1"/>
          </p:cNvSpPr>
          <p:nvPr>
            <p:ph sz="half" idx="1"/>
          </p:nvPr>
        </p:nvSpPr>
        <p:spPr>
          <a:xfrm>
            <a:off x="838200" y="1493520"/>
            <a:ext cx="5181600" cy="5364480"/>
          </a:xfrm>
        </p:spPr>
        <p:txBody>
          <a:bodyPr>
            <a:normAutofit fontScale="62500" lnSpcReduction="20000"/>
          </a:bodyPr>
          <a:lstStyle/>
          <a:p>
            <a:r>
              <a:rPr lang="en-US" dirty="0"/>
              <a:t>IBM inventors earned an average of more than 20 patents per day in 2014, propelling the company to become the first to surpass more than 7,000 patents in a single year. </a:t>
            </a:r>
          </a:p>
          <a:p>
            <a:r>
              <a:rPr lang="en-US" dirty="0"/>
              <a:t>“IBM's continued investment in research and development is key to driving the transformation of our company, as we look to capture the emerging opportunities represented by </a:t>
            </a:r>
            <a:r>
              <a:rPr lang="en-US" u="sng" dirty="0">
                <a:hlinkClick r:id="rId3"/>
              </a:rPr>
              <a:t>cloud</a:t>
            </a:r>
            <a:r>
              <a:rPr lang="en-US" dirty="0"/>
              <a:t>, </a:t>
            </a:r>
            <a:r>
              <a:rPr lang="en-US" u="sng" dirty="0">
                <a:hlinkClick r:id="rId4"/>
              </a:rPr>
              <a:t>big data and analytics</a:t>
            </a:r>
            <a:r>
              <a:rPr lang="en-US" dirty="0"/>
              <a:t>, security, </a:t>
            </a:r>
            <a:r>
              <a:rPr lang="en-US" u="sng" dirty="0">
                <a:hlinkClick r:id="rId5"/>
              </a:rPr>
              <a:t>social </a:t>
            </a:r>
            <a:r>
              <a:rPr lang="en-US" dirty="0"/>
              <a:t>and </a:t>
            </a:r>
            <a:r>
              <a:rPr lang="en-US" u="sng" dirty="0">
                <a:hlinkClick r:id="rId6"/>
              </a:rPr>
              <a:t>mobile</a:t>
            </a:r>
            <a:r>
              <a:rPr lang="en-US" dirty="0"/>
              <a:t>," said </a:t>
            </a:r>
            <a:r>
              <a:rPr lang="en-US" dirty="0" err="1"/>
              <a:t>Ginni</a:t>
            </a:r>
            <a:r>
              <a:rPr lang="en-US" dirty="0"/>
              <a:t> </a:t>
            </a:r>
            <a:r>
              <a:rPr lang="en-US" dirty="0" err="1"/>
              <a:t>Rometty</a:t>
            </a:r>
            <a:r>
              <a:rPr lang="en-US" dirty="0"/>
              <a:t>, IBM's chairman, president and CEO. "IBM's patent leadership over more than two decades demonstrates our enduring commitment to the kind of fundamental R&amp;D that can solve the most daunting challenges facing our clients and the world.”</a:t>
            </a:r>
          </a:p>
          <a:p>
            <a:r>
              <a:rPr lang="en-US" dirty="0" smtClean="0"/>
              <a:t>IBM </a:t>
            </a:r>
            <a:r>
              <a:rPr lang="en-US" dirty="0"/>
              <a:t>inventors also received more than 500 patents for inventions that will usher in the era of cognitive systems, including new Watson related cognitive technologies.</a:t>
            </a:r>
          </a:p>
          <a:p>
            <a:r>
              <a:rPr lang="en-US" dirty="0"/>
              <a:t>During IBM’s 22 years atop the patent list (1993-2014), the company’s inventors have received more than 81,500 U.S. patents.</a:t>
            </a:r>
          </a:p>
          <a:p>
            <a:endParaRPr lang="en-US" dirty="0"/>
          </a:p>
        </p:txBody>
      </p:sp>
      <p:sp>
        <p:nvSpPr>
          <p:cNvPr id="4" name="Slide Number Placeholder 3"/>
          <p:cNvSpPr>
            <a:spLocks noGrp="1"/>
          </p:cNvSpPr>
          <p:nvPr>
            <p:ph type="sldNum" sz="quarter" idx="12"/>
          </p:nvPr>
        </p:nvSpPr>
        <p:spPr/>
        <p:txBody>
          <a:bodyPr/>
          <a:lstStyle/>
          <a:p>
            <a:fld id="{F730B77C-3BBC-4516-8B1E-045F6BD2B884}" type="slidenum">
              <a:rPr lang="en-US" smtClean="0"/>
              <a:t>12</a:t>
            </a:fld>
            <a:endParaRPr lang="en-US"/>
          </a:p>
        </p:txBody>
      </p:sp>
      <p:sp>
        <p:nvSpPr>
          <p:cNvPr id="7" name="Rectangle 6"/>
          <p:cNvSpPr/>
          <p:nvPr/>
        </p:nvSpPr>
        <p:spPr>
          <a:xfrm>
            <a:off x="6292902" y="1385253"/>
            <a:ext cx="2729177" cy="923330"/>
          </a:xfrm>
          <a:prstGeom prst="rect">
            <a:avLst/>
          </a:prstGeom>
        </p:spPr>
        <p:txBody>
          <a:bodyPr wrap="square">
            <a:spAutoFit/>
          </a:bodyPr>
          <a:lstStyle/>
          <a:p>
            <a:r>
              <a:rPr lang="en-US" dirty="0"/>
              <a:t>The Top Ten list of 2014 U.S. patent </a:t>
            </a:r>
            <a:r>
              <a:rPr lang="en-US" dirty="0" smtClean="0"/>
              <a:t>recipients </a:t>
            </a:r>
            <a:r>
              <a:rPr lang="en-US" dirty="0"/>
              <a:t>includes:</a:t>
            </a:r>
          </a:p>
        </p:txBody>
      </p:sp>
      <p:pic>
        <p:nvPicPr>
          <p:cNvPr id="2049" name="Picture 1"/>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71957" b="10721"/>
          <a:stretch/>
        </p:blipFill>
        <p:spPr bwMode="auto">
          <a:xfrm>
            <a:off x="9159241" y="1385253"/>
            <a:ext cx="2527300" cy="3085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6126480" y="4451387"/>
            <a:ext cx="6065520" cy="2585323"/>
          </a:xfrm>
          <a:prstGeom prst="rect">
            <a:avLst/>
          </a:prstGeom>
          <a:noFill/>
        </p:spPr>
        <p:txBody>
          <a:bodyPr wrap="square" rtlCol="0">
            <a:spAutoFit/>
          </a:bodyPr>
          <a:lstStyle/>
          <a:p>
            <a:r>
              <a:rPr lang="en-US" b="1" dirty="0" smtClean="0"/>
              <a:t>Examples of US Patents for IBM in 2014:</a:t>
            </a:r>
          </a:p>
          <a:p>
            <a:r>
              <a:rPr lang="en-US" b="1" dirty="0" smtClean="0"/>
              <a:t>#</a:t>
            </a:r>
            <a:r>
              <a:rPr lang="en-US" b="1" dirty="0">
                <a:hlinkClick r:id="rId8"/>
              </a:rPr>
              <a:t>8,661,132</a:t>
            </a:r>
            <a:r>
              <a:rPr lang="en-US" b="1" dirty="0"/>
              <a:t>: Enabling service virtualization in a cloud </a:t>
            </a:r>
            <a:endParaRPr lang="en-US" dirty="0"/>
          </a:p>
          <a:p>
            <a:r>
              <a:rPr lang="en-US" b="1" dirty="0" smtClean="0"/>
              <a:t>#</a:t>
            </a:r>
            <a:r>
              <a:rPr lang="en-US" b="1" dirty="0">
                <a:hlinkClick r:id="rId9"/>
              </a:rPr>
              <a:t>8,874,638</a:t>
            </a:r>
            <a:r>
              <a:rPr lang="en-US" b="1" dirty="0"/>
              <a:t>:</a:t>
            </a:r>
            <a:r>
              <a:rPr lang="en-US" dirty="0"/>
              <a:t> </a:t>
            </a:r>
            <a:r>
              <a:rPr lang="en-US" b="1" dirty="0"/>
              <a:t>Interactive analytics processing</a:t>
            </a:r>
            <a:r>
              <a:rPr lang="en-US" dirty="0"/>
              <a:t> </a:t>
            </a:r>
          </a:p>
          <a:p>
            <a:r>
              <a:rPr lang="en-US" b="1" dirty="0" smtClean="0"/>
              <a:t>#</a:t>
            </a:r>
            <a:r>
              <a:rPr lang="en-US" b="1" dirty="0">
                <a:hlinkClick r:id="rId10"/>
              </a:rPr>
              <a:t>8,903,360</a:t>
            </a:r>
            <a:r>
              <a:rPr lang="en-US" b="1" dirty="0"/>
              <a:t>: Mobile device validation</a:t>
            </a:r>
            <a:r>
              <a:rPr lang="en-US" dirty="0"/>
              <a:t> </a:t>
            </a:r>
          </a:p>
          <a:p>
            <a:r>
              <a:rPr lang="en-US" b="1" dirty="0" smtClean="0"/>
              <a:t>#</a:t>
            </a:r>
            <a:r>
              <a:rPr lang="en-US" b="1" dirty="0">
                <a:hlinkClick r:id="rId11"/>
              </a:rPr>
              <a:t>8,706,648</a:t>
            </a:r>
            <a:r>
              <a:rPr lang="en-US" b="1" dirty="0"/>
              <a:t>:</a:t>
            </a:r>
            <a:r>
              <a:rPr lang="en-US" dirty="0"/>
              <a:t> </a:t>
            </a:r>
            <a:r>
              <a:rPr lang="en-US" b="1" dirty="0"/>
              <a:t>Assessing social risk due to exposure from linked contacts</a:t>
            </a:r>
            <a:endParaRPr lang="en-US" dirty="0"/>
          </a:p>
          <a:p>
            <a:r>
              <a:rPr lang="en-US" b="1" dirty="0" smtClean="0"/>
              <a:t>#</a:t>
            </a:r>
            <a:r>
              <a:rPr lang="en-US" b="1" dirty="0">
                <a:hlinkClick r:id="rId12"/>
              </a:rPr>
              <a:t>8,869,274</a:t>
            </a:r>
            <a:r>
              <a:rPr lang="en-US" dirty="0"/>
              <a:t>: </a:t>
            </a:r>
            <a:r>
              <a:rPr lang="en-US" b="1" dirty="0"/>
              <a:t>Identifying whether an application is malicious</a:t>
            </a:r>
            <a:r>
              <a:rPr lang="en-US" dirty="0"/>
              <a:t> </a:t>
            </a:r>
          </a:p>
          <a:p>
            <a:r>
              <a:rPr lang="en-US" b="1" dirty="0" smtClean="0"/>
              <a:t>#</a:t>
            </a:r>
            <a:r>
              <a:rPr lang="en-US" b="1" dirty="0">
                <a:hlinkClick r:id="rId13"/>
              </a:rPr>
              <a:t>8,639,497</a:t>
            </a:r>
            <a:r>
              <a:rPr lang="en-US" b="1" dirty="0"/>
              <a:t>:</a:t>
            </a:r>
            <a:r>
              <a:rPr lang="en-US" dirty="0"/>
              <a:t> </a:t>
            </a:r>
            <a:r>
              <a:rPr lang="en-US" b="1" dirty="0"/>
              <a:t>Natural language processing (‘NLP’)</a:t>
            </a:r>
            <a:endParaRPr lang="en-US" dirty="0"/>
          </a:p>
          <a:p>
            <a:endParaRPr lang="en-US" dirty="0"/>
          </a:p>
        </p:txBody>
      </p:sp>
    </p:spTree>
    <p:extLst>
      <p:ext uri="{BB962C8B-B14F-4D97-AF65-F5344CB8AC3E}">
        <p14:creationId xmlns:p14="http://schemas.microsoft.com/office/powerpoint/2010/main" val="435391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Main types of </a:t>
            </a:r>
            <a:r>
              <a:rPr lang="en-US" smtClean="0"/>
              <a:t>patents</a:t>
            </a:r>
            <a:endParaRPr lang="en-US"/>
          </a:p>
        </p:txBody>
      </p:sp>
      <p:sp>
        <p:nvSpPr>
          <p:cNvPr id="3" name="Content Placeholder 2"/>
          <p:cNvSpPr>
            <a:spLocks noGrp="1"/>
          </p:cNvSpPr>
          <p:nvPr>
            <p:ph idx="1"/>
          </p:nvPr>
        </p:nvSpPr>
        <p:spPr>
          <a:xfrm>
            <a:off x="838200" y="1698171"/>
            <a:ext cx="10515600" cy="4478792"/>
          </a:xfrm>
        </p:spPr>
        <p:txBody>
          <a:bodyPr>
            <a:normAutofit/>
          </a:bodyPr>
          <a:lstStyle/>
          <a:p>
            <a:pPr marL="914400" lvl="1" indent="-457200">
              <a:buFont typeface="+mj-lt"/>
              <a:buAutoNum type="arabicPeriod"/>
            </a:pPr>
            <a:r>
              <a:rPr lang="en-US" sz="2800" b="1" dirty="0" smtClean="0"/>
              <a:t>Utility patents</a:t>
            </a:r>
            <a:r>
              <a:rPr lang="en-US" sz="2800" dirty="0" smtClean="0"/>
              <a:t> - Issued </a:t>
            </a:r>
            <a:r>
              <a:rPr lang="en-US" sz="2800" dirty="0"/>
              <a:t>for the invention of a new and useful process, machine, manufacture, or composition of matter, or a new and useful improvement thereof</a:t>
            </a:r>
            <a:r>
              <a:rPr lang="en-US" sz="2800" dirty="0" smtClean="0"/>
              <a:t>;</a:t>
            </a:r>
          </a:p>
          <a:p>
            <a:pPr marL="914400" lvl="1" indent="-457200">
              <a:buFont typeface="+mj-lt"/>
              <a:buAutoNum type="arabicPeriod"/>
            </a:pPr>
            <a:r>
              <a:rPr lang="en-US" sz="2800" b="1" dirty="0" smtClean="0"/>
              <a:t>Design patents</a:t>
            </a:r>
            <a:r>
              <a:rPr lang="en-US" sz="2800" dirty="0" smtClean="0"/>
              <a:t> - Issued </a:t>
            </a:r>
            <a:r>
              <a:rPr lang="en-US" sz="2800" dirty="0"/>
              <a:t>for a new, original, and ornamental design embodied in or applied to an article of </a:t>
            </a:r>
            <a:r>
              <a:rPr lang="en-US" sz="2800" dirty="0" smtClean="0"/>
              <a:t>manufacture.</a:t>
            </a:r>
          </a:p>
          <a:p>
            <a:pPr marL="914400" lvl="1" indent="-457200">
              <a:buFont typeface="+mj-lt"/>
              <a:buAutoNum type="arabicPeriod"/>
            </a:pPr>
            <a:r>
              <a:rPr lang="en-US" sz="2800" dirty="0" smtClean="0"/>
              <a:t>Plant patents may be granted to anyone who invents or discovers and asexually reproduces any distinct and new variety of plant.</a:t>
            </a:r>
          </a:p>
          <a:p>
            <a:pPr marL="914400" lvl="1" indent="-457200">
              <a:buFont typeface="+mj-lt"/>
              <a:buAutoNum type="arabicPeriod"/>
            </a:pPr>
            <a:r>
              <a:rPr lang="en-US" sz="2800" dirty="0"/>
              <a:t>Reissue Patents - Issued to correct an error in an already issued </a:t>
            </a:r>
            <a:endParaRPr lang="en-US" sz="2800" dirty="0" smtClean="0"/>
          </a:p>
          <a:p>
            <a:pPr marL="914400" lvl="1" indent="-457200">
              <a:buFont typeface="+mj-lt"/>
              <a:buAutoNum type="arabicPeriod"/>
            </a:pPr>
            <a:endParaRPr lang="en-US" sz="2800" dirty="0" smtClean="0"/>
          </a:p>
        </p:txBody>
      </p:sp>
      <p:sp>
        <p:nvSpPr>
          <p:cNvPr id="4" name="Slide Number Placeholder 3"/>
          <p:cNvSpPr>
            <a:spLocks noGrp="1"/>
          </p:cNvSpPr>
          <p:nvPr>
            <p:ph type="sldNum" sz="quarter" idx="12"/>
          </p:nvPr>
        </p:nvSpPr>
        <p:spPr/>
        <p:txBody>
          <a:bodyPr/>
          <a:lstStyle/>
          <a:p>
            <a:fld id="{F730B77C-3BBC-4516-8B1E-045F6BD2B884}" type="slidenum">
              <a:rPr lang="en-US" smtClean="0"/>
              <a:t>13</a:t>
            </a:fld>
            <a:endParaRPr lang="en-US"/>
          </a:p>
        </p:txBody>
      </p:sp>
      <p:sp>
        <p:nvSpPr>
          <p:cNvPr id="5" name="Rectangle 4"/>
          <p:cNvSpPr/>
          <p:nvPr/>
        </p:nvSpPr>
        <p:spPr>
          <a:xfrm>
            <a:off x="2505346" y="6191391"/>
            <a:ext cx="6979920" cy="369332"/>
          </a:xfrm>
          <a:prstGeom prst="rect">
            <a:avLst/>
          </a:prstGeom>
        </p:spPr>
        <p:txBody>
          <a:bodyPr wrap="square">
            <a:spAutoFit/>
          </a:bodyPr>
          <a:lstStyle/>
          <a:p>
            <a:r>
              <a:rPr lang="en-US" dirty="0"/>
              <a:t>http://www.uspto.gov/web/offices/ac/ido/oeip/taf/patdesc.htm</a:t>
            </a:r>
          </a:p>
        </p:txBody>
      </p:sp>
    </p:spTree>
    <p:extLst>
      <p:ext uri="{BB962C8B-B14F-4D97-AF65-F5344CB8AC3E}">
        <p14:creationId xmlns:p14="http://schemas.microsoft.com/office/powerpoint/2010/main" val="13056003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Smartphone patent wars</a:t>
            </a:r>
            <a:endParaRPr lang="en-US" dirty="0"/>
          </a:p>
        </p:txBody>
      </p:sp>
      <p:sp>
        <p:nvSpPr>
          <p:cNvPr id="3" name="Content Placeholder 2"/>
          <p:cNvSpPr>
            <a:spLocks noGrp="1"/>
          </p:cNvSpPr>
          <p:nvPr>
            <p:ph idx="1"/>
          </p:nvPr>
        </p:nvSpPr>
        <p:spPr/>
        <p:txBody>
          <a:bodyPr/>
          <a:lstStyle/>
          <a:p>
            <a:r>
              <a:rPr lang="en-US" dirty="0"/>
              <a:t>2012 Apple brings patent infringement suit against </a:t>
            </a:r>
            <a:r>
              <a:rPr lang="en-US" dirty="0" smtClean="0"/>
              <a:t>Samsung</a:t>
            </a:r>
          </a:p>
          <a:p>
            <a:r>
              <a:rPr lang="en-US" dirty="0" smtClean="0"/>
              <a:t>Samsung counter-sues in Korea</a:t>
            </a:r>
            <a:endParaRPr lang="en-US" dirty="0"/>
          </a:p>
          <a:p>
            <a:r>
              <a:rPr lang="en-US" dirty="0" smtClean="0"/>
              <a:t>Apple sued, claimed infringement of 3 utility, 4 design patents</a:t>
            </a:r>
          </a:p>
          <a:p>
            <a:r>
              <a:rPr lang="en-US" dirty="0" smtClean="0"/>
              <a:t>Samsung claimed Apple infringed 5 patents</a:t>
            </a:r>
          </a:p>
          <a:p>
            <a:pPr lvl="1"/>
            <a:r>
              <a:rPr lang="en-US" dirty="0"/>
              <a:t>Scroll “bounce back”</a:t>
            </a:r>
          </a:p>
          <a:p>
            <a:pPr lvl="1"/>
            <a:r>
              <a:rPr lang="en-US" dirty="0"/>
              <a:t>On screen navigation</a:t>
            </a:r>
          </a:p>
          <a:p>
            <a:pPr lvl="1"/>
            <a:r>
              <a:rPr lang="en-US" dirty="0"/>
              <a:t>Tap to zoom</a:t>
            </a:r>
          </a:p>
          <a:p>
            <a:pPr lvl="1"/>
            <a:r>
              <a:rPr lang="en-US" dirty="0"/>
              <a:t>“home button, rounded corners and tapered edges”</a:t>
            </a:r>
          </a:p>
          <a:p>
            <a:endParaRPr lang="en-US" dirty="0"/>
          </a:p>
        </p:txBody>
      </p:sp>
      <p:sp>
        <p:nvSpPr>
          <p:cNvPr id="8" name="Slide Number Placeholder 7"/>
          <p:cNvSpPr>
            <a:spLocks noGrp="1"/>
          </p:cNvSpPr>
          <p:nvPr>
            <p:ph type="sldNum" sz="quarter" idx="12"/>
          </p:nvPr>
        </p:nvSpPr>
        <p:spPr/>
        <p:txBody>
          <a:bodyPr/>
          <a:lstStyle/>
          <a:p>
            <a:fld id="{F730B77C-3BBC-4516-8B1E-045F6BD2B884}" type="slidenum">
              <a:rPr lang="en-US" smtClean="0"/>
              <a:t>14</a:t>
            </a:fld>
            <a:endParaRPr lang="en-US"/>
          </a:p>
        </p:txBody>
      </p:sp>
    </p:spTree>
    <p:extLst>
      <p:ext uri="{BB962C8B-B14F-4D97-AF65-F5344CB8AC3E}">
        <p14:creationId xmlns:p14="http://schemas.microsoft.com/office/powerpoint/2010/main" val="31357896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2012 Verdict</a:t>
            </a:r>
            <a:endParaRPr lang="en-US" dirty="0"/>
          </a:p>
        </p:txBody>
      </p:sp>
      <p:sp>
        <p:nvSpPr>
          <p:cNvPr id="3" name="Content Placeholder 2"/>
          <p:cNvSpPr>
            <a:spLocks noGrp="1"/>
          </p:cNvSpPr>
          <p:nvPr>
            <p:ph idx="1"/>
          </p:nvPr>
        </p:nvSpPr>
        <p:spPr/>
        <p:txBody>
          <a:bodyPr/>
          <a:lstStyle/>
          <a:p>
            <a:r>
              <a:rPr lang="en-US" dirty="0" smtClean="0"/>
              <a:t>Jury (in California District Court) found Samsung infringed Apple patents, Apple awarded $1.049B</a:t>
            </a:r>
          </a:p>
          <a:p>
            <a:pPr lvl="1"/>
            <a:r>
              <a:rPr lang="en-US" dirty="0" smtClean="0"/>
              <a:t>Samsung not found to infringe on “rounded rectangle”</a:t>
            </a:r>
          </a:p>
          <a:p>
            <a:pPr lvl="1"/>
            <a:r>
              <a:rPr lang="en-US" dirty="0" smtClean="0"/>
              <a:t>patent on “scroll bounce” temporarily invalidated</a:t>
            </a:r>
          </a:p>
          <a:p>
            <a:pPr lvl="1"/>
            <a:r>
              <a:rPr lang="en-US" dirty="0" smtClean="0"/>
              <a:t>subsequently counter-sued, appealed, award disputed and revised...</a:t>
            </a:r>
          </a:p>
        </p:txBody>
      </p:sp>
      <p:sp>
        <p:nvSpPr>
          <p:cNvPr id="8" name="Slide Number Placeholder 7"/>
          <p:cNvSpPr>
            <a:spLocks noGrp="1"/>
          </p:cNvSpPr>
          <p:nvPr>
            <p:ph type="sldNum" sz="quarter" idx="12"/>
          </p:nvPr>
        </p:nvSpPr>
        <p:spPr/>
        <p:txBody>
          <a:bodyPr/>
          <a:lstStyle/>
          <a:p>
            <a:fld id="{F730B77C-3BBC-4516-8B1E-045F6BD2B884}" type="slidenum">
              <a:rPr lang="en-US" smtClean="0"/>
              <a:t>15</a:t>
            </a:fld>
            <a:endParaRPr lang="en-US"/>
          </a:p>
        </p:txBody>
      </p:sp>
    </p:spTree>
    <p:extLst>
      <p:ext uri="{BB962C8B-B14F-4D97-AF65-F5344CB8AC3E}">
        <p14:creationId xmlns:p14="http://schemas.microsoft.com/office/powerpoint/2010/main" val="27838619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04552"/>
            <a:ext cx="10515600" cy="5172411"/>
          </a:xfrm>
        </p:spPr>
        <p:txBody>
          <a:bodyPr/>
          <a:lstStyle/>
          <a:p>
            <a:r>
              <a:rPr lang="en-US" dirty="0"/>
              <a:t>Apple design patent 504,889 – “rounded rectangle</a:t>
            </a:r>
            <a:r>
              <a:rPr lang="en-US" dirty="0" smtClean="0"/>
              <a:t>”</a:t>
            </a:r>
          </a:p>
          <a:p>
            <a:r>
              <a:rPr lang="en-US" dirty="0" smtClean="0"/>
              <a:t>claim: </a:t>
            </a:r>
            <a:r>
              <a:rPr lang="en-US" dirty="0"/>
              <a:t>“the ornamental design for an electronic </a:t>
            </a:r>
            <a:r>
              <a:rPr lang="en-US" dirty="0" smtClean="0"/>
              <a:t>device”</a:t>
            </a:r>
          </a:p>
        </p:txBody>
      </p:sp>
      <p:sp>
        <p:nvSpPr>
          <p:cNvPr id="7" name="TextBox 6"/>
          <p:cNvSpPr txBox="1"/>
          <p:nvPr/>
        </p:nvSpPr>
        <p:spPr>
          <a:xfrm>
            <a:off x="5469290" y="6488668"/>
            <a:ext cx="1253420" cy="369332"/>
          </a:xfrm>
          <a:prstGeom prst="rect">
            <a:avLst/>
          </a:prstGeom>
          <a:noFill/>
        </p:spPr>
        <p:txBody>
          <a:bodyPr wrap="none" rtlCol="0">
            <a:spAutoFit/>
          </a:bodyPr>
          <a:lstStyle/>
          <a:p>
            <a:r>
              <a:rPr lang="en-US" dirty="0"/>
              <a:t>iPad patent</a:t>
            </a:r>
          </a:p>
        </p:txBody>
      </p:sp>
      <p:sp>
        <p:nvSpPr>
          <p:cNvPr id="9" name="Slide Number Placeholder 8"/>
          <p:cNvSpPr>
            <a:spLocks noGrp="1"/>
          </p:cNvSpPr>
          <p:nvPr>
            <p:ph type="sldNum" sz="quarter" idx="12"/>
          </p:nvPr>
        </p:nvSpPr>
        <p:spPr/>
        <p:txBody>
          <a:bodyPr/>
          <a:lstStyle/>
          <a:p>
            <a:fld id="{F730B77C-3BBC-4516-8B1E-045F6BD2B884}" type="slidenum">
              <a:rPr lang="en-US" smtClean="0"/>
              <a:t>16</a:t>
            </a:fld>
            <a:endParaRPr lang="en-US"/>
          </a:p>
        </p:txBody>
      </p:sp>
      <p:pic>
        <p:nvPicPr>
          <p:cNvPr id="10" name="Content Placeholder 4"/>
          <p:cNvPicPr>
            <a:picLocks noChangeAspect="1"/>
          </p:cNvPicPr>
          <p:nvPr/>
        </p:nvPicPr>
        <p:blipFill rotWithShape="1">
          <a:blip r:embed="rId2">
            <a:extLst>
              <a:ext uri="{28A0092B-C50C-407E-A947-70E740481C1C}">
                <a14:useLocalDpi xmlns:a14="http://schemas.microsoft.com/office/drawing/2010/main" val="0"/>
              </a:ext>
            </a:extLst>
          </a:blip>
          <a:srcRect l="13116" t="34514" r="16399" b="6141"/>
          <a:stretch/>
        </p:blipFill>
        <p:spPr>
          <a:xfrm>
            <a:off x="1473200" y="2227863"/>
            <a:ext cx="8382000" cy="3969738"/>
          </a:xfrm>
          <a:prstGeom prst="rect">
            <a:avLst/>
          </a:prstGeom>
        </p:spPr>
      </p:pic>
    </p:spTree>
    <p:extLst>
      <p:ext uri="{BB962C8B-B14F-4D97-AF65-F5344CB8AC3E}">
        <p14:creationId xmlns:p14="http://schemas.microsoft.com/office/powerpoint/2010/main" val="7986164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en-US" altLang="en-US" smtClean="0"/>
              <a:t>Patents</a:t>
            </a:r>
          </a:p>
        </p:txBody>
      </p:sp>
      <p:sp>
        <p:nvSpPr>
          <p:cNvPr id="36867" name="Content Placeholder 2"/>
          <p:cNvSpPr>
            <a:spLocks noGrp="1"/>
          </p:cNvSpPr>
          <p:nvPr>
            <p:ph idx="1"/>
          </p:nvPr>
        </p:nvSpPr>
        <p:spPr>
          <a:xfrm>
            <a:off x="847252" y="1544966"/>
            <a:ext cx="10704969" cy="4977753"/>
          </a:xfrm>
        </p:spPr>
        <p:txBody>
          <a:bodyPr>
            <a:normAutofit lnSpcReduction="10000"/>
          </a:bodyPr>
          <a:lstStyle/>
          <a:p>
            <a:pPr eaLnBrk="1" hangingPunct="1">
              <a:lnSpc>
                <a:spcPct val="90000"/>
              </a:lnSpc>
            </a:pPr>
            <a:r>
              <a:rPr lang="en-US" altLang="en-US" dirty="0" smtClean="0"/>
              <a:t>Originally to protect physical artifacts and processes</a:t>
            </a:r>
          </a:p>
          <a:p>
            <a:pPr lvl="1" eaLnBrk="1" hangingPunct="1">
              <a:lnSpc>
                <a:spcPct val="90000"/>
              </a:lnSpc>
            </a:pPr>
            <a:r>
              <a:rPr lang="en-US" altLang="en-US" dirty="0" smtClean="0"/>
              <a:t>Ideas not obvious to one “skilled in the art”</a:t>
            </a:r>
          </a:p>
          <a:p>
            <a:pPr lvl="1" eaLnBrk="1" hangingPunct="1"/>
            <a:r>
              <a:rPr lang="en-US" altLang="en-US" dirty="0" smtClean="0"/>
              <a:t>Gives owner exclusive rights for a certain amount of time (20 years in US)</a:t>
            </a:r>
          </a:p>
          <a:p>
            <a:pPr eaLnBrk="1" hangingPunct="1"/>
            <a:r>
              <a:rPr lang="en-US" altLang="en-US" dirty="0" smtClean="0">
                <a:solidFill>
                  <a:srgbClr val="0070C0"/>
                </a:solidFill>
              </a:rPr>
              <a:t>To get a patent, one must show it is: </a:t>
            </a:r>
          </a:p>
          <a:p>
            <a:pPr marL="914400" lvl="1" indent="-457200" eaLnBrk="1" hangingPunct="1">
              <a:buFont typeface="+mj-lt"/>
              <a:buAutoNum type="arabicPeriod"/>
            </a:pPr>
            <a:r>
              <a:rPr lang="en-US" altLang="en-US" dirty="0" smtClean="0">
                <a:solidFill>
                  <a:srgbClr val="0070C0"/>
                </a:solidFill>
              </a:rPr>
              <a:t>novel (including novel </a:t>
            </a:r>
            <a:r>
              <a:rPr lang="en-US" altLang="en-US" i="1" dirty="0" smtClean="0">
                <a:solidFill>
                  <a:srgbClr val="0070C0"/>
                </a:solidFill>
              </a:rPr>
              <a:t>improvements</a:t>
            </a:r>
            <a:r>
              <a:rPr lang="en-US" altLang="en-US" dirty="0" smtClean="0">
                <a:solidFill>
                  <a:srgbClr val="0070C0"/>
                </a:solidFill>
              </a:rPr>
              <a:t>)</a:t>
            </a:r>
          </a:p>
          <a:p>
            <a:pPr marL="914400" lvl="1" indent="-457200" eaLnBrk="1" hangingPunct="1">
              <a:buFont typeface="+mj-lt"/>
              <a:buAutoNum type="arabicPeriod"/>
            </a:pPr>
            <a:r>
              <a:rPr lang="en-US" altLang="en-US" dirty="0" smtClean="0">
                <a:solidFill>
                  <a:srgbClr val="0070C0"/>
                </a:solidFill>
              </a:rPr>
              <a:t>useful</a:t>
            </a:r>
          </a:p>
          <a:p>
            <a:pPr marL="914400" lvl="1" indent="-457200" eaLnBrk="1" hangingPunct="1">
              <a:buFont typeface="+mj-lt"/>
              <a:buAutoNum type="arabicPeriod"/>
            </a:pPr>
            <a:r>
              <a:rPr lang="en-US" altLang="en-US" dirty="0" smtClean="0">
                <a:solidFill>
                  <a:srgbClr val="0070C0"/>
                </a:solidFill>
              </a:rPr>
              <a:t>non-obvious (to someone "skilled in the art")</a:t>
            </a:r>
          </a:p>
          <a:p>
            <a:pPr marL="914400" lvl="1" indent="-457200" eaLnBrk="1" hangingPunct="1">
              <a:buFont typeface="+mj-lt"/>
              <a:buAutoNum type="arabicPeriod"/>
            </a:pPr>
            <a:r>
              <a:rPr lang="en-US" altLang="en-US" dirty="0" smtClean="0">
                <a:solidFill>
                  <a:srgbClr val="0070C0"/>
                </a:solidFill>
              </a:rPr>
              <a:t>first </a:t>
            </a:r>
            <a:r>
              <a:rPr lang="en-US" altLang="en-US" smtClean="0">
                <a:solidFill>
                  <a:srgbClr val="0070C0"/>
                </a:solidFill>
              </a:rPr>
              <a:t>to file* </a:t>
            </a:r>
            <a:r>
              <a:rPr lang="en-US" altLang="en-US" dirty="0" smtClean="0">
                <a:solidFill>
                  <a:srgbClr val="0070C0"/>
                </a:solidFill>
              </a:rPr>
              <a:t>(as opposed to: first to think of it and write it </a:t>
            </a:r>
            <a:r>
              <a:rPr lang="en-US" altLang="en-US" smtClean="0">
                <a:solidFill>
                  <a:srgbClr val="0070C0"/>
                </a:solidFill>
              </a:rPr>
              <a:t>down)</a:t>
            </a:r>
            <a:endParaRPr lang="en-US" altLang="en-US" dirty="0" smtClean="0">
              <a:solidFill>
                <a:srgbClr val="0070C0"/>
              </a:solidFill>
            </a:endParaRPr>
          </a:p>
          <a:p>
            <a:r>
              <a:rPr lang="en-US" altLang="en-US" i="1"/>
              <a:t>engineers should keep a dated record of ideas and designs</a:t>
            </a:r>
          </a:p>
          <a:p>
            <a:r>
              <a:rPr lang="en-US" altLang="en-US" smtClean="0"/>
              <a:t>patent </a:t>
            </a:r>
            <a:r>
              <a:rPr lang="en-US" altLang="en-US" dirty="0" smtClean="0"/>
              <a:t>office may reject claims if </a:t>
            </a:r>
            <a:r>
              <a:rPr lang="en-US" dirty="0" smtClean="0"/>
              <a:t>the </a:t>
            </a:r>
            <a:r>
              <a:rPr lang="en-US" dirty="0"/>
              <a:t>claimed invention was patented, described in a </a:t>
            </a:r>
            <a:r>
              <a:rPr lang="en-US" dirty="0" smtClean="0"/>
              <a:t>publication</a:t>
            </a:r>
            <a:r>
              <a:rPr lang="en-US" dirty="0"/>
              <a:t>, </a:t>
            </a:r>
            <a:r>
              <a:rPr lang="en-US" dirty="0" smtClean="0"/>
              <a:t>in </a:t>
            </a:r>
            <a:r>
              <a:rPr lang="en-US" dirty="0"/>
              <a:t>public use, </a:t>
            </a:r>
            <a:r>
              <a:rPr lang="en-US" dirty="0" smtClean="0"/>
              <a:t>on sale, or </a:t>
            </a:r>
            <a:r>
              <a:rPr lang="en-US" dirty="0"/>
              <a:t>otherwise available to the public before the effective filing date of the </a:t>
            </a:r>
            <a:r>
              <a:rPr lang="en-US"/>
              <a:t>claimed </a:t>
            </a:r>
            <a:r>
              <a:rPr lang="en-US" smtClean="0"/>
              <a:t>invention</a:t>
            </a:r>
            <a:endParaRPr lang="en-US" dirty="0"/>
          </a:p>
        </p:txBody>
      </p:sp>
      <p:sp>
        <p:nvSpPr>
          <p:cNvPr id="3687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557213" indent="-214313">
              <a:spcBef>
                <a:spcPct val="20000"/>
              </a:spcBef>
              <a:buFont typeface="Arial" panose="020B0604020202020204" pitchFamily="34" charset="0"/>
              <a:buChar char="–"/>
              <a:defRPr sz="2100">
                <a:solidFill>
                  <a:schemeClr val="tx1"/>
                </a:solidFill>
                <a:latin typeface="Calibri" panose="020F0502020204030204" pitchFamily="34" charset="0"/>
              </a:defRPr>
            </a:lvl2pPr>
            <a:lvl3pPr marL="857250" indent="-171450">
              <a:spcBef>
                <a:spcPct val="20000"/>
              </a:spcBef>
              <a:buFont typeface="Arial" panose="020B0604020202020204" pitchFamily="34" charset="0"/>
              <a:buChar char="•"/>
              <a:defRPr sz="1800">
                <a:solidFill>
                  <a:schemeClr val="tx1"/>
                </a:solidFill>
                <a:latin typeface="Calibri" panose="020F0502020204030204" pitchFamily="34" charset="0"/>
              </a:defRPr>
            </a:lvl3pPr>
            <a:lvl4pPr marL="1200150" indent="-171450">
              <a:spcBef>
                <a:spcPct val="20000"/>
              </a:spcBef>
              <a:buFont typeface="Arial" panose="020B0604020202020204" pitchFamily="34" charset="0"/>
              <a:buChar char="–"/>
              <a:defRPr sz="1500">
                <a:solidFill>
                  <a:schemeClr val="tx1"/>
                </a:solidFill>
                <a:latin typeface="Calibri" panose="020F0502020204030204" pitchFamily="34" charset="0"/>
              </a:defRPr>
            </a:lvl4pPr>
            <a:lvl5pPr marL="1543050" indent="-171450">
              <a:spcBef>
                <a:spcPct val="20000"/>
              </a:spcBef>
              <a:buFont typeface="Arial" panose="020B0604020202020204" pitchFamily="34" charset="0"/>
              <a:buChar char="»"/>
              <a:defRPr sz="1500">
                <a:solidFill>
                  <a:schemeClr val="tx1"/>
                </a:solidFill>
                <a:latin typeface="Calibri" panose="020F0502020204030204" pitchFamily="34" charset="0"/>
              </a:defRPr>
            </a:lvl5pPr>
            <a:lvl6pPr marL="18859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2288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25717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29146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spcBef>
                <a:spcPct val="0"/>
              </a:spcBef>
              <a:buFontTx/>
              <a:buNone/>
            </a:pPr>
            <a:fld id="{2ADCD3A5-A6EF-4275-8E59-D4F53259DBEF}" type="slidenum">
              <a:rPr lang="en-US" altLang="en-US" sz="900">
                <a:solidFill>
                  <a:srgbClr val="898989"/>
                </a:solidFill>
              </a:rPr>
              <a:pPr>
                <a:spcBef>
                  <a:spcPct val="0"/>
                </a:spcBef>
                <a:buFontTx/>
                <a:buNone/>
              </a:pPr>
              <a:t>17</a:t>
            </a:fld>
            <a:endParaRPr lang="en-US" altLang="en-US" sz="900">
              <a:solidFill>
                <a:srgbClr val="898989"/>
              </a:solidFill>
            </a:endParaRPr>
          </a:p>
        </p:txBody>
      </p:sp>
      <p:sp>
        <p:nvSpPr>
          <p:cNvPr id="2" name="TextBox 1"/>
          <p:cNvSpPr txBox="1"/>
          <p:nvPr/>
        </p:nvSpPr>
        <p:spPr>
          <a:xfrm>
            <a:off x="1477736" y="6400800"/>
            <a:ext cx="5922262" cy="369332"/>
          </a:xfrm>
          <a:prstGeom prst="rect">
            <a:avLst/>
          </a:prstGeom>
          <a:noFill/>
        </p:spPr>
        <p:txBody>
          <a:bodyPr wrap="none" rtlCol="0">
            <a:spAutoFit/>
          </a:bodyPr>
          <a:lstStyle/>
          <a:p>
            <a:r>
              <a:rPr lang="en-US" smtClean="0"/>
              <a:t>* this is a recent change in the US (America Invents Act, 2013)</a:t>
            </a:r>
            <a:endParaRPr lang="en-US"/>
          </a:p>
        </p:txBody>
      </p:sp>
    </p:spTree>
    <p:extLst>
      <p:ext uri="{BB962C8B-B14F-4D97-AF65-F5344CB8AC3E}">
        <p14:creationId xmlns:p14="http://schemas.microsoft.com/office/powerpoint/2010/main" val="10039853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Apple iPhone smoke detector patent</a:t>
            </a:r>
          </a:p>
          <a:p>
            <a:r>
              <a:rPr lang="en-US" dirty="0"/>
              <a:t>http://patft.uspto.gov/netacgi/nph-Parser?Sect2=PTO1&amp;Sect2=HITOFF&amp;p=1&amp;u=/netahtml/PTO/search-bool.html&amp;r=1&amp;f=G&amp;l=50&amp;d=PALL&amp;RefSrch=yes&amp;Query=PN/9123221</a:t>
            </a:r>
          </a:p>
        </p:txBody>
      </p:sp>
      <p:sp>
        <p:nvSpPr>
          <p:cNvPr id="4" name="Slide Number Placeholder 3"/>
          <p:cNvSpPr>
            <a:spLocks noGrp="1"/>
          </p:cNvSpPr>
          <p:nvPr>
            <p:ph type="sldNum" sz="quarter" idx="12"/>
          </p:nvPr>
        </p:nvSpPr>
        <p:spPr/>
        <p:txBody>
          <a:bodyPr/>
          <a:lstStyle/>
          <a:p>
            <a:fld id="{F730B77C-3BBC-4516-8B1E-045F6BD2B884}" type="slidenum">
              <a:rPr lang="en-US" smtClean="0"/>
              <a:t>18</a:t>
            </a:fld>
            <a:endParaRPr lang="en-US"/>
          </a:p>
        </p:txBody>
      </p:sp>
    </p:spTree>
    <p:extLst>
      <p:ext uri="{BB962C8B-B14F-4D97-AF65-F5344CB8AC3E}">
        <p14:creationId xmlns:p14="http://schemas.microsoft.com/office/powerpoint/2010/main" val="5666044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latin typeface="Arial" panose="020B0604020202020204" pitchFamily="34" charset="0"/>
              </a:rPr>
              <a:t>Why do we have Patents</a:t>
            </a:r>
            <a:r>
              <a:rPr lang="en-US" altLang="en-US" smtClean="0">
                <a:latin typeface="Arial" panose="020B0604020202020204" pitchFamily="34" charset="0"/>
              </a:rPr>
              <a:t>?</a:t>
            </a:r>
            <a:endParaRPr lang="en-US"/>
          </a:p>
        </p:txBody>
      </p:sp>
      <p:sp>
        <p:nvSpPr>
          <p:cNvPr id="7" name="Content Placeholder 6"/>
          <p:cNvSpPr>
            <a:spLocks noGrp="1"/>
          </p:cNvSpPr>
          <p:nvPr>
            <p:ph idx="1"/>
          </p:nvPr>
        </p:nvSpPr>
        <p:spPr>
          <a:xfrm>
            <a:off x="838200" y="1554480"/>
            <a:ext cx="10515600" cy="4622483"/>
          </a:xfrm>
        </p:spPr>
        <p:txBody>
          <a:bodyPr>
            <a:noAutofit/>
          </a:bodyPr>
          <a:lstStyle/>
          <a:p>
            <a:r>
              <a:rPr lang="en-US" sz="2400" smtClean="0"/>
              <a:t>(hint: not "to make money")</a:t>
            </a:r>
            <a:endParaRPr lang="en-US" sz="2400" dirty="0"/>
          </a:p>
        </p:txBody>
      </p:sp>
      <p:sp>
        <p:nvSpPr>
          <p:cNvPr id="3" name="Slide Number Placeholder 2"/>
          <p:cNvSpPr>
            <a:spLocks noGrp="1"/>
          </p:cNvSpPr>
          <p:nvPr>
            <p:ph type="sldNum" sz="quarter" idx="12"/>
          </p:nvPr>
        </p:nvSpPr>
        <p:spPr/>
        <p:txBody>
          <a:bodyPr/>
          <a:lstStyle/>
          <a:p>
            <a:fld id="{F730B77C-3BBC-4516-8B1E-045F6BD2B884}" type="slidenum">
              <a:rPr lang="en-US" smtClean="0"/>
              <a:t>19</a:t>
            </a:fld>
            <a:endParaRPr lang="en-US"/>
          </a:p>
        </p:txBody>
      </p:sp>
    </p:spTree>
    <p:extLst>
      <p:ext uri="{BB962C8B-B14F-4D97-AF65-F5344CB8AC3E}">
        <p14:creationId xmlns:p14="http://schemas.microsoft.com/office/powerpoint/2010/main" val="1722731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latin typeface="Arial" panose="020B0604020202020204" pitchFamily="34" charset="0"/>
              </a:rPr>
              <a:t>Why do we have Patents</a:t>
            </a:r>
            <a:r>
              <a:rPr lang="en-US" altLang="en-US" smtClean="0">
                <a:latin typeface="Arial" panose="020B0604020202020204" pitchFamily="34" charset="0"/>
              </a:rPr>
              <a:t>?</a:t>
            </a:r>
            <a:endParaRPr lang="en-US"/>
          </a:p>
        </p:txBody>
      </p:sp>
      <p:sp>
        <p:nvSpPr>
          <p:cNvPr id="7" name="Content Placeholder 6"/>
          <p:cNvSpPr>
            <a:spLocks noGrp="1"/>
          </p:cNvSpPr>
          <p:nvPr>
            <p:ph idx="1"/>
          </p:nvPr>
        </p:nvSpPr>
        <p:spPr>
          <a:xfrm>
            <a:off x="838200" y="1554480"/>
            <a:ext cx="10515600" cy="4622483"/>
          </a:xfrm>
        </p:spPr>
        <p:txBody>
          <a:bodyPr>
            <a:noAutofit/>
          </a:bodyPr>
          <a:lstStyle/>
          <a:p>
            <a:r>
              <a:rPr lang="en-US" altLang="en-US" sz="2400" smtClean="0">
                <a:latin typeface="Arial" panose="020B0604020202020204" pitchFamily="34" charset="0"/>
              </a:rPr>
              <a:t>Rationale</a:t>
            </a:r>
            <a:r>
              <a:rPr lang="en-US" altLang="en-US" sz="2400" dirty="0">
                <a:latin typeface="Arial" panose="020B0604020202020204" pitchFamily="34" charset="0"/>
              </a:rPr>
              <a:t>: grant a </a:t>
            </a:r>
            <a:r>
              <a:rPr lang="en-US" altLang="en-US" sz="2400" i="1" dirty="0">
                <a:solidFill>
                  <a:srgbClr val="0070C0"/>
                </a:solidFill>
                <a:latin typeface="Arial" panose="020B0604020202020204" pitchFamily="34" charset="0"/>
              </a:rPr>
              <a:t>time-limited monopoly to</a:t>
            </a:r>
            <a:r>
              <a:rPr lang="en-US" altLang="en-US" sz="2400" dirty="0">
                <a:solidFill>
                  <a:srgbClr val="0070C0"/>
                </a:solidFill>
                <a:latin typeface="Arial" panose="020B0604020202020204" pitchFamily="34" charset="0"/>
              </a:rPr>
              <a:t> </a:t>
            </a:r>
            <a:r>
              <a:rPr lang="en-US" altLang="en-US" sz="2400" i="1" dirty="0">
                <a:solidFill>
                  <a:srgbClr val="0070C0"/>
                </a:solidFill>
                <a:latin typeface="Arial" panose="020B0604020202020204" pitchFamily="34" charset="0"/>
              </a:rPr>
              <a:t>incentivize </a:t>
            </a:r>
            <a:r>
              <a:rPr lang="en-US" altLang="en-US" sz="2400" i="1" dirty="0" smtClean="0">
                <a:solidFill>
                  <a:srgbClr val="0070C0"/>
                </a:solidFill>
                <a:latin typeface="Arial" panose="020B0604020202020204" pitchFamily="34" charset="0"/>
              </a:rPr>
              <a:t>creativity</a:t>
            </a:r>
          </a:p>
          <a:p>
            <a:pPr lvl="1"/>
            <a:r>
              <a:rPr lang="en-US" altLang="en-US" sz="2000" dirty="0" smtClean="0">
                <a:latin typeface="Arial" panose="020B0604020202020204" pitchFamily="34" charset="0"/>
              </a:rPr>
              <a:t>to allow companies to re-coup investment costs</a:t>
            </a:r>
          </a:p>
          <a:p>
            <a:pPr lvl="1"/>
            <a:r>
              <a:rPr lang="en-US" altLang="en-US" sz="2000" dirty="0">
                <a:latin typeface="Arial" panose="020B0604020202020204" pitchFamily="34" charset="0"/>
              </a:rPr>
              <a:t>e</a:t>
            </a:r>
            <a:r>
              <a:rPr lang="en-US" altLang="en-US" sz="2000" dirty="0" smtClean="0">
                <a:latin typeface="Arial" panose="020B0604020202020204" pitchFamily="34" charset="0"/>
              </a:rPr>
              <a:t>.g. ~$1B to create a new drugs like Celebrex</a:t>
            </a:r>
            <a:r>
              <a:rPr lang="en-US" altLang="en-US" sz="2000" dirty="0">
                <a:latin typeface="Arial" panose="020B0604020202020204" pitchFamily="34" charset="0"/>
              </a:rPr>
              <a:t>, </a:t>
            </a:r>
            <a:r>
              <a:rPr lang="en-US" altLang="en-US" sz="2000" dirty="0" smtClean="0">
                <a:latin typeface="Arial" panose="020B0604020202020204" pitchFamily="34" charset="0"/>
              </a:rPr>
              <a:t>Viagra, Prilosec...</a:t>
            </a:r>
            <a:endParaRPr lang="en-US" altLang="en-US" sz="2000" dirty="0">
              <a:latin typeface="Arial" panose="020B0604020202020204" pitchFamily="34" charset="0"/>
            </a:endParaRPr>
          </a:p>
          <a:p>
            <a:r>
              <a:rPr lang="en-US" altLang="en-US" sz="2400" dirty="0" smtClean="0">
                <a:latin typeface="Arial" panose="020B0604020202020204" pitchFamily="34" charset="0"/>
              </a:rPr>
              <a:t>It </a:t>
            </a:r>
            <a:r>
              <a:rPr lang="en-US" altLang="en-US" sz="2400" dirty="0">
                <a:latin typeface="Arial" panose="020B0604020202020204" pitchFamily="34" charset="0"/>
              </a:rPr>
              <a:t>is actually in the US Constitution:</a:t>
            </a:r>
          </a:p>
          <a:p>
            <a:pPr lvl="1"/>
            <a:r>
              <a:rPr lang="en-US" altLang="en-US" sz="2000" dirty="0">
                <a:latin typeface="Arial" panose="020B0604020202020204" pitchFamily="34" charset="0"/>
              </a:rPr>
              <a:t>The Congress shall have Power To...promote the Progress of Science and useful Arts, by securing for limited Times to Authors and Inventors the exclusive Right to their respective Writings and Discoveries.... (Article I, Section 8, Clause 8)</a:t>
            </a:r>
          </a:p>
          <a:p>
            <a:r>
              <a:rPr lang="en-US" altLang="en-US" sz="2400" dirty="0">
                <a:latin typeface="Arial" panose="020B0604020202020204" pitchFamily="34" charset="0"/>
              </a:rPr>
              <a:t>There is a "teaching" component.  </a:t>
            </a:r>
          </a:p>
          <a:p>
            <a:pPr lvl="1"/>
            <a:r>
              <a:rPr lang="en-US" altLang="en-US" sz="2000" dirty="0">
                <a:latin typeface="Arial" panose="020B0604020202020204" pitchFamily="34" charset="0"/>
              </a:rPr>
              <a:t>Patents are required to be explained in sufficient detail that one skilled in the art can understand</a:t>
            </a:r>
            <a:r>
              <a:rPr lang="en-US" altLang="en-US" sz="2000" dirty="0" smtClean="0">
                <a:latin typeface="Arial" panose="020B0604020202020204" pitchFamily="34" charset="0"/>
              </a:rPr>
              <a:t>.</a:t>
            </a:r>
            <a:r>
              <a:rPr lang="en-US" altLang="en-US" sz="2000" dirty="0">
                <a:latin typeface="Arial" panose="020B0604020202020204" pitchFamily="34" charset="0"/>
              </a:rPr>
              <a:t> </a:t>
            </a:r>
            <a:r>
              <a:rPr lang="en-US" altLang="en-US" sz="2000" dirty="0" smtClean="0">
                <a:latin typeface="Arial" panose="020B0604020202020204" pitchFamily="34" charset="0"/>
              </a:rPr>
              <a:t>(reveal </a:t>
            </a:r>
            <a:r>
              <a:rPr lang="en-US" altLang="en-US" sz="2000" dirty="0">
                <a:latin typeface="Arial" panose="020B0604020202020204" pitchFamily="34" charset="0"/>
              </a:rPr>
              <a:t>claims and </a:t>
            </a:r>
            <a:r>
              <a:rPr lang="en-US" altLang="en-US" sz="2000" dirty="0" smtClean="0">
                <a:latin typeface="Arial" panose="020B0604020202020204" pitchFamily="34" charset="0"/>
              </a:rPr>
              <a:t>methods)</a:t>
            </a:r>
          </a:p>
          <a:p>
            <a:r>
              <a:rPr lang="en-US" altLang="en-US" sz="2400" dirty="0" smtClean="0">
                <a:latin typeface="Arial" panose="020B0604020202020204" pitchFamily="34" charset="0"/>
              </a:rPr>
              <a:t>Society </a:t>
            </a:r>
            <a:r>
              <a:rPr lang="en-US" altLang="en-US" sz="2400" dirty="0">
                <a:latin typeface="Arial" panose="020B0604020202020204" pitchFamily="34" charset="0"/>
              </a:rPr>
              <a:t>benefits because inventors encouraged to reveal new ideas</a:t>
            </a:r>
          </a:p>
          <a:p>
            <a:pPr lvl="1"/>
            <a:r>
              <a:rPr lang="en-US" altLang="en-US" sz="2000" dirty="0">
                <a:latin typeface="Arial" panose="020B0604020202020204" pitchFamily="34" charset="0"/>
              </a:rPr>
              <a:t>Samuel Morse got original patent for telegraph </a:t>
            </a:r>
            <a:r>
              <a:rPr lang="en-US" altLang="en-US" sz="2000">
                <a:latin typeface="Arial" panose="020B0604020202020204" pitchFamily="34" charset="0"/>
              </a:rPr>
              <a:t>in </a:t>
            </a:r>
            <a:r>
              <a:rPr lang="en-US" altLang="en-US" sz="2000" smtClean="0">
                <a:latin typeface="Arial" panose="020B0604020202020204" pitchFamily="34" charset="0"/>
              </a:rPr>
              <a:t>1837</a:t>
            </a:r>
            <a:r>
              <a:rPr lang="en-US" altLang="en-US" sz="2000" dirty="0">
                <a:latin typeface="Arial" panose="020B0604020202020204" pitchFamily="34" charset="0"/>
              </a:rPr>
              <a:t>, which </a:t>
            </a:r>
            <a:r>
              <a:rPr lang="en-US" altLang="en-US" sz="2000">
                <a:latin typeface="Arial" panose="020B0604020202020204" pitchFamily="34" charset="0"/>
              </a:rPr>
              <a:t>stimulated </a:t>
            </a:r>
            <a:r>
              <a:rPr lang="en-US" altLang="en-US" sz="2000" smtClean="0">
                <a:latin typeface="Arial" panose="020B0604020202020204" pitchFamily="34" charset="0"/>
              </a:rPr>
              <a:t>thousands </a:t>
            </a:r>
            <a:r>
              <a:rPr lang="en-US" altLang="en-US" sz="2000" dirty="0">
                <a:latin typeface="Arial" panose="020B0604020202020204" pitchFamily="34" charset="0"/>
              </a:rPr>
              <a:t>of subsequent improvement patents.</a:t>
            </a:r>
          </a:p>
          <a:p>
            <a:pPr lvl="1"/>
            <a:endParaRPr lang="en-US" altLang="en-US" sz="2000" dirty="0">
              <a:latin typeface="Arial" panose="020B0604020202020204" pitchFamily="34" charset="0"/>
            </a:endParaRPr>
          </a:p>
          <a:p>
            <a:endParaRPr lang="en-US" sz="2400" dirty="0"/>
          </a:p>
        </p:txBody>
      </p:sp>
      <p:sp>
        <p:nvSpPr>
          <p:cNvPr id="3" name="Slide Number Placeholder 2"/>
          <p:cNvSpPr>
            <a:spLocks noGrp="1"/>
          </p:cNvSpPr>
          <p:nvPr>
            <p:ph type="sldNum" sz="quarter" idx="12"/>
          </p:nvPr>
        </p:nvSpPr>
        <p:spPr/>
        <p:txBody>
          <a:bodyPr/>
          <a:lstStyle/>
          <a:p>
            <a:fld id="{F730B77C-3BBC-4516-8B1E-045F6BD2B884}" type="slidenum">
              <a:rPr lang="en-US" smtClean="0"/>
              <a:t>20</a:t>
            </a:fld>
            <a:endParaRPr lang="en-US"/>
          </a:p>
        </p:txBody>
      </p:sp>
    </p:spTree>
    <p:extLst>
      <p:ext uri="{BB962C8B-B14F-4D97-AF65-F5344CB8AC3E}">
        <p14:creationId xmlns:p14="http://schemas.microsoft.com/office/powerpoint/2010/main" val="26047804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782320"/>
            <a:ext cx="9865179" cy="5394643"/>
          </a:xfrm>
        </p:spPr>
        <p:txBody>
          <a:bodyPr>
            <a:normAutofit/>
          </a:bodyPr>
          <a:lstStyle/>
          <a:p>
            <a:r>
              <a:rPr lang="en-US" smtClean="0"/>
              <a:t>patents cannot </a:t>
            </a:r>
            <a:r>
              <a:rPr lang="en-US" dirty="0" smtClean="0"/>
              <a:t>be used to </a:t>
            </a:r>
            <a:r>
              <a:rPr lang="en-US" i="1" dirty="0" smtClean="0"/>
              <a:t>prevent</a:t>
            </a:r>
            <a:r>
              <a:rPr lang="en-US" dirty="0" smtClean="0"/>
              <a:t> somebody from doing something, just set </a:t>
            </a:r>
            <a:r>
              <a:rPr lang="en-US" smtClean="0"/>
              <a:t>a license fee</a:t>
            </a:r>
            <a:endParaRPr lang="en-US" dirty="0" smtClean="0"/>
          </a:p>
          <a:p>
            <a:r>
              <a:rPr lang="en-US" smtClean="0"/>
              <a:t>Standards-essential patents (like 802.11b or 3G/CDMA)</a:t>
            </a:r>
          </a:p>
          <a:p>
            <a:r>
              <a:rPr lang="en-US" smtClean="0"/>
              <a:t>FRAND </a:t>
            </a:r>
            <a:r>
              <a:rPr lang="en-US"/>
              <a:t>- fair, reasonable, and non-discriminatory terms</a:t>
            </a:r>
          </a:p>
          <a:p>
            <a:endParaRPr lang="en-US" smtClean="0"/>
          </a:p>
          <a:p>
            <a:endParaRPr lang="en-US" dirty="0"/>
          </a:p>
        </p:txBody>
      </p:sp>
      <p:sp>
        <p:nvSpPr>
          <p:cNvPr id="2" name="Slide Number Placeholder 1"/>
          <p:cNvSpPr>
            <a:spLocks noGrp="1"/>
          </p:cNvSpPr>
          <p:nvPr>
            <p:ph type="sldNum" sz="quarter" idx="12"/>
          </p:nvPr>
        </p:nvSpPr>
        <p:spPr/>
        <p:txBody>
          <a:bodyPr/>
          <a:lstStyle/>
          <a:p>
            <a:fld id="{F730B77C-3BBC-4516-8B1E-045F6BD2B884}" type="slidenum">
              <a:rPr lang="en-US" smtClean="0"/>
              <a:t>21</a:t>
            </a:fld>
            <a:endParaRPr lang="en-US"/>
          </a:p>
        </p:txBody>
      </p:sp>
    </p:spTree>
    <p:extLst>
      <p:ext uri="{BB962C8B-B14F-4D97-AF65-F5344CB8AC3E}">
        <p14:creationId xmlns:p14="http://schemas.microsoft.com/office/powerpoint/2010/main" val="36520983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585107" y="766717"/>
            <a:ext cx="10744200" cy="4676140"/>
          </a:xfrm>
        </p:spPr>
        <p:txBody>
          <a:bodyPr>
            <a:noAutofit/>
          </a:bodyPr>
          <a:lstStyle/>
          <a:p>
            <a:pPr>
              <a:spcBef>
                <a:spcPts val="225"/>
              </a:spcBef>
            </a:pPr>
            <a:r>
              <a:rPr lang="en-US" altLang="en-US" sz="3200" b="1" smtClean="0">
                <a:solidFill>
                  <a:srgbClr val="0070C0"/>
                </a:solidFill>
              </a:rPr>
              <a:t>Protection Lifetimes for Patents</a:t>
            </a:r>
            <a:endParaRPr lang="en-US" altLang="en-US" sz="3200" b="1" dirty="0">
              <a:solidFill>
                <a:srgbClr val="0070C0"/>
              </a:solidFill>
            </a:endParaRPr>
          </a:p>
          <a:p>
            <a:pPr lvl="1">
              <a:spcBef>
                <a:spcPts val="225"/>
              </a:spcBef>
            </a:pPr>
            <a:r>
              <a:rPr lang="en-US" altLang="en-US" sz="2800" dirty="0"/>
              <a:t>Give rights to inventions for up to </a:t>
            </a:r>
            <a:r>
              <a:rPr lang="en-US" altLang="en-US" sz="2800" dirty="0">
                <a:solidFill>
                  <a:srgbClr val="FF0000"/>
                </a:solidFill>
              </a:rPr>
              <a:t>20 </a:t>
            </a:r>
            <a:r>
              <a:rPr lang="en-US" altLang="en-US" sz="2800" dirty="0" smtClean="0">
                <a:solidFill>
                  <a:srgbClr val="FF0000"/>
                </a:solidFill>
              </a:rPr>
              <a:t>years</a:t>
            </a:r>
            <a:r>
              <a:rPr lang="en-US" altLang="en-US" sz="2800" dirty="0"/>
              <a:t> </a:t>
            </a:r>
            <a:r>
              <a:rPr lang="en-US" altLang="en-US" sz="2800" dirty="0" smtClean="0"/>
              <a:t>for utility </a:t>
            </a:r>
            <a:r>
              <a:rPr lang="en-US" altLang="en-US" sz="2800" smtClean="0"/>
              <a:t>patents </a:t>
            </a:r>
          </a:p>
          <a:p>
            <a:pPr lvl="1">
              <a:spcBef>
                <a:spcPts val="225"/>
              </a:spcBef>
            </a:pPr>
            <a:r>
              <a:rPr lang="en-US" altLang="en-US" sz="2800" smtClean="0">
                <a:solidFill>
                  <a:srgbClr val="FF0000"/>
                </a:solidFill>
              </a:rPr>
              <a:t>14 </a:t>
            </a:r>
            <a:r>
              <a:rPr lang="en-US" altLang="en-US" sz="2800" dirty="0" smtClean="0">
                <a:solidFill>
                  <a:srgbClr val="FF0000"/>
                </a:solidFill>
              </a:rPr>
              <a:t>years </a:t>
            </a:r>
            <a:r>
              <a:rPr lang="en-US" altLang="en-US" sz="2800" dirty="0" smtClean="0"/>
              <a:t>for </a:t>
            </a:r>
            <a:r>
              <a:rPr lang="en-US" altLang="en-US" sz="2800" smtClean="0"/>
              <a:t>design patents</a:t>
            </a:r>
            <a:endParaRPr lang="en-US" altLang="en-US" sz="2800" dirty="0" smtClean="0"/>
          </a:p>
          <a:p>
            <a:pPr lvl="1">
              <a:spcBef>
                <a:spcPts val="225"/>
              </a:spcBef>
            </a:pPr>
            <a:r>
              <a:rPr lang="en-US" altLang="en-US" sz="2800" dirty="0" smtClean="0"/>
              <a:t>must be maintained </a:t>
            </a:r>
            <a:r>
              <a:rPr lang="en-US" altLang="en-US" sz="2800" smtClean="0"/>
              <a:t>by paying a maintenance fee to USPTO every 3 years</a:t>
            </a:r>
            <a:endParaRPr lang="en-US" altLang="en-US" sz="2800" dirty="0"/>
          </a:p>
          <a:p>
            <a:pPr lvl="1"/>
            <a:r>
              <a:rPr lang="en-US" sz="2800" smtClean="0"/>
              <a:t>a </a:t>
            </a:r>
            <a:r>
              <a:rPr lang="en-US" sz="2800"/>
              <a:t>patent must be defended; if you don't seek to enforce it, you could lose the option to do </a:t>
            </a:r>
            <a:r>
              <a:rPr lang="en-US" sz="2800" smtClean="0"/>
              <a:t>so</a:t>
            </a:r>
          </a:p>
          <a:p>
            <a:r>
              <a:rPr lang="en-US" sz="3200" smtClean="0"/>
              <a:t>There is no international patent law</a:t>
            </a:r>
            <a:endParaRPr lang="en-US" sz="3200"/>
          </a:p>
          <a:p>
            <a:pPr lvl="1"/>
            <a:r>
              <a:rPr lang="en-US" sz="2800"/>
              <a:t>patents must be filed separately in each country</a:t>
            </a:r>
          </a:p>
          <a:p>
            <a:pPr lvl="1"/>
            <a:r>
              <a:rPr lang="en-US" sz="2800" smtClean="0"/>
              <a:t>However, here </a:t>
            </a:r>
            <a:r>
              <a:rPr lang="en-US" sz="2800"/>
              <a:t>is a treaty relating to patents adhered to by 176 countries that provides that each country guarantees to the citizens of the other countries the same rights in patent and trademark matters that it gives to its own citizens. </a:t>
            </a:r>
          </a:p>
          <a:p>
            <a:endParaRPr lang="en-US" sz="3200"/>
          </a:p>
          <a:p>
            <a:pPr lvl="1">
              <a:spcBef>
                <a:spcPts val="225"/>
              </a:spcBef>
            </a:pPr>
            <a:endParaRPr lang="en-US" altLang="en-US" sz="2000" dirty="0"/>
          </a:p>
        </p:txBody>
      </p:sp>
      <p:sp>
        <p:nvSpPr>
          <p:cNvPr id="3" name="Footer Placeholder 2"/>
          <p:cNvSpPr>
            <a:spLocks noGrp="1"/>
          </p:cNvSpPr>
          <p:nvPr>
            <p:ph type="ftr" sz="quarter" idx="11"/>
          </p:nvPr>
        </p:nvSpPr>
        <p:spPr/>
        <p:txBody>
          <a:bodyPr/>
          <a:lstStyle/>
          <a:p>
            <a:pPr>
              <a:defRPr/>
            </a:pPr>
            <a:r>
              <a:rPr lang="en-US"/>
              <a:t>Intellectual Property</a:t>
            </a:r>
          </a:p>
        </p:txBody>
      </p:sp>
      <p:sp>
        <p:nvSpPr>
          <p:cNvPr id="819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557213" indent="-214313">
              <a:spcBef>
                <a:spcPct val="20000"/>
              </a:spcBef>
              <a:buFont typeface="Arial" panose="020B0604020202020204" pitchFamily="34" charset="0"/>
              <a:buChar char="–"/>
              <a:defRPr sz="2100">
                <a:solidFill>
                  <a:schemeClr val="tx1"/>
                </a:solidFill>
                <a:latin typeface="Calibri" panose="020F0502020204030204" pitchFamily="34" charset="0"/>
              </a:defRPr>
            </a:lvl2pPr>
            <a:lvl3pPr marL="857250" indent="-171450">
              <a:spcBef>
                <a:spcPct val="20000"/>
              </a:spcBef>
              <a:buFont typeface="Arial" panose="020B0604020202020204" pitchFamily="34" charset="0"/>
              <a:buChar char="•"/>
              <a:defRPr sz="1800">
                <a:solidFill>
                  <a:schemeClr val="tx1"/>
                </a:solidFill>
                <a:latin typeface="Calibri" panose="020F0502020204030204" pitchFamily="34" charset="0"/>
              </a:defRPr>
            </a:lvl3pPr>
            <a:lvl4pPr marL="1200150" indent="-171450">
              <a:spcBef>
                <a:spcPct val="20000"/>
              </a:spcBef>
              <a:buFont typeface="Arial" panose="020B0604020202020204" pitchFamily="34" charset="0"/>
              <a:buChar char="–"/>
              <a:defRPr sz="1500">
                <a:solidFill>
                  <a:schemeClr val="tx1"/>
                </a:solidFill>
                <a:latin typeface="Calibri" panose="020F0502020204030204" pitchFamily="34" charset="0"/>
              </a:defRPr>
            </a:lvl4pPr>
            <a:lvl5pPr marL="1543050" indent="-171450">
              <a:spcBef>
                <a:spcPct val="20000"/>
              </a:spcBef>
              <a:buFont typeface="Arial" panose="020B0604020202020204" pitchFamily="34" charset="0"/>
              <a:buChar char="»"/>
              <a:defRPr sz="1500">
                <a:solidFill>
                  <a:schemeClr val="tx1"/>
                </a:solidFill>
                <a:latin typeface="Calibri" panose="020F0502020204030204" pitchFamily="34" charset="0"/>
              </a:defRPr>
            </a:lvl5pPr>
            <a:lvl6pPr marL="18859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2288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25717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29146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spcBef>
                <a:spcPct val="0"/>
              </a:spcBef>
              <a:buFontTx/>
              <a:buNone/>
            </a:pPr>
            <a:fld id="{7B30D753-15B5-4841-82D2-3C4001EEAC4E}" type="slidenum">
              <a:rPr lang="en-US" altLang="en-US" sz="900">
                <a:solidFill>
                  <a:srgbClr val="898989"/>
                </a:solidFill>
              </a:rPr>
              <a:pPr>
                <a:spcBef>
                  <a:spcPct val="0"/>
                </a:spcBef>
                <a:buFontTx/>
                <a:buNone/>
              </a:pPr>
              <a:t>22</a:t>
            </a:fld>
            <a:endParaRPr lang="en-US" altLang="en-US" sz="900">
              <a:solidFill>
                <a:srgbClr val="898989"/>
              </a:solidFill>
            </a:endParaRPr>
          </a:p>
        </p:txBody>
      </p:sp>
    </p:spTree>
    <p:extLst>
      <p:ext uri="{BB962C8B-B14F-4D97-AF65-F5344CB8AC3E}">
        <p14:creationId xmlns:p14="http://schemas.microsoft.com/office/powerpoint/2010/main" val="4903581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b="1" dirty="0" smtClean="0">
                <a:solidFill>
                  <a:srgbClr val="0070C0"/>
                </a:solidFill>
              </a:rPr>
              <a:t>Copyrights</a:t>
            </a:r>
            <a:endParaRPr lang="en-US" altLang="en-US" dirty="0" smtClean="0"/>
          </a:p>
        </p:txBody>
      </p:sp>
      <p:sp>
        <p:nvSpPr>
          <p:cNvPr id="8195" name="Content Placeholder 2"/>
          <p:cNvSpPr>
            <a:spLocks noGrp="1"/>
          </p:cNvSpPr>
          <p:nvPr>
            <p:ph idx="1"/>
          </p:nvPr>
        </p:nvSpPr>
        <p:spPr>
          <a:xfrm>
            <a:off x="593271" y="1481546"/>
            <a:ext cx="10804071" cy="4434840"/>
          </a:xfrm>
        </p:spPr>
        <p:txBody>
          <a:bodyPr>
            <a:noAutofit/>
          </a:bodyPr>
          <a:lstStyle/>
          <a:p>
            <a:pPr lvl="1">
              <a:spcBef>
                <a:spcPts val="225"/>
              </a:spcBef>
            </a:pPr>
            <a:r>
              <a:rPr lang="en-US" altLang="en-US" sz="3200" smtClean="0"/>
              <a:t>Protect </a:t>
            </a:r>
            <a:r>
              <a:rPr lang="en-US" altLang="en-US" sz="3200" u="sng" smtClean="0"/>
              <a:t>original works of authorship</a:t>
            </a:r>
            <a:r>
              <a:rPr lang="en-US" altLang="en-US" sz="3200" smtClean="0"/>
              <a:t>, that have been </a:t>
            </a:r>
            <a:r>
              <a:rPr lang="en-US" altLang="en-US" sz="3200" u="sng" smtClean="0"/>
              <a:t>tangibly expressed</a:t>
            </a:r>
          </a:p>
          <a:p>
            <a:pPr lvl="1">
              <a:spcBef>
                <a:spcPts val="225"/>
              </a:spcBef>
            </a:pPr>
            <a:endParaRPr lang="en-US" altLang="en-US" sz="3200" u="sng"/>
          </a:p>
          <a:p>
            <a:pPr lvl="1">
              <a:spcBef>
                <a:spcPts val="225"/>
              </a:spcBef>
            </a:pPr>
            <a:r>
              <a:rPr lang="en-US" altLang="en-US" sz="3200" smtClean="0"/>
              <a:t>examples: </a:t>
            </a:r>
            <a:r>
              <a:rPr lang="en-US" altLang="en-US" sz="3200"/>
              <a:t>writings, music, works of art, </a:t>
            </a:r>
            <a:r>
              <a:rPr lang="en-US" altLang="en-US" sz="3200" smtClean="0"/>
              <a:t>software...</a:t>
            </a:r>
            <a:endParaRPr lang="en-US" altLang="en-US" sz="3200" u="sng" smtClean="0"/>
          </a:p>
          <a:p>
            <a:pPr lvl="1">
              <a:spcBef>
                <a:spcPts val="225"/>
              </a:spcBef>
            </a:pPr>
            <a:endParaRPr lang="en-US" altLang="en-US" sz="3200" smtClean="0">
              <a:solidFill>
                <a:srgbClr val="FF0000"/>
              </a:solidFill>
            </a:endParaRPr>
          </a:p>
          <a:p>
            <a:pPr lvl="1">
              <a:spcBef>
                <a:spcPts val="225"/>
              </a:spcBef>
            </a:pPr>
            <a:r>
              <a:rPr lang="en-US" altLang="en-US" sz="3200" smtClean="0">
                <a:solidFill>
                  <a:srgbClr val="FF0000"/>
                </a:solidFill>
              </a:rPr>
              <a:t>Life </a:t>
            </a:r>
            <a:r>
              <a:rPr lang="en-US" altLang="en-US" sz="3200" dirty="0">
                <a:solidFill>
                  <a:srgbClr val="FF0000"/>
                </a:solidFill>
              </a:rPr>
              <a:t>of author plus </a:t>
            </a:r>
            <a:r>
              <a:rPr lang="en-US" altLang="en-US" sz="3200">
                <a:solidFill>
                  <a:srgbClr val="FF0000"/>
                </a:solidFill>
              </a:rPr>
              <a:t>70 </a:t>
            </a:r>
            <a:r>
              <a:rPr lang="en-US" altLang="en-US" sz="3200" smtClean="0">
                <a:solidFill>
                  <a:srgbClr val="FF0000"/>
                </a:solidFill>
              </a:rPr>
              <a:t>years </a:t>
            </a:r>
            <a:r>
              <a:rPr lang="en-US" altLang="en-US" sz="3200" smtClean="0"/>
              <a:t>(</a:t>
            </a:r>
            <a:r>
              <a:rPr lang="en-US" altLang="en-US" sz="3200"/>
              <a:t>as of 1998</a:t>
            </a:r>
            <a:r>
              <a:rPr lang="en-US" altLang="en-US" sz="3200" smtClean="0"/>
              <a:t>), and 120 </a:t>
            </a:r>
            <a:r>
              <a:rPr lang="en-US" altLang="en-US" sz="3200" dirty="0"/>
              <a:t>years </a:t>
            </a:r>
            <a:r>
              <a:rPr lang="en-US" altLang="en-US" sz="3200"/>
              <a:t>after </a:t>
            </a:r>
            <a:r>
              <a:rPr lang="en-US" altLang="en-US" sz="3200" smtClean="0"/>
              <a:t>creation for </a:t>
            </a:r>
            <a:r>
              <a:rPr lang="en-US" altLang="en-US" sz="3200"/>
              <a:t>corporate </a:t>
            </a:r>
            <a:r>
              <a:rPr lang="en-US" altLang="en-US" sz="3200" smtClean="0"/>
              <a:t>authorship</a:t>
            </a:r>
          </a:p>
          <a:p>
            <a:pPr lvl="1">
              <a:spcBef>
                <a:spcPts val="225"/>
              </a:spcBef>
            </a:pPr>
            <a:endParaRPr lang="en-US" altLang="en-US" sz="3200" dirty="0"/>
          </a:p>
        </p:txBody>
      </p:sp>
      <p:sp>
        <p:nvSpPr>
          <p:cNvPr id="3" name="Footer Placeholder 2"/>
          <p:cNvSpPr>
            <a:spLocks noGrp="1"/>
          </p:cNvSpPr>
          <p:nvPr>
            <p:ph type="ftr" sz="quarter" idx="11"/>
          </p:nvPr>
        </p:nvSpPr>
        <p:spPr/>
        <p:txBody>
          <a:bodyPr/>
          <a:lstStyle/>
          <a:p>
            <a:pPr>
              <a:defRPr/>
            </a:pPr>
            <a:r>
              <a:rPr lang="en-US"/>
              <a:t>Intellectual Property</a:t>
            </a:r>
          </a:p>
        </p:txBody>
      </p:sp>
      <p:sp>
        <p:nvSpPr>
          <p:cNvPr id="819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557213" indent="-214313">
              <a:spcBef>
                <a:spcPct val="20000"/>
              </a:spcBef>
              <a:buFont typeface="Arial" panose="020B0604020202020204" pitchFamily="34" charset="0"/>
              <a:buChar char="–"/>
              <a:defRPr sz="2100">
                <a:solidFill>
                  <a:schemeClr val="tx1"/>
                </a:solidFill>
                <a:latin typeface="Calibri" panose="020F0502020204030204" pitchFamily="34" charset="0"/>
              </a:defRPr>
            </a:lvl2pPr>
            <a:lvl3pPr marL="857250" indent="-171450">
              <a:spcBef>
                <a:spcPct val="20000"/>
              </a:spcBef>
              <a:buFont typeface="Arial" panose="020B0604020202020204" pitchFamily="34" charset="0"/>
              <a:buChar char="•"/>
              <a:defRPr sz="1800">
                <a:solidFill>
                  <a:schemeClr val="tx1"/>
                </a:solidFill>
                <a:latin typeface="Calibri" panose="020F0502020204030204" pitchFamily="34" charset="0"/>
              </a:defRPr>
            </a:lvl3pPr>
            <a:lvl4pPr marL="1200150" indent="-171450">
              <a:spcBef>
                <a:spcPct val="20000"/>
              </a:spcBef>
              <a:buFont typeface="Arial" panose="020B0604020202020204" pitchFamily="34" charset="0"/>
              <a:buChar char="–"/>
              <a:defRPr sz="1500">
                <a:solidFill>
                  <a:schemeClr val="tx1"/>
                </a:solidFill>
                <a:latin typeface="Calibri" panose="020F0502020204030204" pitchFamily="34" charset="0"/>
              </a:defRPr>
            </a:lvl4pPr>
            <a:lvl5pPr marL="1543050" indent="-171450">
              <a:spcBef>
                <a:spcPct val="20000"/>
              </a:spcBef>
              <a:buFont typeface="Arial" panose="020B0604020202020204" pitchFamily="34" charset="0"/>
              <a:buChar char="»"/>
              <a:defRPr sz="1500">
                <a:solidFill>
                  <a:schemeClr val="tx1"/>
                </a:solidFill>
                <a:latin typeface="Calibri" panose="020F0502020204030204" pitchFamily="34" charset="0"/>
              </a:defRPr>
            </a:lvl5pPr>
            <a:lvl6pPr marL="18859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2288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25717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29146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spcBef>
                <a:spcPct val="0"/>
              </a:spcBef>
              <a:buFontTx/>
              <a:buNone/>
            </a:pPr>
            <a:fld id="{7B30D753-15B5-4841-82D2-3C4001EEAC4E}" type="slidenum">
              <a:rPr lang="en-US" altLang="en-US" sz="900">
                <a:solidFill>
                  <a:srgbClr val="898989"/>
                </a:solidFill>
              </a:rPr>
              <a:pPr>
                <a:spcBef>
                  <a:spcPct val="0"/>
                </a:spcBef>
                <a:buFontTx/>
                <a:buNone/>
              </a:pPr>
              <a:t>23</a:t>
            </a:fld>
            <a:endParaRPr lang="en-US" altLang="en-US" sz="900">
              <a:solidFill>
                <a:srgbClr val="898989"/>
              </a:solidFill>
            </a:endParaRPr>
          </a:p>
        </p:txBody>
      </p:sp>
      <p:pic>
        <p:nvPicPr>
          <p:cNvPr id="1026" name="Picture 2" descr="https://upload.wikimedia.org/wikipedia/commons/thumb/2/2f/Copyright_term.svg/450px-Copyright_term.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4689" y="4200524"/>
            <a:ext cx="4286250" cy="2657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95379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a:t>
            </a:r>
            <a:r>
              <a:rPr lang="en-US"/>
              <a:t>copyright example everybody </a:t>
            </a:r>
            <a:r>
              <a:rPr lang="en-US" smtClean="0"/>
              <a:t>knows...</a:t>
            </a:r>
            <a:endParaRPr lang="en-US"/>
          </a:p>
        </p:txBody>
      </p:sp>
      <p:sp>
        <p:nvSpPr>
          <p:cNvPr id="3" name="Content Placeholder 2"/>
          <p:cNvSpPr>
            <a:spLocks noGrp="1"/>
          </p:cNvSpPr>
          <p:nvPr>
            <p:ph idx="1"/>
          </p:nvPr>
        </p:nvSpPr>
        <p:spPr/>
        <p:txBody>
          <a:bodyPr/>
          <a:lstStyle/>
          <a:p>
            <a:r>
              <a:rPr lang="en-US" i="1"/>
              <a:t>Happy Birthday To You </a:t>
            </a:r>
            <a:endParaRPr lang="en-US" i="1" smtClean="0"/>
          </a:p>
          <a:p>
            <a:r>
              <a:rPr lang="en-US" smtClean="0"/>
              <a:t>published </a:t>
            </a:r>
            <a:r>
              <a:rPr lang="en-US"/>
              <a:t>in 1935 by Jessica Hill</a:t>
            </a:r>
          </a:p>
          <a:p>
            <a:pPr marL="285750" indent="-285750"/>
            <a:r>
              <a:rPr lang="en-US"/>
              <a:t>ownership transferred several times, held by Time </a:t>
            </a:r>
            <a:r>
              <a:rPr lang="en-US" smtClean="0"/>
              <a:t>Warner</a:t>
            </a:r>
          </a:p>
          <a:p>
            <a:pPr marL="285750" indent="-285750"/>
            <a:r>
              <a:rPr lang="en-US" smtClean="0"/>
              <a:t>was </a:t>
            </a:r>
            <a:r>
              <a:rPr lang="en-US"/>
              <a:t>making ~$2M/year in </a:t>
            </a:r>
            <a:r>
              <a:rPr lang="en-US" smtClean="0"/>
              <a:t>royalties</a:t>
            </a:r>
          </a:p>
          <a:p>
            <a:pPr marL="285750" indent="-285750"/>
            <a:r>
              <a:rPr lang="en-US"/>
              <a:t>must pay for use in movies and </a:t>
            </a:r>
            <a:r>
              <a:rPr lang="en-US" smtClean="0"/>
              <a:t>restaurants</a:t>
            </a:r>
            <a:endParaRPr lang="en-US"/>
          </a:p>
          <a:p>
            <a:pPr marL="285750" indent="-285750"/>
            <a:r>
              <a:rPr lang="en-US" u="sng"/>
              <a:t>copyright finally overturned in 2016</a:t>
            </a:r>
          </a:p>
          <a:p>
            <a:pPr marL="285750" indent="-285750"/>
            <a:r>
              <a:rPr lang="en-US"/>
              <a:t>now in public </a:t>
            </a:r>
            <a:r>
              <a:rPr lang="en-US" smtClean="0"/>
              <a:t>domain </a:t>
            </a:r>
            <a:r>
              <a:rPr lang="en-US" smtClean="0">
                <a:sym typeface="Wingdings" panose="05000000000000000000" pitchFamily="2" charset="2"/>
              </a:rPr>
              <a:t></a:t>
            </a:r>
            <a:endParaRPr lang="en-US"/>
          </a:p>
          <a:p>
            <a:endParaRPr lang="en-US"/>
          </a:p>
        </p:txBody>
      </p:sp>
      <p:sp>
        <p:nvSpPr>
          <p:cNvPr id="4" name="Slide Number Placeholder 3"/>
          <p:cNvSpPr>
            <a:spLocks noGrp="1"/>
          </p:cNvSpPr>
          <p:nvPr>
            <p:ph type="sldNum" sz="quarter" idx="12"/>
          </p:nvPr>
        </p:nvSpPr>
        <p:spPr/>
        <p:txBody>
          <a:bodyPr/>
          <a:lstStyle/>
          <a:p>
            <a:fld id="{F730B77C-3BBC-4516-8B1E-045F6BD2B884}" type="slidenum">
              <a:rPr lang="en-US" smtClean="0"/>
              <a:t>24</a:t>
            </a:fld>
            <a:endParaRPr lang="en-US"/>
          </a:p>
        </p:txBody>
      </p:sp>
    </p:spTree>
    <p:extLst>
      <p:ext uri="{BB962C8B-B14F-4D97-AF65-F5344CB8AC3E}">
        <p14:creationId xmlns:p14="http://schemas.microsoft.com/office/powerpoint/2010/main" val="4897172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3"/>
          <p:cNvSpPr>
            <a:spLocks noGrp="1"/>
          </p:cNvSpPr>
          <p:nvPr>
            <p:ph type="title"/>
          </p:nvPr>
        </p:nvSpPr>
        <p:spPr/>
        <p:txBody>
          <a:bodyPr/>
          <a:lstStyle/>
          <a:p>
            <a:pPr eaLnBrk="1" hangingPunct="1"/>
            <a:r>
              <a:rPr lang="en-US" altLang="en-US" dirty="0" smtClean="0"/>
              <a:t>Copyright </a:t>
            </a:r>
            <a:r>
              <a:rPr lang="en-US" altLang="en-US" sz="1200" dirty="0"/>
              <a:t>                                                                      </a:t>
            </a:r>
            <a:endParaRPr lang="en-US" altLang="en-US" dirty="0" smtClean="0"/>
          </a:p>
        </p:txBody>
      </p:sp>
      <p:sp>
        <p:nvSpPr>
          <p:cNvPr id="13315" name="Content Placeholder 4"/>
          <p:cNvSpPr>
            <a:spLocks noGrp="1"/>
          </p:cNvSpPr>
          <p:nvPr>
            <p:ph idx="1"/>
          </p:nvPr>
        </p:nvSpPr>
        <p:spPr>
          <a:xfrm>
            <a:off x="850007" y="1558608"/>
            <a:ext cx="10753858" cy="4797741"/>
          </a:xfrm>
        </p:spPr>
        <p:txBody>
          <a:bodyPr>
            <a:noAutofit/>
          </a:bodyPr>
          <a:lstStyle/>
          <a:p>
            <a:pPr eaLnBrk="1" hangingPunct="1">
              <a:lnSpc>
                <a:spcPct val="80000"/>
              </a:lnSpc>
            </a:pPr>
            <a:r>
              <a:rPr lang="en-US" altLang="en-US" dirty="0"/>
              <a:t>What is protected: </a:t>
            </a:r>
            <a:r>
              <a:rPr lang="en-US" altLang="en-US" u="sng" dirty="0"/>
              <a:t>Original works of authorship </a:t>
            </a:r>
            <a:r>
              <a:rPr lang="en-US" altLang="en-US" dirty="0" smtClean="0"/>
              <a:t>including books, songs, etc. and </a:t>
            </a:r>
            <a:r>
              <a:rPr lang="en-US" altLang="en-US" b="1" i="1" dirty="0" smtClean="0">
                <a:solidFill>
                  <a:srgbClr val="FF0000"/>
                </a:solidFill>
              </a:rPr>
              <a:t>computer </a:t>
            </a:r>
            <a:r>
              <a:rPr lang="en-US" altLang="en-US" b="1" i="1" dirty="0">
                <a:solidFill>
                  <a:srgbClr val="FF0000"/>
                </a:solidFill>
              </a:rPr>
              <a:t>software</a:t>
            </a:r>
            <a:endParaRPr lang="en-US" altLang="en-US" dirty="0"/>
          </a:p>
          <a:p>
            <a:pPr eaLnBrk="1" hangingPunct="1">
              <a:lnSpc>
                <a:spcPct val="80000"/>
              </a:lnSpc>
            </a:pPr>
            <a:r>
              <a:rPr lang="en-US" altLang="en-US" dirty="0"/>
              <a:t>Does not protect </a:t>
            </a:r>
            <a:r>
              <a:rPr lang="en-US" altLang="en-US" i="1" dirty="0"/>
              <a:t>ideas</a:t>
            </a:r>
            <a:r>
              <a:rPr lang="en-US" altLang="en-US" dirty="0"/>
              <a:t> behind work of authorship</a:t>
            </a:r>
          </a:p>
          <a:p>
            <a:pPr eaLnBrk="1" hangingPunct="1">
              <a:lnSpc>
                <a:spcPct val="80000"/>
              </a:lnSpc>
            </a:pPr>
            <a:r>
              <a:rPr lang="en-US" altLang="en-US" u="sng" smtClean="0"/>
              <a:t>In </a:t>
            </a:r>
            <a:r>
              <a:rPr lang="en-US" altLang="en-US" u="sng" dirty="0"/>
              <a:t>the US, Copyright exists from moment the work is created; </a:t>
            </a:r>
            <a:r>
              <a:rPr lang="en-US" altLang="en-US" dirty="0"/>
              <a:t>registration is voluntary</a:t>
            </a:r>
          </a:p>
          <a:p>
            <a:pPr>
              <a:lnSpc>
                <a:spcPct val="80000"/>
              </a:lnSpc>
            </a:pPr>
            <a:r>
              <a:rPr lang="en-US" altLang="en-US" dirty="0" smtClean="0"/>
              <a:t>Label </a:t>
            </a:r>
            <a:r>
              <a:rPr lang="en-US" altLang="en-US" dirty="0"/>
              <a:t>your work with a copyright </a:t>
            </a:r>
            <a:r>
              <a:rPr lang="en-US" altLang="en-US" dirty="0" smtClean="0"/>
              <a:t>notice: </a:t>
            </a:r>
            <a:r>
              <a:rPr lang="en-US" altLang="en-US" i="1" dirty="0"/>
              <a:t>Copyright 2014, John </a:t>
            </a:r>
            <a:r>
              <a:rPr lang="en-US" altLang="en-US" i="1" dirty="0" smtClean="0"/>
              <a:t>Doe </a:t>
            </a:r>
          </a:p>
          <a:p>
            <a:pPr>
              <a:lnSpc>
                <a:spcPct val="80000"/>
              </a:lnSpc>
            </a:pPr>
            <a:r>
              <a:rPr lang="en-US" altLang="en-US" dirty="0" smtClean="0"/>
              <a:t>not </a:t>
            </a:r>
            <a:r>
              <a:rPr lang="en-US" altLang="en-US" dirty="0"/>
              <a:t>required </a:t>
            </a:r>
            <a:r>
              <a:rPr lang="en-US" altLang="en-US" dirty="0" smtClean="0"/>
              <a:t>, but recommended </a:t>
            </a:r>
            <a:r>
              <a:rPr lang="en-US" altLang="en-US" dirty="0"/>
              <a:t>because it can help you in infringement cases</a:t>
            </a:r>
          </a:p>
          <a:p>
            <a:pPr eaLnBrk="1" hangingPunct="1">
              <a:lnSpc>
                <a:spcPct val="80000"/>
              </a:lnSpc>
            </a:pPr>
            <a:r>
              <a:rPr lang="en-US" altLang="en-US" dirty="0"/>
              <a:t>You should </a:t>
            </a:r>
            <a:r>
              <a:rPr lang="en-US" altLang="en-US" u="sng" dirty="0"/>
              <a:t>register</a:t>
            </a:r>
            <a:r>
              <a:rPr lang="en-US" altLang="en-US" dirty="0"/>
              <a:t> if you wish to bring a lawsuit for infringement of a U.S</a:t>
            </a:r>
            <a:r>
              <a:rPr lang="en-US" altLang="en-US"/>
              <a:t>. </a:t>
            </a:r>
            <a:r>
              <a:rPr lang="en-US" altLang="en-US" smtClean="0"/>
              <a:t>work</a:t>
            </a:r>
            <a:endParaRPr lang="en-US" altLang="en-US" dirty="0"/>
          </a:p>
        </p:txBody>
      </p:sp>
      <p:sp>
        <p:nvSpPr>
          <p:cNvPr id="1331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557213" indent="-214313">
              <a:spcBef>
                <a:spcPct val="20000"/>
              </a:spcBef>
              <a:buFont typeface="Arial" panose="020B0604020202020204" pitchFamily="34" charset="0"/>
              <a:buChar char="–"/>
              <a:defRPr sz="2100">
                <a:solidFill>
                  <a:schemeClr val="tx1"/>
                </a:solidFill>
                <a:latin typeface="Calibri" panose="020F0502020204030204" pitchFamily="34" charset="0"/>
              </a:defRPr>
            </a:lvl2pPr>
            <a:lvl3pPr marL="857250" indent="-171450">
              <a:spcBef>
                <a:spcPct val="20000"/>
              </a:spcBef>
              <a:buFont typeface="Arial" panose="020B0604020202020204" pitchFamily="34" charset="0"/>
              <a:buChar char="•"/>
              <a:defRPr sz="1800">
                <a:solidFill>
                  <a:schemeClr val="tx1"/>
                </a:solidFill>
                <a:latin typeface="Calibri" panose="020F0502020204030204" pitchFamily="34" charset="0"/>
              </a:defRPr>
            </a:lvl3pPr>
            <a:lvl4pPr marL="1200150" indent="-171450">
              <a:spcBef>
                <a:spcPct val="20000"/>
              </a:spcBef>
              <a:buFont typeface="Arial" panose="020B0604020202020204" pitchFamily="34" charset="0"/>
              <a:buChar char="–"/>
              <a:defRPr sz="1500">
                <a:solidFill>
                  <a:schemeClr val="tx1"/>
                </a:solidFill>
                <a:latin typeface="Calibri" panose="020F0502020204030204" pitchFamily="34" charset="0"/>
              </a:defRPr>
            </a:lvl4pPr>
            <a:lvl5pPr marL="1543050" indent="-171450">
              <a:spcBef>
                <a:spcPct val="20000"/>
              </a:spcBef>
              <a:buFont typeface="Arial" panose="020B0604020202020204" pitchFamily="34" charset="0"/>
              <a:buChar char="»"/>
              <a:defRPr sz="1500">
                <a:solidFill>
                  <a:schemeClr val="tx1"/>
                </a:solidFill>
                <a:latin typeface="Calibri" panose="020F0502020204030204" pitchFamily="34" charset="0"/>
              </a:defRPr>
            </a:lvl5pPr>
            <a:lvl6pPr marL="18859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2288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25717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29146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spcBef>
                <a:spcPct val="0"/>
              </a:spcBef>
              <a:buFontTx/>
              <a:buNone/>
            </a:pPr>
            <a:fld id="{9E5C6BA4-6953-425B-AB08-14A1873DD3E1}" type="slidenum">
              <a:rPr lang="en-US" altLang="en-US" sz="900">
                <a:solidFill>
                  <a:srgbClr val="898989"/>
                </a:solidFill>
              </a:rPr>
              <a:pPr>
                <a:spcBef>
                  <a:spcPct val="0"/>
                </a:spcBef>
                <a:buFontTx/>
                <a:buNone/>
              </a:pPr>
              <a:t>25</a:t>
            </a:fld>
            <a:endParaRPr lang="en-US" altLang="en-US" sz="900">
              <a:solidFill>
                <a:srgbClr val="898989"/>
              </a:solidFill>
            </a:endParaRPr>
          </a:p>
        </p:txBody>
      </p:sp>
    </p:spTree>
    <p:extLst>
      <p:ext uri="{BB962C8B-B14F-4D97-AF65-F5344CB8AC3E}">
        <p14:creationId xmlns:p14="http://schemas.microsoft.com/office/powerpoint/2010/main" val="11282943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altLang="en-US" smtClean="0"/>
              <a:t>Fair Use</a:t>
            </a:r>
          </a:p>
        </p:txBody>
      </p:sp>
      <p:sp>
        <p:nvSpPr>
          <p:cNvPr id="22531" name="Content Placeholder 2"/>
          <p:cNvSpPr>
            <a:spLocks noGrp="1"/>
          </p:cNvSpPr>
          <p:nvPr>
            <p:ph idx="1"/>
          </p:nvPr>
        </p:nvSpPr>
        <p:spPr>
          <a:xfrm>
            <a:off x="1087120" y="1537970"/>
            <a:ext cx="10474960" cy="5320030"/>
          </a:xfrm>
        </p:spPr>
        <p:txBody>
          <a:bodyPr>
            <a:normAutofit lnSpcReduction="10000"/>
          </a:bodyPr>
          <a:lstStyle/>
          <a:p>
            <a:pPr eaLnBrk="1" hangingPunct="1">
              <a:lnSpc>
                <a:spcPct val="80000"/>
              </a:lnSpc>
            </a:pPr>
            <a:r>
              <a:rPr lang="en-US" altLang="en-US" sz="3200" dirty="0"/>
              <a:t>Copyrighted works have </a:t>
            </a:r>
            <a:r>
              <a:rPr lang="en-US" altLang="en-US" sz="3200" dirty="0" smtClean="0"/>
              <a:t>a “fair </a:t>
            </a:r>
            <a:r>
              <a:rPr lang="en-US" altLang="en-US" sz="3200" dirty="0"/>
              <a:t>use” clause</a:t>
            </a:r>
          </a:p>
          <a:p>
            <a:pPr lvl="1">
              <a:lnSpc>
                <a:spcPct val="80000"/>
              </a:lnSpc>
            </a:pPr>
            <a:r>
              <a:rPr lang="en-US" altLang="en-US"/>
              <a:t>Example: quoting a book in a book review</a:t>
            </a:r>
          </a:p>
          <a:p>
            <a:pPr lvl="1" eaLnBrk="1" hangingPunct="1">
              <a:lnSpc>
                <a:spcPct val="80000"/>
              </a:lnSpc>
            </a:pPr>
            <a:r>
              <a:rPr lang="en-US" altLang="en-US" smtClean="0"/>
              <a:t>Example</a:t>
            </a:r>
            <a:r>
              <a:rPr lang="en-US" altLang="en-US" dirty="0"/>
              <a:t>: the upcoming screen shots </a:t>
            </a:r>
            <a:r>
              <a:rPr lang="en-US" altLang="en-US"/>
              <a:t>of </a:t>
            </a:r>
            <a:r>
              <a:rPr lang="en-US" altLang="en-US" smtClean="0"/>
              <a:t>a new web site</a:t>
            </a:r>
            <a:endParaRPr lang="en-US" altLang="en-US" dirty="0"/>
          </a:p>
          <a:p>
            <a:pPr lvl="1" eaLnBrk="1" hangingPunct="1">
              <a:lnSpc>
                <a:spcPct val="80000"/>
              </a:lnSpc>
            </a:pPr>
            <a:r>
              <a:rPr lang="en-US" altLang="en-US" smtClean="0"/>
              <a:t>Can </a:t>
            </a:r>
            <a:r>
              <a:rPr lang="en-US" altLang="en-US" dirty="0"/>
              <a:t>make copies (e.g. backups) of software for </a:t>
            </a:r>
            <a:r>
              <a:rPr lang="en-US" altLang="en-US" i="1"/>
              <a:t>personal </a:t>
            </a:r>
            <a:r>
              <a:rPr lang="en-US" altLang="en-US" i="1" smtClean="0"/>
              <a:t>use</a:t>
            </a:r>
          </a:p>
          <a:p>
            <a:pPr lvl="1">
              <a:lnSpc>
                <a:spcPct val="80000"/>
              </a:lnSpc>
            </a:pPr>
            <a:r>
              <a:rPr lang="en-US" altLang="en-US" smtClean="0"/>
              <a:t>typically OK for </a:t>
            </a:r>
            <a:r>
              <a:rPr lang="en-US" altLang="en-US" b="1" i="1">
                <a:solidFill>
                  <a:srgbClr val="FF0000"/>
                </a:solidFill>
              </a:rPr>
              <a:t>nonprofit </a:t>
            </a:r>
            <a:r>
              <a:rPr lang="en-US" altLang="en-US" smtClean="0"/>
              <a:t>or</a:t>
            </a:r>
            <a:r>
              <a:rPr lang="en-US" altLang="en-US" b="1" i="1" smtClean="0"/>
              <a:t> </a:t>
            </a:r>
            <a:r>
              <a:rPr lang="en-US" altLang="en-US" b="1" i="1" smtClean="0">
                <a:solidFill>
                  <a:srgbClr val="FF0000"/>
                </a:solidFill>
              </a:rPr>
              <a:t>educational </a:t>
            </a:r>
            <a:r>
              <a:rPr lang="en-US" altLang="en-US" b="1" i="1">
                <a:solidFill>
                  <a:srgbClr val="FF0000"/>
                </a:solidFill>
              </a:rPr>
              <a:t>purposes</a:t>
            </a:r>
            <a:endParaRPr lang="en-US" altLang="en-US" dirty="0"/>
          </a:p>
          <a:p>
            <a:pPr eaLnBrk="1" hangingPunct="1">
              <a:lnSpc>
                <a:spcPct val="80000"/>
              </a:lnSpc>
            </a:pPr>
            <a:r>
              <a:rPr lang="en-US" altLang="en-US" sz="3200" smtClean="0"/>
              <a:t>Fair </a:t>
            </a:r>
            <a:r>
              <a:rPr lang="en-US" altLang="en-US" sz="3200" dirty="0" smtClean="0"/>
              <a:t>Use Depends on:</a:t>
            </a:r>
            <a:endParaRPr lang="en-US" altLang="en-US" sz="3200" dirty="0"/>
          </a:p>
          <a:p>
            <a:pPr lvl="1" eaLnBrk="1" hangingPunct="1">
              <a:lnSpc>
                <a:spcPct val="80000"/>
              </a:lnSpc>
            </a:pPr>
            <a:r>
              <a:rPr lang="en-US" altLang="en-US" smtClean="0"/>
              <a:t>The purpose </a:t>
            </a:r>
            <a:r>
              <a:rPr lang="en-US" altLang="en-US" dirty="0"/>
              <a:t>and character </a:t>
            </a:r>
            <a:r>
              <a:rPr lang="en-US" altLang="en-US"/>
              <a:t>of </a:t>
            </a:r>
            <a:r>
              <a:rPr lang="en-US" altLang="en-US" smtClean="0"/>
              <a:t>use</a:t>
            </a:r>
            <a:endParaRPr lang="en-US" altLang="en-US" b="1" i="1" dirty="0">
              <a:solidFill>
                <a:srgbClr val="FF0000"/>
              </a:solidFill>
            </a:endParaRPr>
          </a:p>
          <a:p>
            <a:pPr lvl="1" eaLnBrk="1" hangingPunct="1">
              <a:lnSpc>
                <a:spcPct val="80000"/>
              </a:lnSpc>
            </a:pPr>
            <a:r>
              <a:rPr lang="en-US" altLang="en-US" dirty="0"/>
              <a:t>Nature </a:t>
            </a:r>
            <a:r>
              <a:rPr lang="en-US" altLang="en-US"/>
              <a:t>of </a:t>
            </a:r>
            <a:r>
              <a:rPr lang="en-US" altLang="en-US" smtClean="0"/>
              <a:t>the copyrighted </a:t>
            </a:r>
            <a:r>
              <a:rPr lang="en-US" altLang="en-US" dirty="0"/>
              <a:t>work</a:t>
            </a:r>
          </a:p>
          <a:p>
            <a:pPr lvl="1" eaLnBrk="1" hangingPunct="1">
              <a:lnSpc>
                <a:spcPct val="80000"/>
              </a:lnSpc>
            </a:pPr>
            <a:r>
              <a:rPr lang="en-US" altLang="en-US" dirty="0"/>
              <a:t>Amount and substantiality of portion used</a:t>
            </a:r>
          </a:p>
          <a:p>
            <a:pPr lvl="1" eaLnBrk="1" hangingPunct="1">
              <a:lnSpc>
                <a:spcPct val="80000"/>
              </a:lnSpc>
            </a:pPr>
            <a:r>
              <a:rPr lang="en-US" altLang="en-US" smtClean="0"/>
              <a:t>Commercial benefit: Effect </a:t>
            </a:r>
            <a:r>
              <a:rPr lang="en-US" altLang="en-US"/>
              <a:t>of </a:t>
            </a:r>
            <a:r>
              <a:rPr lang="en-US" altLang="en-US" smtClean="0"/>
              <a:t>re-used material </a:t>
            </a:r>
            <a:r>
              <a:rPr lang="en-US" altLang="en-US" dirty="0"/>
              <a:t>on </a:t>
            </a:r>
            <a:r>
              <a:rPr lang="en-US" altLang="en-US"/>
              <a:t>potential </a:t>
            </a:r>
            <a:r>
              <a:rPr lang="en-US" altLang="en-US" smtClean="0"/>
              <a:t>profits/revenues</a:t>
            </a:r>
          </a:p>
          <a:p>
            <a:pPr lvl="1" eaLnBrk="1" hangingPunct="1">
              <a:lnSpc>
                <a:spcPct val="80000"/>
              </a:lnSpc>
            </a:pPr>
            <a:r>
              <a:rPr lang="en-US" altLang="en-US" smtClean="0"/>
              <a:t>If real money is at stake, infringement would be "determined in court by a jury of your peers"</a:t>
            </a:r>
            <a:endParaRPr lang="en-US" altLang="en-US" dirty="0" smtClean="0"/>
          </a:p>
          <a:p>
            <a:pPr>
              <a:lnSpc>
                <a:spcPct val="80000"/>
              </a:lnSpc>
            </a:pPr>
            <a:r>
              <a:rPr lang="en-US" altLang="en-US" dirty="0" smtClean="0"/>
              <a:t>Can you use an image you found on the web in a </a:t>
            </a:r>
            <a:r>
              <a:rPr lang="en-US" altLang="en-US" dirty="0" err="1" smtClean="0"/>
              <a:t>powerpoint</a:t>
            </a:r>
            <a:r>
              <a:rPr lang="en-US" altLang="en-US" dirty="0" smtClean="0"/>
              <a:t> presentation? (is everything fair game?)</a:t>
            </a:r>
          </a:p>
          <a:p>
            <a:pPr lvl="1">
              <a:lnSpc>
                <a:spcPct val="80000"/>
              </a:lnSpc>
            </a:pPr>
            <a:r>
              <a:rPr lang="en-US" altLang="en-US" i="1" smtClean="0"/>
              <a:t>when </a:t>
            </a:r>
            <a:r>
              <a:rPr lang="en-US" altLang="en-US" i="1" dirty="0" smtClean="0"/>
              <a:t>in doubt, cite it </a:t>
            </a:r>
            <a:r>
              <a:rPr lang="en-US" altLang="en-US" dirty="0" smtClean="0"/>
              <a:t>(principle: Golden Rule)</a:t>
            </a:r>
            <a:endParaRPr lang="en-US" altLang="en-US" dirty="0"/>
          </a:p>
        </p:txBody>
      </p:sp>
      <p:sp>
        <p:nvSpPr>
          <p:cNvPr id="2253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557213" indent="-214313">
              <a:spcBef>
                <a:spcPct val="20000"/>
              </a:spcBef>
              <a:buFont typeface="Arial" panose="020B0604020202020204" pitchFamily="34" charset="0"/>
              <a:buChar char="–"/>
              <a:defRPr sz="2100">
                <a:solidFill>
                  <a:schemeClr val="tx1"/>
                </a:solidFill>
                <a:latin typeface="Calibri" panose="020F0502020204030204" pitchFamily="34" charset="0"/>
              </a:defRPr>
            </a:lvl2pPr>
            <a:lvl3pPr marL="857250" indent="-171450">
              <a:spcBef>
                <a:spcPct val="20000"/>
              </a:spcBef>
              <a:buFont typeface="Arial" panose="020B0604020202020204" pitchFamily="34" charset="0"/>
              <a:buChar char="•"/>
              <a:defRPr sz="1800">
                <a:solidFill>
                  <a:schemeClr val="tx1"/>
                </a:solidFill>
                <a:latin typeface="Calibri" panose="020F0502020204030204" pitchFamily="34" charset="0"/>
              </a:defRPr>
            </a:lvl3pPr>
            <a:lvl4pPr marL="1200150" indent="-171450">
              <a:spcBef>
                <a:spcPct val="20000"/>
              </a:spcBef>
              <a:buFont typeface="Arial" panose="020B0604020202020204" pitchFamily="34" charset="0"/>
              <a:buChar char="–"/>
              <a:defRPr sz="1500">
                <a:solidFill>
                  <a:schemeClr val="tx1"/>
                </a:solidFill>
                <a:latin typeface="Calibri" panose="020F0502020204030204" pitchFamily="34" charset="0"/>
              </a:defRPr>
            </a:lvl4pPr>
            <a:lvl5pPr marL="1543050" indent="-171450">
              <a:spcBef>
                <a:spcPct val="20000"/>
              </a:spcBef>
              <a:buFont typeface="Arial" panose="020B0604020202020204" pitchFamily="34" charset="0"/>
              <a:buChar char="»"/>
              <a:defRPr sz="1500">
                <a:solidFill>
                  <a:schemeClr val="tx1"/>
                </a:solidFill>
                <a:latin typeface="Calibri" panose="020F0502020204030204" pitchFamily="34" charset="0"/>
              </a:defRPr>
            </a:lvl5pPr>
            <a:lvl6pPr marL="18859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2288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25717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29146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spcBef>
                <a:spcPct val="0"/>
              </a:spcBef>
              <a:buFontTx/>
              <a:buNone/>
            </a:pPr>
            <a:fld id="{7D80F0B1-C8AA-47B1-BE16-28B57B8B40FF}" type="slidenum">
              <a:rPr lang="en-US" altLang="en-US" sz="900">
                <a:solidFill>
                  <a:srgbClr val="898989"/>
                </a:solidFill>
              </a:rPr>
              <a:pPr>
                <a:spcBef>
                  <a:spcPct val="0"/>
                </a:spcBef>
                <a:buFontTx/>
                <a:buNone/>
              </a:pPr>
              <a:t>26</a:t>
            </a:fld>
            <a:endParaRPr lang="en-US" altLang="en-US" sz="900">
              <a:solidFill>
                <a:srgbClr val="898989"/>
              </a:solidFill>
            </a:endParaRPr>
          </a:p>
        </p:txBody>
      </p:sp>
    </p:spTree>
    <p:extLst>
      <p:ext uri="{BB962C8B-B14F-4D97-AF65-F5344CB8AC3E}">
        <p14:creationId xmlns:p14="http://schemas.microsoft.com/office/powerpoint/2010/main" val="40025941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Can you patent/copyright algorithms?</a:t>
            </a:r>
            <a:endParaRPr lang="en-US"/>
          </a:p>
        </p:txBody>
      </p:sp>
      <p:sp>
        <p:nvSpPr>
          <p:cNvPr id="3" name="Content Placeholder 2"/>
          <p:cNvSpPr>
            <a:spLocks noGrp="1"/>
          </p:cNvSpPr>
          <p:nvPr>
            <p:ph idx="1"/>
          </p:nvPr>
        </p:nvSpPr>
        <p:spPr>
          <a:xfrm>
            <a:off x="838200" y="1571223"/>
            <a:ext cx="10515600" cy="5074276"/>
          </a:xfrm>
        </p:spPr>
        <p:txBody>
          <a:bodyPr>
            <a:normAutofit/>
          </a:bodyPr>
          <a:lstStyle/>
          <a:p>
            <a:r>
              <a:rPr lang="en-US" dirty="0" smtClean="0"/>
              <a:t>cannot patent an "idea", only the expression of an idea</a:t>
            </a:r>
          </a:p>
          <a:p>
            <a:r>
              <a:rPr lang="en-US" dirty="0" smtClean="0"/>
              <a:t>can't patent mathematical objects, like a prime number </a:t>
            </a:r>
          </a:p>
          <a:p>
            <a:pPr lvl="1"/>
            <a:r>
              <a:rPr lang="en-US" dirty="0" smtClean="0"/>
              <a:t>(except a 150-digit prime patented by Roger </a:t>
            </a:r>
            <a:r>
              <a:rPr lang="en-US" dirty="0" err="1" smtClean="0"/>
              <a:t>Schafly</a:t>
            </a:r>
            <a:r>
              <a:rPr lang="en-US" dirty="0" smtClean="0"/>
              <a:t>, as part of an encryption method)</a:t>
            </a:r>
          </a:p>
          <a:p>
            <a:r>
              <a:rPr lang="en-US" dirty="0" smtClean="0"/>
              <a:t>could view it as a </a:t>
            </a:r>
            <a:r>
              <a:rPr lang="en-US" i="1" dirty="0" smtClean="0"/>
              <a:t>method</a:t>
            </a:r>
            <a:r>
              <a:rPr lang="en-US" dirty="0" smtClean="0"/>
              <a:t> for producing something, analogous to the method for making vulcanized rubber</a:t>
            </a:r>
          </a:p>
          <a:p>
            <a:r>
              <a:rPr lang="en-US" dirty="0" smtClean="0"/>
              <a:t>implementation of a new encryption or image-smoothing routine </a:t>
            </a:r>
          </a:p>
          <a:p>
            <a:r>
              <a:rPr lang="en-US" dirty="0" smtClean="0"/>
              <a:t>examples of algorithms that have been patented (now expired):</a:t>
            </a:r>
          </a:p>
          <a:p>
            <a:pPr lvl="1"/>
            <a:r>
              <a:rPr lang="en-US" dirty="0" smtClean="0"/>
              <a:t>GIF image format (LZW compression)</a:t>
            </a:r>
          </a:p>
          <a:p>
            <a:pPr lvl="1"/>
            <a:r>
              <a:rPr lang="en-US" dirty="0" smtClean="0"/>
              <a:t>IDEA encryption algorithm</a:t>
            </a:r>
          </a:p>
          <a:p>
            <a:r>
              <a:rPr lang="en-US" dirty="0" smtClean="0"/>
              <a:t>current USPTO policy disallows patenting algorithms</a:t>
            </a:r>
          </a:p>
        </p:txBody>
      </p:sp>
      <p:sp>
        <p:nvSpPr>
          <p:cNvPr id="4" name="Slide Number Placeholder 3"/>
          <p:cNvSpPr>
            <a:spLocks noGrp="1"/>
          </p:cNvSpPr>
          <p:nvPr>
            <p:ph type="sldNum" sz="quarter" idx="12"/>
          </p:nvPr>
        </p:nvSpPr>
        <p:spPr/>
        <p:txBody>
          <a:bodyPr/>
          <a:lstStyle/>
          <a:p>
            <a:fld id="{F730B77C-3BBC-4516-8B1E-045F6BD2B884}" type="slidenum">
              <a:rPr lang="en-US" smtClean="0"/>
              <a:t>27</a:t>
            </a:fld>
            <a:endParaRPr lang="en-US"/>
          </a:p>
        </p:txBody>
      </p:sp>
    </p:spTree>
    <p:extLst>
      <p:ext uri="{BB962C8B-B14F-4D97-AF65-F5344CB8AC3E}">
        <p14:creationId xmlns:p14="http://schemas.microsoft.com/office/powerpoint/2010/main" val="13701335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What is software?  Who </a:t>
            </a:r>
            <a:r>
              <a:rPr lang="en-US"/>
              <a:t>owns it</a:t>
            </a:r>
            <a:r>
              <a:rPr lang="en-US" smtClean="0"/>
              <a:t>?</a:t>
            </a:r>
            <a:endParaRPr lang="en-US"/>
          </a:p>
        </p:txBody>
      </p:sp>
      <p:sp>
        <p:nvSpPr>
          <p:cNvPr id="3" name="Content Placeholder 2"/>
          <p:cNvSpPr>
            <a:spLocks noGrp="1"/>
          </p:cNvSpPr>
          <p:nvPr>
            <p:ph idx="1"/>
          </p:nvPr>
        </p:nvSpPr>
        <p:spPr/>
        <p:txBody>
          <a:bodyPr>
            <a:normAutofit/>
          </a:bodyPr>
          <a:lstStyle/>
          <a:p>
            <a:r>
              <a:rPr lang="en-US" smtClean="0"/>
              <a:t>source code is a tangible expression of an idea (an implementation)</a:t>
            </a:r>
          </a:p>
          <a:p>
            <a:pPr lvl="1"/>
            <a:r>
              <a:rPr lang="en-US" smtClean="0"/>
              <a:t>what if we translate it to </a:t>
            </a:r>
            <a:r>
              <a:rPr lang="en-US" dirty="0"/>
              <a:t>new language</a:t>
            </a:r>
            <a:r>
              <a:rPr lang="en-US" smtClean="0"/>
              <a:t>? or change </a:t>
            </a:r>
            <a:r>
              <a:rPr lang="en-US" dirty="0"/>
              <a:t>variable </a:t>
            </a:r>
            <a:r>
              <a:rPr lang="en-US"/>
              <a:t>names</a:t>
            </a:r>
            <a:r>
              <a:rPr lang="en-US" smtClean="0"/>
              <a:t>?</a:t>
            </a:r>
            <a:endParaRPr lang="en-US" dirty="0" smtClean="0"/>
          </a:p>
          <a:p>
            <a:r>
              <a:rPr lang="en-US"/>
              <a:t>not an artifact (like a widget)</a:t>
            </a:r>
          </a:p>
          <a:p>
            <a:r>
              <a:rPr lang="en-US" smtClean="0"/>
              <a:t>but the compiled version is treated </a:t>
            </a:r>
            <a:r>
              <a:rPr lang="en-US" dirty="0"/>
              <a:t>as a </a:t>
            </a:r>
            <a:r>
              <a:rPr lang="en-US" i="1" dirty="0"/>
              <a:t>tool</a:t>
            </a:r>
            <a:r>
              <a:rPr lang="en-US" dirty="0"/>
              <a:t>; licensed for limited use</a:t>
            </a:r>
          </a:p>
          <a:p>
            <a:r>
              <a:rPr lang="en-US" smtClean="0"/>
              <a:t>can't </a:t>
            </a:r>
            <a:r>
              <a:rPr lang="en-US"/>
              <a:t>resell software (no first-sale doctrine)</a:t>
            </a:r>
          </a:p>
          <a:p>
            <a:pPr lvl="1"/>
            <a:r>
              <a:rPr lang="en-US"/>
              <a:t>first-sale doctrine: if I buy a book, I can sell that copy to someone else, regardless of the copyright holder</a:t>
            </a:r>
          </a:p>
          <a:p>
            <a:pPr lvl="1"/>
            <a:r>
              <a:rPr lang="en-US"/>
              <a:t>software in more comparable to lending a book or renting a </a:t>
            </a:r>
            <a:r>
              <a:rPr lang="en-US" smtClean="0"/>
              <a:t>video</a:t>
            </a:r>
          </a:p>
          <a:p>
            <a:r>
              <a:rPr lang="en-US"/>
              <a:t>can make limited copies (e.g. for backup)</a:t>
            </a:r>
          </a:p>
          <a:p>
            <a:pPr lvl="1"/>
            <a:endParaRPr lang="en-US"/>
          </a:p>
          <a:p>
            <a:endParaRPr lang="en-US" dirty="0" smtClean="0"/>
          </a:p>
          <a:p>
            <a:endParaRPr lang="en-US" dirty="0"/>
          </a:p>
        </p:txBody>
      </p:sp>
      <p:sp>
        <p:nvSpPr>
          <p:cNvPr id="4" name="Slide Number Placeholder 3"/>
          <p:cNvSpPr>
            <a:spLocks noGrp="1"/>
          </p:cNvSpPr>
          <p:nvPr>
            <p:ph type="sldNum" sz="quarter" idx="12"/>
          </p:nvPr>
        </p:nvSpPr>
        <p:spPr/>
        <p:txBody>
          <a:bodyPr/>
          <a:lstStyle/>
          <a:p>
            <a:fld id="{F730B77C-3BBC-4516-8B1E-045F6BD2B884}" type="slidenum">
              <a:rPr lang="en-US" smtClean="0"/>
              <a:t>28</a:t>
            </a:fld>
            <a:endParaRPr lang="en-US"/>
          </a:p>
        </p:txBody>
      </p:sp>
    </p:spTree>
    <p:extLst>
      <p:ext uri="{BB962C8B-B14F-4D97-AF65-F5344CB8AC3E}">
        <p14:creationId xmlns:p14="http://schemas.microsoft.com/office/powerpoint/2010/main" val="40112780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Interesting trivia...</a:t>
            </a:r>
            <a:endParaRPr lang="en-US"/>
          </a:p>
        </p:txBody>
      </p:sp>
      <p:sp>
        <p:nvSpPr>
          <p:cNvPr id="3" name="Content Placeholder 2"/>
          <p:cNvSpPr>
            <a:spLocks noGrp="1"/>
          </p:cNvSpPr>
          <p:nvPr>
            <p:ph idx="1"/>
          </p:nvPr>
        </p:nvSpPr>
        <p:spPr>
          <a:xfrm>
            <a:off x="838199" y="1580697"/>
            <a:ext cx="6101444" cy="4351338"/>
          </a:xfrm>
        </p:spPr>
        <p:txBody>
          <a:bodyPr>
            <a:normAutofit fontScale="92500" lnSpcReduction="10000"/>
          </a:bodyPr>
          <a:lstStyle/>
          <a:p>
            <a:r>
              <a:rPr lang="en-US" sz="2400" smtClean="0"/>
              <a:t>Fonts (typefaces, like </a:t>
            </a:r>
            <a:r>
              <a:rPr lang="en-US" sz="2400" smtClean="0">
                <a:latin typeface="Times New Roman" panose="02020603050405020304" pitchFamily="18" charset="0"/>
                <a:cs typeface="Times New Roman" panose="02020603050405020304" pitchFamily="18" charset="0"/>
              </a:rPr>
              <a:t>Times New Roman</a:t>
            </a:r>
            <a:r>
              <a:rPr lang="en-US" sz="2400" smtClean="0"/>
              <a:t>, </a:t>
            </a:r>
            <a:r>
              <a:rPr lang="en-US" sz="2400">
                <a:latin typeface="Arial" panose="020B0604020202020204" pitchFamily="34" charset="0"/>
                <a:cs typeface="Arial" panose="020B0604020202020204" pitchFamily="34" charset="0"/>
              </a:rPr>
              <a:t>Arial</a:t>
            </a:r>
            <a:r>
              <a:rPr lang="en-US" sz="2400"/>
              <a:t>, </a:t>
            </a:r>
            <a:r>
              <a:rPr lang="en-US" sz="2400" smtClean="0">
                <a:latin typeface="Baskerville Old Face" panose="02020602080505020303" pitchFamily="18" charset="0"/>
              </a:rPr>
              <a:t>Helvetica</a:t>
            </a:r>
            <a:r>
              <a:rPr lang="en-US" sz="2400" smtClean="0"/>
              <a:t>, </a:t>
            </a:r>
            <a:r>
              <a:rPr lang="en-US" sz="2400" smtClean="0">
                <a:latin typeface="Baskerville Old Face" panose="02020602080505020303" pitchFamily="18" charset="0"/>
              </a:rPr>
              <a:t>Baskerville</a:t>
            </a:r>
            <a:r>
              <a:rPr lang="en-US" sz="2400" smtClean="0"/>
              <a:t>, </a:t>
            </a:r>
            <a:r>
              <a:rPr lang="en-US" sz="2400" smtClean="0">
                <a:latin typeface="Bauhaus 93" panose="04030905020B02020C02" pitchFamily="82" charset="0"/>
              </a:rPr>
              <a:t>Bauhaus</a:t>
            </a:r>
            <a:r>
              <a:rPr lang="en-US" sz="2400" smtClean="0">
                <a:latin typeface="Chiller" panose="04020404031007020602" pitchFamily="82" charset="0"/>
              </a:rPr>
              <a:t>,</a:t>
            </a:r>
            <a:r>
              <a:rPr lang="en-US" sz="2400" smtClean="0">
                <a:latin typeface="Bauhaus 93" panose="04030905020B02020C02" pitchFamily="82" charset="0"/>
              </a:rPr>
              <a:t> </a:t>
            </a:r>
            <a:r>
              <a:rPr lang="en-US" sz="2400" smtClean="0">
                <a:latin typeface="Chiller" panose="04020404031007020602" pitchFamily="82" charset="0"/>
              </a:rPr>
              <a:t>Chiller</a:t>
            </a:r>
            <a:r>
              <a:rPr lang="en-US" sz="2400" smtClean="0"/>
              <a:t>) are </a:t>
            </a:r>
            <a:r>
              <a:rPr lang="en-US" sz="2400" i="1" smtClean="0"/>
              <a:t>not</a:t>
            </a:r>
            <a:r>
              <a:rPr lang="en-US" sz="2400" smtClean="0"/>
              <a:t> copyrightable (1976 decision of Congressional Commitee)</a:t>
            </a:r>
          </a:p>
          <a:p>
            <a:r>
              <a:rPr lang="en-US" sz="2400" smtClean="0"/>
              <a:t>some fonts are protected as design patents or trademarks</a:t>
            </a:r>
          </a:p>
          <a:p>
            <a:endParaRPr lang="en-US" sz="2400" smtClean="0"/>
          </a:p>
          <a:p>
            <a:r>
              <a:rPr lang="en-US" sz="2400" smtClean="0"/>
              <a:t>However, many fonts, especially vector-based fonts like Adobe Postscript Type I, etc. are protected as </a:t>
            </a:r>
            <a:r>
              <a:rPr lang="en-US" sz="2400" i="1" smtClean="0"/>
              <a:t>software, </a:t>
            </a:r>
            <a:r>
              <a:rPr lang="en-US" sz="2400" smtClean="0"/>
              <a:t>viewed as a sequence of </a:t>
            </a:r>
            <a:r>
              <a:rPr lang="en-US" sz="2400" i="1" smtClean="0"/>
              <a:t>instructions</a:t>
            </a:r>
            <a:r>
              <a:rPr lang="en-US" sz="2400" smtClean="0"/>
              <a:t> (little programs) for drawing each character</a:t>
            </a:r>
          </a:p>
          <a:p>
            <a:r>
              <a:rPr lang="en-US" sz="2400" smtClean="0"/>
              <a:t>these must be licensed to use in print</a:t>
            </a:r>
          </a:p>
        </p:txBody>
      </p:sp>
      <p:sp>
        <p:nvSpPr>
          <p:cNvPr id="4" name="Slide Number Placeholder 3"/>
          <p:cNvSpPr>
            <a:spLocks noGrp="1"/>
          </p:cNvSpPr>
          <p:nvPr>
            <p:ph type="sldNum" sz="quarter" idx="12"/>
          </p:nvPr>
        </p:nvSpPr>
        <p:spPr/>
        <p:txBody>
          <a:bodyPr/>
          <a:lstStyle/>
          <a:p>
            <a:fld id="{F730B77C-3BBC-4516-8B1E-045F6BD2B884}" type="slidenum">
              <a:rPr lang="en-US" smtClean="0"/>
              <a:t>29</a:t>
            </a:fld>
            <a:endParaRPr lang="en-US"/>
          </a:p>
        </p:txBody>
      </p:sp>
      <p:pic>
        <p:nvPicPr>
          <p:cNvPr id="1026" name="Picture 2" descr="http://typofonderie.com/resources/images/gazette/nationality-typeface-design-romain-du-roi_2014.jpg"/>
          <p:cNvPicPr>
            <a:picLocks noChangeAspect="1" noChangeArrowheads="1"/>
          </p:cNvPicPr>
          <p:nvPr/>
        </p:nvPicPr>
        <p:blipFill rotWithShape="1">
          <a:blip r:embed="rId2">
            <a:extLst>
              <a:ext uri="{28A0092B-C50C-407E-A947-70E740481C1C}">
                <a14:useLocalDpi xmlns:a14="http://schemas.microsoft.com/office/drawing/2010/main" val="0"/>
              </a:ext>
            </a:extLst>
          </a:blip>
          <a:srcRect l="51969" t="-564" r="-1753" b="564"/>
          <a:stretch/>
        </p:blipFill>
        <p:spPr bwMode="auto">
          <a:xfrm>
            <a:off x="7168697" y="616535"/>
            <a:ext cx="4628696" cy="589107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blog.mindblizzard.com/uploaded_images/Coca-Cola-72321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7132" y="3317544"/>
            <a:ext cx="978504" cy="48169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BM logo.sv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8297" y="3327974"/>
            <a:ext cx="1076100" cy="430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26353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title"/>
          </p:nvPr>
        </p:nvSpPr>
        <p:spPr>
          <a:xfrm>
            <a:off x="838200" y="642710"/>
            <a:ext cx="10515600" cy="1325563"/>
          </a:xfrm>
        </p:spPr>
        <p:txBody>
          <a:bodyPr/>
          <a:lstStyle/>
          <a:p>
            <a:pPr eaLnBrk="1" hangingPunct="1"/>
            <a:r>
              <a:rPr lang="en-US" altLang="en-US" smtClean="0"/>
              <a:t>Should use of the Java programming language be restricted by copyright?</a:t>
            </a:r>
          </a:p>
        </p:txBody>
      </p:sp>
      <p:sp>
        <p:nvSpPr>
          <p:cNvPr id="41987" name="Rectangle 3"/>
          <p:cNvSpPr>
            <a:spLocks noGrp="1"/>
          </p:cNvSpPr>
          <p:nvPr>
            <p:ph type="body" idx="1"/>
          </p:nvPr>
        </p:nvSpPr>
        <p:spPr>
          <a:xfrm>
            <a:off x="838200" y="2184852"/>
            <a:ext cx="10515600" cy="4351338"/>
          </a:xfrm>
        </p:spPr>
        <p:txBody>
          <a:bodyPr/>
          <a:lstStyle/>
          <a:p>
            <a:pPr eaLnBrk="1" hangingPunct="1"/>
            <a:r>
              <a:rPr lang="en-US" altLang="en-US" smtClean="0"/>
              <a:t>Java was developed by Sun Microsystems, which was bought by Oracle, who owns various copyrights related to Java</a:t>
            </a:r>
          </a:p>
          <a:p>
            <a:pPr eaLnBrk="1" hangingPunct="1"/>
            <a:r>
              <a:rPr lang="en-US" altLang="en-US" smtClean="0"/>
              <a:t>Oracle sued Google for infringement related to use of Java in Android</a:t>
            </a:r>
          </a:p>
          <a:p>
            <a:pPr eaLnBrk="1" hangingPunct="1"/>
            <a:r>
              <a:rPr lang="en-US" altLang="en-US" smtClean="0"/>
              <a:t>2012: Jury finds that Google </a:t>
            </a:r>
            <a:r>
              <a:rPr lang="en-US" altLang="en-US" i="1" smtClean="0"/>
              <a:t>did</a:t>
            </a:r>
            <a:r>
              <a:rPr lang="en-US" altLang="en-US" smtClean="0"/>
              <a:t> infringe, but could not decide if it constitutes fair use, so damages were not determined</a:t>
            </a:r>
          </a:p>
          <a:p>
            <a:pPr eaLnBrk="1" hangingPunct="1"/>
            <a:r>
              <a:rPr lang="en-US" altLang="en-US" smtClean="0"/>
              <a:t>2015: Appeal by Google is overturned, but there are still open questions about copyright status of APIs that will have to be decided in other court trials</a:t>
            </a:r>
            <a:endParaRPr lang="en-US" altLang="en-US"/>
          </a:p>
        </p:txBody>
      </p:sp>
      <p:sp>
        <p:nvSpPr>
          <p:cNvPr id="3" name="Footer Placeholder 2"/>
          <p:cNvSpPr>
            <a:spLocks noGrp="1"/>
          </p:cNvSpPr>
          <p:nvPr>
            <p:ph type="ftr" sz="quarter" idx="11"/>
          </p:nvPr>
        </p:nvSpPr>
        <p:spPr/>
        <p:txBody>
          <a:bodyPr/>
          <a:lstStyle/>
          <a:p>
            <a:pPr>
              <a:defRPr/>
            </a:pPr>
            <a:r>
              <a:rPr lang="en-US"/>
              <a:t>Intellectual Property</a:t>
            </a:r>
          </a:p>
        </p:txBody>
      </p:sp>
      <p:sp>
        <p:nvSpPr>
          <p:cNvPr id="4199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C905961-5E44-4A86-A7C5-C0AC065EAFC8}" type="slidenum">
              <a:rPr lang="en-US" altLang="en-US" sz="1200">
                <a:solidFill>
                  <a:srgbClr val="898989"/>
                </a:solidFill>
              </a:rPr>
              <a:pPr>
                <a:spcBef>
                  <a:spcPct val="0"/>
                </a:spcBef>
                <a:buFontTx/>
                <a:buNone/>
              </a:pPr>
              <a:t>30</a:t>
            </a:fld>
            <a:endParaRPr lang="en-US" altLang="en-US" sz="1200">
              <a:solidFill>
                <a:srgbClr val="898989"/>
              </a:solidFill>
            </a:endParaRPr>
          </a:p>
        </p:txBody>
      </p:sp>
    </p:spTree>
    <p:extLst>
      <p:ext uri="{BB962C8B-B14F-4D97-AF65-F5344CB8AC3E}">
        <p14:creationId xmlns:p14="http://schemas.microsoft.com/office/powerpoint/2010/main" val="20861925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Types of software licenses</a:t>
            </a:r>
            <a:endParaRPr lang="en-US"/>
          </a:p>
        </p:txBody>
      </p:sp>
      <p:sp>
        <p:nvSpPr>
          <p:cNvPr id="3" name="Content Placeholder 2"/>
          <p:cNvSpPr>
            <a:spLocks noGrp="1"/>
          </p:cNvSpPr>
          <p:nvPr>
            <p:ph idx="1"/>
          </p:nvPr>
        </p:nvSpPr>
        <p:spPr/>
        <p:txBody>
          <a:bodyPr>
            <a:normAutofit fontScale="85000" lnSpcReduction="20000"/>
          </a:bodyPr>
          <a:lstStyle/>
          <a:p>
            <a:r>
              <a:rPr lang="en-US" sz="3000" smtClean="0"/>
              <a:t>Proprietary (e.g. Microsoft Windows; what you get is a EULA)</a:t>
            </a:r>
          </a:p>
          <a:p>
            <a:r>
              <a:rPr lang="en-US" sz="3000"/>
              <a:t>Shareware</a:t>
            </a:r>
          </a:p>
          <a:p>
            <a:r>
              <a:rPr lang="en-US" sz="3000" smtClean="0"/>
              <a:t>Berkeley (BSD), MIT license, Apache license, ...</a:t>
            </a:r>
          </a:p>
          <a:p>
            <a:r>
              <a:rPr lang="en-US" sz="3000" smtClean="0"/>
              <a:t>GPL </a:t>
            </a:r>
            <a:r>
              <a:rPr lang="en-US" sz="3000" dirty="0" smtClean="0"/>
              <a:t>- GNU </a:t>
            </a:r>
            <a:r>
              <a:rPr lang="en-US" sz="3000" smtClean="0"/>
              <a:t>Public License</a:t>
            </a:r>
          </a:p>
          <a:p>
            <a:pPr lvl="1"/>
            <a:r>
              <a:rPr lang="en-US" sz="2800" smtClean="0"/>
              <a:t>Grants unlimited </a:t>
            </a:r>
            <a:r>
              <a:rPr lang="en-US" sz="2800"/>
              <a:t>freedom to use, study, and privately modify the software, and </a:t>
            </a:r>
            <a:r>
              <a:rPr lang="en-US" sz="2800" smtClean="0"/>
              <a:t>the freedom </a:t>
            </a:r>
            <a:r>
              <a:rPr lang="en-US" sz="2800"/>
              <a:t>to redistribute the software or any modifications to it. </a:t>
            </a:r>
            <a:endParaRPr lang="en-US" sz="2800" smtClean="0"/>
          </a:p>
          <a:p>
            <a:r>
              <a:rPr lang="en-US" sz="3000" smtClean="0"/>
              <a:t>OpenSource</a:t>
            </a:r>
          </a:p>
          <a:p>
            <a:pPr lvl="1"/>
            <a:r>
              <a:rPr lang="en-US" sz="2600" smtClean="0"/>
              <a:t>anybody </a:t>
            </a:r>
            <a:r>
              <a:rPr lang="en-US" sz="2600" dirty="0" smtClean="0"/>
              <a:t>may re-use code, even for commercial purposes</a:t>
            </a:r>
          </a:p>
          <a:p>
            <a:pPr lvl="1"/>
            <a:r>
              <a:rPr lang="en-US" sz="2600" dirty="0" smtClean="0"/>
              <a:t>owner still retains the copyright</a:t>
            </a:r>
          </a:p>
          <a:p>
            <a:r>
              <a:rPr lang="en-US" sz="3000"/>
              <a:t>Creative </a:t>
            </a:r>
            <a:r>
              <a:rPr lang="en-US" sz="3000" smtClean="0"/>
              <a:t>Commons - modern, flexible licenses designed for sharing</a:t>
            </a:r>
          </a:p>
          <a:p>
            <a:r>
              <a:rPr lang="en-US" sz="3000" smtClean="0"/>
              <a:t>Public </a:t>
            </a:r>
            <a:r>
              <a:rPr lang="en-US" sz="3000" dirty="0" smtClean="0"/>
              <a:t>Domain</a:t>
            </a:r>
          </a:p>
          <a:p>
            <a:endParaRPr lang="en-US" dirty="0"/>
          </a:p>
        </p:txBody>
      </p:sp>
      <p:sp>
        <p:nvSpPr>
          <p:cNvPr id="4" name="Slide Number Placeholder 3"/>
          <p:cNvSpPr>
            <a:spLocks noGrp="1"/>
          </p:cNvSpPr>
          <p:nvPr>
            <p:ph type="sldNum" sz="quarter" idx="12"/>
          </p:nvPr>
        </p:nvSpPr>
        <p:spPr/>
        <p:txBody>
          <a:bodyPr/>
          <a:lstStyle/>
          <a:p>
            <a:fld id="{F730B77C-3BBC-4516-8B1E-045F6BD2B884}" type="slidenum">
              <a:rPr lang="en-US" smtClean="0"/>
              <a:t>31</a:t>
            </a:fld>
            <a:endParaRPr lang="en-US"/>
          </a:p>
        </p:txBody>
      </p:sp>
    </p:spTree>
    <p:extLst>
      <p:ext uri="{BB962C8B-B14F-4D97-AF65-F5344CB8AC3E}">
        <p14:creationId xmlns:p14="http://schemas.microsoft.com/office/powerpoint/2010/main" val="9253649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503011" y="126232"/>
            <a:ext cx="1688989" cy="1815882"/>
          </a:xfrm>
          <a:prstGeom prst="rect">
            <a:avLst/>
          </a:prstGeom>
          <a:solidFill>
            <a:schemeClr val="accent1">
              <a:lumMod val="60000"/>
              <a:lumOff val="40000"/>
            </a:schemeClr>
          </a:solidFill>
          <a:ln>
            <a:solidFill>
              <a:schemeClr val="accent1"/>
            </a:solidFill>
          </a:ln>
        </p:spPr>
        <p:txBody>
          <a:bodyPr wrap="none" rtlCol="0">
            <a:spAutoFit/>
          </a:bodyPr>
          <a:lstStyle/>
          <a:p>
            <a:r>
              <a:rPr lang="en-US" sz="1400" u="sng" smtClean="0"/>
              <a:t>GPL examples:</a:t>
            </a:r>
          </a:p>
          <a:p>
            <a:r>
              <a:rPr lang="en-US" sz="1400" smtClean="0"/>
              <a:t>Linux</a:t>
            </a:r>
          </a:p>
          <a:p>
            <a:r>
              <a:rPr lang="en-US" sz="1400" smtClean="0"/>
              <a:t>gcc (Gnu C compiler)</a:t>
            </a:r>
          </a:p>
          <a:p>
            <a:r>
              <a:rPr lang="en-US" sz="1400" smtClean="0"/>
              <a:t>emacs</a:t>
            </a:r>
          </a:p>
          <a:p>
            <a:r>
              <a:rPr lang="en-US" sz="1400" smtClean="0"/>
              <a:t>ghostscript</a:t>
            </a:r>
          </a:p>
          <a:p>
            <a:r>
              <a:rPr lang="en-US" sz="1400" smtClean="0"/>
              <a:t>gzip</a:t>
            </a:r>
          </a:p>
          <a:p>
            <a:r>
              <a:rPr lang="en-US" sz="1400" smtClean="0"/>
              <a:t>Qt GUI toolkit</a:t>
            </a:r>
          </a:p>
          <a:p>
            <a:r>
              <a:rPr lang="en-US" sz="1400" smtClean="0"/>
              <a:t>WordPress</a:t>
            </a:r>
          </a:p>
        </p:txBody>
      </p:sp>
      <p:sp>
        <p:nvSpPr>
          <p:cNvPr id="2" name="Title 1"/>
          <p:cNvSpPr>
            <a:spLocks noGrp="1"/>
          </p:cNvSpPr>
          <p:nvPr>
            <p:ph type="title"/>
          </p:nvPr>
        </p:nvSpPr>
        <p:spPr/>
        <p:txBody>
          <a:bodyPr/>
          <a:lstStyle/>
          <a:p>
            <a:r>
              <a:rPr lang="en-US" smtClean="0"/>
              <a:t>GNU Public License (GPL) - more details</a:t>
            </a:r>
            <a:endParaRPr lang="en-US"/>
          </a:p>
        </p:txBody>
      </p:sp>
      <p:sp>
        <p:nvSpPr>
          <p:cNvPr id="3" name="Content Placeholder 2"/>
          <p:cNvSpPr>
            <a:spLocks noGrp="1"/>
          </p:cNvSpPr>
          <p:nvPr>
            <p:ph idx="1"/>
          </p:nvPr>
        </p:nvSpPr>
        <p:spPr>
          <a:xfrm>
            <a:off x="838199" y="1605190"/>
            <a:ext cx="10934701" cy="4351338"/>
          </a:xfrm>
        </p:spPr>
        <p:txBody>
          <a:bodyPr>
            <a:normAutofit fontScale="92500" lnSpcReduction="10000"/>
          </a:bodyPr>
          <a:lstStyle/>
          <a:p>
            <a:r>
              <a:rPr lang="en-US"/>
              <a:t>Grants unlimited freedom to use, study, and privately modify </a:t>
            </a:r>
            <a:r>
              <a:rPr lang="en-US" smtClean="0"/>
              <a:t>the software</a:t>
            </a:r>
            <a:r>
              <a:rPr lang="en-US"/>
              <a:t>, and the freedom to redistribute the software or any modifications to it</a:t>
            </a:r>
            <a:r>
              <a:rPr lang="en-US" smtClean="0"/>
              <a:t>.</a:t>
            </a:r>
          </a:p>
          <a:p>
            <a:r>
              <a:rPr lang="en-US" smtClean="0"/>
              <a:t>Can </a:t>
            </a:r>
            <a:r>
              <a:rPr lang="en-US" i="1" smtClean="0"/>
              <a:t>use</a:t>
            </a:r>
            <a:r>
              <a:rPr lang="en-US" smtClean="0"/>
              <a:t> GPL software for any purpose, including commercial</a:t>
            </a:r>
          </a:p>
          <a:p>
            <a:r>
              <a:rPr lang="en-US" smtClean="0"/>
              <a:t>Requirements:</a:t>
            </a:r>
          </a:p>
          <a:p>
            <a:pPr marL="914400" lvl="1" indent="-457200">
              <a:buFont typeface="+mj-lt"/>
              <a:buAutoNum type="arabicPeriod"/>
            </a:pPr>
            <a:r>
              <a:rPr lang="en-US" smtClean="0"/>
              <a:t>Must make all modifications to source code (derivative works) publicly available</a:t>
            </a:r>
          </a:p>
          <a:p>
            <a:pPr marL="914400" lvl="1" indent="-457200">
              <a:buFont typeface="+mj-lt"/>
              <a:buAutoNum type="arabicPeriod"/>
            </a:pPr>
            <a:r>
              <a:rPr lang="en-US" smtClean="0"/>
              <a:t>If any part of a system is GPL (e.g. a statically-linked library), then the whole system must inherit these license terms (thus GPL-licensed code "propagates")</a:t>
            </a:r>
          </a:p>
          <a:p>
            <a:pPr lvl="1"/>
            <a:r>
              <a:rPr lang="en-US"/>
              <a:t>T</a:t>
            </a:r>
            <a:r>
              <a:rPr lang="en-US" smtClean="0"/>
              <a:t>his is more restrictive than OpenSource</a:t>
            </a:r>
          </a:p>
          <a:p>
            <a:r>
              <a:rPr lang="en-US" smtClean="0"/>
              <a:t>Practical implications: should probably avoid using GPL code in a commercial product</a:t>
            </a:r>
          </a:p>
          <a:p>
            <a:pPr lvl="1"/>
            <a:r>
              <a:rPr lang="en-US"/>
              <a:t>(effectively discourages people from making money off of your ideas)</a:t>
            </a:r>
          </a:p>
          <a:p>
            <a:pPr lvl="1"/>
            <a:endParaRPr lang="en-US" smtClean="0"/>
          </a:p>
          <a:p>
            <a:endParaRPr lang="en-US" smtClean="0"/>
          </a:p>
          <a:p>
            <a:endParaRPr lang="en-US"/>
          </a:p>
        </p:txBody>
      </p:sp>
      <p:sp>
        <p:nvSpPr>
          <p:cNvPr id="4" name="Slide Number Placeholder 3"/>
          <p:cNvSpPr>
            <a:spLocks noGrp="1"/>
          </p:cNvSpPr>
          <p:nvPr>
            <p:ph type="sldNum" sz="quarter" idx="12"/>
          </p:nvPr>
        </p:nvSpPr>
        <p:spPr/>
        <p:txBody>
          <a:bodyPr/>
          <a:lstStyle/>
          <a:p>
            <a:fld id="{F730B77C-3BBC-4516-8B1E-045F6BD2B884}" type="slidenum">
              <a:rPr lang="en-US" smtClean="0"/>
              <a:t>32</a:t>
            </a:fld>
            <a:endParaRPr lang="en-US"/>
          </a:p>
        </p:txBody>
      </p:sp>
    </p:spTree>
    <p:extLst>
      <p:ext uri="{BB962C8B-B14F-4D97-AF65-F5344CB8AC3E}">
        <p14:creationId xmlns:p14="http://schemas.microsoft.com/office/powerpoint/2010/main" val="27620554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algn="ctr" eaLnBrk="1" hangingPunct="1"/>
            <a:r>
              <a:rPr lang="en-US" altLang="en-US" smtClean="0"/>
              <a:t>Philosophical Foundations of GPL</a:t>
            </a:r>
            <a:endParaRPr lang="en-US" altLang="en-US" dirty="0" smtClean="0"/>
          </a:p>
        </p:txBody>
      </p:sp>
      <p:sp>
        <p:nvSpPr>
          <p:cNvPr id="2458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557213" indent="-214313">
              <a:spcBef>
                <a:spcPct val="20000"/>
              </a:spcBef>
              <a:buFont typeface="Arial" panose="020B0604020202020204" pitchFamily="34" charset="0"/>
              <a:buChar char="–"/>
              <a:defRPr sz="2100">
                <a:solidFill>
                  <a:schemeClr val="tx1"/>
                </a:solidFill>
                <a:latin typeface="Calibri" panose="020F0502020204030204" pitchFamily="34" charset="0"/>
              </a:defRPr>
            </a:lvl2pPr>
            <a:lvl3pPr marL="857250" indent="-171450">
              <a:spcBef>
                <a:spcPct val="20000"/>
              </a:spcBef>
              <a:buFont typeface="Arial" panose="020B0604020202020204" pitchFamily="34" charset="0"/>
              <a:buChar char="•"/>
              <a:defRPr sz="1800">
                <a:solidFill>
                  <a:schemeClr val="tx1"/>
                </a:solidFill>
                <a:latin typeface="Calibri" panose="020F0502020204030204" pitchFamily="34" charset="0"/>
              </a:defRPr>
            </a:lvl3pPr>
            <a:lvl4pPr marL="1200150" indent="-171450">
              <a:spcBef>
                <a:spcPct val="20000"/>
              </a:spcBef>
              <a:buFont typeface="Arial" panose="020B0604020202020204" pitchFamily="34" charset="0"/>
              <a:buChar char="–"/>
              <a:defRPr sz="1500">
                <a:solidFill>
                  <a:schemeClr val="tx1"/>
                </a:solidFill>
                <a:latin typeface="Calibri" panose="020F0502020204030204" pitchFamily="34" charset="0"/>
              </a:defRPr>
            </a:lvl4pPr>
            <a:lvl5pPr marL="1543050" indent="-171450">
              <a:spcBef>
                <a:spcPct val="20000"/>
              </a:spcBef>
              <a:buFont typeface="Arial" panose="020B0604020202020204" pitchFamily="34" charset="0"/>
              <a:buChar char="»"/>
              <a:defRPr sz="1500">
                <a:solidFill>
                  <a:schemeClr val="tx1"/>
                </a:solidFill>
                <a:latin typeface="Calibri" panose="020F0502020204030204" pitchFamily="34" charset="0"/>
              </a:defRPr>
            </a:lvl5pPr>
            <a:lvl6pPr marL="18859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2288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25717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29146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spcBef>
                <a:spcPct val="0"/>
              </a:spcBef>
              <a:buFontTx/>
              <a:buNone/>
            </a:pPr>
            <a:fld id="{1653D0E4-4423-4747-86B4-45C2C0FDD3F0}" type="slidenum">
              <a:rPr lang="en-US" altLang="en-US" sz="900">
                <a:solidFill>
                  <a:srgbClr val="898989"/>
                </a:solidFill>
              </a:rPr>
              <a:pPr>
                <a:spcBef>
                  <a:spcPct val="0"/>
                </a:spcBef>
                <a:buFontTx/>
                <a:buNone/>
              </a:pPr>
              <a:t>33</a:t>
            </a:fld>
            <a:endParaRPr lang="en-US" altLang="en-US" sz="900">
              <a:solidFill>
                <a:srgbClr val="898989"/>
              </a:solidFill>
            </a:endParaRPr>
          </a:p>
        </p:txBody>
      </p:sp>
      <p:sp>
        <p:nvSpPr>
          <p:cNvPr id="2" name="Content Placeholder 1"/>
          <p:cNvSpPr>
            <a:spLocks noGrp="1"/>
          </p:cNvSpPr>
          <p:nvPr>
            <p:ph idx="1"/>
          </p:nvPr>
        </p:nvSpPr>
        <p:spPr/>
        <p:txBody>
          <a:bodyPr/>
          <a:lstStyle/>
          <a:p>
            <a:pPr marL="342900" indent="-342900"/>
            <a:r>
              <a:rPr lang="en-US" b="1"/>
              <a:t>Free Software Foundation</a:t>
            </a:r>
            <a:r>
              <a:rPr lang="en-US"/>
              <a:t>, led by Richard Stallman (famous MIT Computer Scientist and advocate) </a:t>
            </a:r>
          </a:p>
          <a:p>
            <a:pPr marL="342900" indent="-342900"/>
            <a:r>
              <a:rPr lang="en-US"/>
              <a:t>The FSF argues that software should NOT have copyrights, and should be free </a:t>
            </a:r>
            <a:r>
              <a:rPr lang="en-US" smtClean="0"/>
              <a:t>for all to </a:t>
            </a:r>
            <a:r>
              <a:rPr lang="en-US"/>
              <a:t>re-use.  </a:t>
            </a:r>
          </a:p>
          <a:p>
            <a:pPr marL="342900" indent="-342900"/>
            <a:r>
              <a:rPr lang="en-US"/>
              <a:t>Paraphrasing </a:t>
            </a:r>
            <a:r>
              <a:rPr lang="en-US" smtClean="0"/>
              <a:t>their argument:</a:t>
            </a:r>
          </a:p>
          <a:p>
            <a:pPr marL="800100" lvl="1" indent="-342900"/>
            <a:r>
              <a:rPr lang="en-US" smtClean="0"/>
              <a:t>it </a:t>
            </a:r>
            <a:r>
              <a:rPr lang="en-US"/>
              <a:t>is the nature of </a:t>
            </a:r>
            <a:r>
              <a:rPr lang="en-US" smtClean="0"/>
              <a:t>algorithms/code </a:t>
            </a:r>
            <a:r>
              <a:rPr lang="en-US"/>
              <a:t>to build on other </a:t>
            </a:r>
            <a:r>
              <a:rPr lang="en-US" smtClean="0"/>
              <a:t>algorithms/code</a:t>
            </a:r>
          </a:p>
          <a:p>
            <a:pPr marL="800100" lvl="1" indent="-342900"/>
            <a:r>
              <a:rPr lang="en-US" smtClean="0"/>
              <a:t>restricting  </a:t>
            </a:r>
            <a:r>
              <a:rPr lang="en-US"/>
              <a:t>the use a method would inhibit expression of other ideas in a way that </a:t>
            </a:r>
            <a:r>
              <a:rPr lang="en-US" i="1"/>
              <a:t>violates freedom of </a:t>
            </a:r>
            <a:r>
              <a:rPr lang="en-US" i="1" smtClean="0"/>
              <a:t>speech</a:t>
            </a:r>
            <a:endParaRPr lang="en-US"/>
          </a:p>
          <a:p>
            <a:pPr marL="342900" indent="-342900"/>
            <a:r>
              <a:rPr lang="en-US"/>
              <a:t>The GPL license was designed to encourage this free re-use of source code (</a:t>
            </a:r>
            <a:r>
              <a:rPr lang="en-US" smtClean="0"/>
              <a:t>also known as </a:t>
            </a:r>
            <a:r>
              <a:rPr lang="en-US"/>
              <a:t>"copyleft</a:t>
            </a:r>
            <a:r>
              <a:rPr lang="en-US" smtClean="0"/>
              <a:t>").</a:t>
            </a:r>
          </a:p>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0784" y="1339913"/>
            <a:ext cx="1193221" cy="1786461"/>
          </a:xfrm>
          <a:prstGeom prst="rect">
            <a:avLst/>
          </a:prstGeom>
        </p:spPr>
      </p:pic>
    </p:spTree>
    <p:extLst>
      <p:ext uri="{BB962C8B-B14F-4D97-AF65-F5344CB8AC3E}">
        <p14:creationId xmlns:p14="http://schemas.microsoft.com/office/powerpoint/2010/main" val="13028124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Software Quality</a:t>
            </a:r>
            <a:endParaRPr lang="en-US"/>
          </a:p>
        </p:txBody>
      </p:sp>
      <p:sp>
        <p:nvSpPr>
          <p:cNvPr id="4" name="Slide Number Placeholder 3"/>
          <p:cNvSpPr>
            <a:spLocks noGrp="1"/>
          </p:cNvSpPr>
          <p:nvPr>
            <p:ph type="sldNum" sz="quarter" idx="12"/>
          </p:nvPr>
        </p:nvSpPr>
        <p:spPr/>
        <p:txBody>
          <a:bodyPr/>
          <a:lstStyle/>
          <a:p>
            <a:fld id="{F730B77C-3BBC-4516-8B1E-045F6BD2B884}" type="slidenum">
              <a:rPr lang="en-US" smtClean="0"/>
              <a:t>34</a:t>
            </a:fld>
            <a:endParaRPr lang="en-US"/>
          </a:p>
        </p:txBody>
      </p:sp>
    </p:spTree>
    <p:extLst>
      <p:ext uri="{BB962C8B-B14F-4D97-AF65-F5344CB8AC3E}">
        <p14:creationId xmlns:p14="http://schemas.microsoft.com/office/powerpoint/2010/main" val="22858496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82580"/>
            <a:ext cx="10515600" cy="5494383"/>
          </a:xfrm>
        </p:spPr>
        <p:txBody>
          <a:bodyPr>
            <a:normAutofit lnSpcReduction="10000"/>
          </a:bodyPr>
          <a:lstStyle/>
          <a:p>
            <a:r>
              <a:rPr lang="en-US" sz="3200"/>
              <a:t>What if there is a defect (bug) in a piece of software</a:t>
            </a:r>
            <a:r>
              <a:rPr lang="en-US" sz="3200" smtClean="0"/>
              <a:t>?</a:t>
            </a:r>
          </a:p>
          <a:p>
            <a:pPr lvl="1"/>
            <a:r>
              <a:rPr lang="en-US" smtClean="0"/>
              <a:t>software is not quite like other tangible products (like a car)</a:t>
            </a:r>
          </a:p>
          <a:p>
            <a:pPr lvl="1"/>
            <a:r>
              <a:rPr lang="en-US" smtClean="0"/>
              <a:t>what can consumers do?</a:t>
            </a:r>
          </a:p>
          <a:p>
            <a:pPr lvl="1"/>
            <a:r>
              <a:rPr lang="en-US" smtClean="0"/>
              <a:t>what are developers responsible for?</a:t>
            </a:r>
            <a:endParaRPr lang="en-US"/>
          </a:p>
          <a:p>
            <a:r>
              <a:rPr lang="en-US" sz="3200" smtClean="0"/>
              <a:t>Almost </a:t>
            </a:r>
            <a:r>
              <a:rPr lang="en-US" sz="3200" dirty="0" smtClean="0"/>
              <a:t>all </a:t>
            </a:r>
            <a:r>
              <a:rPr lang="en-US" sz="3200" dirty="0"/>
              <a:t>software has bugs </a:t>
            </a:r>
            <a:endParaRPr lang="en-US" sz="3200" dirty="0" smtClean="0"/>
          </a:p>
          <a:p>
            <a:pPr lvl="1"/>
            <a:r>
              <a:rPr lang="en-US" sz="2800" dirty="0" smtClean="0"/>
              <a:t>this </a:t>
            </a:r>
            <a:r>
              <a:rPr lang="en-US" sz="2800" dirty="0"/>
              <a:t>is why software </a:t>
            </a:r>
            <a:r>
              <a:rPr lang="en-US" sz="2800" dirty="0" smtClean="0"/>
              <a:t>licenses </a:t>
            </a:r>
            <a:r>
              <a:rPr lang="en-US" sz="2800" dirty="0"/>
              <a:t>have a Disclaimer of Warranty and Limitation of Liability</a:t>
            </a:r>
          </a:p>
          <a:p>
            <a:r>
              <a:rPr lang="en-US" smtClean="0"/>
              <a:t>Software is usually required to satisfy "fitness </a:t>
            </a:r>
            <a:r>
              <a:rPr lang="en-US" dirty="0"/>
              <a:t>for </a:t>
            </a:r>
            <a:r>
              <a:rPr lang="en-US" dirty="0" smtClean="0"/>
              <a:t>purpose"</a:t>
            </a:r>
          </a:p>
          <a:p>
            <a:r>
              <a:rPr lang="en-US" dirty="0" smtClean="0"/>
              <a:t>UTICA - </a:t>
            </a:r>
            <a:r>
              <a:rPr lang="en-US" altLang="en-US" dirty="0"/>
              <a:t>Uniform Computer Information Transactions </a:t>
            </a:r>
            <a:r>
              <a:rPr lang="en-US" altLang="en-US" dirty="0" smtClean="0"/>
              <a:t>Act</a:t>
            </a:r>
          </a:p>
          <a:p>
            <a:pPr lvl="1"/>
            <a:r>
              <a:rPr lang="en-US" altLang="en-US" dirty="0" smtClean="0"/>
              <a:t>attempts to extend UCC (Uniform Commercial Code, US) to apply to warranties on software performance</a:t>
            </a:r>
          </a:p>
          <a:p>
            <a:pPr lvl="1"/>
            <a:r>
              <a:rPr lang="en-US" altLang="en-US"/>
              <a:t>so far, only passed in Virginia and </a:t>
            </a:r>
            <a:r>
              <a:rPr lang="en-US" altLang="en-US" smtClean="0"/>
              <a:t>Maryland</a:t>
            </a:r>
          </a:p>
          <a:p>
            <a:pPr lvl="1"/>
            <a:r>
              <a:rPr lang="en-US" altLang="en-US" smtClean="0"/>
              <a:t>software </a:t>
            </a:r>
            <a:r>
              <a:rPr lang="en-US" altLang="en-US"/>
              <a:t>does </a:t>
            </a:r>
            <a:r>
              <a:rPr lang="en-US" altLang="en-US" dirty="0" smtClean="0"/>
              <a:t>not have to </a:t>
            </a:r>
            <a:r>
              <a:rPr lang="en-US" altLang="en-US" smtClean="0"/>
              <a:t>be defect-free</a:t>
            </a:r>
            <a:r>
              <a:rPr lang="en-US" altLang="en-US" dirty="0" smtClean="0"/>
              <a:t>, just perform correctly under </a:t>
            </a:r>
            <a:r>
              <a:rPr lang="en-US" altLang="en-US" smtClean="0"/>
              <a:t>reasonable usage</a:t>
            </a:r>
          </a:p>
          <a:p>
            <a:pPr lvl="1"/>
            <a:endParaRPr lang="en-US" alt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F730B77C-3BBC-4516-8B1E-045F6BD2B884}" type="slidenum">
              <a:rPr lang="en-US" smtClean="0"/>
              <a:t>35</a:t>
            </a:fld>
            <a:endParaRPr lang="en-US"/>
          </a:p>
        </p:txBody>
      </p:sp>
    </p:spTree>
    <p:extLst>
      <p:ext uri="{BB962C8B-B14F-4D97-AF65-F5344CB8AC3E}">
        <p14:creationId xmlns:p14="http://schemas.microsoft.com/office/powerpoint/2010/main" val="38018166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1981200" y="228600"/>
            <a:ext cx="8229600" cy="914400"/>
          </a:xfrm>
        </p:spPr>
        <p:txBody>
          <a:bodyPr/>
          <a:lstStyle/>
          <a:p>
            <a:pPr algn="ctr" eaLnBrk="1" hangingPunct="1"/>
            <a:r>
              <a:rPr lang="en-US" altLang="en-US" smtClean="0">
                <a:solidFill>
                  <a:srgbClr val="FF0000"/>
                </a:solidFill>
              </a:rPr>
              <a:t>Therac-25</a:t>
            </a:r>
          </a:p>
        </p:txBody>
      </p:sp>
      <p:sp>
        <p:nvSpPr>
          <p:cNvPr id="6147" name="Rectangle 3"/>
          <p:cNvSpPr>
            <a:spLocks noGrp="1" noChangeArrowheads="1"/>
          </p:cNvSpPr>
          <p:nvPr>
            <p:ph type="body" idx="4294967295"/>
          </p:nvPr>
        </p:nvSpPr>
        <p:spPr>
          <a:xfrm>
            <a:off x="457199" y="999067"/>
            <a:ext cx="6409267" cy="5858933"/>
          </a:xfrm>
        </p:spPr>
        <p:txBody>
          <a:bodyPr>
            <a:noAutofit/>
          </a:bodyPr>
          <a:lstStyle/>
          <a:p>
            <a:pPr eaLnBrk="1" hangingPunct="1">
              <a:lnSpc>
                <a:spcPct val="90000"/>
              </a:lnSpc>
            </a:pPr>
            <a:r>
              <a:rPr lang="en-US" altLang="en-US" sz="2400" smtClean="0"/>
              <a:t>Radiation therapy </a:t>
            </a:r>
            <a:r>
              <a:rPr lang="en-US" altLang="en-US" sz="2400"/>
              <a:t>machine produced by Atomic Energy of Canada Ltd. in 1985</a:t>
            </a:r>
          </a:p>
          <a:p>
            <a:pPr eaLnBrk="1" hangingPunct="1">
              <a:lnSpc>
                <a:spcPct val="90000"/>
              </a:lnSpc>
            </a:pPr>
            <a:r>
              <a:rPr lang="en-US" altLang="en-US" sz="2400"/>
              <a:t>Malfunction caused 100x overdoses to multiple patients, resulting in radiation burns</a:t>
            </a:r>
          </a:p>
          <a:p>
            <a:pPr eaLnBrk="1" hangingPunct="1">
              <a:lnSpc>
                <a:spcPct val="90000"/>
              </a:lnSpc>
            </a:pPr>
            <a:r>
              <a:rPr lang="en-US" altLang="en-US" sz="2400"/>
              <a:t>Protective beam-shield was controlled by software only</a:t>
            </a:r>
          </a:p>
          <a:p>
            <a:pPr eaLnBrk="1" hangingPunct="1">
              <a:lnSpc>
                <a:spcPct val="90000"/>
              </a:lnSpc>
            </a:pPr>
            <a:r>
              <a:rPr lang="en-US" altLang="en-US" sz="2400"/>
              <a:t>A software bug had caused the shield to be completely raised at high dosage settings, exposing patients to excess radiation</a:t>
            </a:r>
          </a:p>
          <a:p>
            <a:pPr eaLnBrk="1" hangingPunct="1">
              <a:lnSpc>
                <a:spcPct val="90000"/>
              </a:lnSpc>
            </a:pPr>
            <a:r>
              <a:rPr lang="en-US" altLang="en-US" sz="2400"/>
              <a:t>A rare sequence of key presses caused a counter to overflow, allowing beam to be unshielded</a:t>
            </a:r>
          </a:p>
          <a:p>
            <a:pPr eaLnBrk="1" hangingPunct="1">
              <a:lnSpc>
                <a:spcPct val="90000"/>
              </a:lnSpc>
            </a:pPr>
            <a:r>
              <a:rPr lang="en-US" altLang="en-US" sz="2400"/>
              <a:t>Code was not reviewed independently, nor was hardware/software combination tested before installation</a:t>
            </a:r>
          </a:p>
        </p:txBody>
      </p:sp>
      <p:pic>
        <p:nvPicPr>
          <p:cNvPr id="6148" name="Picture 5" descr="21367-radiation_thera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4333" y="1684867"/>
            <a:ext cx="4495800" cy="333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Rectangle 6"/>
          <p:cNvSpPr>
            <a:spLocks noChangeArrowheads="1"/>
          </p:cNvSpPr>
          <p:nvPr/>
        </p:nvSpPr>
        <p:spPr bwMode="auto">
          <a:xfrm>
            <a:off x="7882467" y="5173134"/>
            <a:ext cx="3886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a:t>image obtained from http://lh5.ggpht.com/</a:t>
            </a:r>
          </a:p>
        </p:txBody>
      </p:sp>
    </p:spTree>
    <p:extLst>
      <p:ext uri="{BB962C8B-B14F-4D97-AF65-F5344CB8AC3E}">
        <p14:creationId xmlns:p14="http://schemas.microsoft.com/office/powerpoint/2010/main" val="14161612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5285"/>
            <a:ext cx="10515600" cy="1325563"/>
          </a:xfrm>
        </p:spPr>
        <p:txBody>
          <a:bodyPr/>
          <a:lstStyle/>
          <a:p>
            <a:r>
              <a:rPr lang="en-US" smtClean="0"/>
              <a:t>What </a:t>
            </a:r>
            <a:r>
              <a:rPr lang="en-US"/>
              <a:t>are our responsibilities as software engineers</a:t>
            </a:r>
            <a:r>
              <a:rPr lang="en-US" smtClean="0"/>
              <a:t>?</a:t>
            </a:r>
            <a:endParaRPr lang="en-US"/>
          </a:p>
        </p:txBody>
      </p:sp>
      <p:sp>
        <p:nvSpPr>
          <p:cNvPr id="3" name="Content Placeholder 2"/>
          <p:cNvSpPr>
            <a:spLocks noGrp="1"/>
          </p:cNvSpPr>
          <p:nvPr>
            <p:ph idx="1"/>
          </p:nvPr>
        </p:nvSpPr>
        <p:spPr/>
        <p:txBody>
          <a:bodyPr>
            <a:normAutofit/>
          </a:bodyPr>
          <a:lstStyle/>
          <a:p>
            <a:r>
              <a:rPr lang="en-US" smtClean="0"/>
              <a:t>all software has bugs (or at least some unintended effects in unanticipated circumstances)</a:t>
            </a:r>
          </a:p>
          <a:p>
            <a:r>
              <a:rPr lang="en-US" smtClean="0"/>
              <a:t>what matters is process, follow </a:t>
            </a:r>
            <a:r>
              <a:rPr lang="en-US" u="sng" smtClean="0"/>
              <a:t>standards of practice</a:t>
            </a:r>
            <a:endParaRPr lang="en-US" smtClean="0"/>
          </a:p>
          <a:p>
            <a:r>
              <a:rPr lang="en-US" smtClean="0"/>
              <a:t>good software engineering practices:</a:t>
            </a:r>
          </a:p>
          <a:p>
            <a:pPr lvl="1"/>
            <a:endParaRPr lang="en-US" smtClean="0"/>
          </a:p>
          <a:p>
            <a:endParaRPr lang="en-US" smtClean="0"/>
          </a:p>
        </p:txBody>
      </p:sp>
      <p:sp>
        <p:nvSpPr>
          <p:cNvPr id="4" name="Slide Number Placeholder 3"/>
          <p:cNvSpPr>
            <a:spLocks noGrp="1"/>
          </p:cNvSpPr>
          <p:nvPr>
            <p:ph type="sldNum" sz="quarter" idx="12"/>
          </p:nvPr>
        </p:nvSpPr>
        <p:spPr/>
        <p:txBody>
          <a:bodyPr/>
          <a:lstStyle/>
          <a:p>
            <a:fld id="{F730B77C-3BBC-4516-8B1E-045F6BD2B884}" type="slidenum">
              <a:rPr lang="en-US" smtClean="0"/>
              <a:t>37</a:t>
            </a:fld>
            <a:endParaRPr lang="en-US"/>
          </a:p>
        </p:txBody>
      </p:sp>
    </p:spTree>
    <p:extLst>
      <p:ext uri="{BB962C8B-B14F-4D97-AF65-F5344CB8AC3E}">
        <p14:creationId xmlns:p14="http://schemas.microsoft.com/office/powerpoint/2010/main" val="28191373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5285"/>
            <a:ext cx="10515600" cy="1325563"/>
          </a:xfrm>
        </p:spPr>
        <p:txBody>
          <a:bodyPr/>
          <a:lstStyle/>
          <a:p>
            <a:r>
              <a:rPr lang="en-US" smtClean="0"/>
              <a:t>What </a:t>
            </a:r>
            <a:r>
              <a:rPr lang="en-US"/>
              <a:t>are our responsibilities as software engineers</a:t>
            </a:r>
            <a:r>
              <a:rPr lang="en-US" smtClean="0"/>
              <a:t>?</a:t>
            </a:r>
            <a:endParaRPr lang="en-US"/>
          </a:p>
        </p:txBody>
      </p:sp>
      <p:sp>
        <p:nvSpPr>
          <p:cNvPr id="3" name="Content Placeholder 2"/>
          <p:cNvSpPr>
            <a:spLocks noGrp="1"/>
          </p:cNvSpPr>
          <p:nvPr>
            <p:ph idx="1"/>
          </p:nvPr>
        </p:nvSpPr>
        <p:spPr/>
        <p:txBody>
          <a:bodyPr>
            <a:normAutofit fontScale="92500" lnSpcReduction="20000"/>
          </a:bodyPr>
          <a:lstStyle/>
          <a:p>
            <a:r>
              <a:rPr lang="en-US" smtClean="0"/>
              <a:t>all software has bugs (or at least some unintended effects in unanticipated circumstances)</a:t>
            </a:r>
          </a:p>
          <a:p>
            <a:r>
              <a:rPr lang="en-US" smtClean="0"/>
              <a:t>what matters is process, follow </a:t>
            </a:r>
            <a:r>
              <a:rPr lang="en-US" u="sng" smtClean="0"/>
              <a:t>standards of practice</a:t>
            </a:r>
            <a:endParaRPr lang="en-US" smtClean="0"/>
          </a:p>
          <a:p>
            <a:r>
              <a:rPr lang="en-US" smtClean="0"/>
              <a:t>good software engineering practices:</a:t>
            </a:r>
          </a:p>
          <a:p>
            <a:pPr lvl="1"/>
            <a:r>
              <a:rPr lang="en-US"/>
              <a:t>test cases </a:t>
            </a:r>
            <a:r>
              <a:rPr lang="en-US" smtClean="0"/>
              <a:t>(e.g. regression testing)</a:t>
            </a:r>
          </a:p>
          <a:p>
            <a:pPr lvl="1"/>
            <a:r>
              <a:rPr lang="en-US" smtClean="0"/>
              <a:t>documentation, including assumptions</a:t>
            </a:r>
            <a:r>
              <a:rPr lang="en-US"/>
              <a:t> </a:t>
            </a:r>
            <a:r>
              <a:rPr lang="en-US" smtClean="0"/>
              <a:t>and dependencies</a:t>
            </a:r>
          </a:p>
          <a:p>
            <a:pPr lvl="1"/>
            <a:r>
              <a:rPr lang="en-US" smtClean="0"/>
              <a:t>modular code design</a:t>
            </a:r>
          </a:p>
          <a:p>
            <a:pPr lvl="1"/>
            <a:r>
              <a:rPr lang="en-US"/>
              <a:t>code reviews</a:t>
            </a:r>
          </a:p>
          <a:p>
            <a:pPr lvl="1"/>
            <a:r>
              <a:rPr lang="en-US" smtClean="0"/>
              <a:t>analysis tools (look for uninitialized variables, redundant code, software complexity metrics...)</a:t>
            </a:r>
          </a:p>
          <a:p>
            <a:pPr lvl="1"/>
            <a:r>
              <a:rPr lang="en-US" smtClean="0"/>
              <a:t>formal verification (proving invariants in a circuit or routine with tools like Spin, NuSMV, MiniSat, CBMC)</a:t>
            </a:r>
          </a:p>
          <a:p>
            <a:pPr lvl="1"/>
            <a:r>
              <a:rPr lang="en-US" smtClean="0"/>
              <a:t>user studies</a:t>
            </a:r>
          </a:p>
          <a:p>
            <a:pPr lvl="1"/>
            <a:r>
              <a:rPr lang="en-US" smtClean="0"/>
              <a:t>beta tests</a:t>
            </a:r>
          </a:p>
          <a:p>
            <a:pPr lvl="1"/>
            <a:endParaRPr lang="en-US" smtClean="0"/>
          </a:p>
          <a:p>
            <a:endParaRPr lang="en-US" smtClean="0"/>
          </a:p>
        </p:txBody>
      </p:sp>
      <p:sp>
        <p:nvSpPr>
          <p:cNvPr id="4" name="Slide Number Placeholder 3"/>
          <p:cNvSpPr>
            <a:spLocks noGrp="1"/>
          </p:cNvSpPr>
          <p:nvPr>
            <p:ph type="sldNum" sz="quarter" idx="12"/>
          </p:nvPr>
        </p:nvSpPr>
        <p:spPr/>
        <p:txBody>
          <a:bodyPr/>
          <a:lstStyle/>
          <a:p>
            <a:fld id="{F730B77C-3BBC-4516-8B1E-045F6BD2B884}" type="slidenum">
              <a:rPr lang="en-US" smtClean="0"/>
              <a:t>38</a:t>
            </a:fld>
            <a:endParaRPr lang="en-US"/>
          </a:p>
        </p:txBody>
      </p:sp>
    </p:spTree>
    <p:extLst>
      <p:ext uri="{BB962C8B-B14F-4D97-AF65-F5344CB8AC3E}">
        <p14:creationId xmlns:p14="http://schemas.microsoft.com/office/powerpoint/2010/main" val="42944236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161923"/>
            <a:ext cx="10515600" cy="1325563"/>
          </a:xfrm>
        </p:spPr>
        <p:txBody>
          <a:bodyPr/>
          <a:lstStyle/>
          <a:p>
            <a:r>
              <a:rPr lang="en-US" altLang="en-US" smtClean="0">
                <a:solidFill>
                  <a:srgbClr val="FF0000"/>
                </a:solidFill>
              </a:rPr>
              <a:t>Toyota accelerator bug (2013)</a:t>
            </a:r>
            <a:endParaRPr lang="en-US">
              <a:solidFill>
                <a:srgbClr val="FF0000"/>
              </a:solidFill>
            </a:endParaRPr>
          </a:p>
        </p:txBody>
      </p:sp>
      <p:sp>
        <p:nvSpPr>
          <p:cNvPr id="13314" name="Content Placeholder 2"/>
          <p:cNvSpPr>
            <a:spLocks noGrp="1"/>
          </p:cNvSpPr>
          <p:nvPr>
            <p:ph idx="1"/>
          </p:nvPr>
        </p:nvSpPr>
        <p:spPr>
          <a:xfrm>
            <a:off x="838200" y="1405465"/>
            <a:ext cx="7230534" cy="5063066"/>
          </a:xfrm>
        </p:spPr>
        <p:txBody>
          <a:bodyPr>
            <a:noAutofit/>
          </a:bodyPr>
          <a:lstStyle/>
          <a:p>
            <a:r>
              <a:rPr lang="en-US" altLang="en-US" dirty="0" smtClean="0"/>
              <a:t>bugs </a:t>
            </a:r>
            <a:r>
              <a:rPr lang="en-US" altLang="en-US" dirty="0"/>
              <a:t>in software controller for accelerator caused </a:t>
            </a:r>
            <a:r>
              <a:rPr lang="en-US" altLang="en-US" dirty="0" smtClean="0"/>
              <a:t>accidents (including fatalities)</a:t>
            </a:r>
          </a:p>
          <a:p>
            <a:r>
              <a:rPr lang="en-US" altLang="en-US" dirty="0" smtClean="0"/>
              <a:t>inspection of software showed that it was poorly written; not up to "standards of practice"</a:t>
            </a:r>
          </a:p>
          <a:p>
            <a:pPr lvl="1"/>
            <a:r>
              <a:rPr lang="en-US" sz="2000" dirty="0" smtClean="0"/>
              <a:t>Barr described the code as “spaghetti code”</a:t>
            </a:r>
          </a:p>
          <a:p>
            <a:pPr lvl="1"/>
            <a:r>
              <a:rPr lang="en-US" sz="2000" dirty="0" smtClean="0"/>
              <a:t>unintentional RTOS task shutdown</a:t>
            </a:r>
          </a:p>
          <a:p>
            <a:pPr lvl="1"/>
            <a:r>
              <a:rPr lang="en-US" altLang="en-US" sz="2000" dirty="0" smtClean="0"/>
              <a:t>running out of stack space</a:t>
            </a:r>
          </a:p>
          <a:p>
            <a:pPr lvl="1"/>
            <a:r>
              <a:rPr lang="en-US" sz="2000" dirty="0"/>
              <a:t>code was found to have 11,000 global </a:t>
            </a:r>
            <a:r>
              <a:rPr lang="en-US" sz="2000" dirty="0" smtClean="0"/>
              <a:t>variables; critical data structures were not mirrored</a:t>
            </a:r>
          </a:p>
          <a:p>
            <a:pPr lvl="1"/>
            <a:r>
              <a:rPr lang="en-US" altLang="en-US" sz="2000" dirty="0" smtClean="0"/>
              <a:t>inadequate and untracked peer code reviews and the absence of any </a:t>
            </a:r>
            <a:r>
              <a:rPr lang="en-US" altLang="en-US" sz="2000" dirty="0" err="1" smtClean="0"/>
              <a:t>bugtracking</a:t>
            </a:r>
            <a:r>
              <a:rPr lang="en-US" altLang="en-US" sz="2000" dirty="0" smtClean="0"/>
              <a:t> system</a:t>
            </a:r>
          </a:p>
          <a:p>
            <a:r>
              <a:rPr lang="en-US" altLang="en-US" dirty="0" smtClean="0"/>
              <a:t>consequence</a:t>
            </a:r>
            <a:r>
              <a:rPr lang="en-US" altLang="en-US" dirty="0"/>
              <a:t>: Toyota is settling many claims </a:t>
            </a:r>
            <a:r>
              <a:rPr lang="en-US" altLang="en-US" dirty="0" smtClean="0"/>
              <a:t>out-of-court </a:t>
            </a:r>
            <a:r>
              <a:rPr lang="en-US" altLang="en-US" dirty="0"/>
              <a:t>for billions of </a:t>
            </a:r>
            <a:r>
              <a:rPr lang="en-US" altLang="en-US" dirty="0" smtClean="0"/>
              <a:t>dollars</a:t>
            </a:r>
          </a:p>
          <a:p>
            <a:pPr lvl="1"/>
            <a:endParaRPr lang="en-US" altLang="en-US" dirty="0"/>
          </a:p>
        </p:txBody>
      </p:sp>
      <p:pic>
        <p:nvPicPr>
          <p:cNvPr id="2" name="Picture 1"/>
          <p:cNvPicPr>
            <a:picLocks noChangeAspect="1"/>
          </p:cNvPicPr>
          <p:nvPr/>
        </p:nvPicPr>
        <p:blipFill>
          <a:blip r:embed="rId3"/>
          <a:stretch>
            <a:fillRect/>
          </a:stretch>
        </p:blipFill>
        <p:spPr>
          <a:xfrm>
            <a:off x="8068734" y="1439981"/>
            <a:ext cx="3801681" cy="3673886"/>
          </a:xfrm>
          <a:prstGeom prst="rect">
            <a:avLst/>
          </a:prstGeom>
        </p:spPr>
      </p:pic>
      <p:sp>
        <p:nvSpPr>
          <p:cNvPr id="4" name="Slide Number Placeholder 3"/>
          <p:cNvSpPr>
            <a:spLocks noGrp="1"/>
          </p:cNvSpPr>
          <p:nvPr>
            <p:ph type="sldNum" sz="quarter" idx="12"/>
          </p:nvPr>
        </p:nvSpPr>
        <p:spPr/>
        <p:txBody>
          <a:bodyPr/>
          <a:lstStyle/>
          <a:p>
            <a:fld id="{F730B77C-3BBC-4516-8B1E-045F6BD2B884}" type="slidenum">
              <a:rPr lang="en-US" smtClean="0"/>
              <a:t>39</a:t>
            </a:fld>
            <a:endParaRPr lang="en-US"/>
          </a:p>
        </p:txBody>
      </p:sp>
    </p:spTree>
    <p:extLst>
      <p:ext uri="{BB962C8B-B14F-4D97-AF65-F5344CB8AC3E}">
        <p14:creationId xmlns:p14="http://schemas.microsoft.com/office/powerpoint/2010/main" val="19397988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a:spLocks noGrp="1"/>
          </p:cNvSpPr>
          <p:nvPr>
            <p:ph idx="1"/>
          </p:nvPr>
        </p:nvSpPr>
        <p:spPr>
          <a:xfrm>
            <a:off x="931333" y="245534"/>
            <a:ext cx="10287001" cy="5516563"/>
          </a:xfrm>
        </p:spPr>
        <p:txBody>
          <a:bodyPr/>
          <a:lstStyle/>
          <a:p>
            <a:pPr eaLnBrk="1" hangingPunct="1">
              <a:lnSpc>
                <a:spcPct val="90000"/>
              </a:lnSpc>
            </a:pPr>
            <a:endParaRPr lang="en-US" altLang="en-US" sz="3200" smtClean="0"/>
          </a:p>
          <a:p>
            <a:pPr eaLnBrk="1" hangingPunct="1">
              <a:lnSpc>
                <a:spcPct val="90000"/>
              </a:lnSpc>
            </a:pPr>
            <a:r>
              <a:rPr lang="en-US" altLang="en-US" sz="3200" smtClean="0"/>
              <a:t>What are some reasons you can imagine the Toyota team might have given for turning out such bad code?</a:t>
            </a:r>
          </a:p>
          <a:p>
            <a:pPr eaLnBrk="1" hangingPunct="1">
              <a:lnSpc>
                <a:spcPct val="90000"/>
              </a:lnSpc>
            </a:pPr>
            <a:endParaRPr lang="en-US" altLang="en-US" sz="3200" smtClean="0"/>
          </a:p>
          <a:p>
            <a:pPr lvl="1" eaLnBrk="1" hangingPunct="1">
              <a:lnSpc>
                <a:spcPct val="90000"/>
              </a:lnSpc>
            </a:pPr>
            <a:endParaRPr lang="en-US" altLang="en-US" sz="2800"/>
          </a:p>
          <a:p>
            <a:pPr lvl="1" eaLnBrk="1" hangingPunct="1">
              <a:lnSpc>
                <a:spcPct val="90000"/>
              </a:lnSpc>
            </a:pPr>
            <a:endParaRPr lang="en-US" altLang="en-US" sz="2000"/>
          </a:p>
          <a:p>
            <a:endParaRPr lang="en-US" altLang="en-US" smtClean="0"/>
          </a:p>
        </p:txBody>
      </p:sp>
      <p:sp>
        <p:nvSpPr>
          <p:cNvPr id="2" name="Slide Number Placeholder 1"/>
          <p:cNvSpPr>
            <a:spLocks noGrp="1"/>
          </p:cNvSpPr>
          <p:nvPr>
            <p:ph type="sldNum" sz="quarter" idx="12"/>
          </p:nvPr>
        </p:nvSpPr>
        <p:spPr/>
        <p:txBody>
          <a:bodyPr/>
          <a:lstStyle/>
          <a:p>
            <a:fld id="{F730B77C-3BBC-4516-8B1E-045F6BD2B884}" type="slidenum">
              <a:rPr lang="en-US" smtClean="0"/>
              <a:t>40</a:t>
            </a:fld>
            <a:endParaRPr lang="en-US"/>
          </a:p>
        </p:txBody>
      </p:sp>
    </p:spTree>
    <p:extLst>
      <p:ext uri="{BB962C8B-B14F-4D97-AF65-F5344CB8AC3E}">
        <p14:creationId xmlns:p14="http://schemas.microsoft.com/office/powerpoint/2010/main" val="34776344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a:spLocks noGrp="1"/>
          </p:cNvSpPr>
          <p:nvPr>
            <p:ph idx="1"/>
          </p:nvPr>
        </p:nvSpPr>
        <p:spPr>
          <a:xfrm>
            <a:off x="931333" y="245534"/>
            <a:ext cx="10287001" cy="5516563"/>
          </a:xfrm>
        </p:spPr>
        <p:txBody>
          <a:bodyPr>
            <a:normAutofit fontScale="92500" lnSpcReduction="10000"/>
          </a:bodyPr>
          <a:lstStyle/>
          <a:p>
            <a:pPr eaLnBrk="1" hangingPunct="1">
              <a:lnSpc>
                <a:spcPct val="90000"/>
              </a:lnSpc>
            </a:pPr>
            <a:endParaRPr lang="en-US" altLang="en-US" sz="3200" smtClean="0"/>
          </a:p>
          <a:p>
            <a:pPr eaLnBrk="1" hangingPunct="1">
              <a:lnSpc>
                <a:spcPct val="90000"/>
              </a:lnSpc>
            </a:pPr>
            <a:r>
              <a:rPr lang="en-US" altLang="en-US" sz="3200" smtClean="0"/>
              <a:t>What are some reasons you can imagine the Toyota team might have given for turning out such bad code?</a:t>
            </a:r>
          </a:p>
          <a:p>
            <a:pPr eaLnBrk="1" hangingPunct="1">
              <a:lnSpc>
                <a:spcPct val="90000"/>
              </a:lnSpc>
            </a:pPr>
            <a:endParaRPr lang="en-US" altLang="en-US" sz="3200" smtClean="0"/>
          </a:p>
          <a:p>
            <a:pPr eaLnBrk="1" hangingPunct="1">
              <a:lnSpc>
                <a:spcPct val="90000"/>
              </a:lnSpc>
            </a:pPr>
            <a:r>
              <a:rPr lang="en-US" altLang="en-US" sz="3200" smtClean="0"/>
              <a:t>Possible reasons for lapses </a:t>
            </a:r>
            <a:r>
              <a:rPr lang="en-US" altLang="en-US" sz="3200"/>
              <a:t>of ethical decision-making in software </a:t>
            </a:r>
            <a:r>
              <a:rPr lang="en-US" altLang="en-US" sz="3200" smtClean="0"/>
              <a:t>engineering:  </a:t>
            </a:r>
            <a:endParaRPr lang="en-US" altLang="en-US" sz="3200"/>
          </a:p>
          <a:p>
            <a:pPr lvl="1" eaLnBrk="1" hangingPunct="1">
              <a:lnSpc>
                <a:spcPct val="90000"/>
              </a:lnSpc>
            </a:pPr>
            <a:r>
              <a:rPr lang="en-US" altLang="en-US" sz="2800" smtClean="0"/>
              <a:t>laziness, greed</a:t>
            </a:r>
            <a:endParaRPr lang="en-US" altLang="en-US" sz="2800"/>
          </a:p>
          <a:p>
            <a:pPr lvl="1"/>
            <a:r>
              <a:rPr lang="en-US" altLang="en-US" sz="2800"/>
              <a:t>pressure from boss</a:t>
            </a:r>
          </a:p>
          <a:p>
            <a:pPr lvl="1" eaLnBrk="1" hangingPunct="1">
              <a:lnSpc>
                <a:spcPct val="90000"/>
              </a:lnSpc>
            </a:pPr>
            <a:r>
              <a:rPr lang="en-US" altLang="en-US" sz="2800" smtClean="0"/>
              <a:t>arrogance (</a:t>
            </a:r>
            <a:r>
              <a:rPr lang="en-US" altLang="en-US" sz="2800" i="1" smtClean="0"/>
              <a:t>my</a:t>
            </a:r>
            <a:r>
              <a:rPr lang="en-US" altLang="en-US" sz="2800" smtClean="0"/>
              <a:t> code can't have bugs!)</a:t>
            </a:r>
            <a:endParaRPr lang="en-US" altLang="en-US" sz="2800"/>
          </a:p>
          <a:p>
            <a:pPr lvl="1" eaLnBrk="1" hangingPunct="1">
              <a:lnSpc>
                <a:spcPct val="90000"/>
              </a:lnSpc>
            </a:pPr>
            <a:r>
              <a:rPr lang="en-US" altLang="en-US" sz="2800" smtClean="0"/>
              <a:t>schedule </a:t>
            </a:r>
            <a:r>
              <a:rPr lang="en-US" altLang="en-US" sz="2800"/>
              <a:t>pressures (e.g. forced prioritization of what needs to get fixed by release deadline, vs. what won't )</a:t>
            </a:r>
          </a:p>
          <a:p>
            <a:pPr lvl="1" eaLnBrk="1" hangingPunct="1">
              <a:lnSpc>
                <a:spcPct val="90000"/>
              </a:lnSpc>
            </a:pPr>
            <a:r>
              <a:rPr lang="en-US" altLang="en-US" sz="2800" smtClean="0"/>
              <a:t>group-think</a:t>
            </a:r>
          </a:p>
          <a:p>
            <a:pPr lvl="1" eaLnBrk="1" hangingPunct="1">
              <a:lnSpc>
                <a:spcPct val="90000"/>
              </a:lnSpc>
            </a:pPr>
            <a:r>
              <a:rPr lang="en-US" altLang="en-US" sz="2800" smtClean="0"/>
              <a:t>the Problem </a:t>
            </a:r>
            <a:r>
              <a:rPr lang="en-US" altLang="en-US" sz="2800"/>
              <a:t>of Many Hands</a:t>
            </a:r>
          </a:p>
          <a:p>
            <a:pPr lvl="1" eaLnBrk="1" hangingPunct="1">
              <a:lnSpc>
                <a:spcPct val="90000"/>
              </a:lnSpc>
            </a:pPr>
            <a:endParaRPr lang="en-US" altLang="en-US" sz="2800"/>
          </a:p>
          <a:p>
            <a:pPr lvl="1" eaLnBrk="1" hangingPunct="1">
              <a:lnSpc>
                <a:spcPct val="90000"/>
              </a:lnSpc>
            </a:pPr>
            <a:endParaRPr lang="en-US" altLang="en-US" sz="2000"/>
          </a:p>
          <a:p>
            <a:endParaRPr lang="en-US" altLang="en-US" smtClean="0"/>
          </a:p>
        </p:txBody>
      </p:sp>
      <p:sp>
        <p:nvSpPr>
          <p:cNvPr id="2" name="Slide Number Placeholder 1"/>
          <p:cNvSpPr>
            <a:spLocks noGrp="1"/>
          </p:cNvSpPr>
          <p:nvPr>
            <p:ph type="sldNum" sz="quarter" idx="12"/>
          </p:nvPr>
        </p:nvSpPr>
        <p:spPr/>
        <p:txBody>
          <a:bodyPr/>
          <a:lstStyle/>
          <a:p>
            <a:fld id="{F730B77C-3BBC-4516-8B1E-045F6BD2B884}" type="slidenum">
              <a:rPr lang="en-US" smtClean="0"/>
              <a:t>41</a:t>
            </a:fld>
            <a:endParaRPr lang="en-US"/>
          </a:p>
        </p:txBody>
      </p:sp>
    </p:spTree>
    <p:extLst>
      <p:ext uri="{BB962C8B-B14F-4D97-AF65-F5344CB8AC3E}">
        <p14:creationId xmlns:p14="http://schemas.microsoft.com/office/powerpoint/2010/main" val="13554135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080" y="454025"/>
            <a:ext cx="10515600" cy="5779350"/>
          </a:xfrm>
        </p:spPr>
        <p:txBody>
          <a:bodyPr>
            <a:normAutofit fontScale="70000" lnSpcReduction="20000"/>
          </a:bodyPr>
          <a:lstStyle/>
          <a:p>
            <a:r>
              <a:rPr lang="en-US" sz="4000" dirty="0"/>
              <a:t>The amount of effort spent on debugging is </a:t>
            </a:r>
            <a:r>
              <a:rPr lang="en-US" sz="4000" dirty="0" smtClean="0"/>
              <a:t>always a </a:t>
            </a:r>
            <a:r>
              <a:rPr lang="en-US" sz="4000" i="1" dirty="0"/>
              <a:t>tradeoff</a:t>
            </a:r>
          </a:p>
          <a:p>
            <a:pPr lvl="1"/>
            <a:r>
              <a:rPr lang="en-US" sz="4000" dirty="0"/>
              <a:t>balance with risks: cost, liability, loss of data, </a:t>
            </a:r>
            <a:r>
              <a:rPr lang="en-US" sz="4000" dirty="0" smtClean="0"/>
              <a:t>reputation, potential </a:t>
            </a:r>
            <a:r>
              <a:rPr lang="en-US" sz="4000" dirty="0"/>
              <a:t>for </a:t>
            </a:r>
            <a:r>
              <a:rPr lang="en-US" sz="4000" dirty="0" smtClean="0"/>
              <a:t>harm/injury </a:t>
            </a:r>
          </a:p>
          <a:p>
            <a:pPr lvl="1"/>
            <a:r>
              <a:rPr lang="en-US" sz="4000" dirty="0"/>
              <a:t>you will have to make a </a:t>
            </a:r>
            <a:r>
              <a:rPr lang="en-US" sz="4000" i="1" dirty="0"/>
              <a:t>choice</a:t>
            </a:r>
            <a:r>
              <a:rPr lang="en-US" sz="4000" dirty="0"/>
              <a:t> about how much effort to invest in debugging</a:t>
            </a:r>
          </a:p>
          <a:p>
            <a:pPr lvl="1"/>
            <a:r>
              <a:rPr lang="en-US" sz="4000" dirty="0"/>
              <a:t>when is it worthwhile to spend more time debugging/testing, at the risk of delaying release of a product?</a:t>
            </a:r>
          </a:p>
          <a:p>
            <a:r>
              <a:rPr lang="en-US" altLang="en-US" sz="4000" dirty="0" smtClean="0"/>
              <a:t>Ethical </a:t>
            </a:r>
            <a:r>
              <a:rPr lang="en-US" altLang="en-US" sz="4000" dirty="0"/>
              <a:t>decision making requires reasoning about the magnitude and impact of software defects. </a:t>
            </a:r>
          </a:p>
          <a:p>
            <a:pPr lvl="1"/>
            <a:r>
              <a:rPr lang="en-US" altLang="en-US" sz="4000" dirty="0"/>
              <a:t>minor flaw versus critical bug</a:t>
            </a:r>
            <a:r>
              <a:rPr lang="en-US" altLang="en-US" sz="4000"/>
              <a:t>? </a:t>
            </a:r>
            <a:r>
              <a:rPr lang="en-US" altLang="en-US" sz="4000" smtClean="0"/>
              <a:t>(i.e. cost </a:t>
            </a:r>
            <a:r>
              <a:rPr lang="en-US" altLang="en-US" sz="4000" dirty="0"/>
              <a:t>analysis</a:t>
            </a:r>
            <a:r>
              <a:rPr lang="en-US" altLang="en-US" sz="4000"/>
              <a:t>, </a:t>
            </a:r>
            <a:r>
              <a:rPr lang="en-US" altLang="en-US" sz="4000" i="1" smtClean="0"/>
              <a:t>though a utilitarian framework is not the only way to make decisions</a:t>
            </a:r>
            <a:r>
              <a:rPr lang="en-US" altLang="en-US" sz="4000" smtClean="0"/>
              <a:t>)</a:t>
            </a:r>
            <a:endParaRPr lang="en-US" altLang="en-US" sz="4000" dirty="0"/>
          </a:p>
          <a:p>
            <a:pPr lvl="1"/>
            <a:r>
              <a:rPr lang="en-US" altLang="en-US" sz="4000" dirty="0"/>
              <a:t>performance issue? potential for loss of data? injury with use? loss of life? or is it just an aesthetic flaw? </a:t>
            </a:r>
            <a:endParaRPr lang="en-US" altLang="en-US" sz="4000" dirty="0" smtClean="0"/>
          </a:p>
          <a:p>
            <a:r>
              <a:rPr lang="en-US" sz="4000" dirty="0"/>
              <a:t>could inform users </a:t>
            </a:r>
            <a:r>
              <a:rPr lang="en-US" sz="4000" dirty="0" smtClean="0"/>
              <a:t>of known bug in documentation, </a:t>
            </a:r>
            <a:r>
              <a:rPr lang="en-US" sz="4000" dirty="0"/>
              <a:t>and release a patch or revision later</a:t>
            </a:r>
          </a:p>
          <a:p>
            <a:pPr lvl="1"/>
            <a:endParaRPr lang="en-US" altLang="en-US" sz="2800" dirty="0"/>
          </a:p>
          <a:p>
            <a:endParaRPr lang="en-US" dirty="0"/>
          </a:p>
        </p:txBody>
      </p:sp>
      <p:sp>
        <p:nvSpPr>
          <p:cNvPr id="2" name="Slide Number Placeholder 1"/>
          <p:cNvSpPr>
            <a:spLocks noGrp="1"/>
          </p:cNvSpPr>
          <p:nvPr>
            <p:ph type="sldNum" sz="quarter" idx="12"/>
          </p:nvPr>
        </p:nvSpPr>
        <p:spPr/>
        <p:txBody>
          <a:bodyPr/>
          <a:lstStyle/>
          <a:p>
            <a:fld id="{F730B77C-3BBC-4516-8B1E-045F6BD2B884}" type="slidenum">
              <a:rPr lang="en-US" smtClean="0"/>
              <a:t>42</a:t>
            </a:fld>
            <a:endParaRPr lang="en-US"/>
          </a:p>
        </p:txBody>
      </p:sp>
    </p:spTree>
    <p:extLst>
      <p:ext uri="{BB962C8B-B14F-4D97-AF65-F5344CB8AC3E}">
        <p14:creationId xmlns:p14="http://schemas.microsoft.com/office/powerpoint/2010/main" val="16726164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What about plugins?</a:t>
            </a:r>
            <a:endParaRPr lang="en-US"/>
          </a:p>
        </p:txBody>
      </p:sp>
      <p:sp>
        <p:nvSpPr>
          <p:cNvPr id="3" name="Content Placeholder 2"/>
          <p:cNvSpPr>
            <a:spLocks noGrp="1"/>
          </p:cNvSpPr>
          <p:nvPr>
            <p:ph idx="1"/>
          </p:nvPr>
        </p:nvSpPr>
        <p:spPr>
          <a:xfrm>
            <a:off x="838200" y="1825625"/>
            <a:ext cx="10754360" cy="4351338"/>
          </a:xfrm>
        </p:spPr>
        <p:txBody>
          <a:bodyPr>
            <a:normAutofit/>
          </a:bodyPr>
          <a:lstStyle/>
          <a:p>
            <a:r>
              <a:rPr lang="en-US" dirty="0" smtClean="0"/>
              <a:t>Much development of modern software involves using </a:t>
            </a:r>
            <a:r>
              <a:rPr lang="en-US" i="1" dirty="0" smtClean="0"/>
              <a:t>components</a:t>
            </a:r>
            <a:r>
              <a:rPr lang="en-US" dirty="0" smtClean="0"/>
              <a:t> or </a:t>
            </a:r>
            <a:r>
              <a:rPr lang="en-US" i="1" dirty="0" smtClean="0"/>
              <a:t>libraries</a:t>
            </a:r>
            <a:r>
              <a:rPr lang="en-US" dirty="0" smtClean="0"/>
              <a:t> or </a:t>
            </a:r>
            <a:r>
              <a:rPr lang="en-US" i="1" dirty="0" smtClean="0"/>
              <a:t>modules</a:t>
            </a:r>
            <a:r>
              <a:rPr lang="en-US" dirty="0" smtClean="0"/>
              <a:t>.</a:t>
            </a:r>
          </a:p>
          <a:p>
            <a:r>
              <a:rPr lang="en-US" dirty="0" smtClean="0"/>
              <a:t>Must take responsibility for quality, or decide whether to re-implement from scratch. (faster, but is it worth the risk of bugs?)</a:t>
            </a:r>
          </a:p>
          <a:p>
            <a:endParaRPr lang="en-US" smtClean="0"/>
          </a:p>
          <a:p>
            <a:pPr marL="0" indent="0">
              <a:buNone/>
            </a:pPr>
            <a:endParaRPr lang="en-US" dirty="0"/>
          </a:p>
        </p:txBody>
      </p:sp>
      <p:sp>
        <p:nvSpPr>
          <p:cNvPr id="4" name="Slide Number Placeholder 3"/>
          <p:cNvSpPr>
            <a:spLocks noGrp="1"/>
          </p:cNvSpPr>
          <p:nvPr>
            <p:ph type="sldNum" sz="quarter" idx="12"/>
          </p:nvPr>
        </p:nvSpPr>
        <p:spPr/>
        <p:txBody>
          <a:bodyPr/>
          <a:lstStyle/>
          <a:p>
            <a:fld id="{F730B77C-3BBC-4516-8B1E-045F6BD2B884}" type="slidenum">
              <a:rPr lang="en-US" smtClean="0"/>
              <a:t>43</a:t>
            </a:fld>
            <a:endParaRPr lang="en-US"/>
          </a:p>
        </p:txBody>
      </p:sp>
    </p:spTree>
    <p:extLst>
      <p:ext uri="{BB962C8B-B14F-4D97-AF65-F5344CB8AC3E}">
        <p14:creationId xmlns:p14="http://schemas.microsoft.com/office/powerpoint/2010/main" val="36238954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What about plugins?</a:t>
            </a:r>
            <a:endParaRPr lang="en-US"/>
          </a:p>
        </p:txBody>
      </p:sp>
      <p:sp>
        <p:nvSpPr>
          <p:cNvPr id="3" name="Content Placeholder 2"/>
          <p:cNvSpPr>
            <a:spLocks noGrp="1"/>
          </p:cNvSpPr>
          <p:nvPr>
            <p:ph idx="1"/>
          </p:nvPr>
        </p:nvSpPr>
        <p:spPr>
          <a:xfrm>
            <a:off x="838200" y="1825625"/>
            <a:ext cx="10754360" cy="4351338"/>
          </a:xfrm>
        </p:spPr>
        <p:txBody>
          <a:bodyPr>
            <a:normAutofit/>
          </a:bodyPr>
          <a:lstStyle/>
          <a:p>
            <a:r>
              <a:rPr lang="en-US" smtClean="0"/>
              <a:t>Example</a:t>
            </a:r>
            <a:r>
              <a:rPr lang="en-US" dirty="0" smtClean="0"/>
              <a:t>: </a:t>
            </a:r>
            <a:r>
              <a:rPr lang="en-US" sz="3200" dirty="0" err="1">
                <a:solidFill>
                  <a:srgbClr val="FF0000"/>
                </a:solidFill>
              </a:rPr>
              <a:t>Heartbleed</a:t>
            </a:r>
            <a:r>
              <a:rPr lang="en-US" sz="3200" dirty="0">
                <a:solidFill>
                  <a:srgbClr val="FF0000"/>
                </a:solidFill>
              </a:rPr>
              <a:t> bug</a:t>
            </a:r>
          </a:p>
          <a:p>
            <a:pPr lvl="1"/>
            <a:r>
              <a:rPr lang="en-US" sz="2800" dirty="0"/>
              <a:t>bug </a:t>
            </a:r>
            <a:r>
              <a:rPr lang="en-US" sz="2800"/>
              <a:t>in </a:t>
            </a:r>
            <a:r>
              <a:rPr lang="en-US" sz="2800" smtClean="0"/>
              <a:t>OpenSSL, an </a:t>
            </a:r>
            <a:r>
              <a:rPr lang="en-US" sz="2800" dirty="0" err="1"/>
              <a:t>OpenSource</a:t>
            </a:r>
            <a:r>
              <a:rPr lang="en-US" sz="2800" dirty="0"/>
              <a:t> implementation of cryptographic algorithms used by many browsers and other programs</a:t>
            </a:r>
          </a:p>
          <a:p>
            <a:pPr lvl="1"/>
            <a:r>
              <a:rPr lang="en-US" sz="2800" dirty="0"/>
              <a:t>caused security flaw that could be used to steal credit-card info, etc.</a:t>
            </a:r>
          </a:p>
          <a:p>
            <a:pPr lvl="1"/>
            <a:r>
              <a:rPr lang="en-US" sz="2800" dirty="0"/>
              <a:t>due to inadequate bounds-checking of a memory </a:t>
            </a:r>
            <a:r>
              <a:rPr lang="en-US" sz="2800" dirty="0" smtClean="0"/>
              <a:t>buffer</a:t>
            </a: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F730B77C-3BBC-4516-8B1E-045F6BD2B884}" type="slidenum">
              <a:rPr lang="en-US" smtClean="0"/>
              <a:t>44</a:t>
            </a:fld>
            <a:endParaRPr lang="en-US"/>
          </a:p>
        </p:txBody>
      </p:sp>
    </p:spTree>
    <p:extLst>
      <p:ext uri="{BB962C8B-B14F-4D97-AF65-F5344CB8AC3E}">
        <p14:creationId xmlns:p14="http://schemas.microsoft.com/office/powerpoint/2010/main" val="36824365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Beyond bugs...</a:t>
            </a:r>
            <a:endParaRPr lang="en-US"/>
          </a:p>
        </p:txBody>
      </p:sp>
      <p:sp>
        <p:nvSpPr>
          <p:cNvPr id="3" name="Content Placeholder 2"/>
          <p:cNvSpPr>
            <a:spLocks noGrp="1"/>
          </p:cNvSpPr>
          <p:nvPr>
            <p:ph idx="1"/>
          </p:nvPr>
        </p:nvSpPr>
        <p:spPr>
          <a:xfrm>
            <a:off x="838200" y="1825625"/>
            <a:ext cx="10583636" cy="4351338"/>
          </a:xfrm>
        </p:spPr>
        <p:txBody>
          <a:bodyPr>
            <a:normAutofit lnSpcReduction="10000"/>
          </a:bodyPr>
          <a:lstStyle/>
          <a:p>
            <a:r>
              <a:rPr lang="en-US" smtClean="0"/>
              <a:t>What if a new aviation autopilot control panel is confusing or hard to understand?</a:t>
            </a:r>
          </a:p>
          <a:p>
            <a:r>
              <a:rPr lang="en-US"/>
              <a:t>There are real case studies of such accidents</a:t>
            </a:r>
          </a:p>
          <a:p>
            <a:pPr lvl="1"/>
            <a:r>
              <a:rPr lang="en-US"/>
              <a:t>1994 crash of Airbus 300 in Nagoya, Japan</a:t>
            </a:r>
          </a:p>
          <a:p>
            <a:r>
              <a:rPr lang="en-US" smtClean="0"/>
              <a:t>Who is responsible if it leads to a crash?</a:t>
            </a:r>
          </a:p>
          <a:p>
            <a:pPr lvl="1"/>
            <a:r>
              <a:rPr lang="en-US" smtClean="0"/>
              <a:t>coders? </a:t>
            </a:r>
            <a:r>
              <a:rPr lang="en-US"/>
              <a:t>designers? </a:t>
            </a:r>
            <a:endParaRPr lang="en-US" smtClean="0"/>
          </a:p>
          <a:p>
            <a:pPr lvl="1"/>
            <a:r>
              <a:rPr lang="en-US" smtClean="0"/>
              <a:t>or should pilots be better trained</a:t>
            </a:r>
            <a:r>
              <a:rPr lang="en-US"/>
              <a:t>?</a:t>
            </a:r>
            <a:endParaRPr lang="en-US" smtClean="0"/>
          </a:p>
          <a:p>
            <a:r>
              <a:rPr lang="en-US" smtClean="0"/>
              <a:t>Design for such systems should consider human factors, perception, and cognition</a:t>
            </a:r>
          </a:p>
          <a:p>
            <a:r>
              <a:rPr lang="en-US" smtClean="0"/>
              <a:t>Technology often needs to be viewed as a </a:t>
            </a:r>
            <a:r>
              <a:rPr lang="en-US" i="1" smtClean="0"/>
              <a:t>system</a:t>
            </a:r>
            <a:r>
              <a:rPr lang="en-US" smtClean="0"/>
              <a:t> with humans (users)</a:t>
            </a:r>
            <a:endParaRPr lang="en-US"/>
          </a:p>
          <a:p>
            <a:pPr lvl="1"/>
            <a:endParaRPr lang="en-US" smtClean="0"/>
          </a:p>
          <a:p>
            <a:endParaRPr lang="en-US" smtClean="0"/>
          </a:p>
          <a:p>
            <a:endParaRPr lang="en-US"/>
          </a:p>
        </p:txBody>
      </p:sp>
      <p:sp>
        <p:nvSpPr>
          <p:cNvPr id="4" name="Slide Number Placeholder 3"/>
          <p:cNvSpPr>
            <a:spLocks noGrp="1"/>
          </p:cNvSpPr>
          <p:nvPr>
            <p:ph type="sldNum" sz="quarter" idx="12"/>
          </p:nvPr>
        </p:nvSpPr>
        <p:spPr/>
        <p:txBody>
          <a:bodyPr/>
          <a:lstStyle/>
          <a:p>
            <a:fld id="{F730B77C-3BBC-4516-8B1E-045F6BD2B884}" type="slidenum">
              <a:rPr lang="en-US" smtClean="0"/>
              <a:t>45</a:t>
            </a:fld>
            <a:endParaRPr lang="en-US"/>
          </a:p>
        </p:txBody>
      </p:sp>
    </p:spTree>
    <p:extLst>
      <p:ext uri="{BB962C8B-B14F-4D97-AF65-F5344CB8AC3E}">
        <p14:creationId xmlns:p14="http://schemas.microsoft.com/office/powerpoint/2010/main" val="35371213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618067"/>
            <a:ext cx="10634133" cy="5558896"/>
          </a:xfrm>
        </p:spPr>
        <p:txBody>
          <a:bodyPr>
            <a:normAutofit/>
          </a:bodyPr>
          <a:lstStyle/>
          <a:p>
            <a:pPr marL="0" indent="0">
              <a:buNone/>
            </a:pPr>
            <a:r>
              <a:rPr lang="en-US" sz="3600"/>
              <a:t>M</a:t>
            </a:r>
            <a:r>
              <a:rPr lang="en-US" sz="3600" smtClean="0"/>
              <a:t>uch of this is codified in the ACM Code of Ethics</a:t>
            </a:r>
          </a:p>
          <a:p>
            <a:pPr lvl="1"/>
            <a:r>
              <a:rPr lang="en-US" sz="3200" smtClean="0"/>
              <a:t>Defines responsibilities and obligations of professionals in this field.</a:t>
            </a:r>
          </a:p>
          <a:p>
            <a:pPr lvl="1"/>
            <a:r>
              <a:rPr lang="en-US" sz="3200" smtClean="0"/>
              <a:t>includes being responsible for debugging, staying up-to-date, respecting copyrights, protecting peoples rights, privacy and dignity, etc.</a:t>
            </a:r>
          </a:p>
          <a:p>
            <a:pPr lvl="1"/>
            <a:endParaRPr lang="en-US" sz="3200" smtClean="0"/>
          </a:p>
          <a:p>
            <a:endParaRPr lang="en-US" sz="3200"/>
          </a:p>
        </p:txBody>
      </p:sp>
      <p:sp>
        <p:nvSpPr>
          <p:cNvPr id="2" name="Slide Number Placeholder 1"/>
          <p:cNvSpPr>
            <a:spLocks noGrp="1"/>
          </p:cNvSpPr>
          <p:nvPr>
            <p:ph type="sldNum" sz="quarter" idx="12"/>
          </p:nvPr>
        </p:nvSpPr>
        <p:spPr/>
        <p:txBody>
          <a:bodyPr/>
          <a:lstStyle/>
          <a:p>
            <a:fld id="{F730B77C-3BBC-4516-8B1E-045F6BD2B884}" type="slidenum">
              <a:rPr lang="en-US" smtClean="0"/>
              <a:t>46</a:t>
            </a:fld>
            <a:endParaRPr lang="en-US"/>
          </a:p>
        </p:txBody>
      </p:sp>
    </p:spTree>
    <p:extLst>
      <p:ext uri="{BB962C8B-B14F-4D97-AF65-F5344CB8AC3E}">
        <p14:creationId xmlns:p14="http://schemas.microsoft.com/office/powerpoint/2010/main" val="10541796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sz="4000"/>
              <a:t>ACM Code of Ethics</a:t>
            </a:r>
            <a:endParaRPr lang="en-US" altLang="en-US" sz="3600"/>
          </a:p>
        </p:txBody>
      </p:sp>
      <p:sp>
        <p:nvSpPr>
          <p:cNvPr id="16387" name="Rectangle 3"/>
          <p:cNvSpPr>
            <a:spLocks noGrp="1" noChangeArrowheads="1"/>
          </p:cNvSpPr>
          <p:nvPr>
            <p:ph type="body" idx="1"/>
          </p:nvPr>
        </p:nvSpPr>
        <p:spPr>
          <a:xfrm>
            <a:off x="1322070" y="1325880"/>
            <a:ext cx="9711690" cy="5334000"/>
          </a:xfrm>
        </p:spPr>
        <p:txBody>
          <a:bodyPr/>
          <a:lstStyle/>
          <a:p>
            <a:pPr eaLnBrk="1" hangingPunct="1"/>
            <a:r>
              <a:rPr lang="en-US" altLang="en-US" dirty="0"/>
              <a:t>Associate for Computing Machinery </a:t>
            </a:r>
          </a:p>
          <a:p>
            <a:pPr lvl="1" eaLnBrk="1" hangingPunct="1"/>
            <a:r>
              <a:rPr lang="en-US" altLang="en-US" dirty="0"/>
              <a:t>http://www.acm.org/about/code-of-ethics </a:t>
            </a:r>
          </a:p>
          <a:p>
            <a:pPr eaLnBrk="1" hangingPunct="1"/>
            <a:r>
              <a:rPr lang="en-US" altLang="en-US" dirty="0"/>
              <a:t>ACM </a:t>
            </a:r>
            <a:r>
              <a:rPr lang="en-US" altLang="en-US" dirty="0" err="1"/>
              <a:t>CoE</a:t>
            </a:r>
            <a:r>
              <a:rPr lang="en-US" altLang="en-US" dirty="0"/>
              <a:t> defines what it means to be a </a:t>
            </a:r>
            <a:r>
              <a:rPr lang="en-US" altLang="en-US" i="1" dirty="0"/>
              <a:t>professional</a:t>
            </a:r>
            <a:r>
              <a:rPr lang="en-US" altLang="en-US" dirty="0"/>
              <a:t> in the field of software engineering.</a:t>
            </a:r>
          </a:p>
          <a:p>
            <a:pPr eaLnBrk="1" hangingPunct="1"/>
            <a:r>
              <a:rPr lang="en-US" altLang="en-US" dirty="0"/>
              <a:t>Similar to codes for other professional societies, like NSPE</a:t>
            </a:r>
          </a:p>
          <a:p>
            <a:pPr eaLnBrk="1" hangingPunct="1"/>
            <a:r>
              <a:rPr lang="en-US" altLang="en-US" dirty="0" smtClean="0"/>
              <a:t>focuses more on what you should do, rather than not do (restrictions)</a:t>
            </a:r>
          </a:p>
          <a:p>
            <a:pPr eaLnBrk="1" hangingPunct="1"/>
            <a:r>
              <a:rPr lang="en-US" altLang="en-US" dirty="0" smtClean="0"/>
              <a:t>ACM </a:t>
            </a:r>
            <a:r>
              <a:rPr lang="en-US" altLang="en-US" dirty="0"/>
              <a:t>code emphasizes </a:t>
            </a:r>
            <a:r>
              <a:rPr lang="en-US" altLang="en-US" i="1" dirty="0"/>
              <a:t>safety of public</a:t>
            </a:r>
            <a:r>
              <a:rPr lang="en-US" altLang="en-US" dirty="0"/>
              <a:t> over interests of the employer</a:t>
            </a:r>
          </a:p>
          <a:p>
            <a:pPr eaLnBrk="1" hangingPunct="1"/>
            <a:r>
              <a:rPr lang="en-US" altLang="en-US" dirty="0"/>
              <a:t>members are obliged to take responsibility for their work, keep informed, to honor </a:t>
            </a:r>
            <a:r>
              <a:rPr lang="en-US" altLang="en-US" u="sng" dirty="0"/>
              <a:t>laws</a:t>
            </a:r>
            <a:r>
              <a:rPr lang="en-US" altLang="en-US" dirty="0"/>
              <a:t>, </a:t>
            </a:r>
            <a:r>
              <a:rPr lang="en-US" altLang="en-US" u="sng" dirty="0"/>
              <a:t>copyrights</a:t>
            </a:r>
            <a:r>
              <a:rPr lang="en-US" altLang="en-US" dirty="0"/>
              <a:t>, </a:t>
            </a:r>
            <a:r>
              <a:rPr lang="en-US" altLang="en-US" u="sng" dirty="0"/>
              <a:t>confidentiality</a:t>
            </a:r>
            <a:r>
              <a:rPr lang="en-US" altLang="en-US" dirty="0"/>
              <a:t>, </a:t>
            </a:r>
            <a:r>
              <a:rPr lang="en-US" altLang="en-US" u="sng" dirty="0"/>
              <a:t>privacy</a:t>
            </a:r>
            <a:r>
              <a:rPr lang="en-US" altLang="en-US" dirty="0"/>
              <a:t>, etc.</a:t>
            </a:r>
          </a:p>
        </p:txBody>
      </p:sp>
      <p:sp>
        <p:nvSpPr>
          <p:cNvPr id="2" name="Slide Number Placeholder 1"/>
          <p:cNvSpPr>
            <a:spLocks noGrp="1"/>
          </p:cNvSpPr>
          <p:nvPr>
            <p:ph type="sldNum" sz="quarter" idx="12"/>
          </p:nvPr>
        </p:nvSpPr>
        <p:spPr/>
        <p:txBody>
          <a:bodyPr/>
          <a:lstStyle/>
          <a:p>
            <a:fld id="{F730B77C-3BBC-4516-8B1E-045F6BD2B884}" type="slidenum">
              <a:rPr lang="en-US" smtClean="0"/>
              <a:t>47</a:t>
            </a:fld>
            <a:endParaRPr lang="en-US"/>
          </a:p>
        </p:txBody>
      </p:sp>
    </p:spTree>
    <p:extLst>
      <p:ext uri="{BB962C8B-B14F-4D97-AF65-F5344CB8AC3E}">
        <p14:creationId xmlns:p14="http://schemas.microsoft.com/office/powerpoint/2010/main" val="11754097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body" idx="1"/>
          </p:nvPr>
        </p:nvSpPr>
        <p:spPr>
          <a:xfrm>
            <a:off x="985520" y="609600"/>
            <a:ext cx="10708640" cy="6248400"/>
          </a:xfrm>
        </p:spPr>
        <p:txBody>
          <a:bodyPr>
            <a:normAutofit/>
          </a:bodyPr>
          <a:lstStyle/>
          <a:p>
            <a:r>
              <a:rPr lang="en-US" altLang="en-US" sz="3600" smtClean="0"/>
              <a:t>1. GENERAL MORAL IMPERATIVES.</a:t>
            </a:r>
          </a:p>
          <a:p>
            <a:pPr lvl="1"/>
            <a:r>
              <a:rPr lang="en-US" altLang="en-US" sz="3200" smtClean="0"/>
              <a:t>1.1 Contribute to society and human well-being.</a:t>
            </a:r>
          </a:p>
          <a:p>
            <a:pPr lvl="1"/>
            <a:r>
              <a:rPr lang="en-US" altLang="en-US" sz="3200" smtClean="0"/>
              <a:t>1.2 Avoid harm to others. </a:t>
            </a:r>
          </a:p>
          <a:p>
            <a:pPr lvl="1"/>
            <a:r>
              <a:rPr lang="en-US" altLang="en-US" sz="3200" smtClean="0"/>
              <a:t>1.3 Be honest and trustworthy.</a:t>
            </a:r>
          </a:p>
          <a:p>
            <a:pPr lvl="1"/>
            <a:r>
              <a:rPr lang="en-US" altLang="en-US" sz="3200" smtClean="0"/>
              <a:t>1.4 Be fair and take action not to discriminate.</a:t>
            </a:r>
          </a:p>
          <a:p>
            <a:pPr lvl="1"/>
            <a:r>
              <a:rPr lang="en-US" altLang="en-US" sz="3200" smtClean="0"/>
              <a:t>1.5 Honor property rights including copyrights and patents.</a:t>
            </a:r>
          </a:p>
          <a:p>
            <a:pPr lvl="1"/>
            <a:r>
              <a:rPr lang="en-US" altLang="en-US" sz="3200" smtClean="0"/>
              <a:t>1.6 Give proper credit for intellectual property.</a:t>
            </a:r>
          </a:p>
          <a:p>
            <a:pPr lvl="1"/>
            <a:r>
              <a:rPr lang="en-US" altLang="en-US" sz="3200" smtClean="0"/>
              <a:t>1.7 Respect the privacy of others.</a:t>
            </a:r>
          </a:p>
          <a:p>
            <a:pPr lvl="1"/>
            <a:r>
              <a:rPr lang="en-US" altLang="en-US" sz="3200" smtClean="0"/>
              <a:t>1.8 Honor confidentiality.</a:t>
            </a:r>
          </a:p>
        </p:txBody>
      </p:sp>
      <p:sp>
        <p:nvSpPr>
          <p:cNvPr id="2" name="Slide Number Placeholder 1"/>
          <p:cNvSpPr>
            <a:spLocks noGrp="1"/>
          </p:cNvSpPr>
          <p:nvPr>
            <p:ph type="sldNum" sz="quarter" idx="12"/>
          </p:nvPr>
        </p:nvSpPr>
        <p:spPr/>
        <p:txBody>
          <a:bodyPr/>
          <a:lstStyle/>
          <a:p>
            <a:fld id="{F730B77C-3BBC-4516-8B1E-045F6BD2B884}" type="slidenum">
              <a:rPr lang="en-US" smtClean="0"/>
              <a:t>48</a:t>
            </a:fld>
            <a:endParaRPr lang="en-US"/>
          </a:p>
        </p:txBody>
      </p:sp>
    </p:spTree>
    <p:extLst>
      <p:ext uri="{BB962C8B-B14F-4D97-AF65-F5344CB8AC3E}">
        <p14:creationId xmlns:p14="http://schemas.microsoft.com/office/powerpoint/2010/main" val="38444207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body" idx="1"/>
          </p:nvPr>
        </p:nvSpPr>
        <p:spPr>
          <a:xfrm>
            <a:off x="833120" y="609600"/>
            <a:ext cx="9977120" cy="6248400"/>
          </a:xfrm>
        </p:spPr>
        <p:txBody>
          <a:bodyPr>
            <a:noAutofit/>
          </a:bodyPr>
          <a:lstStyle/>
          <a:p>
            <a:pPr>
              <a:lnSpc>
                <a:spcPct val="90000"/>
              </a:lnSpc>
            </a:pPr>
            <a:r>
              <a:rPr lang="en-US" altLang="en-US" sz="3600" dirty="0" smtClean="0"/>
              <a:t>1.1 Contribute to society and human well-being.</a:t>
            </a:r>
          </a:p>
          <a:p>
            <a:pPr lvl="1">
              <a:lnSpc>
                <a:spcPct val="90000"/>
              </a:lnSpc>
            </a:pPr>
            <a:r>
              <a:rPr lang="en-US" altLang="en-US" sz="3200" dirty="0" smtClean="0"/>
              <a:t>This principle concerning the quality of life of all people affirms an obligation to protect fundamental human rights and to respect the diversity of all cultures. </a:t>
            </a:r>
            <a:r>
              <a:rPr lang="en-US" altLang="en-US" sz="3200" dirty="0" smtClean="0">
                <a:solidFill>
                  <a:srgbClr val="0000FF"/>
                </a:solidFill>
              </a:rPr>
              <a:t>An essential aim of computing professionals is to minimize negative consequences of computing systems, including threats to health and safety.</a:t>
            </a:r>
            <a:r>
              <a:rPr lang="en-US" altLang="en-US" sz="3200" dirty="0" smtClean="0"/>
              <a:t> When designing or implementing systems, computing professionals must attempt to ensure that the products of their efforts will be used in socially responsible ways, will </a:t>
            </a:r>
            <a:r>
              <a:rPr lang="en-US" altLang="en-US" sz="3200" dirty="0" smtClean="0">
                <a:solidFill>
                  <a:srgbClr val="0070C0"/>
                </a:solidFill>
              </a:rPr>
              <a:t>meet social needs</a:t>
            </a:r>
            <a:r>
              <a:rPr lang="en-US" altLang="en-US" sz="3200" dirty="0" smtClean="0"/>
              <a:t>, and will avoid harmful effects to health and welfare. </a:t>
            </a:r>
          </a:p>
        </p:txBody>
      </p:sp>
      <p:sp>
        <p:nvSpPr>
          <p:cNvPr id="2" name="Slide Number Placeholder 1"/>
          <p:cNvSpPr>
            <a:spLocks noGrp="1"/>
          </p:cNvSpPr>
          <p:nvPr>
            <p:ph type="sldNum" sz="quarter" idx="12"/>
          </p:nvPr>
        </p:nvSpPr>
        <p:spPr/>
        <p:txBody>
          <a:bodyPr/>
          <a:lstStyle/>
          <a:p>
            <a:fld id="{F730B77C-3BBC-4516-8B1E-045F6BD2B884}" type="slidenum">
              <a:rPr lang="en-US" smtClean="0"/>
              <a:t>49</a:t>
            </a:fld>
            <a:endParaRPr lang="en-US"/>
          </a:p>
        </p:txBody>
      </p:sp>
    </p:spTree>
    <p:extLst>
      <p:ext uri="{BB962C8B-B14F-4D97-AF65-F5344CB8AC3E}">
        <p14:creationId xmlns:p14="http://schemas.microsoft.com/office/powerpoint/2010/main" val="23940950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0"/>
            <a:ext cx="10515600" cy="6246254"/>
          </a:xfrm>
        </p:spPr>
        <p:txBody>
          <a:bodyPr>
            <a:normAutofit lnSpcReduction="10000"/>
          </a:bodyPr>
          <a:lstStyle/>
          <a:p>
            <a:endParaRPr lang="en-US" b="1" dirty="0" smtClean="0"/>
          </a:p>
          <a:p>
            <a:r>
              <a:rPr lang="en-US" b="1" dirty="0" smtClean="0"/>
              <a:t>1.2 Avoid harm to others.</a:t>
            </a:r>
            <a:endParaRPr lang="en-US" dirty="0" smtClean="0"/>
          </a:p>
          <a:p>
            <a:r>
              <a:rPr lang="en-US" dirty="0" smtClean="0"/>
              <a:t>"Harm" means injury or negative consequences, such as undesirable loss of information, loss of property, property damage, or unwanted environmental impacts...</a:t>
            </a:r>
          </a:p>
          <a:p>
            <a:r>
              <a:rPr lang="en-US" dirty="0" smtClean="0"/>
              <a:t>To minimize the possibility of indirectly harming others, computing professionals must minimize malfunctions by </a:t>
            </a:r>
            <a:r>
              <a:rPr lang="en-US" u="sng" dirty="0" smtClean="0"/>
              <a:t>following generally accepted standards for system design and testing</a:t>
            </a:r>
            <a:r>
              <a:rPr lang="en-US" dirty="0" smtClean="0"/>
              <a:t>. </a:t>
            </a:r>
          </a:p>
          <a:p>
            <a:r>
              <a:rPr lang="en-US" dirty="0" smtClean="0"/>
              <a:t>Furthermore, it is often necessary to assess the </a:t>
            </a:r>
            <a:r>
              <a:rPr lang="en-US" u="sng" dirty="0" smtClean="0"/>
              <a:t>social consequences </a:t>
            </a:r>
            <a:r>
              <a:rPr lang="en-US" dirty="0" smtClean="0"/>
              <a:t>of systems to project the likelihood of any serious harm to others. If system features are misrepresented to users, coworkers, or supervisors, the individual computing professional is responsible for any resulting injury.</a:t>
            </a:r>
          </a:p>
          <a:p>
            <a:r>
              <a:rPr lang="en-US" dirty="0" smtClean="0"/>
              <a:t>In the work environment the computing professional has the additional </a:t>
            </a:r>
            <a:r>
              <a:rPr lang="en-US" u="sng" dirty="0" smtClean="0"/>
              <a:t>obligation to report any signs of system dangers </a:t>
            </a:r>
            <a:r>
              <a:rPr lang="en-US" dirty="0" smtClean="0"/>
              <a:t>that might result in serious personal or social damage. </a:t>
            </a:r>
          </a:p>
        </p:txBody>
      </p:sp>
      <p:sp>
        <p:nvSpPr>
          <p:cNvPr id="2" name="Slide Number Placeholder 1"/>
          <p:cNvSpPr>
            <a:spLocks noGrp="1"/>
          </p:cNvSpPr>
          <p:nvPr>
            <p:ph type="sldNum" sz="quarter" idx="12"/>
          </p:nvPr>
        </p:nvSpPr>
        <p:spPr/>
        <p:txBody>
          <a:bodyPr/>
          <a:lstStyle/>
          <a:p>
            <a:fld id="{F730B77C-3BBC-4516-8B1E-045F6BD2B884}" type="slidenum">
              <a:rPr lang="en-US" smtClean="0"/>
              <a:t>50</a:t>
            </a:fld>
            <a:endParaRPr lang="en-US"/>
          </a:p>
        </p:txBody>
      </p:sp>
    </p:spTree>
    <p:extLst>
      <p:ext uri="{BB962C8B-B14F-4D97-AF65-F5344CB8AC3E}">
        <p14:creationId xmlns:p14="http://schemas.microsoft.com/office/powerpoint/2010/main" val="30728402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Unethical Behavior</a:t>
            </a:r>
            <a:endParaRPr lang="en-US"/>
          </a:p>
        </p:txBody>
      </p:sp>
      <p:sp>
        <p:nvSpPr>
          <p:cNvPr id="3" name="Content Placeholder 2"/>
          <p:cNvSpPr>
            <a:spLocks noGrp="1"/>
          </p:cNvSpPr>
          <p:nvPr>
            <p:ph idx="1"/>
          </p:nvPr>
        </p:nvSpPr>
        <p:spPr>
          <a:xfrm>
            <a:off x="838200" y="1473200"/>
            <a:ext cx="10515600" cy="4947920"/>
          </a:xfrm>
        </p:spPr>
        <p:txBody>
          <a:bodyPr/>
          <a:lstStyle/>
          <a:p>
            <a:r>
              <a:rPr lang="en-US" smtClean="0"/>
              <a:t>hacking</a:t>
            </a:r>
          </a:p>
          <a:p>
            <a:r>
              <a:rPr lang="en-US" smtClean="0"/>
              <a:t>creating viruses</a:t>
            </a:r>
          </a:p>
          <a:p>
            <a:r>
              <a:rPr lang="en-US" smtClean="0"/>
              <a:t>disassembly</a:t>
            </a:r>
          </a:p>
          <a:p>
            <a:r>
              <a:rPr lang="en-US" smtClean="0"/>
              <a:t>circumventing DRM (Digital Rights Management; DVD player, iTunes) </a:t>
            </a:r>
          </a:p>
          <a:p>
            <a:r>
              <a:rPr lang="en-US" smtClean="0"/>
              <a:t>spam</a:t>
            </a:r>
          </a:p>
          <a:p>
            <a:r>
              <a:rPr lang="en-US" smtClean="0"/>
              <a:t>bots </a:t>
            </a:r>
          </a:p>
          <a:p>
            <a:pPr lvl="1"/>
            <a:r>
              <a:rPr lang="en-US" smtClean="0"/>
              <a:t>example: a script that repeatedly queries Howdy or Libcat</a:t>
            </a:r>
            <a:endParaRPr lang="en-US"/>
          </a:p>
        </p:txBody>
      </p:sp>
      <p:sp>
        <p:nvSpPr>
          <p:cNvPr id="4" name="Slide Number Placeholder 3"/>
          <p:cNvSpPr>
            <a:spLocks noGrp="1"/>
          </p:cNvSpPr>
          <p:nvPr>
            <p:ph type="sldNum" sz="quarter" idx="12"/>
          </p:nvPr>
        </p:nvSpPr>
        <p:spPr/>
        <p:txBody>
          <a:bodyPr/>
          <a:lstStyle/>
          <a:p>
            <a:fld id="{F730B77C-3BBC-4516-8B1E-045F6BD2B884}" type="slidenum">
              <a:rPr lang="en-US" smtClean="0"/>
              <a:t>51</a:t>
            </a:fld>
            <a:endParaRPr lang="en-US"/>
          </a:p>
        </p:txBody>
      </p:sp>
    </p:spTree>
    <p:extLst>
      <p:ext uri="{BB962C8B-B14F-4D97-AF65-F5344CB8AC3E}">
        <p14:creationId xmlns:p14="http://schemas.microsoft.com/office/powerpoint/2010/main" val="42198032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Why do hackers hack</a:t>
            </a:r>
            <a:r>
              <a:rPr lang="en-US" smtClean="0"/>
              <a:t>?</a:t>
            </a:r>
            <a:endParaRPr lang="en-US"/>
          </a:p>
        </p:txBody>
      </p:sp>
      <p:sp>
        <p:nvSpPr>
          <p:cNvPr id="3" name="Content Placeholder 2"/>
          <p:cNvSpPr>
            <a:spLocks noGrp="1"/>
          </p:cNvSpPr>
          <p:nvPr>
            <p:ph idx="1"/>
          </p:nvPr>
        </p:nvSpPr>
        <p:spPr/>
        <p:txBody>
          <a:bodyPr>
            <a:normAutofit/>
          </a:bodyPr>
          <a:lstStyle/>
          <a:p>
            <a:r>
              <a:rPr lang="en-US" sz="3200" smtClean="0"/>
              <a:t>there have been numerous sociological studies</a:t>
            </a:r>
            <a:endParaRPr lang="en-US" sz="3200"/>
          </a:p>
          <a:p>
            <a:r>
              <a:rPr lang="en-US" sz="3200" smtClean="0"/>
              <a:t>money (theft)</a:t>
            </a:r>
            <a:endParaRPr lang="en-US" sz="3200"/>
          </a:p>
          <a:p>
            <a:r>
              <a:rPr lang="en-US" sz="3200"/>
              <a:t>principle: "liberating information" (Kevin Mitnick, Wikileaks)</a:t>
            </a:r>
          </a:p>
          <a:p>
            <a:r>
              <a:rPr lang="en-US" sz="3200" smtClean="0"/>
              <a:t>power, control</a:t>
            </a:r>
          </a:p>
          <a:p>
            <a:r>
              <a:rPr lang="en-US" sz="3200" smtClean="0"/>
              <a:t>forcing social change or pushing a message  </a:t>
            </a:r>
            <a:endParaRPr lang="en-US" sz="3200"/>
          </a:p>
          <a:p>
            <a:pPr lvl="1"/>
            <a:r>
              <a:rPr lang="en-US" sz="2800"/>
              <a:t>example: defacing a website whose ideology you disagree with </a:t>
            </a:r>
          </a:p>
          <a:p>
            <a:r>
              <a:rPr lang="en-US" sz="3200" smtClean="0"/>
              <a:t>and..."to </a:t>
            </a:r>
            <a:r>
              <a:rPr lang="en-US" sz="3200"/>
              <a:t>show that they </a:t>
            </a:r>
            <a:r>
              <a:rPr lang="en-US" sz="3200" smtClean="0"/>
              <a:t>can" (demonstration of capability</a:t>
            </a:r>
            <a:r>
              <a:rPr lang="en-US" sz="3200"/>
              <a:t>)</a:t>
            </a:r>
          </a:p>
          <a:p>
            <a:endParaRPr lang="en-US" sz="3200"/>
          </a:p>
        </p:txBody>
      </p:sp>
      <p:sp>
        <p:nvSpPr>
          <p:cNvPr id="4" name="Slide Number Placeholder 3"/>
          <p:cNvSpPr>
            <a:spLocks noGrp="1"/>
          </p:cNvSpPr>
          <p:nvPr>
            <p:ph type="sldNum" sz="quarter" idx="12"/>
          </p:nvPr>
        </p:nvSpPr>
        <p:spPr/>
        <p:txBody>
          <a:bodyPr/>
          <a:lstStyle/>
          <a:p>
            <a:fld id="{F730B77C-3BBC-4516-8B1E-045F6BD2B884}" type="slidenum">
              <a:rPr lang="en-US" smtClean="0"/>
              <a:t>52</a:t>
            </a:fld>
            <a:endParaRPr lang="en-US"/>
          </a:p>
        </p:txBody>
      </p:sp>
    </p:spTree>
    <p:extLst>
      <p:ext uri="{BB962C8B-B14F-4D97-AF65-F5344CB8AC3E}">
        <p14:creationId xmlns:p14="http://schemas.microsoft.com/office/powerpoint/2010/main" val="9369948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Kevin Mitnick</a:t>
            </a:r>
            <a:endParaRPr lang="en-US"/>
          </a:p>
        </p:txBody>
      </p:sp>
      <p:sp>
        <p:nvSpPr>
          <p:cNvPr id="3" name="Content Placeholder 2"/>
          <p:cNvSpPr>
            <a:spLocks noGrp="1"/>
          </p:cNvSpPr>
          <p:nvPr>
            <p:ph idx="1"/>
          </p:nvPr>
        </p:nvSpPr>
        <p:spPr/>
        <p:txBody>
          <a:bodyPr>
            <a:normAutofit fontScale="92500" lnSpcReduction="10000"/>
          </a:bodyPr>
          <a:lstStyle/>
          <a:p>
            <a:r>
              <a:rPr lang="en-US" altLang="en-US" smtClean="0"/>
              <a:t>Gained </a:t>
            </a:r>
            <a:r>
              <a:rPr lang="en-US" altLang="en-US"/>
              <a:t>remote access to corporate data </a:t>
            </a:r>
            <a:r>
              <a:rPr lang="en-US" altLang="en-US" smtClean="0"/>
              <a:t>(e.g. source code for Unix OS, manuals for phone PBX equipment) using cloned cell phones and social engineering (dumpster diving) to obtain passwords.</a:t>
            </a:r>
          </a:p>
          <a:p>
            <a:r>
              <a:rPr lang="en-US" altLang="en-US" smtClean="0"/>
              <a:t>He claims his goal was to make proprietary information public.</a:t>
            </a:r>
            <a:endParaRPr lang="en-US" altLang="en-US"/>
          </a:p>
          <a:p>
            <a:r>
              <a:rPr lang="en-US" altLang="en-US" smtClean="0"/>
              <a:t>In 1995, he was </a:t>
            </a:r>
            <a:r>
              <a:rPr lang="en-US" altLang="en-US"/>
              <a:t>sentenced to 5 years in </a:t>
            </a:r>
            <a:r>
              <a:rPr lang="en-US" altLang="en-US" smtClean="0"/>
              <a:t>prison, </a:t>
            </a:r>
            <a:r>
              <a:rPr lang="en-US" altLang="en-US"/>
              <a:t>and </a:t>
            </a:r>
            <a:r>
              <a:rPr lang="en-US" altLang="en-US" u="sng" smtClean="0"/>
              <a:t>prohibited from using  computers</a:t>
            </a:r>
            <a:r>
              <a:rPr lang="en-US" altLang="en-US" smtClean="0"/>
              <a:t> </a:t>
            </a:r>
            <a:r>
              <a:rPr lang="en-US" altLang="en-US"/>
              <a:t>afterwards.</a:t>
            </a:r>
          </a:p>
          <a:p>
            <a:r>
              <a:rPr lang="en-US" altLang="en-US"/>
              <a:t>Even though he didn’t profit directly from it, did his punishment befit his crime (illegal access</a:t>
            </a:r>
            <a:r>
              <a:rPr lang="en-US" altLang="en-US" smtClean="0"/>
              <a:t>)?</a:t>
            </a:r>
          </a:p>
          <a:p>
            <a:r>
              <a:rPr lang="en-US" smtClean="0"/>
              <a:t>(He </a:t>
            </a:r>
            <a:r>
              <a:rPr lang="en-US"/>
              <a:t>now runs a security firm named Mitnick Security Consulting, LLC that helps test a company's security strengths, weaknesses, and potential loopholes</a:t>
            </a:r>
            <a:r>
              <a:rPr lang="en-US" smtClean="0"/>
              <a:t>.)</a:t>
            </a:r>
            <a:endParaRPr lang="en-US"/>
          </a:p>
        </p:txBody>
      </p:sp>
      <p:sp>
        <p:nvSpPr>
          <p:cNvPr id="4" name="Slide Number Placeholder 3"/>
          <p:cNvSpPr>
            <a:spLocks noGrp="1"/>
          </p:cNvSpPr>
          <p:nvPr>
            <p:ph type="sldNum" sz="quarter" idx="12"/>
          </p:nvPr>
        </p:nvSpPr>
        <p:spPr/>
        <p:txBody>
          <a:bodyPr/>
          <a:lstStyle/>
          <a:p>
            <a:fld id="{F730B77C-3BBC-4516-8B1E-045F6BD2B884}" type="slidenum">
              <a:rPr lang="en-US" smtClean="0"/>
              <a:t>53</a:t>
            </a:fld>
            <a:endParaRPr lang="en-US"/>
          </a:p>
        </p:txBody>
      </p:sp>
    </p:spTree>
    <p:extLst>
      <p:ext uri="{BB962C8B-B14F-4D97-AF65-F5344CB8AC3E}">
        <p14:creationId xmlns:p14="http://schemas.microsoft.com/office/powerpoint/2010/main" val="21941163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Ethical question: Is hacking ever justified</a:t>
            </a:r>
            <a:r>
              <a:rPr lang="en-US" smtClean="0"/>
              <a:t>?</a:t>
            </a:r>
            <a:endParaRPr lang="en-US"/>
          </a:p>
        </p:txBody>
      </p:sp>
      <p:sp>
        <p:nvSpPr>
          <p:cNvPr id="3" name="Content Placeholder 2"/>
          <p:cNvSpPr>
            <a:spLocks noGrp="1"/>
          </p:cNvSpPr>
          <p:nvPr>
            <p:ph idx="1"/>
          </p:nvPr>
        </p:nvSpPr>
        <p:spPr/>
        <p:txBody>
          <a:bodyPr>
            <a:normAutofit lnSpcReduction="10000"/>
          </a:bodyPr>
          <a:lstStyle/>
          <a:p>
            <a:r>
              <a:rPr lang="en-US" sz="3600" smtClean="0"/>
              <a:t>discovering security flaws can be important</a:t>
            </a:r>
          </a:p>
          <a:p>
            <a:pPr lvl="1"/>
            <a:r>
              <a:rPr lang="en-US" sz="3200" smtClean="0"/>
              <a:t>some hackers view it as a responsibility</a:t>
            </a:r>
          </a:p>
          <a:p>
            <a:pPr lvl="1"/>
            <a:r>
              <a:rPr lang="en-US" sz="3200" smtClean="0"/>
              <a:t>Black </a:t>
            </a:r>
            <a:r>
              <a:rPr lang="en-US" sz="3200"/>
              <a:t>hats vs. white hats</a:t>
            </a:r>
          </a:p>
          <a:p>
            <a:r>
              <a:rPr lang="en-US" sz="3600" smtClean="0"/>
              <a:t>how long should you wait to publicize a security flaw?</a:t>
            </a:r>
          </a:p>
          <a:p>
            <a:pPr lvl="1"/>
            <a:r>
              <a:rPr lang="en-US" sz="3200" smtClean="0"/>
              <a:t>Google's policy: 90 days</a:t>
            </a:r>
          </a:p>
          <a:p>
            <a:r>
              <a:rPr lang="en-US" sz="3600" smtClean="0"/>
              <a:t>If software distributor does not respond with a patch, then it becomes a "zero-day" bug</a:t>
            </a:r>
          </a:p>
          <a:p>
            <a:pPr lvl="1"/>
            <a:r>
              <a:rPr lang="en-US" sz="2800" smtClean="0"/>
              <a:t>Microsoft has decided not to issue patches for Windows XP any more; is this ethical?</a:t>
            </a:r>
          </a:p>
          <a:p>
            <a:endParaRPr lang="en-US" sz="3600" smtClean="0"/>
          </a:p>
          <a:p>
            <a:endParaRPr lang="en-US" sz="3200"/>
          </a:p>
        </p:txBody>
      </p:sp>
      <p:sp>
        <p:nvSpPr>
          <p:cNvPr id="2" name="Slide Number Placeholder 1"/>
          <p:cNvSpPr>
            <a:spLocks noGrp="1"/>
          </p:cNvSpPr>
          <p:nvPr>
            <p:ph type="sldNum" sz="quarter" idx="12"/>
          </p:nvPr>
        </p:nvSpPr>
        <p:spPr/>
        <p:txBody>
          <a:bodyPr/>
          <a:lstStyle/>
          <a:p>
            <a:fld id="{F730B77C-3BBC-4516-8B1E-045F6BD2B884}" type="slidenum">
              <a:rPr lang="en-US" smtClean="0"/>
              <a:t>54</a:t>
            </a:fld>
            <a:endParaRPr lang="en-US"/>
          </a:p>
        </p:txBody>
      </p:sp>
    </p:spTree>
    <p:extLst>
      <p:ext uri="{BB962C8B-B14F-4D97-AF65-F5344CB8AC3E}">
        <p14:creationId xmlns:p14="http://schemas.microsoft.com/office/powerpoint/2010/main" val="14278801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Ethical question: Is hacking ever justified?</a:t>
            </a:r>
          </a:p>
        </p:txBody>
      </p:sp>
      <p:sp>
        <p:nvSpPr>
          <p:cNvPr id="3" name="Content Placeholder 2"/>
          <p:cNvSpPr>
            <a:spLocks noGrp="1"/>
          </p:cNvSpPr>
          <p:nvPr>
            <p:ph idx="1"/>
          </p:nvPr>
        </p:nvSpPr>
        <p:spPr>
          <a:xfrm>
            <a:off x="838200" y="1638677"/>
            <a:ext cx="10515600" cy="4538286"/>
          </a:xfrm>
        </p:spPr>
        <p:txBody>
          <a:bodyPr>
            <a:noAutofit/>
          </a:bodyPr>
          <a:lstStyle/>
          <a:p>
            <a:r>
              <a:rPr lang="en-US"/>
              <a:t>hacker group Anonymous has declared war on ISIS</a:t>
            </a:r>
          </a:p>
          <a:p>
            <a:pPr lvl="1"/>
            <a:r>
              <a:rPr lang="en-US"/>
              <a:t>claims to have taken down pro-ISIS Twitter </a:t>
            </a:r>
            <a:r>
              <a:rPr lang="en-US" smtClean="0"/>
              <a:t>accounts</a:t>
            </a:r>
          </a:p>
          <a:p>
            <a:r>
              <a:rPr lang="en-US" smtClean="0"/>
              <a:t>hacker group Ghost </a:t>
            </a:r>
            <a:r>
              <a:rPr lang="en-US"/>
              <a:t>Security Group </a:t>
            </a:r>
            <a:endParaRPr lang="en-US" smtClean="0"/>
          </a:p>
          <a:p>
            <a:pPr lvl="1"/>
            <a:r>
              <a:rPr lang="en-US" smtClean="0"/>
              <a:t>claims </a:t>
            </a:r>
            <a:r>
              <a:rPr lang="en-US"/>
              <a:t>to have created automated software that identifies ISIS social media accounts, infiltrated private ISIS communications, taken over ISIS social media accounts and pulled IP information</a:t>
            </a:r>
          </a:p>
          <a:p>
            <a:pPr lvl="1"/>
            <a:r>
              <a:rPr lang="en-US" smtClean="0"/>
              <a:t>has </a:t>
            </a:r>
            <a:r>
              <a:rPr lang="en-US"/>
              <a:t>taken down 149 Islamic State propaganda sites, 110,000 social media accounts, and over 6,000 propaganda </a:t>
            </a:r>
            <a:r>
              <a:rPr lang="en-US" smtClean="0"/>
              <a:t>videos</a:t>
            </a:r>
          </a:p>
          <a:p>
            <a:pPr lvl="1"/>
            <a:r>
              <a:rPr lang="en-US" smtClean="0"/>
              <a:t>Following </a:t>
            </a:r>
            <a:r>
              <a:rPr lang="en-US"/>
              <a:t>the most recent attacks in </a:t>
            </a:r>
            <a:r>
              <a:rPr lang="en-US" smtClean="0"/>
              <a:t>Paris (Nov 2015), </a:t>
            </a:r>
            <a:r>
              <a:rPr lang="en-US"/>
              <a:t>the crew is trying to gather intel on the attackers' digital footprints and identify social media accounts involved in the attacks</a:t>
            </a:r>
            <a:r>
              <a:rPr lang="en-US" smtClean="0"/>
              <a:t>.</a:t>
            </a:r>
          </a:p>
          <a:p>
            <a:pPr lvl="1"/>
            <a:r>
              <a:rPr lang="en-US" smtClean="0"/>
              <a:t>source: </a:t>
            </a:r>
            <a:r>
              <a:rPr lang="en-US" sz="2000" smtClean="0"/>
              <a:t>http</a:t>
            </a:r>
            <a:r>
              <a:rPr lang="en-US" sz="2000"/>
              <a:t>://money.cnn.com/2015/11/20/technology/isis-ghost-security-group</a:t>
            </a:r>
            <a:r>
              <a:rPr lang="en-US" sz="2000" smtClean="0"/>
              <a:t>/</a:t>
            </a:r>
          </a:p>
        </p:txBody>
      </p:sp>
      <p:sp>
        <p:nvSpPr>
          <p:cNvPr id="4" name="Slide Number Placeholder 3"/>
          <p:cNvSpPr>
            <a:spLocks noGrp="1"/>
          </p:cNvSpPr>
          <p:nvPr>
            <p:ph type="sldNum" sz="quarter" idx="12"/>
          </p:nvPr>
        </p:nvSpPr>
        <p:spPr/>
        <p:txBody>
          <a:bodyPr/>
          <a:lstStyle/>
          <a:p>
            <a:fld id="{F730B77C-3BBC-4516-8B1E-045F6BD2B884}" type="slidenum">
              <a:rPr lang="en-US" smtClean="0"/>
              <a:t>55</a:t>
            </a:fld>
            <a:endParaRPr lang="en-US"/>
          </a:p>
        </p:txBody>
      </p:sp>
    </p:spTree>
    <p:extLst>
      <p:ext uri="{BB962C8B-B14F-4D97-AF65-F5344CB8AC3E}">
        <p14:creationId xmlns:p14="http://schemas.microsoft.com/office/powerpoint/2010/main" val="27570105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a:t>Apple asked by DOJ to crack into iPhone used by San Bernadino attackers</a:t>
            </a:r>
          </a:p>
          <a:p>
            <a:pPr lvl="1"/>
            <a:r>
              <a:rPr lang="en-US"/>
              <a:t>should Apple stick to its privacy principles?</a:t>
            </a:r>
          </a:p>
          <a:p>
            <a:endParaRPr lang="en-US"/>
          </a:p>
        </p:txBody>
      </p:sp>
      <p:sp>
        <p:nvSpPr>
          <p:cNvPr id="4" name="Slide Number Placeholder 3"/>
          <p:cNvSpPr>
            <a:spLocks noGrp="1"/>
          </p:cNvSpPr>
          <p:nvPr>
            <p:ph type="sldNum" sz="quarter" idx="12"/>
          </p:nvPr>
        </p:nvSpPr>
        <p:spPr/>
        <p:txBody>
          <a:bodyPr/>
          <a:lstStyle/>
          <a:p>
            <a:fld id="{F730B77C-3BBC-4516-8B1E-045F6BD2B884}" type="slidenum">
              <a:rPr lang="en-US" smtClean="0"/>
              <a:t>56</a:t>
            </a:fld>
            <a:endParaRPr lang="en-US"/>
          </a:p>
        </p:txBody>
      </p:sp>
    </p:spTree>
    <p:extLst>
      <p:ext uri="{BB962C8B-B14F-4D97-AF65-F5344CB8AC3E}">
        <p14:creationId xmlns:p14="http://schemas.microsoft.com/office/powerpoint/2010/main" val="41662543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Is Reverse Engineering Legal?</a:t>
            </a:r>
            <a:endParaRPr lang="en-US"/>
          </a:p>
        </p:txBody>
      </p:sp>
      <p:sp>
        <p:nvSpPr>
          <p:cNvPr id="3" name="Content Placeholder 2"/>
          <p:cNvSpPr>
            <a:spLocks noGrp="1"/>
          </p:cNvSpPr>
          <p:nvPr>
            <p:ph idx="1"/>
          </p:nvPr>
        </p:nvSpPr>
        <p:spPr>
          <a:xfrm>
            <a:off x="838200" y="1285593"/>
            <a:ext cx="11353800" cy="4628820"/>
          </a:xfrm>
        </p:spPr>
        <p:txBody>
          <a:bodyPr>
            <a:noAutofit/>
          </a:bodyPr>
          <a:lstStyle/>
          <a:p>
            <a:r>
              <a:rPr lang="en-US" sz="2400"/>
              <a:t>the </a:t>
            </a:r>
            <a:r>
              <a:rPr lang="en-US" sz="2400" smtClean="0"/>
              <a:t>process </a:t>
            </a:r>
            <a:r>
              <a:rPr lang="en-US" sz="2400"/>
              <a:t>of extracting knowledge or design information from anything man-made </a:t>
            </a:r>
            <a:r>
              <a:rPr lang="en-US" sz="2400" smtClean="0"/>
              <a:t>(</a:t>
            </a:r>
            <a:r>
              <a:rPr lang="en-US" sz="2400"/>
              <a:t>often through disassembly</a:t>
            </a:r>
            <a:r>
              <a:rPr lang="en-US" sz="2400" smtClean="0"/>
              <a:t>) and reproducing it</a:t>
            </a:r>
          </a:p>
          <a:p>
            <a:r>
              <a:rPr lang="en-US" sz="2400" smtClean="0"/>
              <a:t>mechanisms, devices, circuits, programs, protocols...</a:t>
            </a:r>
            <a:endParaRPr lang="en-US" sz="2400"/>
          </a:p>
          <a:p>
            <a:r>
              <a:rPr lang="en-US" sz="2400" smtClean="0"/>
              <a:t>The </a:t>
            </a:r>
            <a:r>
              <a:rPr lang="en-US" sz="2400"/>
              <a:t>reasons and goals for obtaining such information vary </a:t>
            </a:r>
            <a:r>
              <a:rPr lang="en-US" sz="2400" smtClean="0"/>
              <a:t>widely, </a:t>
            </a:r>
            <a:r>
              <a:rPr lang="en-US" sz="2400"/>
              <a:t>from everyday or socially beneficial actions, to criminal </a:t>
            </a:r>
            <a:r>
              <a:rPr lang="en-US" sz="2400" smtClean="0"/>
              <a:t>actions</a:t>
            </a:r>
          </a:p>
          <a:p>
            <a:r>
              <a:rPr lang="en-US" sz="2400" smtClean="0"/>
              <a:t>Often </a:t>
            </a:r>
            <a:r>
              <a:rPr lang="en-US" sz="2400"/>
              <a:t>no intellectual property rights are breached, such as when a person or business cannot recollect how something was done, or what something does, and needs to reverse engineer it to work it out for </a:t>
            </a:r>
            <a:r>
              <a:rPr lang="en-US" sz="2400" smtClean="0"/>
              <a:t>themselves, or fix a bug, or interface with it... </a:t>
            </a:r>
          </a:p>
          <a:p>
            <a:r>
              <a:rPr lang="en-US" sz="2400" smtClean="0"/>
              <a:t>Reverse </a:t>
            </a:r>
            <a:r>
              <a:rPr lang="en-US" sz="2400"/>
              <a:t>engineering is also beneficial in crime prevention, where suspected malware is reverse engineered to understand what it does, and how to detect and remove </a:t>
            </a:r>
            <a:r>
              <a:rPr lang="en-US" sz="2400" smtClean="0"/>
              <a:t>it</a:t>
            </a:r>
          </a:p>
          <a:p>
            <a:r>
              <a:rPr lang="en-US" sz="2400" smtClean="0"/>
              <a:t>reverse </a:t>
            </a:r>
            <a:r>
              <a:rPr lang="en-US" sz="2400"/>
              <a:t>engineering can also be used to "crack" software and media to remove their copy </a:t>
            </a:r>
            <a:r>
              <a:rPr lang="en-US" sz="2400" smtClean="0"/>
              <a:t>protection</a:t>
            </a:r>
          </a:p>
          <a:p>
            <a:r>
              <a:rPr lang="en-US" sz="2400" u="sng" smtClean="0"/>
              <a:t>Many </a:t>
            </a:r>
            <a:r>
              <a:rPr lang="en-US" sz="2400" u="sng"/>
              <a:t>software licenses forbid reverse engineering as part of EULA </a:t>
            </a:r>
            <a:r>
              <a:rPr lang="en-US" sz="2400" u="sng" smtClean="0"/>
              <a:t>(which is a contract</a:t>
            </a:r>
            <a:r>
              <a:rPr lang="en-US" sz="2400" u="sng"/>
              <a:t>)</a:t>
            </a:r>
          </a:p>
          <a:p>
            <a:r>
              <a:rPr lang="en-US" sz="2400" smtClean="0"/>
              <a:t>source: https</a:t>
            </a:r>
            <a:r>
              <a:rPr lang="en-US" sz="2400"/>
              <a:t>://en.wikipedia.org/wiki/Reverse_engineering</a:t>
            </a:r>
          </a:p>
        </p:txBody>
      </p:sp>
      <p:sp>
        <p:nvSpPr>
          <p:cNvPr id="4" name="Slide Number Placeholder 3"/>
          <p:cNvSpPr>
            <a:spLocks noGrp="1"/>
          </p:cNvSpPr>
          <p:nvPr>
            <p:ph type="sldNum" sz="quarter" idx="12"/>
          </p:nvPr>
        </p:nvSpPr>
        <p:spPr/>
        <p:txBody>
          <a:bodyPr/>
          <a:lstStyle/>
          <a:p>
            <a:fld id="{F730B77C-3BBC-4516-8B1E-045F6BD2B884}" type="slidenum">
              <a:rPr lang="en-US" smtClean="0"/>
              <a:t>57</a:t>
            </a:fld>
            <a:endParaRPr lang="en-US"/>
          </a:p>
        </p:txBody>
      </p:sp>
    </p:spTree>
    <p:extLst>
      <p:ext uri="{BB962C8B-B14F-4D97-AF65-F5344CB8AC3E}">
        <p14:creationId xmlns:p14="http://schemas.microsoft.com/office/powerpoint/2010/main" val="28190065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Is Reverse Engineering Legal?</a:t>
            </a:r>
            <a:endParaRPr lang="en-US"/>
          </a:p>
        </p:txBody>
      </p:sp>
      <p:sp>
        <p:nvSpPr>
          <p:cNvPr id="3" name="Content Placeholder 2"/>
          <p:cNvSpPr>
            <a:spLocks noGrp="1"/>
          </p:cNvSpPr>
          <p:nvPr>
            <p:ph idx="1"/>
          </p:nvPr>
        </p:nvSpPr>
        <p:spPr>
          <a:xfrm>
            <a:off x="838199" y="1548143"/>
            <a:ext cx="11058053" cy="4628820"/>
          </a:xfrm>
        </p:spPr>
        <p:txBody>
          <a:bodyPr>
            <a:normAutofit/>
          </a:bodyPr>
          <a:lstStyle/>
          <a:p>
            <a:r>
              <a:rPr lang="en-US" smtClean="0"/>
              <a:t>Digital </a:t>
            </a:r>
            <a:r>
              <a:rPr lang="en-US"/>
              <a:t>Millennium Copyright </a:t>
            </a:r>
            <a:r>
              <a:rPr lang="en-US" smtClean="0"/>
              <a:t>Ac</a:t>
            </a:r>
            <a:r>
              <a:rPr lang="en-US"/>
              <a:t>t (</a:t>
            </a:r>
            <a:r>
              <a:rPr lang="en-US" smtClean="0"/>
              <a:t>DMCA) (1998)</a:t>
            </a:r>
          </a:p>
          <a:p>
            <a:pPr lvl="1"/>
            <a:r>
              <a:rPr lang="en-US"/>
              <a:t>amended Title 17 of the United States Code to extend the reach of copyright, while limiting the liability of ISPs for copyright infringement by their users</a:t>
            </a:r>
          </a:p>
          <a:p>
            <a:pPr lvl="1"/>
            <a:r>
              <a:rPr lang="en-US" smtClean="0"/>
              <a:t>criminalizes </a:t>
            </a:r>
            <a:r>
              <a:rPr lang="en-US"/>
              <a:t>production and dissemination of technology, devices, or services intended to circumvent measures </a:t>
            </a:r>
            <a:r>
              <a:rPr lang="en-US" smtClean="0"/>
              <a:t>(DRM</a:t>
            </a:r>
            <a:r>
              <a:rPr lang="en-US"/>
              <a:t>) that control access to copyrighted works. </a:t>
            </a:r>
            <a:endParaRPr lang="en-US" smtClean="0"/>
          </a:p>
          <a:p>
            <a:r>
              <a:rPr lang="en-US"/>
              <a:t>Sec. 103(f) of the DMCA </a:t>
            </a:r>
            <a:r>
              <a:rPr lang="en-US" smtClean="0"/>
              <a:t>says </a:t>
            </a:r>
            <a:r>
              <a:rPr lang="en-US"/>
              <a:t>that a person who is in legal possession of a program, is permitted to reverse-engineer and circumvent its protection if this is necessary in order to achieve "</a:t>
            </a:r>
            <a:r>
              <a:rPr lang="en-US" u="sng"/>
              <a:t>interoperability</a:t>
            </a:r>
            <a:r>
              <a:rPr lang="en-US"/>
              <a:t>" - a term broadly covering other devices and programs being able to interact with it, make use of it, and to use and transfer data to and from it, in useful ways</a:t>
            </a:r>
            <a:r>
              <a:rPr lang="en-US" smtClean="0"/>
              <a:t>. (interpreted by courts as fair use)</a:t>
            </a:r>
          </a:p>
        </p:txBody>
      </p:sp>
      <p:sp>
        <p:nvSpPr>
          <p:cNvPr id="4" name="Slide Number Placeholder 3"/>
          <p:cNvSpPr>
            <a:spLocks noGrp="1"/>
          </p:cNvSpPr>
          <p:nvPr>
            <p:ph type="sldNum" sz="quarter" idx="12"/>
          </p:nvPr>
        </p:nvSpPr>
        <p:spPr/>
        <p:txBody>
          <a:bodyPr/>
          <a:lstStyle/>
          <a:p>
            <a:fld id="{F730B77C-3BBC-4516-8B1E-045F6BD2B884}" type="slidenum">
              <a:rPr lang="en-US" smtClean="0"/>
              <a:t>58</a:t>
            </a:fld>
            <a:endParaRPr lang="en-US"/>
          </a:p>
        </p:txBody>
      </p:sp>
    </p:spTree>
    <p:extLst>
      <p:ext uri="{BB962C8B-B14F-4D97-AF65-F5344CB8AC3E}">
        <p14:creationId xmlns:p14="http://schemas.microsoft.com/office/powerpoint/2010/main" val="35906985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70780"/>
            <a:ext cx="10515600" cy="5706183"/>
          </a:xfrm>
        </p:spPr>
        <p:txBody>
          <a:bodyPr/>
          <a:lstStyle/>
          <a:p>
            <a:r>
              <a:rPr lang="en-US"/>
              <a:t>good resource: </a:t>
            </a:r>
            <a:r>
              <a:rPr lang="en-US" sz="2400"/>
              <a:t>https://www.eff.org/issues/coders/reverse-engineering-faq</a:t>
            </a:r>
          </a:p>
          <a:p>
            <a:r>
              <a:rPr lang="en-US"/>
              <a:t>T</a:t>
            </a:r>
            <a:r>
              <a:rPr lang="en-US" smtClean="0"/>
              <a:t>hings that affect whether Reverse Engineering might be permissible:</a:t>
            </a:r>
            <a:endParaRPr lang="en-US"/>
          </a:p>
          <a:p>
            <a:pPr lvl="1"/>
            <a:r>
              <a:rPr lang="en-US" smtClean="0"/>
              <a:t>You </a:t>
            </a:r>
            <a:r>
              <a:rPr lang="en-US"/>
              <a:t>lawfully obtained the right to use a computer program;</a:t>
            </a:r>
          </a:p>
          <a:p>
            <a:pPr lvl="1"/>
            <a:r>
              <a:rPr lang="en-US"/>
              <a:t>You disclosed the information you obtained in a good faith manner that did not enable or promote copyright infringement or computer fraud;</a:t>
            </a:r>
          </a:p>
          <a:p>
            <a:pPr lvl="1"/>
            <a:r>
              <a:rPr lang="en-US"/>
              <a:t>Your sole purpose in circumventing is identifying and analyzing parts of the program needed to achieve interoperability;</a:t>
            </a:r>
          </a:p>
          <a:p>
            <a:pPr lvl="1"/>
            <a:r>
              <a:rPr lang="en-US"/>
              <a:t>The reverse engineering will reveal information necessary to achieve interoperability;</a:t>
            </a:r>
          </a:p>
          <a:p>
            <a:pPr lvl="1"/>
            <a:r>
              <a:rPr lang="en-US"/>
              <a:t>Any interoperable program you created as a result of the reverse engineering is non-infringing;</a:t>
            </a:r>
          </a:p>
          <a:p>
            <a:pPr lvl="1"/>
            <a:r>
              <a:rPr lang="en-US"/>
              <a:t>You have authorization from the owner or operator of the reverse engineered software or the protected computer system to do your research;</a:t>
            </a:r>
          </a:p>
          <a:p>
            <a:pPr lvl="1"/>
            <a:r>
              <a:rPr lang="en-US" smtClean="0"/>
              <a:t>You </a:t>
            </a:r>
            <a:r>
              <a:rPr lang="en-US"/>
              <a:t>provide timely notice of your findings to the copyright owner.</a:t>
            </a:r>
          </a:p>
          <a:p>
            <a:pPr lvl="1"/>
            <a:endParaRPr lang="en-US"/>
          </a:p>
        </p:txBody>
      </p:sp>
      <p:sp>
        <p:nvSpPr>
          <p:cNvPr id="4" name="Slide Number Placeholder 3"/>
          <p:cNvSpPr>
            <a:spLocks noGrp="1"/>
          </p:cNvSpPr>
          <p:nvPr>
            <p:ph type="sldNum" sz="quarter" idx="12"/>
          </p:nvPr>
        </p:nvSpPr>
        <p:spPr/>
        <p:txBody>
          <a:bodyPr/>
          <a:lstStyle/>
          <a:p>
            <a:fld id="{F730B77C-3BBC-4516-8B1E-045F6BD2B884}" type="slidenum">
              <a:rPr lang="en-US" smtClean="0"/>
              <a:t>59</a:t>
            </a:fld>
            <a:endParaRPr lang="en-US"/>
          </a:p>
        </p:txBody>
      </p:sp>
    </p:spTree>
    <p:extLst>
      <p:ext uri="{BB962C8B-B14F-4D97-AF65-F5344CB8AC3E}">
        <p14:creationId xmlns:p14="http://schemas.microsoft.com/office/powerpoint/2010/main" val="21700402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lvl="1" algn="l" rtl="0">
              <a:lnSpc>
                <a:spcPct val="90000"/>
              </a:lnSpc>
              <a:spcBef>
                <a:spcPct val="0"/>
              </a:spcBef>
            </a:pPr>
            <a:r>
              <a:rPr lang="en-US" altLang="en-US" sz="4000" smtClean="0">
                <a:solidFill>
                  <a:srgbClr val="FF0000"/>
                </a:solidFill>
              </a:rPr>
              <a:t>1986 Computer Fraud and Abuse Act (CFAA)</a:t>
            </a:r>
            <a:endParaRPr lang="en-US"/>
          </a:p>
        </p:txBody>
      </p:sp>
      <p:sp>
        <p:nvSpPr>
          <p:cNvPr id="21506" name="Rectangle 3"/>
          <p:cNvSpPr>
            <a:spLocks noGrp="1" noChangeArrowheads="1"/>
          </p:cNvSpPr>
          <p:nvPr>
            <p:ph idx="1"/>
          </p:nvPr>
        </p:nvSpPr>
        <p:spPr/>
        <p:txBody>
          <a:bodyPr>
            <a:normAutofit/>
          </a:bodyPr>
          <a:lstStyle/>
          <a:p>
            <a:pPr lvl="1" eaLnBrk="1" hangingPunct="1">
              <a:defRPr/>
            </a:pPr>
            <a:r>
              <a:rPr lang="en-US" altLang="en-US" sz="3600" smtClean="0"/>
              <a:t>codifies what is a computer crime</a:t>
            </a:r>
          </a:p>
          <a:p>
            <a:pPr lvl="1" eaLnBrk="1" hangingPunct="1">
              <a:defRPr/>
            </a:pPr>
            <a:r>
              <a:rPr lang="en-US" altLang="en-US" sz="3600" smtClean="0"/>
              <a:t>focuses on unauthorized access, stealing passwords, fraud, threats, extortion, etc.</a:t>
            </a:r>
          </a:p>
          <a:p>
            <a:pPr lvl="1" eaLnBrk="1" hangingPunct="1">
              <a:defRPr/>
            </a:pPr>
            <a:r>
              <a:rPr lang="en-US" altLang="en-US" sz="3600" smtClean="0"/>
              <a:t>recent case law includes denial-of-service attacks and interruption of business, etc.</a:t>
            </a:r>
          </a:p>
        </p:txBody>
      </p:sp>
      <p:sp>
        <p:nvSpPr>
          <p:cNvPr id="2" name="Slide Number Placeholder 1"/>
          <p:cNvSpPr>
            <a:spLocks noGrp="1"/>
          </p:cNvSpPr>
          <p:nvPr>
            <p:ph type="sldNum" sz="quarter" idx="12"/>
          </p:nvPr>
        </p:nvSpPr>
        <p:spPr/>
        <p:txBody>
          <a:bodyPr/>
          <a:lstStyle/>
          <a:p>
            <a:fld id="{F730B77C-3BBC-4516-8B1E-045F6BD2B884}" type="slidenum">
              <a:rPr lang="en-US" smtClean="0"/>
              <a:t>60</a:t>
            </a:fld>
            <a:endParaRPr lang="en-US"/>
          </a:p>
        </p:txBody>
      </p:sp>
    </p:spTree>
    <p:extLst>
      <p:ext uri="{BB962C8B-B14F-4D97-AF65-F5344CB8AC3E}">
        <p14:creationId xmlns:p14="http://schemas.microsoft.com/office/powerpoint/2010/main" val="18781647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mtClean="0">
                <a:solidFill>
                  <a:srgbClr val="FF0000"/>
                </a:solidFill>
              </a:rPr>
              <a:t>Morris Worm (1988)</a:t>
            </a:r>
            <a:endParaRPr lang="en-US"/>
          </a:p>
        </p:txBody>
      </p:sp>
      <p:sp>
        <p:nvSpPr>
          <p:cNvPr id="3" name="Content Placeholder 2"/>
          <p:cNvSpPr>
            <a:spLocks noGrp="1"/>
          </p:cNvSpPr>
          <p:nvPr>
            <p:ph idx="1"/>
          </p:nvPr>
        </p:nvSpPr>
        <p:spPr>
          <a:xfrm>
            <a:off x="838200" y="1622738"/>
            <a:ext cx="10515600" cy="4554225"/>
          </a:xfrm>
        </p:spPr>
        <p:txBody>
          <a:bodyPr/>
          <a:lstStyle/>
          <a:p>
            <a:r>
              <a:rPr lang="en-US" altLang="en-US" sz="3600" dirty="0" smtClean="0"/>
              <a:t>Exploited </a:t>
            </a:r>
            <a:r>
              <a:rPr lang="en-US" altLang="en-US" sz="3600" dirty="0"/>
              <a:t>a loophole in a Unix daemon to spread from machine to machine, shutting down the Internet.</a:t>
            </a:r>
          </a:p>
          <a:p>
            <a:pPr lvl="1"/>
            <a:r>
              <a:rPr lang="en-US" altLang="en-US" sz="3200" dirty="0"/>
              <a:t>Robert Morris, graduate student at Cornell</a:t>
            </a:r>
          </a:p>
          <a:p>
            <a:pPr lvl="1"/>
            <a:r>
              <a:rPr lang="en-US" altLang="en-US" sz="3200" dirty="0"/>
              <a:t>He didn’t to it to make money - it was just an </a:t>
            </a:r>
            <a:r>
              <a:rPr lang="en-US" altLang="en-US" sz="3200" i="1" dirty="0"/>
              <a:t>experiment</a:t>
            </a:r>
            <a:r>
              <a:rPr lang="en-US" altLang="en-US" sz="3200" dirty="0"/>
              <a:t> to gauge the size of the Internet.</a:t>
            </a:r>
          </a:p>
          <a:p>
            <a:pPr lvl="1"/>
            <a:r>
              <a:rPr lang="en-US" altLang="en-US" sz="3200" dirty="0"/>
              <a:t>He made a mistake in the implementation that generated many more copies than intended.</a:t>
            </a:r>
          </a:p>
          <a:p>
            <a:pPr lvl="1"/>
            <a:r>
              <a:rPr lang="en-US" altLang="en-US" sz="3200" dirty="0"/>
              <a:t>He was convicted based on </a:t>
            </a:r>
            <a:r>
              <a:rPr lang="en-US" altLang="en-US" sz="3200" dirty="0" smtClean="0"/>
              <a:t>CFAA (Computer Fraud and Abuse Act).</a:t>
            </a:r>
            <a:endParaRPr lang="en-US" altLang="en-US" sz="2800" dirty="0"/>
          </a:p>
          <a:p>
            <a:endParaRPr lang="en-US" dirty="0"/>
          </a:p>
        </p:txBody>
      </p:sp>
      <p:sp>
        <p:nvSpPr>
          <p:cNvPr id="4" name="Slide Number Placeholder 3"/>
          <p:cNvSpPr>
            <a:spLocks noGrp="1"/>
          </p:cNvSpPr>
          <p:nvPr>
            <p:ph type="sldNum" sz="quarter" idx="12"/>
          </p:nvPr>
        </p:nvSpPr>
        <p:spPr/>
        <p:txBody>
          <a:bodyPr/>
          <a:lstStyle/>
          <a:p>
            <a:fld id="{F730B77C-3BBC-4516-8B1E-045F6BD2B884}" type="slidenum">
              <a:rPr lang="en-US" smtClean="0"/>
              <a:t>61</a:t>
            </a:fld>
            <a:endParaRPr lang="en-US"/>
          </a:p>
        </p:txBody>
      </p:sp>
    </p:spTree>
    <p:extLst>
      <p:ext uri="{BB962C8B-B14F-4D97-AF65-F5344CB8AC3E}">
        <p14:creationId xmlns:p14="http://schemas.microsoft.com/office/powerpoint/2010/main" val="14313426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Privacy and Security</a:t>
            </a:r>
            <a:endParaRPr lang="en-US"/>
          </a:p>
        </p:txBody>
      </p:sp>
      <p:sp>
        <p:nvSpPr>
          <p:cNvPr id="4" name="Slide Number Placeholder 3"/>
          <p:cNvSpPr>
            <a:spLocks noGrp="1"/>
          </p:cNvSpPr>
          <p:nvPr>
            <p:ph type="sldNum" sz="quarter" idx="12"/>
          </p:nvPr>
        </p:nvSpPr>
        <p:spPr/>
        <p:txBody>
          <a:bodyPr/>
          <a:lstStyle/>
          <a:p>
            <a:fld id="{F730B77C-3BBC-4516-8B1E-045F6BD2B884}" type="slidenum">
              <a:rPr lang="en-US" smtClean="0"/>
              <a:t>62</a:t>
            </a:fld>
            <a:endParaRPr lang="en-US"/>
          </a:p>
        </p:txBody>
      </p:sp>
    </p:spTree>
    <p:extLst>
      <p:ext uri="{BB962C8B-B14F-4D97-AF65-F5344CB8AC3E}">
        <p14:creationId xmlns:p14="http://schemas.microsoft.com/office/powerpoint/2010/main" val="38409227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Privacy and Security</a:t>
            </a:r>
            <a:endParaRPr lang="en-US"/>
          </a:p>
        </p:txBody>
      </p:sp>
      <p:sp>
        <p:nvSpPr>
          <p:cNvPr id="3" name="Content Placeholder 2"/>
          <p:cNvSpPr>
            <a:spLocks noGrp="1"/>
          </p:cNvSpPr>
          <p:nvPr>
            <p:ph idx="1"/>
          </p:nvPr>
        </p:nvSpPr>
        <p:spPr/>
        <p:txBody>
          <a:bodyPr/>
          <a:lstStyle/>
          <a:p>
            <a:r>
              <a:rPr lang="en-US" sz="3200" dirty="0" smtClean="0"/>
              <a:t>We live in </a:t>
            </a:r>
            <a:r>
              <a:rPr lang="en-US" sz="3200" smtClean="0"/>
              <a:t>a "surveillance society".</a:t>
            </a:r>
            <a:endParaRPr lang="en-US" sz="3200" dirty="0" smtClean="0"/>
          </a:p>
          <a:p>
            <a:pPr lvl="1"/>
            <a:r>
              <a:rPr lang="en-US" sz="2800" dirty="0" smtClean="0"/>
              <a:t>everything is captured in videos, images, recordings, backups...</a:t>
            </a:r>
          </a:p>
          <a:p>
            <a:r>
              <a:rPr lang="en-US" sz="3200" dirty="0" smtClean="0"/>
              <a:t>Big Data (data-mining) can be used to find or cross-reference almost anything (e.g. criminal records...)</a:t>
            </a:r>
          </a:p>
          <a:p>
            <a:r>
              <a:rPr lang="en-US" sz="3200" smtClean="0"/>
              <a:t>NSA monitoring</a:t>
            </a:r>
          </a:p>
          <a:p>
            <a:r>
              <a:rPr lang="en-US" sz="3200" smtClean="0"/>
              <a:t>Patriot Act</a:t>
            </a:r>
            <a:endParaRPr lang="en-US" sz="3200" dirty="0" smtClean="0"/>
          </a:p>
        </p:txBody>
      </p:sp>
      <p:sp>
        <p:nvSpPr>
          <p:cNvPr id="4" name="Slide Number Placeholder 3"/>
          <p:cNvSpPr>
            <a:spLocks noGrp="1"/>
          </p:cNvSpPr>
          <p:nvPr>
            <p:ph type="sldNum" sz="quarter" idx="12"/>
          </p:nvPr>
        </p:nvSpPr>
        <p:spPr/>
        <p:txBody>
          <a:bodyPr/>
          <a:lstStyle/>
          <a:p>
            <a:fld id="{F730B77C-3BBC-4516-8B1E-045F6BD2B884}" type="slidenum">
              <a:rPr lang="en-US" smtClean="0"/>
              <a:t>63</a:t>
            </a:fld>
            <a:endParaRPr lang="en-US"/>
          </a:p>
        </p:txBody>
      </p:sp>
      <p:grpSp>
        <p:nvGrpSpPr>
          <p:cNvPr id="17" name="Group 16"/>
          <p:cNvGrpSpPr/>
          <p:nvPr/>
        </p:nvGrpSpPr>
        <p:grpSpPr>
          <a:xfrm>
            <a:off x="7145866" y="4250267"/>
            <a:ext cx="4053482" cy="1938992"/>
            <a:chOff x="7145866" y="4250267"/>
            <a:chExt cx="4053482" cy="1938992"/>
          </a:xfrm>
        </p:grpSpPr>
        <p:sp>
          <p:nvSpPr>
            <p:cNvPr id="5" name="TextBox 4"/>
            <p:cNvSpPr txBox="1"/>
            <p:nvPr/>
          </p:nvSpPr>
          <p:spPr>
            <a:xfrm>
              <a:off x="7145866" y="4250267"/>
              <a:ext cx="4053482" cy="1938992"/>
            </a:xfrm>
            <a:prstGeom prst="rect">
              <a:avLst/>
            </a:prstGeom>
            <a:noFill/>
          </p:spPr>
          <p:txBody>
            <a:bodyPr wrap="none" rtlCol="0">
              <a:spAutoFit/>
            </a:bodyPr>
            <a:lstStyle/>
            <a:p>
              <a:r>
                <a:rPr lang="en-US" i="1"/>
                <a:t>	 </a:t>
              </a:r>
              <a:r>
                <a:rPr lang="en-US" i="1" smtClean="0"/>
                <a:t>         </a:t>
              </a:r>
              <a:r>
                <a:rPr lang="en-US" sz="2400" i="1" smtClean="0"/>
                <a:t>Privacy</a:t>
              </a:r>
            </a:p>
            <a:p>
              <a:pPr algn="ctr"/>
              <a:endParaRPr lang="en-US" sz="2400" i="1" smtClean="0"/>
            </a:p>
            <a:p>
              <a:pPr algn="ctr"/>
              <a:endParaRPr lang="en-US" sz="2400" i="1" smtClean="0"/>
            </a:p>
            <a:p>
              <a:endParaRPr lang="en-US" sz="2400" i="1" smtClean="0"/>
            </a:p>
            <a:p>
              <a:r>
                <a:rPr lang="en-US" sz="2400" i="1" smtClean="0"/>
                <a:t>Security		Freedom</a:t>
              </a:r>
            </a:p>
          </p:txBody>
        </p:sp>
        <p:cxnSp>
          <p:nvCxnSpPr>
            <p:cNvPr id="7" name="Straight Arrow Connector 6"/>
            <p:cNvCxnSpPr/>
            <p:nvPr/>
          </p:nvCxnSpPr>
          <p:spPr>
            <a:xfrm flipV="1">
              <a:off x="7896225" y="4705350"/>
              <a:ext cx="981075" cy="1028700"/>
            </a:xfrm>
            <a:prstGeom prst="straightConnector1">
              <a:avLst/>
            </a:prstGeom>
            <a:ln w="50800">
              <a:solidFill>
                <a:srgbClr val="0070C0"/>
              </a:solidFill>
              <a:headEnd type="triangle" w="med" len="lg"/>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9315450" y="4705350"/>
              <a:ext cx="923925" cy="1057275"/>
            </a:xfrm>
            <a:prstGeom prst="straightConnector1">
              <a:avLst/>
            </a:prstGeom>
            <a:ln w="50800">
              <a:solidFill>
                <a:srgbClr val="0070C0"/>
              </a:solidFill>
              <a:headEnd type="triangle" w="med" len="lg"/>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8341783" y="5943600"/>
              <a:ext cx="1507067" cy="13759"/>
            </a:xfrm>
            <a:prstGeom prst="straightConnector1">
              <a:avLst/>
            </a:prstGeom>
            <a:ln w="50800">
              <a:solidFill>
                <a:srgbClr val="0070C0"/>
              </a:solidFill>
              <a:headEnd type="triangle" w="med" len="lg"/>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8603189" y="5244584"/>
              <a:ext cx="948272" cy="369332"/>
            </a:xfrm>
            <a:prstGeom prst="rect">
              <a:avLst/>
            </a:prstGeom>
          </p:spPr>
          <p:txBody>
            <a:bodyPr wrap="none">
              <a:spAutoFit/>
            </a:bodyPr>
            <a:lstStyle/>
            <a:p>
              <a:pPr algn="ctr"/>
              <a:r>
                <a:rPr lang="en-US" i="1">
                  <a:solidFill>
                    <a:schemeClr val="bg1">
                      <a:lumMod val="65000"/>
                    </a:schemeClr>
                  </a:solidFill>
                </a:rPr>
                <a:t>tradeoff</a:t>
              </a:r>
            </a:p>
          </p:txBody>
        </p:sp>
      </p:grpSp>
    </p:spTree>
    <p:extLst>
      <p:ext uri="{BB962C8B-B14F-4D97-AF65-F5344CB8AC3E}">
        <p14:creationId xmlns:p14="http://schemas.microsoft.com/office/powerpoint/2010/main" val="11825903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Do we have a right to privacy</a:t>
            </a:r>
            <a:r>
              <a:rPr lang="en-US" smtClean="0"/>
              <a:t>?</a:t>
            </a:r>
            <a:endParaRPr lang="en-US"/>
          </a:p>
        </p:txBody>
      </p:sp>
      <p:sp>
        <p:nvSpPr>
          <p:cNvPr id="3" name="Content Placeholder 2"/>
          <p:cNvSpPr>
            <a:spLocks noGrp="1"/>
          </p:cNvSpPr>
          <p:nvPr>
            <p:ph idx="1"/>
          </p:nvPr>
        </p:nvSpPr>
        <p:spPr/>
        <p:txBody>
          <a:bodyPr>
            <a:normAutofit/>
          </a:bodyPr>
          <a:lstStyle/>
          <a:p>
            <a:r>
              <a:rPr lang="en-US" sz="3600" smtClean="0"/>
              <a:t>Surprisingly, a right to privacy is not in the US Constitution, but </a:t>
            </a:r>
            <a:r>
              <a:rPr lang="en-US" sz="3600"/>
              <a:t>the Supreme Court </a:t>
            </a:r>
            <a:r>
              <a:rPr lang="en-US" sz="3600" smtClean="0"/>
              <a:t>has interpreted it to be </a:t>
            </a:r>
            <a:r>
              <a:rPr lang="en-US" sz="3600" i="1" smtClean="0"/>
              <a:t>implied</a:t>
            </a:r>
            <a:r>
              <a:rPr lang="en-US" sz="3600" smtClean="0"/>
              <a:t> by other rights in the Bill of Rights...</a:t>
            </a:r>
          </a:p>
        </p:txBody>
      </p:sp>
      <p:sp>
        <p:nvSpPr>
          <p:cNvPr id="2" name="Slide Number Placeholder 1"/>
          <p:cNvSpPr>
            <a:spLocks noGrp="1"/>
          </p:cNvSpPr>
          <p:nvPr>
            <p:ph type="sldNum" sz="quarter" idx="12"/>
          </p:nvPr>
        </p:nvSpPr>
        <p:spPr/>
        <p:txBody>
          <a:bodyPr/>
          <a:lstStyle/>
          <a:p>
            <a:fld id="{F730B77C-3BBC-4516-8B1E-045F6BD2B884}" type="slidenum">
              <a:rPr lang="en-US" smtClean="0"/>
              <a:t>64</a:t>
            </a:fld>
            <a:endParaRPr lang="en-US"/>
          </a:p>
        </p:txBody>
      </p:sp>
    </p:spTree>
    <p:extLst>
      <p:ext uri="{BB962C8B-B14F-4D97-AF65-F5344CB8AC3E}">
        <p14:creationId xmlns:p14="http://schemas.microsoft.com/office/powerpoint/2010/main" val="18232531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Do we have a right to privacy</a:t>
            </a:r>
            <a:r>
              <a:rPr lang="en-US" smtClean="0"/>
              <a:t>?</a:t>
            </a:r>
            <a:endParaRPr lang="en-US"/>
          </a:p>
        </p:txBody>
      </p:sp>
      <p:sp>
        <p:nvSpPr>
          <p:cNvPr id="3" name="Content Placeholder 2"/>
          <p:cNvSpPr>
            <a:spLocks noGrp="1"/>
          </p:cNvSpPr>
          <p:nvPr>
            <p:ph idx="1"/>
          </p:nvPr>
        </p:nvSpPr>
        <p:spPr>
          <a:xfrm>
            <a:off x="838200" y="1825624"/>
            <a:ext cx="10515600" cy="5032375"/>
          </a:xfrm>
        </p:spPr>
        <p:txBody>
          <a:bodyPr>
            <a:normAutofit/>
          </a:bodyPr>
          <a:lstStyle/>
          <a:p>
            <a:r>
              <a:rPr lang="en-US" sz="3600" smtClean="0"/>
              <a:t>Surprisingly, a right to privacy is not in the US Constitution, but </a:t>
            </a:r>
            <a:r>
              <a:rPr lang="en-US" sz="3600"/>
              <a:t>the Supreme Court </a:t>
            </a:r>
            <a:r>
              <a:rPr lang="en-US" sz="3600" smtClean="0"/>
              <a:t>has interpreted it to be </a:t>
            </a:r>
            <a:r>
              <a:rPr lang="en-US" sz="3600" i="1" smtClean="0"/>
              <a:t>implied</a:t>
            </a:r>
            <a:r>
              <a:rPr lang="en-US" sz="3600" smtClean="0"/>
              <a:t> by other rights in the Bill of Rights</a:t>
            </a:r>
          </a:p>
          <a:p>
            <a:r>
              <a:rPr lang="en-US" sz="3600"/>
              <a:t>4th </a:t>
            </a:r>
            <a:r>
              <a:rPr lang="en-US" sz="3600" smtClean="0"/>
              <a:t>Amendment, Bill of Rights:</a:t>
            </a:r>
          </a:p>
          <a:p>
            <a:pPr marL="457200" lvl="1" indent="0">
              <a:buNone/>
            </a:pPr>
            <a:r>
              <a:rPr lang="en-US" sz="3200" i="1" smtClean="0"/>
              <a:t>The </a:t>
            </a:r>
            <a:r>
              <a:rPr lang="en-US" sz="3200" i="1"/>
              <a:t>right of the people to be secure in their persons, houses, papers, and effects, against unreasonable searches and seizures, shall not be violated, and no warrants shall issue, but upon probable cause, supported by oath or affirmation, and particularly describing the place to be searched, and the persons or things to be seized</a:t>
            </a:r>
            <a:r>
              <a:rPr lang="en-US" sz="3200" i="1" smtClean="0"/>
              <a:t>.</a:t>
            </a:r>
            <a:endParaRPr lang="en-US" sz="3200" i="1"/>
          </a:p>
        </p:txBody>
      </p:sp>
      <p:sp>
        <p:nvSpPr>
          <p:cNvPr id="2" name="Slide Number Placeholder 1"/>
          <p:cNvSpPr>
            <a:spLocks noGrp="1"/>
          </p:cNvSpPr>
          <p:nvPr>
            <p:ph type="sldNum" sz="quarter" idx="12"/>
          </p:nvPr>
        </p:nvSpPr>
        <p:spPr/>
        <p:txBody>
          <a:bodyPr/>
          <a:lstStyle/>
          <a:p>
            <a:fld id="{F730B77C-3BBC-4516-8B1E-045F6BD2B884}" type="slidenum">
              <a:rPr lang="en-US" smtClean="0"/>
              <a:t>65</a:t>
            </a:fld>
            <a:endParaRPr lang="en-US"/>
          </a:p>
        </p:txBody>
      </p:sp>
    </p:spTree>
    <p:extLst>
      <p:ext uri="{BB962C8B-B14F-4D97-AF65-F5344CB8AC3E}">
        <p14:creationId xmlns:p14="http://schemas.microsoft.com/office/powerpoint/2010/main" val="39900150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Things that are protected:</a:t>
            </a:r>
            <a:endParaRPr lang="en-US"/>
          </a:p>
        </p:txBody>
      </p:sp>
      <p:sp>
        <p:nvSpPr>
          <p:cNvPr id="3" name="Content Placeholder 2"/>
          <p:cNvSpPr>
            <a:spLocks noGrp="1"/>
          </p:cNvSpPr>
          <p:nvPr>
            <p:ph idx="1"/>
          </p:nvPr>
        </p:nvSpPr>
        <p:spPr/>
        <p:txBody>
          <a:bodyPr>
            <a:normAutofit/>
          </a:bodyPr>
          <a:lstStyle/>
          <a:p>
            <a:pPr marL="0" indent="0">
              <a:buNone/>
            </a:pPr>
            <a:r>
              <a:rPr lang="en-US" sz="3200"/>
              <a:t>What information is legally private and </a:t>
            </a:r>
            <a:r>
              <a:rPr lang="en-US" sz="3200" i="1"/>
              <a:t>must be kept secure</a:t>
            </a:r>
            <a:r>
              <a:rPr lang="en-US" sz="3200"/>
              <a:t>?</a:t>
            </a:r>
          </a:p>
          <a:p>
            <a:pPr marL="457200"/>
            <a:r>
              <a:rPr lang="en-US" sz="3200" smtClean="0"/>
              <a:t>medical records</a:t>
            </a:r>
          </a:p>
          <a:p>
            <a:pPr marL="457200"/>
            <a:r>
              <a:rPr lang="en-US" sz="3200"/>
              <a:t>academic records</a:t>
            </a:r>
          </a:p>
          <a:p>
            <a:pPr marL="457200"/>
            <a:r>
              <a:rPr lang="en-US" sz="3200" smtClean="0"/>
              <a:t>financial records</a:t>
            </a:r>
          </a:p>
          <a:p>
            <a:pPr marL="457200"/>
            <a:r>
              <a:rPr lang="en-US" sz="3200" smtClean="0"/>
              <a:t>credit records</a:t>
            </a:r>
          </a:p>
          <a:p>
            <a:pPr marL="457200"/>
            <a:r>
              <a:rPr lang="en-US" sz="3200" smtClean="0"/>
              <a:t>employment records</a:t>
            </a:r>
          </a:p>
          <a:p>
            <a:pPr marL="457200"/>
            <a:r>
              <a:rPr lang="en-US" sz="3200" smtClean="0"/>
              <a:t>voting </a:t>
            </a:r>
            <a:r>
              <a:rPr lang="en-US" sz="3200"/>
              <a:t>records </a:t>
            </a:r>
          </a:p>
          <a:p>
            <a:pPr marL="457200"/>
            <a:endParaRPr lang="en-US" sz="3200"/>
          </a:p>
        </p:txBody>
      </p:sp>
      <p:sp>
        <p:nvSpPr>
          <p:cNvPr id="4" name="Slide Number Placeholder 3"/>
          <p:cNvSpPr>
            <a:spLocks noGrp="1"/>
          </p:cNvSpPr>
          <p:nvPr>
            <p:ph type="sldNum" sz="quarter" idx="12"/>
          </p:nvPr>
        </p:nvSpPr>
        <p:spPr/>
        <p:txBody>
          <a:bodyPr/>
          <a:lstStyle/>
          <a:p>
            <a:fld id="{F730B77C-3BBC-4516-8B1E-045F6BD2B884}" type="slidenum">
              <a:rPr lang="en-US" smtClean="0"/>
              <a:t>66</a:t>
            </a:fld>
            <a:endParaRPr lang="en-US"/>
          </a:p>
        </p:txBody>
      </p:sp>
      <p:sp>
        <p:nvSpPr>
          <p:cNvPr id="5" name="TextBox 4"/>
          <p:cNvSpPr txBox="1"/>
          <p:nvPr/>
        </p:nvSpPr>
        <p:spPr>
          <a:xfrm>
            <a:off x="6645244" y="3123446"/>
            <a:ext cx="4037845" cy="707886"/>
          </a:xfrm>
          <a:prstGeom prst="rect">
            <a:avLst/>
          </a:prstGeom>
          <a:noFill/>
        </p:spPr>
        <p:txBody>
          <a:bodyPr wrap="square" rtlCol="0">
            <a:spAutoFit/>
          </a:bodyPr>
          <a:lstStyle/>
          <a:p>
            <a:r>
              <a:rPr lang="en-US" sz="2000" i="1" smtClean="0"/>
              <a:t>we are going to talk about HIPAA and FERPA in a few slides...</a:t>
            </a:r>
            <a:endParaRPr lang="en-US" sz="2000" i="1"/>
          </a:p>
        </p:txBody>
      </p:sp>
    </p:spTree>
    <p:extLst>
      <p:ext uri="{BB962C8B-B14F-4D97-AF65-F5344CB8AC3E}">
        <p14:creationId xmlns:p14="http://schemas.microsoft.com/office/powerpoint/2010/main" val="31043713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Things that are not protected:</a:t>
            </a:r>
            <a:endParaRPr lang="en-US"/>
          </a:p>
        </p:txBody>
      </p:sp>
      <p:sp>
        <p:nvSpPr>
          <p:cNvPr id="3" name="Content Placeholder 2"/>
          <p:cNvSpPr>
            <a:spLocks noGrp="1"/>
          </p:cNvSpPr>
          <p:nvPr>
            <p:ph idx="1"/>
          </p:nvPr>
        </p:nvSpPr>
        <p:spPr>
          <a:xfrm>
            <a:off x="838200" y="1597688"/>
            <a:ext cx="10515600" cy="4579275"/>
          </a:xfrm>
        </p:spPr>
        <p:txBody>
          <a:bodyPr>
            <a:normAutofit/>
          </a:bodyPr>
          <a:lstStyle/>
          <a:p>
            <a:r>
              <a:rPr lang="en-US" sz="3200" smtClean="0"/>
              <a:t>Tweets</a:t>
            </a:r>
          </a:p>
          <a:p>
            <a:r>
              <a:rPr lang="en-US" sz="3200"/>
              <a:t>Facebook </a:t>
            </a:r>
            <a:r>
              <a:rPr lang="en-US" sz="3200" smtClean="0"/>
              <a:t>posts</a:t>
            </a:r>
          </a:p>
          <a:p>
            <a:r>
              <a:rPr lang="en-US" sz="3200" smtClean="0"/>
              <a:t>Google searches</a:t>
            </a:r>
          </a:p>
          <a:p>
            <a:r>
              <a:rPr lang="en-US" sz="3200" smtClean="0"/>
              <a:t>emails  </a:t>
            </a:r>
          </a:p>
          <a:p>
            <a:pPr lvl="1"/>
            <a:r>
              <a:rPr lang="en-US" sz="2800" smtClean="0"/>
              <a:t>they’re </a:t>
            </a:r>
            <a:r>
              <a:rPr lang="en-US" sz="2800"/>
              <a:t>not as private as you </a:t>
            </a:r>
            <a:r>
              <a:rPr lang="en-US" sz="2800" smtClean="0"/>
              <a:t>think (especially </a:t>
            </a:r>
            <a:r>
              <a:rPr lang="en-US" sz="2800"/>
              <a:t>in employer </a:t>
            </a:r>
            <a:r>
              <a:rPr lang="en-US" sz="2800" smtClean="0"/>
              <a:t>accounts)</a:t>
            </a:r>
            <a:endParaRPr lang="en-US" sz="2800"/>
          </a:p>
          <a:p>
            <a:pPr lvl="1"/>
            <a:r>
              <a:rPr lang="en-US" sz="2800"/>
              <a:t>might as well assume </a:t>
            </a:r>
            <a:r>
              <a:rPr lang="en-US" sz="2800" smtClean="0"/>
              <a:t>your emails could </a:t>
            </a:r>
            <a:r>
              <a:rPr lang="en-US" sz="2800"/>
              <a:t>become public</a:t>
            </a:r>
          </a:p>
          <a:p>
            <a:r>
              <a:rPr lang="en-US" sz="3200"/>
              <a:t>anonymous posts</a:t>
            </a:r>
            <a:r>
              <a:rPr lang="en-US" sz="3200" smtClean="0"/>
              <a:t>? (can be obtained from ISP via court order)</a:t>
            </a:r>
            <a:endParaRPr lang="en-US" sz="3200"/>
          </a:p>
          <a:p>
            <a:endParaRPr lang="en-US" smtClean="0"/>
          </a:p>
        </p:txBody>
      </p:sp>
      <p:sp>
        <p:nvSpPr>
          <p:cNvPr id="4" name="Slide Number Placeholder 3"/>
          <p:cNvSpPr>
            <a:spLocks noGrp="1"/>
          </p:cNvSpPr>
          <p:nvPr>
            <p:ph type="sldNum" sz="quarter" idx="12"/>
          </p:nvPr>
        </p:nvSpPr>
        <p:spPr/>
        <p:txBody>
          <a:bodyPr/>
          <a:lstStyle/>
          <a:p>
            <a:fld id="{F730B77C-3BBC-4516-8B1E-045F6BD2B884}" type="slidenum">
              <a:rPr lang="en-US" smtClean="0"/>
              <a:t>67</a:t>
            </a:fld>
            <a:endParaRPr lang="en-US"/>
          </a:p>
        </p:txBody>
      </p:sp>
      <p:sp>
        <p:nvSpPr>
          <p:cNvPr id="6" name="TextBox 5"/>
          <p:cNvSpPr txBox="1"/>
          <p:nvPr/>
        </p:nvSpPr>
        <p:spPr>
          <a:xfrm>
            <a:off x="5595043" y="1665838"/>
            <a:ext cx="5350597" cy="1631216"/>
          </a:xfrm>
          <a:prstGeom prst="rect">
            <a:avLst/>
          </a:prstGeom>
          <a:solidFill>
            <a:schemeClr val="bg1">
              <a:lumMod val="85000"/>
            </a:schemeClr>
          </a:solidFill>
        </p:spPr>
        <p:txBody>
          <a:bodyPr wrap="square" rtlCol="0">
            <a:spAutoFit/>
          </a:bodyPr>
          <a:lstStyle/>
          <a:p>
            <a:pPr marL="227013" indent="-227013"/>
            <a:r>
              <a:rPr lang="en-US" sz="2000" i="1" smtClean="0"/>
              <a:t>these might sound obvious, but you would be surprised how many people are not aware how public their posts are</a:t>
            </a:r>
          </a:p>
          <a:p>
            <a:pPr marL="227013" indent="-227013"/>
            <a:r>
              <a:rPr lang="en-US" sz="2000" i="1" smtClean="0"/>
              <a:t>also, once information is online,  it lasts forever, including embarrassing posts and pictures</a:t>
            </a:r>
          </a:p>
        </p:txBody>
      </p:sp>
    </p:spTree>
    <p:extLst>
      <p:ext uri="{BB962C8B-B14F-4D97-AF65-F5344CB8AC3E}">
        <p14:creationId xmlns:p14="http://schemas.microsoft.com/office/powerpoint/2010/main" val="14136239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Are these protected?</a:t>
            </a:r>
            <a:endParaRPr lang="en-US"/>
          </a:p>
        </p:txBody>
      </p:sp>
      <p:sp>
        <p:nvSpPr>
          <p:cNvPr id="3" name="Content Placeholder 2"/>
          <p:cNvSpPr>
            <a:spLocks noGrp="1"/>
          </p:cNvSpPr>
          <p:nvPr>
            <p:ph idx="1"/>
          </p:nvPr>
        </p:nvSpPr>
        <p:spPr>
          <a:xfrm>
            <a:off x="838200" y="1665838"/>
            <a:ext cx="10515600" cy="4511125"/>
          </a:xfrm>
        </p:spPr>
        <p:txBody>
          <a:bodyPr/>
          <a:lstStyle/>
          <a:p>
            <a:r>
              <a:rPr lang="en-US" smtClean="0"/>
              <a:t>library records </a:t>
            </a:r>
            <a:r>
              <a:rPr lang="en-US" sz="2400" smtClean="0"/>
              <a:t>(books you might not want others to know you checked out...)</a:t>
            </a:r>
            <a:endParaRPr lang="en-US" smtClean="0"/>
          </a:p>
          <a:p>
            <a:r>
              <a:rPr lang="en-US" smtClean="0"/>
              <a:t>video rentals</a:t>
            </a:r>
            <a:endParaRPr lang="en-US"/>
          </a:p>
          <a:p>
            <a:r>
              <a:rPr lang="en-US" smtClean="0"/>
              <a:t>online purchases</a:t>
            </a:r>
          </a:p>
          <a:p>
            <a:r>
              <a:rPr lang="en-US" smtClean="0"/>
              <a:t>phone records</a:t>
            </a:r>
          </a:p>
          <a:p>
            <a:r>
              <a:rPr lang="en-US" smtClean="0"/>
              <a:t>it often depends on company policy and security measures</a:t>
            </a:r>
          </a:p>
          <a:p>
            <a:r>
              <a:rPr lang="en-US" smtClean="0"/>
              <a:t>and most of these things can be obtained with a court order</a:t>
            </a:r>
          </a:p>
          <a:p>
            <a:endParaRPr lang="en-US"/>
          </a:p>
          <a:p>
            <a:endParaRPr lang="en-US"/>
          </a:p>
          <a:p>
            <a:endParaRPr lang="en-US"/>
          </a:p>
        </p:txBody>
      </p:sp>
      <p:sp>
        <p:nvSpPr>
          <p:cNvPr id="4" name="Slide Number Placeholder 3"/>
          <p:cNvSpPr>
            <a:spLocks noGrp="1"/>
          </p:cNvSpPr>
          <p:nvPr>
            <p:ph type="sldNum" sz="quarter" idx="12"/>
          </p:nvPr>
        </p:nvSpPr>
        <p:spPr/>
        <p:txBody>
          <a:bodyPr/>
          <a:lstStyle/>
          <a:p>
            <a:fld id="{F730B77C-3BBC-4516-8B1E-045F6BD2B884}" type="slidenum">
              <a:rPr lang="en-US" smtClean="0"/>
              <a:t>68</a:t>
            </a:fld>
            <a:endParaRPr lang="en-US"/>
          </a:p>
        </p:txBody>
      </p:sp>
      <p:sp>
        <p:nvSpPr>
          <p:cNvPr id="5" name="Rectangle 4"/>
          <p:cNvSpPr/>
          <p:nvPr/>
        </p:nvSpPr>
        <p:spPr>
          <a:xfrm>
            <a:off x="1132953" y="4870566"/>
            <a:ext cx="8991600" cy="14308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mtClean="0">
                <a:solidFill>
                  <a:schemeClr val="tx1"/>
                </a:solidFill>
              </a:rPr>
              <a:t>"</a:t>
            </a:r>
            <a:r>
              <a:rPr lang="en-US" sz="3200">
                <a:solidFill>
                  <a:schemeClr val="tx1"/>
                </a:solidFill>
              </a:rPr>
              <a:t>You have zero privacy anyway.  Get over it</a:t>
            </a:r>
            <a:r>
              <a:rPr lang="en-US" sz="3200" smtClean="0">
                <a:solidFill>
                  <a:schemeClr val="tx1"/>
                </a:solidFill>
              </a:rPr>
              <a:t>."</a:t>
            </a:r>
            <a:endParaRPr lang="en-US" sz="2800" smtClean="0">
              <a:solidFill>
                <a:schemeClr val="tx1"/>
              </a:solidFill>
            </a:endParaRPr>
          </a:p>
          <a:p>
            <a:pPr algn="ctr"/>
            <a:r>
              <a:rPr lang="en-US" sz="2800">
                <a:solidFill>
                  <a:schemeClr val="tx1"/>
                </a:solidFill>
              </a:rPr>
              <a:t>Scott McNealy </a:t>
            </a:r>
            <a:r>
              <a:rPr lang="en-US" sz="2800" smtClean="0">
                <a:solidFill>
                  <a:schemeClr val="tx1"/>
                </a:solidFill>
              </a:rPr>
              <a:t>(Sun Microsystems) (1999)</a:t>
            </a:r>
            <a:endParaRPr lang="en-US" sz="2800">
              <a:solidFill>
                <a:schemeClr val="tx1"/>
              </a:solidFill>
            </a:endParaRPr>
          </a:p>
        </p:txBody>
      </p:sp>
    </p:spTree>
    <p:extLst>
      <p:ext uri="{BB962C8B-B14F-4D97-AF65-F5344CB8AC3E}">
        <p14:creationId xmlns:p14="http://schemas.microsoft.com/office/powerpoint/2010/main" val="24072671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 descr="WSJ.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21037" y="0"/>
            <a:ext cx="8970963" cy="685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p:cNvSpPr/>
          <p:nvPr/>
        </p:nvSpPr>
        <p:spPr>
          <a:xfrm>
            <a:off x="135802" y="1254452"/>
            <a:ext cx="2592475" cy="4154984"/>
          </a:xfrm>
          <a:prstGeom prst="rect">
            <a:avLst/>
          </a:prstGeom>
        </p:spPr>
        <p:txBody>
          <a:bodyPr wrap="square">
            <a:spAutoFit/>
          </a:bodyPr>
          <a:lstStyle/>
          <a:p>
            <a:r>
              <a:rPr lang="en-US" sz="2400"/>
              <a:t>Many social media and e-commerce websites </a:t>
            </a:r>
            <a:r>
              <a:rPr lang="en-US" sz="2400" u="sng"/>
              <a:t>re-sell</a:t>
            </a:r>
            <a:r>
              <a:rPr lang="en-US" sz="2400"/>
              <a:t> your information to </a:t>
            </a:r>
            <a:r>
              <a:rPr lang="en-US" sz="2400" smtClean="0"/>
              <a:t>advertisers.</a:t>
            </a:r>
          </a:p>
          <a:p>
            <a:endParaRPr lang="en-US" sz="2400"/>
          </a:p>
          <a:p>
            <a:r>
              <a:rPr lang="en-US" sz="2400" smtClean="0"/>
              <a:t>Is this ethical?</a:t>
            </a:r>
          </a:p>
          <a:p>
            <a:endParaRPr lang="en-US" sz="2400"/>
          </a:p>
          <a:p>
            <a:r>
              <a:rPr lang="en-US" sz="2400" smtClean="0"/>
              <a:t>Is it ethical if they inform you of data privacy policies?</a:t>
            </a:r>
            <a:endParaRPr lang="en-US" sz="2400"/>
          </a:p>
        </p:txBody>
      </p:sp>
    </p:spTree>
    <p:extLst>
      <p:ext uri="{BB962C8B-B14F-4D97-AF65-F5344CB8AC3E}">
        <p14:creationId xmlns:p14="http://schemas.microsoft.com/office/powerpoint/2010/main" val="7686375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734" y="238126"/>
            <a:ext cx="11624733" cy="921808"/>
          </a:xfrm>
        </p:spPr>
        <p:txBody>
          <a:bodyPr>
            <a:normAutofit/>
          </a:bodyPr>
          <a:lstStyle/>
          <a:p>
            <a:r>
              <a:rPr lang="en-US" sz="4000" smtClean="0"/>
              <a:t>Official (US) policies about public vs. private information</a:t>
            </a:r>
            <a:endParaRPr lang="en-US" sz="4000"/>
          </a:p>
        </p:txBody>
      </p:sp>
      <p:sp>
        <p:nvSpPr>
          <p:cNvPr id="3" name="Content Placeholder 2"/>
          <p:cNvSpPr>
            <a:spLocks noGrp="1"/>
          </p:cNvSpPr>
          <p:nvPr>
            <p:ph idx="1"/>
          </p:nvPr>
        </p:nvSpPr>
        <p:spPr>
          <a:xfrm>
            <a:off x="838200" y="1493822"/>
            <a:ext cx="10515600" cy="3971940"/>
          </a:xfrm>
        </p:spPr>
        <p:txBody>
          <a:bodyPr>
            <a:noAutofit/>
          </a:bodyPr>
          <a:lstStyle/>
          <a:p>
            <a:r>
              <a:rPr lang="en-US" sz="3200"/>
              <a:t>HIPAA - Health Insurance Portability and Accountability </a:t>
            </a:r>
            <a:r>
              <a:rPr lang="en-US" sz="3200" smtClean="0"/>
              <a:t>Act (1996)</a:t>
            </a:r>
          </a:p>
          <a:p>
            <a:pPr lvl="1"/>
            <a:r>
              <a:rPr lang="en-US" sz="2800" smtClean="0"/>
              <a:t>provides </a:t>
            </a:r>
            <a:r>
              <a:rPr lang="en-US" sz="2800"/>
              <a:t>federal protections for individually identifiable health information </a:t>
            </a:r>
            <a:r>
              <a:rPr lang="en-US" sz="2800" smtClean="0"/>
              <a:t>(medical records, past conditions, test results, and treatments, etc.).  </a:t>
            </a:r>
          </a:p>
          <a:p>
            <a:pPr lvl="1"/>
            <a:r>
              <a:rPr lang="en-US" sz="2800" smtClean="0"/>
              <a:t>gives </a:t>
            </a:r>
            <a:r>
              <a:rPr lang="en-US" sz="2800"/>
              <a:t>patients an array of rights with respect to that </a:t>
            </a:r>
            <a:r>
              <a:rPr lang="en-US" sz="2800" smtClean="0"/>
              <a:t>information (e.g. disclosure to family only if patient chooses).  </a:t>
            </a:r>
          </a:p>
          <a:p>
            <a:pPr lvl="1"/>
            <a:r>
              <a:rPr lang="en-US" sz="2800" smtClean="0"/>
              <a:t>The </a:t>
            </a:r>
            <a:r>
              <a:rPr lang="en-US" sz="2800"/>
              <a:t>Privacy Rule is balanced so that it permits the disclosure of health information needed for patient care and other important purposes. </a:t>
            </a:r>
          </a:p>
        </p:txBody>
      </p:sp>
      <p:sp>
        <p:nvSpPr>
          <p:cNvPr id="4" name="Slide Number Placeholder 3"/>
          <p:cNvSpPr>
            <a:spLocks noGrp="1"/>
          </p:cNvSpPr>
          <p:nvPr>
            <p:ph type="sldNum" sz="quarter" idx="12"/>
          </p:nvPr>
        </p:nvSpPr>
        <p:spPr/>
        <p:txBody>
          <a:bodyPr/>
          <a:lstStyle/>
          <a:p>
            <a:fld id="{F730B77C-3BBC-4516-8B1E-045F6BD2B884}" type="slidenum">
              <a:rPr lang="en-US" smtClean="0"/>
              <a:t>70</a:t>
            </a:fld>
            <a:endParaRPr lang="en-US"/>
          </a:p>
        </p:txBody>
      </p:sp>
    </p:spTree>
    <p:extLst>
      <p:ext uri="{BB962C8B-B14F-4D97-AF65-F5344CB8AC3E}">
        <p14:creationId xmlns:p14="http://schemas.microsoft.com/office/powerpoint/2010/main" val="31283752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734" y="238126"/>
            <a:ext cx="11624733" cy="921808"/>
          </a:xfrm>
        </p:spPr>
        <p:txBody>
          <a:bodyPr>
            <a:normAutofit/>
          </a:bodyPr>
          <a:lstStyle/>
          <a:p>
            <a:r>
              <a:rPr lang="en-US" sz="4000" smtClean="0"/>
              <a:t>Official (US) policies about public vs. private information</a:t>
            </a:r>
            <a:endParaRPr lang="en-US" sz="4000"/>
          </a:p>
        </p:txBody>
      </p:sp>
      <p:sp>
        <p:nvSpPr>
          <p:cNvPr id="3" name="Content Placeholder 2"/>
          <p:cNvSpPr>
            <a:spLocks noGrp="1"/>
          </p:cNvSpPr>
          <p:nvPr>
            <p:ph idx="1"/>
          </p:nvPr>
        </p:nvSpPr>
        <p:spPr>
          <a:xfrm>
            <a:off x="838200" y="1493822"/>
            <a:ext cx="10515600" cy="3971940"/>
          </a:xfrm>
        </p:spPr>
        <p:txBody>
          <a:bodyPr>
            <a:noAutofit/>
          </a:bodyPr>
          <a:lstStyle/>
          <a:p>
            <a:r>
              <a:rPr lang="en-US" sz="3200" smtClean="0"/>
              <a:t>FERPA - Family Educational Rights and Privacy Act  (1974)</a:t>
            </a:r>
          </a:p>
          <a:p>
            <a:pPr lvl="1"/>
            <a:r>
              <a:rPr lang="en-US" sz="2800" smtClean="0"/>
              <a:t>gives parents certain rights with respect to their children's education records (for schools that receive funding from US Dept of Education)</a:t>
            </a:r>
          </a:p>
          <a:p>
            <a:pPr lvl="1"/>
            <a:r>
              <a:rPr lang="en-US" sz="2800" smtClean="0"/>
              <a:t>these rights transfer to the student when he or she reaches the age of 18 (hence college grades, for example, are usually protected information; release requires consent) </a:t>
            </a:r>
          </a:p>
        </p:txBody>
      </p:sp>
      <p:sp>
        <p:nvSpPr>
          <p:cNvPr id="4" name="Slide Number Placeholder 3"/>
          <p:cNvSpPr>
            <a:spLocks noGrp="1"/>
          </p:cNvSpPr>
          <p:nvPr>
            <p:ph type="sldNum" sz="quarter" idx="12"/>
          </p:nvPr>
        </p:nvSpPr>
        <p:spPr/>
        <p:txBody>
          <a:bodyPr/>
          <a:lstStyle/>
          <a:p>
            <a:fld id="{F730B77C-3BBC-4516-8B1E-045F6BD2B884}" type="slidenum">
              <a:rPr lang="en-US" smtClean="0"/>
              <a:t>71</a:t>
            </a:fld>
            <a:endParaRPr lang="en-US"/>
          </a:p>
        </p:txBody>
      </p:sp>
    </p:spTree>
    <p:extLst>
      <p:ext uri="{BB962C8B-B14F-4D97-AF65-F5344CB8AC3E}">
        <p14:creationId xmlns:p14="http://schemas.microsoft.com/office/powerpoint/2010/main" val="41650908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734" y="238126"/>
            <a:ext cx="11624733" cy="921808"/>
          </a:xfrm>
        </p:spPr>
        <p:txBody>
          <a:bodyPr>
            <a:normAutofit/>
          </a:bodyPr>
          <a:lstStyle/>
          <a:p>
            <a:r>
              <a:rPr lang="en-US" sz="4000" smtClean="0"/>
              <a:t>Official (US) policies about public vs. private information</a:t>
            </a:r>
            <a:endParaRPr lang="en-US" sz="4000"/>
          </a:p>
        </p:txBody>
      </p:sp>
      <p:sp>
        <p:nvSpPr>
          <p:cNvPr id="3" name="Content Placeholder 2"/>
          <p:cNvSpPr>
            <a:spLocks noGrp="1"/>
          </p:cNvSpPr>
          <p:nvPr>
            <p:ph idx="1"/>
          </p:nvPr>
        </p:nvSpPr>
        <p:spPr>
          <a:xfrm>
            <a:off x="838200" y="1493822"/>
            <a:ext cx="10515600" cy="3971940"/>
          </a:xfrm>
        </p:spPr>
        <p:txBody>
          <a:bodyPr>
            <a:noAutofit/>
          </a:bodyPr>
          <a:lstStyle/>
          <a:p>
            <a:r>
              <a:rPr lang="en-US" sz="3200" smtClean="0"/>
              <a:t>Social security numbers </a:t>
            </a:r>
          </a:p>
          <a:p>
            <a:pPr lvl="1"/>
            <a:r>
              <a:rPr lang="en-US" smtClean="0"/>
              <a:t>are typically protected by state laws, which govern how they are displayed (e.g. last 4 digits), communicated, stored (encryption), and used</a:t>
            </a:r>
          </a:p>
          <a:p>
            <a:pPr lvl="1"/>
            <a:r>
              <a:rPr lang="en-US" smtClean="0"/>
              <a:t>SSNs were never intended to be used for personal identification, only for income tax purposes</a:t>
            </a:r>
          </a:p>
          <a:p>
            <a:pPr lvl="1"/>
            <a:r>
              <a:rPr lang="en-US" smtClean="0"/>
              <a:t>but SSNs are used this way de facto</a:t>
            </a:r>
          </a:p>
          <a:p>
            <a:pPr lvl="1"/>
            <a:r>
              <a:rPr lang="en-US"/>
              <a:t>most applications (e.g. licenses, jobs, </a:t>
            </a:r>
            <a:r>
              <a:rPr lang="en-US" smtClean="0"/>
              <a:t>membership, credit) </a:t>
            </a:r>
            <a:r>
              <a:rPr lang="en-US"/>
              <a:t>cannot lawfully request your </a:t>
            </a:r>
            <a:r>
              <a:rPr lang="en-US" smtClean="0"/>
              <a:t>SSN, though they can refuse to do business with you</a:t>
            </a:r>
          </a:p>
          <a:p>
            <a:r>
              <a:rPr lang="en-US" sz="3200" smtClean="0"/>
              <a:t>Credit scores</a:t>
            </a:r>
          </a:p>
          <a:p>
            <a:pPr lvl="1"/>
            <a:r>
              <a:rPr lang="en-US" smtClean="0"/>
              <a:t>these are managed by public companies</a:t>
            </a:r>
          </a:p>
          <a:p>
            <a:pPr lvl="1"/>
            <a:r>
              <a:rPr lang="en-US" smtClean="0"/>
              <a:t>you have the right to obtain information collected on you, and to restrict who else gets access to this information</a:t>
            </a:r>
          </a:p>
          <a:p>
            <a:r>
              <a:rPr lang="en-US" smtClean="0"/>
              <a:t>Security decisions driven by </a:t>
            </a:r>
            <a:r>
              <a:rPr lang="en-US" i="1" smtClean="0"/>
              <a:t>liability</a:t>
            </a:r>
            <a:r>
              <a:rPr lang="en-US" smtClean="0"/>
              <a:t> (risk of identity theft)</a:t>
            </a:r>
          </a:p>
          <a:p>
            <a:endParaRPr lang="en-US" sz="3200"/>
          </a:p>
        </p:txBody>
      </p:sp>
      <p:sp>
        <p:nvSpPr>
          <p:cNvPr id="4" name="Slide Number Placeholder 3"/>
          <p:cNvSpPr>
            <a:spLocks noGrp="1"/>
          </p:cNvSpPr>
          <p:nvPr>
            <p:ph type="sldNum" sz="quarter" idx="12"/>
          </p:nvPr>
        </p:nvSpPr>
        <p:spPr/>
        <p:txBody>
          <a:bodyPr/>
          <a:lstStyle/>
          <a:p>
            <a:fld id="{F730B77C-3BBC-4516-8B1E-045F6BD2B884}" type="slidenum">
              <a:rPr lang="en-US" smtClean="0"/>
              <a:t>72</a:t>
            </a:fld>
            <a:endParaRPr lang="en-US"/>
          </a:p>
        </p:txBody>
      </p:sp>
    </p:spTree>
    <p:extLst>
      <p:ext uri="{BB962C8B-B14F-4D97-AF65-F5344CB8AC3E}">
        <p14:creationId xmlns:p14="http://schemas.microsoft.com/office/powerpoint/2010/main" val="202983011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Human-subjects testing</a:t>
            </a:r>
            <a:endParaRPr lang="en-US"/>
          </a:p>
        </p:txBody>
      </p:sp>
      <p:sp>
        <p:nvSpPr>
          <p:cNvPr id="3" name="Content Placeholder 2"/>
          <p:cNvSpPr>
            <a:spLocks noGrp="1"/>
          </p:cNvSpPr>
          <p:nvPr>
            <p:ph idx="1"/>
          </p:nvPr>
        </p:nvSpPr>
        <p:spPr>
          <a:xfrm>
            <a:off x="838199" y="1825625"/>
            <a:ext cx="10958565" cy="4351338"/>
          </a:xfrm>
        </p:spPr>
        <p:txBody>
          <a:bodyPr>
            <a:normAutofit fontScale="92500" lnSpcReduction="10000"/>
          </a:bodyPr>
          <a:lstStyle/>
          <a:p>
            <a:r>
              <a:rPr lang="en-US" sz="3200"/>
              <a:t>user-interface studies </a:t>
            </a:r>
            <a:r>
              <a:rPr lang="en-US" sz="3200" smtClean="0"/>
              <a:t>are often used in software development</a:t>
            </a:r>
          </a:p>
          <a:p>
            <a:r>
              <a:rPr lang="en-US" sz="3200" smtClean="0"/>
              <a:t>implications of privacy laws</a:t>
            </a:r>
          </a:p>
          <a:p>
            <a:r>
              <a:rPr lang="en-US" sz="3200" smtClean="0"/>
              <a:t>software user-interface </a:t>
            </a:r>
            <a:r>
              <a:rPr lang="en-US" sz="3200"/>
              <a:t>studies </a:t>
            </a:r>
            <a:r>
              <a:rPr lang="en-US" sz="3200" smtClean="0"/>
              <a:t>must:</a:t>
            </a:r>
          </a:p>
          <a:p>
            <a:pPr lvl="1"/>
            <a:r>
              <a:rPr lang="en-US" sz="2800" smtClean="0"/>
              <a:t>make users aware of risks</a:t>
            </a:r>
          </a:p>
          <a:p>
            <a:pPr lvl="1"/>
            <a:r>
              <a:rPr lang="en-US" sz="2800" smtClean="0"/>
              <a:t>obtain consent (signed release forms)</a:t>
            </a:r>
          </a:p>
          <a:p>
            <a:pPr lvl="1"/>
            <a:r>
              <a:rPr lang="en-US" sz="2800" smtClean="0"/>
              <a:t>protect users' identities and personal data</a:t>
            </a:r>
          </a:p>
          <a:p>
            <a:pPr lvl="1"/>
            <a:r>
              <a:rPr lang="en-US" sz="2800" smtClean="0"/>
              <a:t>obtain permission from IRB (Institutional Research Board), which requires submitting full description of experiment, justification of human subjects, subject selection procedures, mitigation of risks, etc.</a:t>
            </a:r>
          </a:p>
          <a:p>
            <a:pPr lvl="1"/>
            <a:r>
              <a:rPr lang="en-US" sz="2800" smtClean="0"/>
              <a:t>if you report/pubish any data, it must be "de-identified", or presented in aggregate (e.g. as statistical summary)</a:t>
            </a:r>
          </a:p>
          <a:p>
            <a:endParaRPr lang="en-US"/>
          </a:p>
        </p:txBody>
      </p:sp>
    </p:spTree>
    <p:extLst>
      <p:ext uri="{BB962C8B-B14F-4D97-AF65-F5344CB8AC3E}">
        <p14:creationId xmlns:p14="http://schemas.microsoft.com/office/powerpoint/2010/main" val="6593603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80720"/>
            <a:ext cx="10515600" cy="5496243"/>
          </a:xfrm>
        </p:spPr>
        <p:txBody>
          <a:bodyPr>
            <a:normAutofit/>
          </a:bodyPr>
          <a:lstStyle/>
          <a:p>
            <a:r>
              <a:rPr lang="en-US" sz="3200" smtClean="0"/>
              <a:t>As software engineers, we have to protect things like SSN and credit card numbers</a:t>
            </a:r>
          </a:p>
          <a:p>
            <a:r>
              <a:rPr lang="en-US" sz="3200" smtClean="0"/>
              <a:t>methods:</a:t>
            </a:r>
          </a:p>
          <a:p>
            <a:pPr lvl="1"/>
            <a:r>
              <a:rPr lang="en-US" sz="2800" smtClean="0"/>
              <a:t>passwords - what strength? what frequency of change?</a:t>
            </a:r>
          </a:p>
          <a:p>
            <a:pPr lvl="1"/>
            <a:r>
              <a:rPr lang="en-US" sz="2800" smtClean="0"/>
              <a:t>firewalls</a:t>
            </a:r>
          </a:p>
          <a:p>
            <a:pPr lvl="1"/>
            <a:r>
              <a:rPr lang="en-US" sz="2800" smtClean="0"/>
              <a:t>use encryption - how many bits?</a:t>
            </a:r>
          </a:p>
          <a:p>
            <a:r>
              <a:rPr lang="en-US" sz="3200" smtClean="0"/>
              <a:t>there is a </a:t>
            </a:r>
            <a:r>
              <a:rPr lang="en-US" sz="3200" smtClean="0">
                <a:solidFill>
                  <a:srgbClr val="FF0000"/>
                </a:solidFill>
              </a:rPr>
              <a:t>tradeoff</a:t>
            </a:r>
            <a:r>
              <a:rPr lang="en-US" sz="3200" smtClean="0"/>
              <a:t>: effort vs. risk</a:t>
            </a:r>
          </a:p>
          <a:p>
            <a:r>
              <a:rPr lang="en-US" sz="3200" smtClean="0"/>
              <a:t>the problem is, people differ on perceive risk (probability of being hacked)</a:t>
            </a:r>
          </a:p>
        </p:txBody>
      </p:sp>
      <p:sp>
        <p:nvSpPr>
          <p:cNvPr id="2" name="Slide Number Placeholder 1"/>
          <p:cNvSpPr>
            <a:spLocks noGrp="1"/>
          </p:cNvSpPr>
          <p:nvPr>
            <p:ph type="sldNum" sz="quarter" idx="12"/>
          </p:nvPr>
        </p:nvSpPr>
        <p:spPr/>
        <p:txBody>
          <a:bodyPr/>
          <a:lstStyle/>
          <a:p>
            <a:fld id="{F730B77C-3BBC-4516-8B1E-045F6BD2B884}" type="slidenum">
              <a:rPr lang="en-US" smtClean="0"/>
              <a:t>74</a:t>
            </a:fld>
            <a:endParaRPr lang="en-US"/>
          </a:p>
        </p:txBody>
      </p:sp>
    </p:spTree>
    <p:extLst>
      <p:ext uri="{BB962C8B-B14F-4D97-AF65-F5344CB8AC3E}">
        <p14:creationId xmlns:p14="http://schemas.microsoft.com/office/powerpoint/2010/main" val="38322670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Disclosure-of-data-breach </a:t>
            </a:r>
            <a:r>
              <a:rPr lang="en-US"/>
              <a:t>laws </a:t>
            </a:r>
          </a:p>
        </p:txBody>
      </p:sp>
      <p:sp>
        <p:nvSpPr>
          <p:cNvPr id="3" name="Content Placeholder 2"/>
          <p:cNvSpPr>
            <a:spLocks noGrp="1"/>
          </p:cNvSpPr>
          <p:nvPr>
            <p:ph idx="1"/>
          </p:nvPr>
        </p:nvSpPr>
        <p:spPr/>
        <p:txBody>
          <a:bodyPr/>
          <a:lstStyle/>
          <a:p>
            <a:r>
              <a:rPr lang="en-US" smtClean="0"/>
              <a:t>laws </a:t>
            </a:r>
            <a:r>
              <a:rPr lang="en-US"/>
              <a:t>depend on </a:t>
            </a:r>
            <a:r>
              <a:rPr lang="en-US" smtClean="0"/>
              <a:t>state</a:t>
            </a:r>
          </a:p>
          <a:p>
            <a:r>
              <a:rPr lang="en-US" smtClean="0"/>
              <a:t>here are some examples...</a:t>
            </a:r>
            <a:endParaRPr lang="en-US"/>
          </a:p>
          <a:p>
            <a:pPr lvl="1"/>
            <a:r>
              <a:rPr lang="en-US" smtClean="0"/>
              <a:t>notification usually required in writing (alternatively by phone or email)</a:t>
            </a:r>
          </a:p>
          <a:p>
            <a:pPr lvl="1"/>
            <a:r>
              <a:rPr lang="en-US" smtClean="0"/>
              <a:t>timeliness: "as soon as expedient", or "without unreasonable delay"</a:t>
            </a:r>
          </a:p>
          <a:p>
            <a:pPr lvl="2"/>
            <a:r>
              <a:rPr lang="en-US" smtClean="0"/>
              <a:t>typically within 30 days</a:t>
            </a:r>
          </a:p>
          <a:p>
            <a:pPr lvl="2"/>
            <a:r>
              <a:rPr lang="en-US" smtClean="0"/>
              <a:t>delays allowed if it would impede criminal investigation</a:t>
            </a:r>
          </a:p>
          <a:p>
            <a:pPr lvl="1"/>
            <a:r>
              <a:rPr lang="en-US" smtClean="0"/>
              <a:t>media must be alerted if &gt;5,000 people affected</a:t>
            </a:r>
          </a:p>
          <a:p>
            <a:pPr lvl="1"/>
            <a:r>
              <a:rPr lang="en-US" smtClean="0"/>
              <a:t>exemptions for encrypted data? "immaterial" breaches?</a:t>
            </a:r>
            <a:endParaRPr lang="en-US"/>
          </a:p>
          <a:p>
            <a:r>
              <a:rPr lang="en-US" smtClean="0"/>
              <a:t>Personal </a:t>
            </a:r>
            <a:r>
              <a:rPr lang="en-US"/>
              <a:t>Data Notification and Protection Act of 2015 </a:t>
            </a:r>
            <a:endParaRPr lang="en-US" smtClean="0"/>
          </a:p>
          <a:p>
            <a:pPr lvl="1"/>
            <a:r>
              <a:rPr lang="en-US" smtClean="0"/>
              <a:t>national </a:t>
            </a:r>
            <a:r>
              <a:rPr lang="en-US"/>
              <a:t>standard proposed, but not yet passed by US </a:t>
            </a:r>
            <a:r>
              <a:rPr lang="en-US" smtClean="0"/>
              <a:t>Congress</a:t>
            </a:r>
          </a:p>
        </p:txBody>
      </p:sp>
      <p:sp>
        <p:nvSpPr>
          <p:cNvPr id="4" name="Slide Number Placeholder 3"/>
          <p:cNvSpPr>
            <a:spLocks noGrp="1"/>
          </p:cNvSpPr>
          <p:nvPr>
            <p:ph type="sldNum" sz="quarter" idx="12"/>
          </p:nvPr>
        </p:nvSpPr>
        <p:spPr/>
        <p:txBody>
          <a:bodyPr/>
          <a:lstStyle/>
          <a:p>
            <a:fld id="{F730B77C-3BBC-4516-8B1E-045F6BD2B884}" type="slidenum">
              <a:rPr lang="en-US" smtClean="0"/>
              <a:t>75</a:t>
            </a:fld>
            <a:endParaRPr lang="en-US"/>
          </a:p>
        </p:txBody>
      </p:sp>
    </p:spTree>
    <p:extLst>
      <p:ext uri="{BB962C8B-B14F-4D97-AF65-F5344CB8AC3E}">
        <p14:creationId xmlns:p14="http://schemas.microsoft.com/office/powerpoint/2010/main" val="32050250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Examples of Sensitive Personally Identifiable Information covered by security breach laws: </a:t>
            </a:r>
            <a:endParaRPr lang="en-US"/>
          </a:p>
        </p:txBody>
      </p:sp>
      <p:sp>
        <p:nvSpPr>
          <p:cNvPr id="3" name="Content Placeholder 2"/>
          <p:cNvSpPr>
            <a:spLocks noGrp="1"/>
          </p:cNvSpPr>
          <p:nvPr>
            <p:ph idx="1"/>
          </p:nvPr>
        </p:nvSpPr>
        <p:spPr/>
        <p:txBody>
          <a:bodyPr>
            <a:normAutofit fontScale="92500" lnSpcReduction="20000"/>
          </a:bodyPr>
          <a:lstStyle/>
          <a:p>
            <a:pPr lvl="1">
              <a:spcBef>
                <a:spcPts val="800"/>
              </a:spcBef>
            </a:pPr>
            <a:r>
              <a:rPr lang="en-US" sz="2000" smtClean="0"/>
              <a:t>(</a:t>
            </a:r>
            <a:r>
              <a:rPr lang="en-US" sz="2000"/>
              <a:t>1) an individual’s first and last name or first initial and last name in combination with any two of the following data elements: </a:t>
            </a:r>
          </a:p>
          <a:p>
            <a:pPr lvl="2">
              <a:spcBef>
                <a:spcPts val="800"/>
              </a:spcBef>
            </a:pPr>
            <a:r>
              <a:rPr lang="en-US" sz="1600"/>
              <a:t>(A) home address or telephone number; </a:t>
            </a:r>
          </a:p>
          <a:p>
            <a:pPr lvl="2">
              <a:spcBef>
                <a:spcPts val="800"/>
              </a:spcBef>
            </a:pPr>
            <a:r>
              <a:rPr lang="en-US" sz="1600"/>
              <a:t>(B) Mother’s maiden name; </a:t>
            </a:r>
          </a:p>
          <a:p>
            <a:pPr lvl="2">
              <a:spcBef>
                <a:spcPts val="800"/>
              </a:spcBef>
            </a:pPr>
            <a:r>
              <a:rPr lang="en-US" sz="1600"/>
              <a:t>(C) month, day, and year of birth;  </a:t>
            </a:r>
          </a:p>
          <a:p>
            <a:pPr lvl="1">
              <a:spcBef>
                <a:spcPts val="800"/>
              </a:spcBef>
            </a:pPr>
            <a:r>
              <a:rPr lang="en-US" sz="2000"/>
              <a:t>(2) a non-truncated social security number, driver’s license number, passport number, or alien registration number or other government-issued unique identification number; </a:t>
            </a:r>
          </a:p>
          <a:p>
            <a:pPr lvl="1">
              <a:spcBef>
                <a:spcPts val="800"/>
              </a:spcBef>
            </a:pPr>
            <a:r>
              <a:rPr lang="en-US" sz="2000"/>
              <a:t>(3) unique biometric data such as a finger print...</a:t>
            </a:r>
          </a:p>
          <a:p>
            <a:pPr lvl="1">
              <a:spcBef>
                <a:spcPts val="800"/>
              </a:spcBef>
            </a:pPr>
            <a:r>
              <a:rPr lang="en-US" sz="2000"/>
              <a:t>(5) a user name or electronic mail address, in combination with a password or security question and answer that would permit access to an online account; or </a:t>
            </a:r>
          </a:p>
          <a:p>
            <a:pPr lvl="1">
              <a:spcBef>
                <a:spcPts val="800"/>
              </a:spcBef>
            </a:pPr>
            <a:r>
              <a:rPr lang="en-US" sz="2000"/>
              <a:t>(6) any combination of the following data elements: </a:t>
            </a:r>
          </a:p>
          <a:p>
            <a:pPr lvl="1">
              <a:spcBef>
                <a:spcPts val="800"/>
              </a:spcBef>
            </a:pPr>
            <a:r>
              <a:rPr lang="en-US" sz="2000"/>
              <a:t>(A) an individual’s first and last name or first initial and last name; </a:t>
            </a:r>
          </a:p>
          <a:p>
            <a:pPr lvl="1">
              <a:spcBef>
                <a:spcPts val="800"/>
              </a:spcBef>
            </a:pPr>
            <a:r>
              <a:rPr lang="en-US" sz="2000"/>
              <a:t>(B) a unique account identifier, including a financial account number or credit or debit card number, electronic identification number, user name, or routing code; or </a:t>
            </a:r>
          </a:p>
          <a:p>
            <a:pPr lvl="1">
              <a:spcBef>
                <a:spcPts val="800"/>
              </a:spcBef>
            </a:pPr>
            <a:r>
              <a:rPr lang="en-US" sz="2000"/>
              <a:t>(C) any security code, access code, or password. </a:t>
            </a:r>
          </a:p>
          <a:p>
            <a:endParaRPr lang="en-US"/>
          </a:p>
          <a:p>
            <a:endParaRPr lang="en-US"/>
          </a:p>
          <a:p>
            <a:endParaRPr lang="en-US"/>
          </a:p>
        </p:txBody>
      </p:sp>
      <p:sp>
        <p:nvSpPr>
          <p:cNvPr id="4" name="Slide Number Placeholder 3"/>
          <p:cNvSpPr>
            <a:spLocks noGrp="1"/>
          </p:cNvSpPr>
          <p:nvPr>
            <p:ph type="sldNum" sz="quarter" idx="12"/>
          </p:nvPr>
        </p:nvSpPr>
        <p:spPr/>
        <p:txBody>
          <a:bodyPr/>
          <a:lstStyle/>
          <a:p>
            <a:fld id="{F730B77C-3BBC-4516-8B1E-045F6BD2B884}" type="slidenum">
              <a:rPr lang="en-US" smtClean="0"/>
              <a:t>76</a:t>
            </a:fld>
            <a:endParaRPr lang="en-US"/>
          </a:p>
        </p:txBody>
      </p:sp>
    </p:spTree>
    <p:extLst>
      <p:ext uri="{BB962C8B-B14F-4D97-AF65-F5344CB8AC3E}">
        <p14:creationId xmlns:p14="http://schemas.microsoft.com/office/powerpoint/2010/main" val="17773714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51438"/>
            <a:ext cx="10515600" cy="5425525"/>
          </a:xfrm>
        </p:spPr>
        <p:txBody>
          <a:bodyPr/>
          <a:lstStyle/>
          <a:p>
            <a:r>
              <a:rPr lang="en-US" smtClean="0"/>
              <a:t>We have the capability to manipulate technology to make it do amazing things</a:t>
            </a:r>
          </a:p>
          <a:p>
            <a:r>
              <a:rPr lang="en-US" smtClean="0"/>
              <a:t>but just because you </a:t>
            </a:r>
            <a:r>
              <a:rPr lang="en-US" i="1" smtClean="0"/>
              <a:t>can</a:t>
            </a:r>
            <a:r>
              <a:rPr lang="en-US" smtClean="0"/>
              <a:t> do something doesn't mean you </a:t>
            </a:r>
            <a:r>
              <a:rPr lang="en-US" i="1" smtClean="0"/>
              <a:t>should</a:t>
            </a:r>
          </a:p>
          <a:p>
            <a:r>
              <a:rPr lang="en-US" smtClean="0"/>
              <a:t>think about consequences/impact on others</a:t>
            </a:r>
          </a:p>
        </p:txBody>
      </p:sp>
      <p:sp>
        <p:nvSpPr>
          <p:cNvPr id="4" name="Slide Number Placeholder 3"/>
          <p:cNvSpPr>
            <a:spLocks noGrp="1"/>
          </p:cNvSpPr>
          <p:nvPr>
            <p:ph type="sldNum" sz="quarter" idx="12"/>
          </p:nvPr>
        </p:nvSpPr>
        <p:spPr/>
        <p:txBody>
          <a:bodyPr/>
          <a:lstStyle/>
          <a:p>
            <a:fld id="{F730B77C-3BBC-4516-8B1E-045F6BD2B884}" type="slidenum">
              <a:rPr lang="en-US" smtClean="0"/>
              <a:t>77</a:t>
            </a:fld>
            <a:endParaRPr lang="en-US"/>
          </a:p>
        </p:txBody>
      </p:sp>
    </p:spTree>
    <p:extLst>
      <p:ext uri="{BB962C8B-B14F-4D97-AF65-F5344CB8AC3E}">
        <p14:creationId xmlns:p14="http://schemas.microsoft.com/office/powerpoint/2010/main" val="3188424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51438"/>
            <a:ext cx="10515600" cy="5425525"/>
          </a:xfrm>
        </p:spPr>
        <p:txBody>
          <a:bodyPr/>
          <a:lstStyle/>
          <a:p>
            <a:r>
              <a:rPr lang="en-US" smtClean="0"/>
              <a:t>We have the capability to manipulate technology to make it do amazing things</a:t>
            </a:r>
          </a:p>
          <a:p>
            <a:r>
              <a:rPr lang="en-US" smtClean="0"/>
              <a:t>but just because you </a:t>
            </a:r>
            <a:r>
              <a:rPr lang="en-US" i="1" smtClean="0"/>
              <a:t>can</a:t>
            </a:r>
            <a:r>
              <a:rPr lang="en-US" smtClean="0"/>
              <a:t> do something doesn't mean you </a:t>
            </a:r>
            <a:r>
              <a:rPr lang="en-US" i="1" smtClean="0"/>
              <a:t>should</a:t>
            </a:r>
          </a:p>
          <a:p>
            <a:r>
              <a:rPr lang="en-US"/>
              <a:t>think about consequences/impact on others</a:t>
            </a:r>
          </a:p>
          <a:p>
            <a:endParaRPr lang="en-US" smtClean="0"/>
          </a:p>
          <a:p>
            <a:r>
              <a:rPr lang="en-US"/>
              <a:t>...or as </a:t>
            </a:r>
            <a:r>
              <a:rPr lang="en-US" altLang="en-US">
                <a:solidFill>
                  <a:srgbClr val="3366FF"/>
                </a:solidFill>
              </a:rPr>
              <a:t>G</a:t>
            </a:r>
            <a:r>
              <a:rPr lang="en-US" altLang="en-US">
                <a:solidFill>
                  <a:srgbClr val="FF0000"/>
                </a:solidFill>
              </a:rPr>
              <a:t>o</a:t>
            </a:r>
            <a:r>
              <a:rPr lang="en-US" altLang="en-US">
                <a:solidFill>
                  <a:srgbClr val="FFCC00"/>
                </a:solidFill>
              </a:rPr>
              <a:t>o</a:t>
            </a:r>
            <a:r>
              <a:rPr lang="en-US" altLang="en-US">
                <a:solidFill>
                  <a:srgbClr val="3366FF"/>
                </a:solidFill>
              </a:rPr>
              <a:t>g</a:t>
            </a:r>
            <a:r>
              <a:rPr lang="en-US" altLang="en-US">
                <a:solidFill>
                  <a:srgbClr val="33CC33"/>
                </a:solidFill>
              </a:rPr>
              <a:t>l</a:t>
            </a:r>
            <a:r>
              <a:rPr lang="en-US" altLang="en-US">
                <a:solidFill>
                  <a:srgbClr val="FF0000"/>
                </a:solidFill>
              </a:rPr>
              <a:t>e</a:t>
            </a:r>
            <a:r>
              <a:rPr lang="en-US"/>
              <a:t>'s corporate motto puts it...</a:t>
            </a:r>
          </a:p>
        </p:txBody>
      </p:sp>
      <p:sp>
        <p:nvSpPr>
          <p:cNvPr id="4" name="Slide Number Placeholder 3"/>
          <p:cNvSpPr>
            <a:spLocks noGrp="1"/>
          </p:cNvSpPr>
          <p:nvPr>
            <p:ph type="sldNum" sz="quarter" idx="12"/>
          </p:nvPr>
        </p:nvSpPr>
        <p:spPr/>
        <p:txBody>
          <a:bodyPr/>
          <a:lstStyle/>
          <a:p>
            <a:fld id="{F730B77C-3BBC-4516-8B1E-045F6BD2B884}" type="slidenum">
              <a:rPr lang="en-US" smtClean="0"/>
              <a:t>78</a:t>
            </a:fld>
            <a:endParaRPr lang="en-US"/>
          </a:p>
        </p:txBody>
      </p:sp>
    </p:spTree>
    <p:extLst>
      <p:ext uri="{BB962C8B-B14F-4D97-AF65-F5344CB8AC3E}">
        <p14:creationId xmlns:p14="http://schemas.microsoft.com/office/powerpoint/2010/main" val="28440166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51438"/>
            <a:ext cx="10515600" cy="5425525"/>
          </a:xfrm>
        </p:spPr>
        <p:txBody>
          <a:bodyPr/>
          <a:lstStyle/>
          <a:p>
            <a:r>
              <a:rPr lang="en-US" smtClean="0"/>
              <a:t>We have the capability to manipulate technology to make it do amazing things</a:t>
            </a:r>
          </a:p>
          <a:p>
            <a:r>
              <a:rPr lang="en-US" smtClean="0"/>
              <a:t>but just because you </a:t>
            </a:r>
            <a:r>
              <a:rPr lang="en-US" i="1" smtClean="0"/>
              <a:t>can</a:t>
            </a:r>
            <a:r>
              <a:rPr lang="en-US" smtClean="0"/>
              <a:t> do something doesn't mean you </a:t>
            </a:r>
            <a:r>
              <a:rPr lang="en-US" i="1" smtClean="0"/>
              <a:t>should</a:t>
            </a:r>
          </a:p>
          <a:p>
            <a:r>
              <a:rPr lang="en-US"/>
              <a:t>think about consequences/impact on others</a:t>
            </a:r>
          </a:p>
          <a:p>
            <a:endParaRPr lang="en-US" smtClean="0"/>
          </a:p>
          <a:p>
            <a:r>
              <a:rPr lang="en-US"/>
              <a:t>...or as </a:t>
            </a:r>
            <a:r>
              <a:rPr lang="en-US" altLang="en-US">
                <a:solidFill>
                  <a:srgbClr val="3366FF"/>
                </a:solidFill>
              </a:rPr>
              <a:t>G</a:t>
            </a:r>
            <a:r>
              <a:rPr lang="en-US" altLang="en-US">
                <a:solidFill>
                  <a:srgbClr val="FF0000"/>
                </a:solidFill>
              </a:rPr>
              <a:t>o</a:t>
            </a:r>
            <a:r>
              <a:rPr lang="en-US" altLang="en-US">
                <a:solidFill>
                  <a:srgbClr val="FFCC00"/>
                </a:solidFill>
              </a:rPr>
              <a:t>o</a:t>
            </a:r>
            <a:r>
              <a:rPr lang="en-US" altLang="en-US">
                <a:solidFill>
                  <a:srgbClr val="3366FF"/>
                </a:solidFill>
              </a:rPr>
              <a:t>g</a:t>
            </a:r>
            <a:r>
              <a:rPr lang="en-US" altLang="en-US">
                <a:solidFill>
                  <a:srgbClr val="33CC33"/>
                </a:solidFill>
              </a:rPr>
              <a:t>l</a:t>
            </a:r>
            <a:r>
              <a:rPr lang="en-US" altLang="en-US">
                <a:solidFill>
                  <a:srgbClr val="FF0000"/>
                </a:solidFill>
              </a:rPr>
              <a:t>e</a:t>
            </a:r>
            <a:r>
              <a:rPr lang="en-US"/>
              <a:t>'s corporate motto puts it</a:t>
            </a:r>
            <a:r>
              <a:rPr lang="en-US" smtClean="0"/>
              <a:t>...</a:t>
            </a:r>
          </a:p>
          <a:p>
            <a:endParaRPr lang="en-US"/>
          </a:p>
          <a:p>
            <a:pPr marL="914400" indent="0">
              <a:buNone/>
            </a:pPr>
            <a:r>
              <a:rPr lang="en-US" i="1"/>
              <a:t>Don't be evil.</a:t>
            </a:r>
            <a:endParaRPr lang="en-US"/>
          </a:p>
        </p:txBody>
      </p:sp>
      <p:sp>
        <p:nvSpPr>
          <p:cNvPr id="4" name="Slide Number Placeholder 3"/>
          <p:cNvSpPr>
            <a:spLocks noGrp="1"/>
          </p:cNvSpPr>
          <p:nvPr>
            <p:ph type="sldNum" sz="quarter" idx="12"/>
          </p:nvPr>
        </p:nvSpPr>
        <p:spPr/>
        <p:txBody>
          <a:bodyPr/>
          <a:lstStyle/>
          <a:p>
            <a:fld id="{F730B77C-3BBC-4516-8B1E-045F6BD2B884}" type="slidenum">
              <a:rPr lang="en-US" smtClean="0"/>
              <a:t>79</a:t>
            </a:fld>
            <a:endParaRPr lang="en-US"/>
          </a:p>
        </p:txBody>
      </p:sp>
    </p:spTree>
    <p:extLst>
      <p:ext uri="{BB962C8B-B14F-4D97-AF65-F5344CB8AC3E}">
        <p14:creationId xmlns:p14="http://schemas.microsoft.com/office/powerpoint/2010/main" val="27680210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51438"/>
            <a:ext cx="10415257" cy="5425525"/>
          </a:xfrm>
        </p:spPr>
        <p:txBody>
          <a:bodyPr>
            <a:normAutofit lnSpcReduction="10000"/>
          </a:bodyPr>
          <a:lstStyle/>
          <a:p>
            <a:r>
              <a:rPr lang="en-US" smtClean="0"/>
              <a:t>We have the capability to manipulate technology to make it do amazing things</a:t>
            </a:r>
          </a:p>
          <a:p>
            <a:r>
              <a:rPr lang="en-US" smtClean="0"/>
              <a:t>but just because you </a:t>
            </a:r>
            <a:r>
              <a:rPr lang="en-US" i="1" smtClean="0"/>
              <a:t>can</a:t>
            </a:r>
            <a:r>
              <a:rPr lang="en-US" smtClean="0"/>
              <a:t> do something doesn't mean you </a:t>
            </a:r>
            <a:r>
              <a:rPr lang="en-US" i="1" smtClean="0"/>
              <a:t>should</a:t>
            </a:r>
          </a:p>
          <a:p>
            <a:r>
              <a:rPr lang="en-US"/>
              <a:t>think about consequences/impact on others</a:t>
            </a:r>
          </a:p>
          <a:p>
            <a:endParaRPr lang="en-US" smtClean="0"/>
          </a:p>
          <a:p>
            <a:r>
              <a:rPr lang="en-US"/>
              <a:t>...or as </a:t>
            </a:r>
            <a:r>
              <a:rPr lang="en-US" altLang="en-US">
                <a:solidFill>
                  <a:srgbClr val="3366FF"/>
                </a:solidFill>
              </a:rPr>
              <a:t>G</a:t>
            </a:r>
            <a:r>
              <a:rPr lang="en-US" altLang="en-US">
                <a:solidFill>
                  <a:srgbClr val="FF0000"/>
                </a:solidFill>
              </a:rPr>
              <a:t>o</a:t>
            </a:r>
            <a:r>
              <a:rPr lang="en-US" altLang="en-US">
                <a:solidFill>
                  <a:srgbClr val="FFCC00"/>
                </a:solidFill>
              </a:rPr>
              <a:t>o</a:t>
            </a:r>
            <a:r>
              <a:rPr lang="en-US" altLang="en-US">
                <a:solidFill>
                  <a:srgbClr val="3366FF"/>
                </a:solidFill>
              </a:rPr>
              <a:t>g</a:t>
            </a:r>
            <a:r>
              <a:rPr lang="en-US" altLang="en-US">
                <a:solidFill>
                  <a:srgbClr val="33CC33"/>
                </a:solidFill>
              </a:rPr>
              <a:t>l</a:t>
            </a:r>
            <a:r>
              <a:rPr lang="en-US" altLang="en-US">
                <a:solidFill>
                  <a:srgbClr val="FF0000"/>
                </a:solidFill>
              </a:rPr>
              <a:t>e</a:t>
            </a:r>
            <a:r>
              <a:rPr lang="en-US"/>
              <a:t>'s corporate motto puts it</a:t>
            </a:r>
            <a:r>
              <a:rPr lang="en-US" smtClean="0"/>
              <a:t>...</a:t>
            </a:r>
          </a:p>
          <a:p>
            <a:endParaRPr lang="en-US"/>
          </a:p>
          <a:p>
            <a:pPr marL="914400" indent="0">
              <a:buNone/>
            </a:pPr>
            <a:r>
              <a:rPr lang="en-US" i="1"/>
              <a:t>Don't be evil</a:t>
            </a:r>
            <a:r>
              <a:rPr lang="en-US" i="1" smtClean="0"/>
              <a:t>.</a:t>
            </a:r>
          </a:p>
          <a:p>
            <a:endParaRPr lang="en-US" i="1"/>
          </a:p>
          <a:p>
            <a:r>
              <a:rPr lang="en-US" smtClean="0"/>
              <a:t>(application to Google engineers: they have access to an incredible amount of information about people, and Google wants the public to trust that they won't exploit it)</a:t>
            </a:r>
            <a:endParaRPr lang="en-US"/>
          </a:p>
        </p:txBody>
      </p:sp>
      <p:sp>
        <p:nvSpPr>
          <p:cNvPr id="4" name="Slide Number Placeholder 3"/>
          <p:cNvSpPr>
            <a:spLocks noGrp="1"/>
          </p:cNvSpPr>
          <p:nvPr>
            <p:ph type="sldNum" sz="quarter" idx="12"/>
          </p:nvPr>
        </p:nvSpPr>
        <p:spPr/>
        <p:txBody>
          <a:bodyPr/>
          <a:lstStyle/>
          <a:p>
            <a:fld id="{F730B77C-3BBC-4516-8B1E-045F6BD2B884}" type="slidenum">
              <a:rPr lang="en-US" smtClean="0"/>
              <a:t>80</a:t>
            </a:fld>
            <a:endParaRPr lang="en-US"/>
          </a:p>
        </p:txBody>
      </p:sp>
    </p:spTree>
    <p:extLst>
      <p:ext uri="{BB962C8B-B14F-4D97-AF65-F5344CB8AC3E}">
        <p14:creationId xmlns:p14="http://schemas.microsoft.com/office/powerpoint/2010/main" val="4026541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Prism</a:t>
            </a:r>
            <a:endParaRPr lang="en-US" dirty="0"/>
          </a:p>
        </p:txBody>
      </p:sp>
      <p:sp>
        <p:nvSpPr>
          <p:cNvPr id="3" name="Content Placeholder 2"/>
          <p:cNvSpPr>
            <a:spLocks noGrp="1"/>
          </p:cNvSpPr>
          <p:nvPr>
            <p:ph idx="1"/>
          </p:nvPr>
        </p:nvSpPr>
        <p:spPr/>
        <p:txBody>
          <a:bodyPr/>
          <a:lstStyle/>
          <a:p>
            <a:pPr>
              <a:lnSpc>
                <a:spcPct val="80000"/>
              </a:lnSpc>
              <a:defRPr/>
            </a:pPr>
            <a:r>
              <a:rPr lang="en-US" altLang="en-US" kern="0" dirty="0"/>
              <a:t>Data may seem innocuous, but can be abused</a:t>
            </a:r>
          </a:p>
          <a:p>
            <a:pPr lvl="1">
              <a:lnSpc>
                <a:spcPct val="80000"/>
              </a:lnSpc>
              <a:defRPr/>
            </a:pPr>
            <a:r>
              <a:rPr lang="en-US" altLang="en-US" kern="0" dirty="0"/>
              <a:t>NSA phone record collection</a:t>
            </a:r>
          </a:p>
          <a:p>
            <a:pPr lvl="1">
              <a:lnSpc>
                <a:spcPct val="80000"/>
              </a:lnSpc>
              <a:defRPr/>
            </a:pPr>
            <a:r>
              <a:rPr lang="en-US" altLang="en-US" kern="0" dirty="0"/>
              <a:t>Caller</a:t>
            </a:r>
          </a:p>
          <a:p>
            <a:pPr lvl="1">
              <a:lnSpc>
                <a:spcPct val="80000"/>
              </a:lnSpc>
              <a:defRPr/>
            </a:pPr>
            <a:r>
              <a:rPr lang="en-US" altLang="en-US" kern="0" dirty="0"/>
              <a:t>Receiver</a:t>
            </a:r>
          </a:p>
          <a:p>
            <a:pPr lvl="1">
              <a:lnSpc>
                <a:spcPct val="80000"/>
              </a:lnSpc>
              <a:defRPr/>
            </a:pPr>
            <a:r>
              <a:rPr lang="en-US" altLang="en-US" kern="0" dirty="0"/>
              <a:t>Date/time</a:t>
            </a:r>
          </a:p>
          <a:p>
            <a:pPr lvl="1">
              <a:lnSpc>
                <a:spcPct val="80000"/>
              </a:lnSpc>
              <a:defRPr/>
            </a:pPr>
            <a:r>
              <a:rPr lang="en-US" altLang="en-US" kern="0" dirty="0"/>
              <a:t>Length of call </a:t>
            </a:r>
          </a:p>
          <a:p>
            <a:endParaRPr lang="en-US" dirty="0"/>
          </a:p>
        </p:txBody>
      </p:sp>
      <p:sp>
        <p:nvSpPr>
          <p:cNvPr id="4" name="Slide Number Placeholder 3"/>
          <p:cNvSpPr>
            <a:spLocks noGrp="1"/>
          </p:cNvSpPr>
          <p:nvPr>
            <p:ph type="sldNum" sz="quarter" idx="12"/>
          </p:nvPr>
        </p:nvSpPr>
        <p:spPr/>
        <p:txBody>
          <a:bodyPr/>
          <a:lstStyle/>
          <a:p>
            <a:fld id="{F730B77C-3BBC-4516-8B1E-045F6BD2B884}" type="slidenum">
              <a:rPr lang="en-US" smtClean="0"/>
              <a:t>81</a:t>
            </a:fld>
            <a:endParaRPr lang="en-US"/>
          </a:p>
        </p:txBody>
      </p:sp>
    </p:spTree>
    <p:extLst>
      <p:ext uri="{BB962C8B-B14F-4D97-AF65-F5344CB8AC3E}">
        <p14:creationId xmlns:p14="http://schemas.microsoft.com/office/powerpoint/2010/main" val="39991172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6653" y="506413"/>
            <a:ext cx="7828132" cy="5308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652" name="TextBox 4"/>
          <p:cNvSpPr txBox="1">
            <a:spLocks noChangeArrowheads="1"/>
          </p:cNvSpPr>
          <p:nvPr/>
        </p:nvSpPr>
        <p:spPr bwMode="auto">
          <a:xfrm>
            <a:off x="203200" y="152401"/>
            <a:ext cx="11480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4000"/>
              <a:t>Where do people sit?</a:t>
            </a:r>
          </a:p>
        </p:txBody>
      </p:sp>
      <p:pic>
        <p:nvPicPr>
          <p:cNvPr id="27651" name="Picture 3" descr="E:\source control\job docs\schaefer_head_sho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00" y="5597526"/>
            <a:ext cx="988391"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60702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9470" y="506413"/>
            <a:ext cx="7537620" cy="5257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76" name="TextBox 4"/>
          <p:cNvSpPr txBox="1">
            <a:spLocks noChangeArrowheads="1"/>
          </p:cNvSpPr>
          <p:nvPr/>
        </p:nvSpPr>
        <p:spPr bwMode="auto">
          <a:xfrm>
            <a:off x="203200" y="152401"/>
            <a:ext cx="11785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4000"/>
              <a:t>Seats often occupied by same person</a:t>
            </a:r>
          </a:p>
        </p:txBody>
      </p:sp>
      <p:pic>
        <p:nvPicPr>
          <p:cNvPr id="5" name="Picture 3" descr="E:\source control\job docs\schaefer_head_sho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00" y="5597526"/>
            <a:ext cx="988391"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706265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9836" y="506412"/>
            <a:ext cx="7349897" cy="5091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700" name="TextBox 4"/>
          <p:cNvSpPr txBox="1">
            <a:spLocks noChangeArrowheads="1"/>
          </p:cNvSpPr>
          <p:nvPr/>
        </p:nvSpPr>
        <p:spPr bwMode="auto">
          <a:xfrm>
            <a:off x="203200" y="152401"/>
            <a:ext cx="11785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4000"/>
              <a:t>Where do absent people sit?</a:t>
            </a:r>
          </a:p>
        </p:txBody>
      </p:sp>
      <p:pic>
        <p:nvPicPr>
          <p:cNvPr id="5" name="Picture 3" descr="E:\source control\job docs\schaefer_head_sho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00" y="5597526"/>
            <a:ext cx="988391"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733353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887" y="586409"/>
            <a:ext cx="7280434" cy="5078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700" name="TextBox 4"/>
          <p:cNvSpPr txBox="1">
            <a:spLocks noChangeArrowheads="1"/>
          </p:cNvSpPr>
          <p:nvPr/>
        </p:nvSpPr>
        <p:spPr bwMode="auto">
          <a:xfrm>
            <a:off x="203200" y="152401"/>
            <a:ext cx="11785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4000" dirty="0"/>
              <a:t>Where do </a:t>
            </a:r>
            <a:r>
              <a:rPr lang="en-US" altLang="en-US" sz="4000" dirty="0" smtClean="0"/>
              <a:t>people with high attendance sit</a:t>
            </a:r>
            <a:r>
              <a:rPr lang="en-US" altLang="en-US" sz="4000" dirty="0"/>
              <a:t>?</a:t>
            </a:r>
          </a:p>
        </p:txBody>
      </p:sp>
      <p:pic>
        <p:nvPicPr>
          <p:cNvPr id="5" name="Picture 3" descr="E:\source control\job docs\schaefer_head_sho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00" y="5597526"/>
            <a:ext cx="988391"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44691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0017" y="516377"/>
            <a:ext cx="7235687" cy="5012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23" name="TextBox 4"/>
          <p:cNvSpPr txBox="1">
            <a:spLocks noChangeArrowheads="1"/>
          </p:cNvSpPr>
          <p:nvPr/>
        </p:nvSpPr>
        <p:spPr bwMode="auto">
          <a:xfrm>
            <a:off x="203200" y="152401"/>
            <a:ext cx="11480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4000"/>
              <a:t>Who knows each other?</a:t>
            </a:r>
          </a:p>
        </p:txBody>
      </p:sp>
      <p:pic>
        <p:nvPicPr>
          <p:cNvPr id="5" name="Picture 3" descr="E:\source control\job docs\schaefer_head_sho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00" y="5597526"/>
            <a:ext cx="988391"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47791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4"/>
          <p:cNvSpPr txBox="1">
            <a:spLocks noChangeArrowheads="1"/>
          </p:cNvSpPr>
          <p:nvPr/>
        </p:nvSpPr>
        <p:spPr bwMode="auto">
          <a:xfrm>
            <a:off x="203200" y="152401"/>
            <a:ext cx="11379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4000"/>
              <a:t>Who knows each other?</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2250" y="1053548"/>
            <a:ext cx="9210675"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66384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Summary</a:t>
            </a:r>
            <a:endParaRPr lang="en-US" dirty="0"/>
          </a:p>
        </p:txBody>
      </p:sp>
      <p:sp>
        <p:nvSpPr>
          <p:cNvPr id="3" name="Content Placeholder 2"/>
          <p:cNvSpPr>
            <a:spLocks noGrp="1"/>
          </p:cNvSpPr>
          <p:nvPr>
            <p:ph idx="1"/>
          </p:nvPr>
        </p:nvSpPr>
        <p:spPr>
          <a:xfrm>
            <a:off x="838200" y="1591945"/>
            <a:ext cx="10515600" cy="4351338"/>
          </a:xfrm>
        </p:spPr>
        <p:txBody>
          <a:bodyPr>
            <a:noAutofit/>
          </a:bodyPr>
          <a:lstStyle/>
          <a:p>
            <a:r>
              <a:rPr lang="en-US" sz="3200" smtClean="0"/>
              <a:t>Software Engineers have the power to do amazing things.</a:t>
            </a:r>
          </a:p>
          <a:p>
            <a:r>
              <a:rPr lang="en-US" sz="3200" smtClean="0"/>
              <a:t>Use good judgement</a:t>
            </a:r>
          </a:p>
          <a:p>
            <a:r>
              <a:rPr lang="en-US" sz="3200" smtClean="0"/>
              <a:t>Take responsibility for the code you write (testing and debugging)</a:t>
            </a:r>
          </a:p>
          <a:p>
            <a:r>
              <a:rPr lang="en-US" sz="3200" smtClean="0"/>
              <a:t>Respect copyrights</a:t>
            </a:r>
          </a:p>
          <a:p>
            <a:r>
              <a:rPr lang="en-US" sz="3200" smtClean="0"/>
              <a:t>Protect users' personal data</a:t>
            </a:r>
            <a:r>
              <a:rPr lang="en-US" sz="3200"/>
              <a:t> </a:t>
            </a:r>
            <a:r>
              <a:rPr lang="en-US" sz="3200" smtClean="0"/>
              <a:t>and private information</a:t>
            </a:r>
          </a:p>
          <a:p>
            <a:r>
              <a:rPr lang="en-US" sz="3200" smtClean="0"/>
              <a:t>Don't </a:t>
            </a:r>
            <a:r>
              <a:rPr lang="en-US" sz="3200"/>
              <a:t>be disruptive</a:t>
            </a:r>
          </a:p>
          <a:p>
            <a:endParaRPr lang="en-US" sz="3200"/>
          </a:p>
          <a:p>
            <a:pPr marL="0" indent="0">
              <a:buNone/>
            </a:pPr>
            <a:r>
              <a:rPr lang="en-US" sz="3200" smtClean="0"/>
              <a:t>(Much of this is echoed in the ACM Code of Ethics)</a:t>
            </a:r>
            <a:endParaRPr lang="en-US" sz="3200"/>
          </a:p>
        </p:txBody>
      </p:sp>
      <p:sp>
        <p:nvSpPr>
          <p:cNvPr id="4" name="Slide Number Placeholder 3"/>
          <p:cNvSpPr>
            <a:spLocks noGrp="1"/>
          </p:cNvSpPr>
          <p:nvPr>
            <p:ph type="sldNum" sz="quarter" idx="12"/>
          </p:nvPr>
        </p:nvSpPr>
        <p:spPr/>
        <p:txBody>
          <a:bodyPr/>
          <a:lstStyle/>
          <a:p>
            <a:fld id="{F730B77C-3BBC-4516-8B1E-045F6BD2B884}" type="slidenum">
              <a:rPr lang="en-US" smtClean="0"/>
              <a:t>88</a:t>
            </a:fld>
            <a:endParaRPr lang="en-US"/>
          </a:p>
        </p:txBody>
      </p:sp>
    </p:spTree>
    <p:extLst>
      <p:ext uri="{BB962C8B-B14F-4D97-AF65-F5344CB8AC3E}">
        <p14:creationId xmlns:p14="http://schemas.microsoft.com/office/powerpoint/2010/main" val="121960482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2405"/>
            <a:ext cx="10515600" cy="1325563"/>
          </a:xfrm>
        </p:spPr>
        <p:txBody>
          <a:bodyPr/>
          <a:lstStyle/>
          <a:p>
            <a:r>
              <a:rPr lang="en-US" smtClean="0"/>
              <a:t>Aspirational Ethics in Computing</a:t>
            </a:r>
            <a:endParaRPr lang="en-US"/>
          </a:p>
        </p:txBody>
      </p:sp>
      <p:sp>
        <p:nvSpPr>
          <p:cNvPr id="29698" name="Content Placeholder 2"/>
          <p:cNvSpPr>
            <a:spLocks noGrp="1"/>
          </p:cNvSpPr>
          <p:nvPr>
            <p:ph idx="1"/>
          </p:nvPr>
        </p:nvSpPr>
        <p:spPr>
          <a:xfrm>
            <a:off x="838200" y="1419225"/>
            <a:ext cx="10515600" cy="4351338"/>
          </a:xfrm>
        </p:spPr>
        <p:txBody>
          <a:bodyPr>
            <a:normAutofit fontScale="92500" lnSpcReduction="20000"/>
          </a:bodyPr>
          <a:lstStyle/>
          <a:p>
            <a:r>
              <a:rPr lang="en-US" altLang="en-US" sz="3200"/>
              <a:t>making decision in software engineering has to go beyond </a:t>
            </a:r>
            <a:r>
              <a:rPr lang="en-US" altLang="en-US" sz="3200" smtClean="0"/>
              <a:t>questions </a:t>
            </a:r>
            <a:r>
              <a:rPr lang="en-US" altLang="en-US" sz="3200"/>
              <a:t>of just what is legal or profitable...</a:t>
            </a:r>
          </a:p>
          <a:p>
            <a:r>
              <a:rPr lang="en-US" altLang="en-US" sz="3200" smtClean="0"/>
              <a:t>William Wulf (National </a:t>
            </a:r>
            <a:r>
              <a:rPr lang="en-US" altLang="en-US" sz="3200"/>
              <a:t>Academy of </a:t>
            </a:r>
            <a:r>
              <a:rPr lang="en-US" altLang="en-US" sz="3200" smtClean="0"/>
              <a:t>Engineering):  </a:t>
            </a:r>
          </a:p>
          <a:p>
            <a:pPr marL="461963" indent="0">
              <a:buNone/>
            </a:pPr>
            <a:r>
              <a:rPr lang="en-US" altLang="en-US" sz="3200" smtClean="0">
                <a:cs typeface="Times New Roman" panose="02020603050405020304" pitchFamily="18" charset="0"/>
              </a:rPr>
              <a:t>The </a:t>
            </a:r>
            <a:r>
              <a:rPr lang="en-US" altLang="en-US" sz="3200">
                <a:cs typeface="Times New Roman" panose="02020603050405020304" pitchFamily="18" charset="0"/>
              </a:rPr>
              <a:t>criteria for selection of the 20 greatest engineering achievements of the 20th </a:t>
            </a:r>
            <a:r>
              <a:rPr lang="en-US" altLang="en-US" sz="3200" smtClean="0">
                <a:cs typeface="Times New Roman" panose="02020603050405020304" pitchFamily="18" charset="0"/>
              </a:rPr>
              <a:t>century were based "</a:t>
            </a:r>
            <a:r>
              <a:rPr lang="en-US" altLang="en-US" sz="3200" i="1">
                <a:cs typeface="Times New Roman" panose="02020603050405020304" pitchFamily="18" charset="0"/>
              </a:rPr>
              <a:t>not on technical gee whiz, but how much an achievement improved people's quality of life. The result is a testament to the power and promise of engineering to improve the quality of human life worldwide</a:t>
            </a:r>
            <a:r>
              <a:rPr lang="en-US" altLang="en-US" sz="3200">
                <a:cs typeface="Times New Roman" panose="02020603050405020304" pitchFamily="18" charset="0"/>
              </a:rPr>
              <a:t>."</a:t>
            </a:r>
          </a:p>
          <a:p>
            <a:r>
              <a:rPr lang="en-US" altLang="en-US" sz="3200"/>
              <a:t>The point is: </a:t>
            </a:r>
            <a:r>
              <a:rPr lang="en-US" altLang="en-US" sz="3200" smtClean="0">
                <a:solidFill>
                  <a:srgbClr val="0000FF"/>
                </a:solidFill>
              </a:rPr>
              <a:t>software </a:t>
            </a:r>
            <a:r>
              <a:rPr lang="en-US" altLang="en-US" sz="3200">
                <a:solidFill>
                  <a:srgbClr val="0000FF"/>
                </a:solidFill>
              </a:rPr>
              <a:t>should be designed to promote human well-being.</a:t>
            </a:r>
          </a:p>
          <a:p>
            <a:endParaRPr lang="en-US" altLang="en-US" smtClean="0"/>
          </a:p>
        </p:txBody>
      </p:sp>
      <p:sp>
        <p:nvSpPr>
          <p:cNvPr id="3" name="Slide Number Placeholder 2"/>
          <p:cNvSpPr>
            <a:spLocks noGrp="1"/>
          </p:cNvSpPr>
          <p:nvPr>
            <p:ph type="sldNum" sz="quarter" idx="12"/>
          </p:nvPr>
        </p:nvSpPr>
        <p:spPr/>
        <p:txBody>
          <a:bodyPr/>
          <a:lstStyle/>
          <a:p>
            <a:fld id="{F730B77C-3BBC-4516-8B1E-045F6BD2B884}" type="slidenum">
              <a:rPr lang="en-US" smtClean="0"/>
              <a:t>89</a:t>
            </a:fld>
            <a:endParaRPr lang="en-US"/>
          </a:p>
        </p:txBody>
      </p:sp>
    </p:spTree>
    <p:extLst>
      <p:ext uri="{BB962C8B-B14F-4D97-AF65-F5344CB8AC3E}">
        <p14:creationId xmlns:p14="http://schemas.microsoft.com/office/powerpoint/2010/main" val="37955333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The End</a:t>
            </a:r>
            <a:endParaRPr lang="en-US"/>
          </a:p>
        </p:txBody>
      </p:sp>
      <p:sp>
        <p:nvSpPr>
          <p:cNvPr id="5" name="Subtitle 4"/>
          <p:cNvSpPr>
            <a:spLocks noGrp="1"/>
          </p:cNvSpPr>
          <p:nvPr>
            <p:ph type="subTitle" idx="1"/>
          </p:nvPr>
        </p:nvSpPr>
        <p:spPr/>
        <p:txBody>
          <a:bodyPr/>
          <a:lstStyle/>
          <a:p>
            <a:r>
              <a:rPr lang="en-US" smtClean="0"/>
              <a:t>for more information, case studies, news articles, etc., see:</a:t>
            </a:r>
          </a:p>
          <a:p>
            <a:r>
              <a:rPr lang="en-US"/>
              <a:t>http://faculty.cs.tamu.edu/ioerger/ethics/links.html</a:t>
            </a:r>
          </a:p>
        </p:txBody>
      </p:sp>
      <p:sp>
        <p:nvSpPr>
          <p:cNvPr id="4" name="Slide Number Placeholder 3"/>
          <p:cNvSpPr>
            <a:spLocks noGrp="1"/>
          </p:cNvSpPr>
          <p:nvPr>
            <p:ph type="sldNum" sz="quarter" idx="12"/>
          </p:nvPr>
        </p:nvSpPr>
        <p:spPr/>
        <p:txBody>
          <a:bodyPr/>
          <a:lstStyle/>
          <a:p>
            <a:fld id="{F730B77C-3BBC-4516-8B1E-045F6BD2B884}" type="slidenum">
              <a:rPr lang="en-US" smtClean="0"/>
              <a:t>90</a:t>
            </a:fld>
            <a:endParaRPr lang="en-US"/>
          </a:p>
        </p:txBody>
      </p:sp>
    </p:spTree>
    <p:extLst>
      <p:ext uri="{BB962C8B-B14F-4D97-AF65-F5344CB8AC3E}">
        <p14:creationId xmlns:p14="http://schemas.microsoft.com/office/powerpoint/2010/main" val="23521433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Broader Impacts of Technology on Society</a:t>
            </a:r>
            <a:endParaRPr lang="en-US"/>
          </a:p>
        </p:txBody>
      </p:sp>
      <p:sp>
        <p:nvSpPr>
          <p:cNvPr id="3" name="Content Placeholder 2"/>
          <p:cNvSpPr>
            <a:spLocks noGrp="1"/>
          </p:cNvSpPr>
          <p:nvPr>
            <p:ph idx="1"/>
          </p:nvPr>
        </p:nvSpPr>
        <p:spPr>
          <a:xfrm>
            <a:off x="829734" y="1605492"/>
            <a:ext cx="10515600" cy="4351338"/>
          </a:xfrm>
        </p:spPr>
        <p:txBody>
          <a:bodyPr>
            <a:normAutofit/>
          </a:bodyPr>
          <a:lstStyle/>
          <a:p>
            <a:pPr>
              <a:lnSpc>
                <a:spcPct val="120000"/>
              </a:lnSpc>
            </a:pPr>
            <a:r>
              <a:rPr lang="en-US"/>
              <a:t>Undoubtedly, the Internet has benefitted society</a:t>
            </a:r>
          </a:p>
          <a:p>
            <a:pPr lvl="1">
              <a:lnSpc>
                <a:spcPct val="120000"/>
              </a:lnSpc>
            </a:pPr>
            <a:r>
              <a:rPr lang="en-US"/>
              <a:t>access to information - consumer, healthcare, political</a:t>
            </a:r>
          </a:p>
          <a:p>
            <a:pPr lvl="1">
              <a:lnSpc>
                <a:spcPct val="120000"/>
              </a:lnSpc>
            </a:pPr>
            <a:r>
              <a:rPr lang="en-US"/>
              <a:t>enhances connectivity/communication</a:t>
            </a:r>
          </a:p>
          <a:p>
            <a:pPr>
              <a:lnSpc>
                <a:spcPct val="120000"/>
              </a:lnSpc>
            </a:pPr>
            <a:r>
              <a:rPr lang="en-US" smtClean="0"/>
              <a:t>Technological developments are not always good:</a:t>
            </a:r>
          </a:p>
        </p:txBody>
      </p:sp>
      <p:sp>
        <p:nvSpPr>
          <p:cNvPr id="4" name="Slide Number Placeholder 3"/>
          <p:cNvSpPr>
            <a:spLocks noGrp="1"/>
          </p:cNvSpPr>
          <p:nvPr>
            <p:ph type="sldNum" sz="quarter" idx="12"/>
          </p:nvPr>
        </p:nvSpPr>
        <p:spPr/>
        <p:txBody>
          <a:bodyPr/>
          <a:lstStyle/>
          <a:p>
            <a:fld id="{F730B77C-3BBC-4516-8B1E-045F6BD2B884}" type="slidenum">
              <a:rPr lang="en-US" smtClean="0"/>
              <a:t>91</a:t>
            </a:fld>
            <a:endParaRPr lang="en-US"/>
          </a:p>
        </p:txBody>
      </p:sp>
    </p:spTree>
    <p:extLst>
      <p:ext uri="{BB962C8B-B14F-4D97-AF65-F5344CB8AC3E}">
        <p14:creationId xmlns:p14="http://schemas.microsoft.com/office/powerpoint/2010/main" val="15842077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Broader Impacts of Technology on Society</a:t>
            </a:r>
            <a:endParaRPr lang="en-US"/>
          </a:p>
        </p:txBody>
      </p:sp>
      <p:sp>
        <p:nvSpPr>
          <p:cNvPr id="3" name="Content Placeholder 2"/>
          <p:cNvSpPr>
            <a:spLocks noGrp="1"/>
          </p:cNvSpPr>
          <p:nvPr>
            <p:ph idx="1"/>
          </p:nvPr>
        </p:nvSpPr>
        <p:spPr>
          <a:xfrm>
            <a:off x="829734" y="1605492"/>
            <a:ext cx="10515600" cy="4351338"/>
          </a:xfrm>
        </p:spPr>
        <p:txBody>
          <a:bodyPr>
            <a:normAutofit fontScale="92500" lnSpcReduction="20000"/>
          </a:bodyPr>
          <a:lstStyle/>
          <a:p>
            <a:pPr>
              <a:lnSpc>
                <a:spcPct val="120000"/>
              </a:lnSpc>
            </a:pPr>
            <a:r>
              <a:rPr lang="en-US"/>
              <a:t>Undoubtedly, the Internet has benefitted society</a:t>
            </a:r>
          </a:p>
          <a:p>
            <a:pPr lvl="1">
              <a:lnSpc>
                <a:spcPct val="120000"/>
              </a:lnSpc>
            </a:pPr>
            <a:r>
              <a:rPr lang="en-US"/>
              <a:t>access to information - consumer, healthcare, political</a:t>
            </a:r>
          </a:p>
          <a:p>
            <a:pPr lvl="1">
              <a:lnSpc>
                <a:spcPct val="120000"/>
              </a:lnSpc>
            </a:pPr>
            <a:r>
              <a:rPr lang="en-US"/>
              <a:t>enhances connectivity/communication</a:t>
            </a:r>
          </a:p>
          <a:p>
            <a:pPr>
              <a:lnSpc>
                <a:spcPct val="120000"/>
              </a:lnSpc>
            </a:pPr>
            <a:r>
              <a:rPr lang="en-US" smtClean="0"/>
              <a:t>Technological developments are not always good:</a:t>
            </a:r>
          </a:p>
          <a:p>
            <a:pPr lvl="1">
              <a:lnSpc>
                <a:spcPct val="120000"/>
              </a:lnSpc>
            </a:pPr>
            <a:r>
              <a:rPr lang="en-US" smtClean="0"/>
              <a:t>Napster/LimeWire/BitTorrent enabling sharing of copyrighted material</a:t>
            </a:r>
          </a:p>
          <a:p>
            <a:pPr lvl="1">
              <a:lnSpc>
                <a:spcPct val="120000"/>
              </a:lnSpc>
            </a:pPr>
            <a:r>
              <a:rPr lang="en-US" smtClean="0"/>
              <a:t>link between video games and violence</a:t>
            </a:r>
          </a:p>
          <a:p>
            <a:pPr lvl="1">
              <a:lnSpc>
                <a:spcPct val="120000"/>
              </a:lnSpc>
            </a:pPr>
            <a:r>
              <a:rPr lang="en-US" smtClean="0"/>
              <a:t>cell phones and EM radiation</a:t>
            </a:r>
          </a:p>
          <a:p>
            <a:pPr lvl="1">
              <a:lnSpc>
                <a:spcPct val="120000"/>
              </a:lnSpc>
            </a:pPr>
            <a:r>
              <a:rPr lang="en-US" smtClean="0"/>
              <a:t>texting and driving</a:t>
            </a:r>
          </a:p>
          <a:p>
            <a:pPr lvl="1">
              <a:lnSpc>
                <a:spcPct val="120000"/>
              </a:lnSpc>
            </a:pPr>
            <a:r>
              <a:rPr lang="en-US" smtClean="0"/>
              <a:t>use of encryption technology by terrorists</a:t>
            </a:r>
          </a:p>
          <a:p>
            <a:pPr>
              <a:lnSpc>
                <a:spcPct val="120000"/>
              </a:lnSpc>
            </a:pPr>
            <a:r>
              <a:rPr lang="en-US" smtClean="0"/>
              <a:t>Risks of increased reliance on automation (car engines, autopilots...)</a:t>
            </a:r>
          </a:p>
          <a:p>
            <a:pPr lvl="1"/>
            <a:endParaRPr lang="en-US" smtClean="0"/>
          </a:p>
          <a:p>
            <a:pPr lvl="1"/>
            <a:endParaRPr lang="en-US"/>
          </a:p>
        </p:txBody>
      </p:sp>
      <p:sp>
        <p:nvSpPr>
          <p:cNvPr id="4" name="Slide Number Placeholder 3"/>
          <p:cNvSpPr>
            <a:spLocks noGrp="1"/>
          </p:cNvSpPr>
          <p:nvPr>
            <p:ph type="sldNum" sz="quarter" idx="12"/>
          </p:nvPr>
        </p:nvSpPr>
        <p:spPr/>
        <p:txBody>
          <a:bodyPr/>
          <a:lstStyle/>
          <a:p>
            <a:fld id="{F730B77C-3BBC-4516-8B1E-045F6BD2B884}" type="slidenum">
              <a:rPr lang="en-US" smtClean="0"/>
              <a:t>92</a:t>
            </a:fld>
            <a:endParaRPr lang="en-US"/>
          </a:p>
        </p:txBody>
      </p:sp>
    </p:spTree>
    <p:extLst>
      <p:ext uri="{BB962C8B-B14F-4D97-AF65-F5344CB8AC3E}">
        <p14:creationId xmlns:p14="http://schemas.microsoft.com/office/powerpoint/2010/main" val="119519012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Broader Impacts of Technology on Society</a:t>
            </a:r>
            <a:endParaRPr lang="en-US"/>
          </a:p>
        </p:txBody>
      </p:sp>
      <p:sp>
        <p:nvSpPr>
          <p:cNvPr id="3" name="Content Placeholder 2"/>
          <p:cNvSpPr>
            <a:spLocks noGrp="1"/>
          </p:cNvSpPr>
          <p:nvPr>
            <p:ph idx="1"/>
          </p:nvPr>
        </p:nvSpPr>
        <p:spPr>
          <a:xfrm>
            <a:off x="829734" y="1605492"/>
            <a:ext cx="10515600" cy="4351338"/>
          </a:xfrm>
        </p:spPr>
        <p:txBody>
          <a:bodyPr>
            <a:normAutofit fontScale="77500" lnSpcReduction="20000"/>
          </a:bodyPr>
          <a:lstStyle/>
          <a:p>
            <a:pPr>
              <a:lnSpc>
                <a:spcPct val="120000"/>
              </a:lnSpc>
            </a:pPr>
            <a:r>
              <a:rPr lang="en-US" sz="3000"/>
              <a:t>Proliferation of electronic databases and pattern recognition can lead to feelings of dehumanization, loss of privacy, etc</a:t>
            </a:r>
            <a:r>
              <a:rPr lang="en-US" sz="3000" smtClean="0"/>
              <a:t>... </a:t>
            </a:r>
          </a:p>
          <a:p>
            <a:pPr lvl="1">
              <a:lnSpc>
                <a:spcPct val="120000"/>
              </a:lnSpc>
            </a:pPr>
            <a:r>
              <a:rPr lang="en-US" sz="2200" smtClean="0"/>
              <a:t>further reading: Danah Boyd and Kate Crawford (2011). Six provocations for Big Data. </a:t>
            </a:r>
            <a:r>
              <a:rPr lang="en-US" sz="2200" i="1" smtClean="0"/>
              <a:t>Symposium </a:t>
            </a:r>
            <a:r>
              <a:rPr lang="en-US" sz="2200" i="1"/>
              <a:t>on the Dynamics of the Internet and </a:t>
            </a:r>
            <a:r>
              <a:rPr lang="en-US" sz="2200" i="1" smtClean="0"/>
              <a:t>Society. </a:t>
            </a:r>
            <a:r>
              <a:rPr lang="en-US" sz="2200" smtClean="0"/>
              <a:t>http</a:t>
            </a:r>
            <a:r>
              <a:rPr lang="en-US" sz="2200"/>
              <a:t>://</a:t>
            </a:r>
            <a:r>
              <a:rPr lang="en-US" sz="2200" smtClean="0"/>
              <a:t>papers.ssrn.com/sol3/papers.cfm?abstract_id=1926431</a:t>
            </a:r>
          </a:p>
          <a:p>
            <a:pPr>
              <a:lnSpc>
                <a:spcPct val="120000"/>
              </a:lnSpc>
            </a:pPr>
            <a:r>
              <a:rPr lang="en-US" sz="3000" smtClean="0"/>
              <a:t>Studies </a:t>
            </a:r>
            <a:r>
              <a:rPr lang="en-US" sz="3000"/>
              <a:t>suggest that </a:t>
            </a:r>
            <a:r>
              <a:rPr lang="en-US" sz="3000" i="1"/>
              <a:t>social networking </a:t>
            </a:r>
            <a:r>
              <a:rPr lang="en-US" sz="3000"/>
              <a:t>can lead to loss of interpersonal skills like </a:t>
            </a:r>
            <a:r>
              <a:rPr lang="en-US" sz="3000" i="1"/>
              <a:t>patience</a:t>
            </a:r>
            <a:r>
              <a:rPr lang="en-US" sz="3000"/>
              <a:t>, </a:t>
            </a:r>
            <a:r>
              <a:rPr lang="en-US" sz="3000" i="1"/>
              <a:t>empathy</a:t>
            </a:r>
            <a:r>
              <a:rPr lang="en-US" sz="3000"/>
              <a:t>, </a:t>
            </a:r>
            <a:r>
              <a:rPr lang="en-US" sz="3000" i="1"/>
              <a:t>honesty</a:t>
            </a:r>
            <a:r>
              <a:rPr lang="en-US" sz="3000"/>
              <a:t> </a:t>
            </a:r>
            <a:endParaRPr lang="en-US" sz="3000" smtClean="0"/>
          </a:p>
          <a:p>
            <a:pPr lvl="1">
              <a:lnSpc>
                <a:spcPct val="120000"/>
              </a:lnSpc>
            </a:pPr>
            <a:r>
              <a:rPr lang="en-US" sz="2200"/>
              <a:t>further reading: Shannon Vallor (2010). Social networking technology and the virtues. </a:t>
            </a:r>
            <a:r>
              <a:rPr lang="en-US" sz="2200" i="1"/>
              <a:t>Ethics and Information </a:t>
            </a:r>
            <a:r>
              <a:rPr lang="en-US" sz="2200" i="1" smtClean="0"/>
              <a:t>Technology</a:t>
            </a:r>
            <a:r>
              <a:rPr lang="en-US" sz="2200" smtClean="0"/>
              <a:t>, </a:t>
            </a:r>
            <a:r>
              <a:rPr lang="en-US" sz="2200"/>
              <a:t>Volume 12, Issue 2, pp </a:t>
            </a:r>
            <a:r>
              <a:rPr lang="en-US" sz="2200" smtClean="0"/>
              <a:t>157-170. http</a:t>
            </a:r>
            <a:r>
              <a:rPr lang="en-US" sz="2200"/>
              <a:t>://</a:t>
            </a:r>
            <a:r>
              <a:rPr lang="en-US" sz="2200" smtClean="0"/>
              <a:t>link.springer.com/article/10.1007%2Fs10676-009-9202-1</a:t>
            </a:r>
          </a:p>
          <a:p>
            <a:r>
              <a:rPr lang="en-US" sz="3000"/>
              <a:t>Apple asked by DOJ to crack into iPhone used by San Bernadino attackers</a:t>
            </a:r>
          </a:p>
          <a:p>
            <a:pPr lvl="1"/>
            <a:r>
              <a:rPr lang="en-US" sz="2600"/>
              <a:t>should Apple stick to its privacy principles</a:t>
            </a:r>
            <a:r>
              <a:rPr lang="en-US" sz="2600" smtClean="0"/>
              <a:t>?</a:t>
            </a:r>
          </a:p>
          <a:p>
            <a:pPr lvl="1"/>
            <a:r>
              <a:rPr lang="en-US" sz="2600" smtClean="0"/>
              <a:t>implications of use of encryption by terrorists?</a:t>
            </a:r>
            <a:endParaRPr lang="en-US" sz="2600"/>
          </a:p>
          <a:p>
            <a:pPr lvl="1">
              <a:lnSpc>
                <a:spcPct val="120000"/>
              </a:lnSpc>
            </a:pPr>
            <a:endParaRPr lang="en-US" sz="2200"/>
          </a:p>
        </p:txBody>
      </p:sp>
      <p:sp>
        <p:nvSpPr>
          <p:cNvPr id="4" name="Slide Number Placeholder 3"/>
          <p:cNvSpPr>
            <a:spLocks noGrp="1"/>
          </p:cNvSpPr>
          <p:nvPr>
            <p:ph type="sldNum" sz="quarter" idx="12"/>
          </p:nvPr>
        </p:nvSpPr>
        <p:spPr/>
        <p:txBody>
          <a:bodyPr/>
          <a:lstStyle/>
          <a:p>
            <a:fld id="{F730B77C-3BBC-4516-8B1E-045F6BD2B884}" type="slidenum">
              <a:rPr lang="en-US" smtClean="0"/>
              <a:t>93</a:t>
            </a:fld>
            <a:endParaRPr lang="en-US"/>
          </a:p>
        </p:txBody>
      </p:sp>
    </p:spTree>
    <p:extLst>
      <p:ext uri="{BB962C8B-B14F-4D97-AF65-F5344CB8AC3E}">
        <p14:creationId xmlns:p14="http://schemas.microsoft.com/office/powerpoint/2010/main" val="18439598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smtClean="0"/>
              <a:t>The “Digital Divide”</a:t>
            </a:r>
          </a:p>
        </p:txBody>
      </p:sp>
      <p:sp>
        <p:nvSpPr>
          <p:cNvPr id="27651" name="Rectangle 3"/>
          <p:cNvSpPr>
            <a:spLocks noGrp="1" noChangeArrowheads="1"/>
          </p:cNvSpPr>
          <p:nvPr>
            <p:ph type="body" idx="1"/>
          </p:nvPr>
        </p:nvSpPr>
        <p:spPr>
          <a:xfrm>
            <a:off x="1036320" y="1320800"/>
            <a:ext cx="10210800" cy="5537200"/>
          </a:xfrm>
        </p:spPr>
        <p:txBody>
          <a:bodyPr/>
          <a:lstStyle/>
          <a:p>
            <a:pPr eaLnBrk="1" hangingPunct="1"/>
            <a:r>
              <a:rPr lang="en-US" altLang="en-US" smtClean="0"/>
              <a:t>Those that have </a:t>
            </a:r>
            <a:r>
              <a:rPr lang="en-US" altLang="en-US" i="1" smtClean="0"/>
              <a:t>access</a:t>
            </a:r>
            <a:r>
              <a:rPr lang="en-US" altLang="en-US" smtClean="0"/>
              <a:t> to technology and </a:t>
            </a:r>
            <a:r>
              <a:rPr lang="en-US" altLang="en-US" i="1" smtClean="0"/>
              <a:t>know how to use it</a:t>
            </a:r>
            <a:r>
              <a:rPr lang="en-US" altLang="en-US" smtClean="0"/>
              <a:t> have many advantages.</a:t>
            </a:r>
          </a:p>
          <a:p>
            <a:pPr lvl="1" eaLnBrk="1" hangingPunct="1"/>
            <a:r>
              <a:rPr lang="en-US" altLang="en-US" smtClean="0"/>
              <a:t>finding cheaper products or reviews</a:t>
            </a:r>
          </a:p>
          <a:p>
            <a:pPr lvl="1" eaLnBrk="1" hangingPunct="1"/>
            <a:r>
              <a:rPr lang="en-US" altLang="en-US" smtClean="0"/>
              <a:t>getting info on healthcare, finances and investing, politicians and political issues, corporate wrong-doing</a:t>
            </a:r>
          </a:p>
          <a:p>
            <a:pPr lvl="1" eaLnBrk="1" hangingPunct="1"/>
            <a:r>
              <a:rPr lang="en-US" altLang="en-US" smtClean="0"/>
              <a:t>knowledge of non-local events and opportunities</a:t>
            </a:r>
          </a:p>
          <a:p>
            <a:pPr eaLnBrk="1" hangingPunct="1"/>
            <a:r>
              <a:rPr lang="en-US" altLang="en-US" smtClean="0"/>
              <a:t>This has an unfair tendency to amplify and perpetuate differences among socio-economic classes.</a:t>
            </a:r>
          </a:p>
          <a:p>
            <a:r>
              <a:rPr lang="en-US" altLang="en-US" sz="3200"/>
              <a:t>Public policy implications</a:t>
            </a:r>
          </a:p>
          <a:p>
            <a:pPr lvl="1"/>
            <a:r>
              <a:rPr lang="en-US" altLang="en-US" sz="2800"/>
              <a:t>Should the government provide free Internet terminals to the public, e.g. in libraries</a:t>
            </a:r>
            <a:r>
              <a:rPr lang="en-US" altLang="en-US" sz="2800" smtClean="0"/>
              <a:t>?</a:t>
            </a:r>
          </a:p>
          <a:p>
            <a:pPr lvl="1"/>
            <a:r>
              <a:rPr lang="en-US" altLang="en-US" sz="2800" smtClean="0"/>
              <a:t>should computer education be mandatory in public schools?</a:t>
            </a:r>
            <a:endParaRPr lang="en-US" altLang="en-US" sz="2800"/>
          </a:p>
          <a:p>
            <a:pPr eaLnBrk="1" hangingPunct="1"/>
            <a:endParaRPr lang="en-US" altLang="en-US" smtClean="0"/>
          </a:p>
        </p:txBody>
      </p:sp>
      <p:sp>
        <p:nvSpPr>
          <p:cNvPr id="2" name="Slide Number Placeholder 1"/>
          <p:cNvSpPr>
            <a:spLocks noGrp="1"/>
          </p:cNvSpPr>
          <p:nvPr>
            <p:ph type="sldNum" sz="quarter" idx="12"/>
          </p:nvPr>
        </p:nvSpPr>
        <p:spPr/>
        <p:txBody>
          <a:bodyPr/>
          <a:lstStyle/>
          <a:p>
            <a:fld id="{F730B77C-3BBC-4516-8B1E-045F6BD2B884}" type="slidenum">
              <a:rPr lang="en-US" smtClean="0"/>
              <a:t>94</a:t>
            </a:fld>
            <a:endParaRPr lang="en-US"/>
          </a:p>
        </p:txBody>
      </p:sp>
    </p:spTree>
    <p:extLst>
      <p:ext uri="{BB962C8B-B14F-4D97-AF65-F5344CB8AC3E}">
        <p14:creationId xmlns:p14="http://schemas.microsoft.com/office/powerpoint/2010/main" val="224617937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734" y="238126"/>
            <a:ext cx="11624733" cy="921808"/>
          </a:xfrm>
        </p:spPr>
        <p:txBody>
          <a:bodyPr>
            <a:normAutofit/>
          </a:bodyPr>
          <a:lstStyle/>
          <a:p>
            <a:r>
              <a:rPr lang="en-US" sz="4000" smtClean="0"/>
              <a:t>Official (US) policies about public vs. private information</a:t>
            </a:r>
            <a:endParaRPr lang="en-US" sz="4000"/>
          </a:p>
        </p:txBody>
      </p:sp>
      <p:sp>
        <p:nvSpPr>
          <p:cNvPr id="3" name="Content Placeholder 2"/>
          <p:cNvSpPr>
            <a:spLocks noGrp="1"/>
          </p:cNvSpPr>
          <p:nvPr>
            <p:ph idx="1"/>
          </p:nvPr>
        </p:nvSpPr>
        <p:spPr>
          <a:xfrm>
            <a:off x="838200" y="1493822"/>
            <a:ext cx="10515600" cy="3971940"/>
          </a:xfrm>
        </p:spPr>
        <p:txBody>
          <a:bodyPr>
            <a:noAutofit/>
          </a:bodyPr>
          <a:lstStyle/>
          <a:p>
            <a:r>
              <a:rPr lang="en-US" sz="3200" smtClean="0"/>
              <a:t>FOIA – Federal Open-Information Act (1967)</a:t>
            </a:r>
          </a:p>
          <a:p>
            <a:pPr lvl="1"/>
            <a:r>
              <a:rPr lang="en-US" sz="2800" smtClean="0"/>
              <a:t>The Freedom of Information Act (FOIA) has provided the public the right to request access to records from any federal agency. It is often described as the law that keeps citizens in the know about their government. </a:t>
            </a:r>
          </a:p>
          <a:p>
            <a:pPr lvl="1"/>
            <a:r>
              <a:rPr lang="en-US" sz="2800" smtClean="0"/>
              <a:t>must make formal request of specific documents</a:t>
            </a:r>
            <a:endParaRPr lang="en-US" sz="2800"/>
          </a:p>
        </p:txBody>
      </p:sp>
      <p:sp>
        <p:nvSpPr>
          <p:cNvPr id="4" name="Slide Number Placeholder 3"/>
          <p:cNvSpPr>
            <a:spLocks noGrp="1"/>
          </p:cNvSpPr>
          <p:nvPr>
            <p:ph type="sldNum" sz="quarter" idx="12"/>
          </p:nvPr>
        </p:nvSpPr>
        <p:spPr/>
        <p:txBody>
          <a:bodyPr/>
          <a:lstStyle/>
          <a:p>
            <a:fld id="{F730B77C-3BBC-4516-8B1E-045F6BD2B884}" type="slidenum">
              <a:rPr lang="en-US" smtClean="0"/>
              <a:t>95</a:t>
            </a:fld>
            <a:endParaRPr lang="en-US"/>
          </a:p>
        </p:txBody>
      </p:sp>
    </p:spTree>
    <p:extLst>
      <p:ext uri="{BB962C8B-B14F-4D97-AF65-F5344CB8AC3E}">
        <p14:creationId xmlns:p14="http://schemas.microsoft.com/office/powerpoint/2010/main" val="30681996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2776</TotalTime>
  <Words>7513</Words>
  <Application>Microsoft Office PowerPoint</Application>
  <PresentationFormat>Custom</PresentationFormat>
  <Paragraphs>772</Paragraphs>
  <Slides>95</Slides>
  <Notes>9</Notes>
  <HiddenSlides>1</HiddenSlides>
  <MMClips>0</MMClips>
  <ScaleCrop>false</ScaleCrop>
  <HeadingPairs>
    <vt:vector size="4" baseType="variant">
      <vt:variant>
        <vt:lpstr>Theme</vt:lpstr>
      </vt:variant>
      <vt:variant>
        <vt:i4>1</vt:i4>
      </vt:variant>
      <vt:variant>
        <vt:lpstr>Slide Titles</vt:lpstr>
      </vt:variant>
      <vt:variant>
        <vt:i4>95</vt:i4>
      </vt:variant>
    </vt:vector>
  </HeadingPairs>
  <TitlesOfParts>
    <vt:vector size="96" baseType="lpstr">
      <vt:lpstr>Office Theme</vt:lpstr>
      <vt:lpstr>Legal and Ethical Issues in Computer Science,  Information Technology, and Software Engineering</vt:lpstr>
      <vt:lpstr>PowerPoint Presentation</vt:lpstr>
      <vt:lpstr>PowerPoint Presentation</vt:lpstr>
      <vt:lpstr>Ethical Frameworks</vt:lpstr>
      <vt:lpstr>Ethical Frameworks</vt:lpstr>
      <vt:lpstr>PowerPoint Presentation</vt:lpstr>
      <vt:lpstr>Intellectual Property</vt:lpstr>
      <vt:lpstr>What is Intellectual Property?</vt:lpstr>
      <vt:lpstr>Intellectual Property</vt:lpstr>
      <vt:lpstr>PowerPoint Presentation</vt:lpstr>
      <vt:lpstr>Intellectual Property</vt:lpstr>
      <vt:lpstr>IBM Breaks U.S. Patent Record in 2014</vt:lpstr>
      <vt:lpstr>Main types of patents</vt:lpstr>
      <vt:lpstr>Smartphone patent wars</vt:lpstr>
      <vt:lpstr>2012 Verdict</vt:lpstr>
      <vt:lpstr>PowerPoint Presentation</vt:lpstr>
      <vt:lpstr>Patents</vt:lpstr>
      <vt:lpstr>PowerPoint Presentation</vt:lpstr>
      <vt:lpstr>Why do we have Patents?</vt:lpstr>
      <vt:lpstr>Why do we have Patents?</vt:lpstr>
      <vt:lpstr>PowerPoint Presentation</vt:lpstr>
      <vt:lpstr>PowerPoint Presentation</vt:lpstr>
      <vt:lpstr>Copyrights</vt:lpstr>
      <vt:lpstr>The copyright example everybody knows...</vt:lpstr>
      <vt:lpstr>Copyright                                                                       </vt:lpstr>
      <vt:lpstr>Fair Use</vt:lpstr>
      <vt:lpstr>Can you patent/copyright algorithms?</vt:lpstr>
      <vt:lpstr>What is software?  Who owns it?</vt:lpstr>
      <vt:lpstr>Interesting trivia...</vt:lpstr>
      <vt:lpstr>Should use of the Java programming language be restricted by copyright?</vt:lpstr>
      <vt:lpstr>Types of software licenses</vt:lpstr>
      <vt:lpstr>GNU Public License (GPL) - more details</vt:lpstr>
      <vt:lpstr>Philosophical Foundations of GPL</vt:lpstr>
      <vt:lpstr>Software Quality</vt:lpstr>
      <vt:lpstr>PowerPoint Presentation</vt:lpstr>
      <vt:lpstr>Therac-25</vt:lpstr>
      <vt:lpstr>What are our responsibilities as software engineers?</vt:lpstr>
      <vt:lpstr>What are our responsibilities as software engineers?</vt:lpstr>
      <vt:lpstr>Toyota accelerator bug (2013)</vt:lpstr>
      <vt:lpstr>PowerPoint Presentation</vt:lpstr>
      <vt:lpstr>PowerPoint Presentation</vt:lpstr>
      <vt:lpstr>PowerPoint Presentation</vt:lpstr>
      <vt:lpstr>What about plugins?</vt:lpstr>
      <vt:lpstr>What about plugins?</vt:lpstr>
      <vt:lpstr>Beyond bugs...</vt:lpstr>
      <vt:lpstr>PowerPoint Presentation</vt:lpstr>
      <vt:lpstr>ACM Code of Ethics</vt:lpstr>
      <vt:lpstr>PowerPoint Presentation</vt:lpstr>
      <vt:lpstr>PowerPoint Presentation</vt:lpstr>
      <vt:lpstr>PowerPoint Presentation</vt:lpstr>
      <vt:lpstr>Unethical Behavior</vt:lpstr>
      <vt:lpstr>Why do hackers hack?</vt:lpstr>
      <vt:lpstr>Kevin Mitnick</vt:lpstr>
      <vt:lpstr>Ethical question: Is hacking ever justified?</vt:lpstr>
      <vt:lpstr>Ethical question: Is hacking ever justified?</vt:lpstr>
      <vt:lpstr>PowerPoint Presentation</vt:lpstr>
      <vt:lpstr>Is Reverse Engineering Legal?</vt:lpstr>
      <vt:lpstr>Is Reverse Engineering Legal?</vt:lpstr>
      <vt:lpstr>PowerPoint Presentation</vt:lpstr>
      <vt:lpstr>1986 Computer Fraud and Abuse Act (CFAA)</vt:lpstr>
      <vt:lpstr>Morris Worm (1988)</vt:lpstr>
      <vt:lpstr>Privacy and Security</vt:lpstr>
      <vt:lpstr>Privacy and Security</vt:lpstr>
      <vt:lpstr>Do we have a right to privacy?</vt:lpstr>
      <vt:lpstr>Do we have a right to privacy?</vt:lpstr>
      <vt:lpstr>Things that are protected:</vt:lpstr>
      <vt:lpstr>Things that are not protected:</vt:lpstr>
      <vt:lpstr>Are these protected?</vt:lpstr>
      <vt:lpstr>PowerPoint Presentation</vt:lpstr>
      <vt:lpstr>Official (US) policies about public vs. private information</vt:lpstr>
      <vt:lpstr>Official (US) policies about public vs. private information</vt:lpstr>
      <vt:lpstr>Official (US) policies about public vs. private information</vt:lpstr>
      <vt:lpstr>Human-subjects testing</vt:lpstr>
      <vt:lpstr>PowerPoint Presentation</vt:lpstr>
      <vt:lpstr>Disclosure-of-data-breach laws </vt:lpstr>
      <vt:lpstr>Examples of Sensitive Personally Identifiable Information covered by security breach laws: </vt:lpstr>
      <vt:lpstr>PowerPoint Presentation</vt:lpstr>
      <vt:lpstr>PowerPoint Presentation</vt:lpstr>
      <vt:lpstr>PowerPoint Presentation</vt:lpstr>
      <vt:lpstr>PowerPoint Presentation</vt:lpstr>
      <vt:lpstr>Prism</vt:lpstr>
      <vt:lpstr>PowerPoint Presentation</vt:lpstr>
      <vt:lpstr>PowerPoint Presentation</vt:lpstr>
      <vt:lpstr>PowerPoint Presentation</vt:lpstr>
      <vt:lpstr>PowerPoint Presentation</vt:lpstr>
      <vt:lpstr>PowerPoint Presentation</vt:lpstr>
      <vt:lpstr>PowerPoint Presentation</vt:lpstr>
      <vt:lpstr>In Summary</vt:lpstr>
      <vt:lpstr>Aspirational Ethics in Computing</vt:lpstr>
      <vt:lpstr>The End</vt:lpstr>
      <vt:lpstr>Broader Impacts of Technology on Society</vt:lpstr>
      <vt:lpstr>Broader Impacts of Technology on Society</vt:lpstr>
      <vt:lpstr>Broader Impacts of Technology on Society</vt:lpstr>
      <vt:lpstr>The “Digital Divide”</vt:lpstr>
      <vt:lpstr>Official (US) policies about public vs. private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Ethics in Software Engineering</dc:title>
  <dc:creator>Tom</dc:creator>
  <cp:lastModifiedBy>Schaefer, Scott D</cp:lastModifiedBy>
  <cp:revision>459</cp:revision>
  <cp:lastPrinted>2016-03-09T14:07:34Z</cp:lastPrinted>
  <dcterms:created xsi:type="dcterms:W3CDTF">2014-12-02T15:10:19Z</dcterms:created>
  <dcterms:modified xsi:type="dcterms:W3CDTF">2016-11-03T18:15:43Z</dcterms:modified>
</cp:coreProperties>
</file>