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9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CAA75-4BCA-496A-912C-4D76D298BE5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3846D-5BC8-4114-95AD-A437F72801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502ED0D-1415-405E-B995-9537A8815794}" type="slidenum">
              <a:rPr lang="en-GB"/>
              <a:pPr/>
              <a:t>1</a:t>
            </a:fld>
            <a:endParaRPr lang="en-GB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3886408" y="8687426"/>
            <a:ext cx="2970037" cy="4550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282" tIns="45641" rIns="91282" bIns="45641" anchor="b"/>
          <a:lstStyle/>
          <a:p>
            <a:pPr algn="r">
              <a:spcBef>
                <a:spcPct val="0"/>
              </a:spcBef>
              <a:buClr>
                <a:srgbClr val="000000"/>
              </a:buClr>
              <a:tabLst>
                <a:tab pos="0" algn="l"/>
                <a:tab pos="449336" algn="l"/>
                <a:tab pos="898672" algn="l"/>
                <a:tab pos="1348008" algn="l"/>
                <a:tab pos="1797345" algn="l"/>
                <a:tab pos="2246681" algn="l"/>
                <a:tab pos="2696017" algn="l"/>
                <a:tab pos="3145353" algn="l"/>
                <a:tab pos="3594689" algn="l"/>
                <a:tab pos="4044025" algn="l"/>
                <a:tab pos="4493362" algn="l"/>
                <a:tab pos="4942698" algn="l"/>
                <a:tab pos="5392034" algn="l"/>
                <a:tab pos="5841370" algn="l"/>
                <a:tab pos="6290706" algn="l"/>
                <a:tab pos="6740042" algn="l"/>
                <a:tab pos="7189379" algn="l"/>
                <a:tab pos="7638715" algn="l"/>
                <a:tab pos="8088051" algn="l"/>
                <a:tab pos="8537387" algn="l"/>
                <a:tab pos="8986723" algn="l"/>
              </a:tabLst>
            </a:pPr>
            <a:fld id="{C3475BC2-3D5D-41EB-93BA-565E3BDB47E0}" type="slidenum">
              <a:rPr lang="en-GB" sz="1200" b="1" i="1">
                <a:solidFill>
                  <a:srgbClr val="000000"/>
                </a:solidFill>
                <a:latin typeface="Times New Roman" charset="0"/>
              </a:rPr>
              <a:pPr algn="r">
                <a:spcBef>
                  <a:spcPct val="0"/>
                </a:spcBef>
                <a:buClr>
                  <a:srgbClr val="000000"/>
                </a:buClr>
                <a:tabLst>
                  <a:tab pos="0" algn="l"/>
                  <a:tab pos="449336" algn="l"/>
                  <a:tab pos="898672" algn="l"/>
                  <a:tab pos="1348008" algn="l"/>
                  <a:tab pos="1797345" algn="l"/>
                  <a:tab pos="2246681" algn="l"/>
                  <a:tab pos="2696017" algn="l"/>
                  <a:tab pos="3145353" algn="l"/>
                  <a:tab pos="3594689" algn="l"/>
                  <a:tab pos="4044025" algn="l"/>
                  <a:tab pos="4493362" algn="l"/>
                  <a:tab pos="4942698" algn="l"/>
                  <a:tab pos="5392034" algn="l"/>
                  <a:tab pos="5841370" algn="l"/>
                  <a:tab pos="6290706" algn="l"/>
                  <a:tab pos="6740042" algn="l"/>
                  <a:tab pos="7189379" algn="l"/>
                  <a:tab pos="7638715" algn="l"/>
                  <a:tab pos="8088051" algn="l"/>
                  <a:tab pos="8537387" algn="l"/>
                  <a:tab pos="8986723" algn="l"/>
                </a:tabLst>
              </a:pPr>
              <a:t>1</a:t>
            </a:fld>
            <a:endParaRPr lang="en-GB" sz="1200" b="1" i="1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8676" name="Text Box 2"/>
          <p:cNvSpPr txBox="1">
            <a:spLocks noChangeArrowheads="1"/>
          </p:cNvSpPr>
          <p:nvPr/>
        </p:nvSpPr>
        <p:spPr bwMode="auto">
          <a:xfrm>
            <a:off x="3886408" y="8687425"/>
            <a:ext cx="2971593" cy="456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282" tIns="45641" rIns="91282" bIns="45641" anchor="b"/>
          <a:lstStyle/>
          <a:p>
            <a:pPr algn="r">
              <a:spcBef>
                <a:spcPct val="0"/>
              </a:spcBef>
              <a:buClr>
                <a:srgbClr val="000000"/>
              </a:buClr>
              <a:tabLst>
                <a:tab pos="0" algn="l"/>
                <a:tab pos="449336" algn="l"/>
                <a:tab pos="898672" algn="l"/>
                <a:tab pos="1348008" algn="l"/>
                <a:tab pos="1797345" algn="l"/>
                <a:tab pos="2246681" algn="l"/>
                <a:tab pos="2696017" algn="l"/>
                <a:tab pos="3145353" algn="l"/>
                <a:tab pos="3594689" algn="l"/>
                <a:tab pos="4044025" algn="l"/>
                <a:tab pos="4493362" algn="l"/>
                <a:tab pos="4942698" algn="l"/>
                <a:tab pos="5392034" algn="l"/>
                <a:tab pos="5841370" algn="l"/>
                <a:tab pos="6290706" algn="l"/>
                <a:tab pos="6740042" algn="l"/>
                <a:tab pos="7189379" algn="l"/>
                <a:tab pos="7638715" algn="l"/>
                <a:tab pos="8088051" algn="l"/>
                <a:tab pos="8537387" algn="l"/>
                <a:tab pos="8986723" algn="l"/>
              </a:tabLst>
            </a:pPr>
            <a:fld id="{113FB15F-6C37-4915-8249-06D9C9D5FF37}" type="slidenum">
              <a:rPr lang="en-GB" sz="1200" b="1" i="1">
                <a:solidFill>
                  <a:srgbClr val="000000"/>
                </a:solidFill>
              </a:rPr>
              <a:pPr algn="r">
                <a:spcBef>
                  <a:spcPct val="0"/>
                </a:spcBef>
                <a:buClr>
                  <a:srgbClr val="000000"/>
                </a:buClr>
                <a:tabLst>
                  <a:tab pos="0" algn="l"/>
                  <a:tab pos="449336" algn="l"/>
                  <a:tab pos="898672" algn="l"/>
                  <a:tab pos="1348008" algn="l"/>
                  <a:tab pos="1797345" algn="l"/>
                  <a:tab pos="2246681" algn="l"/>
                  <a:tab pos="2696017" algn="l"/>
                  <a:tab pos="3145353" algn="l"/>
                  <a:tab pos="3594689" algn="l"/>
                  <a:tab pos="4044025" algn="l"/>
                  <a:tab pos="4493362" algn="l"/>
                  <a:tab pos="4942698" algn="l"/>
                  <a:tab pos="5392034" algn="l"/>
                  <a:tab pos="5841370" algn="l"/>
                  <a:tab pos="6290706" algn="l"/>
                  <a:tab pos="6740042" algn="l"/>
                  <a:tab pos="7189379" algn="l"/>
                  <a:tab pos="7638715" algn="l"/>
                  <a:tab pos="8088051" algn="l"/>
                  <a:tab pos="8537387" algn="l"/>
                  <a:tab pos="8986723" algn="l"/>
                </a:tabLst>
              </a:pPr>
              <a:t>1</a:t>
            </a:fld>
            <a:endParaRPr lang="en-GB" sz="1200" b="1" i="1" dirty="0">
              <a:solidFill>
                <a:srgbClr val="000000"/>
              </a:solidFill>
            </a:endParaRPr>
          </a:p>
        </p:txBody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1154410" y="684862"/>
            <a:ext cx="4549181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9867" tIns="44934" rIns="89867" bIns="44934" anchor="ctr"/>
          <a:lstStyle/>
          <a:p>
            <a:endParaRPr lang="en-US"/>
          </a:p>
        </p:txBody>
      </p:sp>
      <p:sp>
        <p:nvSpPr>
          <p:cNvPr id="28678" name="Text Box 4"/>
          <p:cNvSpPr>
            <a:spLocks noChangeArrowheads="1"/>
          </p:cNvSpPr>
          <p:nvPr>
            <p:ph type="body"/>
          </p:nvPr>
        </p:nvSpPr>
        <p:spPr>
          <a:xfrm>
            <a:off x="914815" y="4343713"/>
            <a:ext cx="5026815" cy="41138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4A1021-A935-4F0D-90CC-5EDD2C250FCC}" type="slidenum">
              <a:rPr lang="en-US"/>
              <a:pPr/>
              <a:t>2</a:t>
            </a:fld>
            <a:endParaRPr lang="en-US"/>
          </a:p>
        </p:txBody>
      </p:sp>
      <p:sp>
        <p:nvSpPr>
          <p:cNvPr id="30723" name="Text Box 1"/>
          <p:cNvSpPr>
            <a:spLocks noChangeArrowheads="1"/>
          </p:cNvSpPr>
          <p:nvPr>
            <p:ph type="sldImg"/>
          </p:nvPr>
        </p:nvSpPr>
        <p:spPr>
          <a:xfrm>
            <a:off x="1154410" y="694244"/>
            <a:ext cx="4549181" cy="3429000"/>
          </a:xfrm>
          <a:solidFill>
            <a:srgbClr val="FFFFFF"/>
          </a:solidFill>
          <a:ln/>
        </p:spPr>
      </p:sp>
      <p:sp>
        <p:nvSpPr>
          <p:cNvPr id="30724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FA0977C-EE2F-42CB-A515-74893425F453}" type="slidenum">
              <a:rPr lang="en-US"/>
              <a:pPr/>
              <a:t>3</a:t>
            </a:fld>
            <a:endParaRPr lang="en-US"/>
          </a:p>
        </p:txBody>
      </p:sp>
      <p:sp>
        <p:nvSpPr>
          <p:cNvPr id="32771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32772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A54B2C2-0AF3-48F3-852B-E5CCA8B4C91F}" type="slidenum">
              <a:rPr lang="en-US"/>
              <a:pPr/>
              <a:t>4</a:t>
            </a:fld>
            <a:endParaRPr lang="en-US"/>
          </a:p>
        </p:txBody>
      </p:sp>
      <p:sp>
        <p:nvSpPr>
          <p:cNvPr id="34819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34820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1D9FF0A-71CD-4575-8751-071A0F66E8F2}" type="slidenum">
              <a:rPr lang="en-US"/>
              <a:pPr/>
              <a:t>5</a:t>
            </a:fld>
            <a:endParaRPr lang="en-US"/>
          </a:p>
        </p:txBody>
      </p:sp>
      <p:sp>
        <p:nvSpPr>
          <p:cNvPr id="36867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36868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FCC8774-1F60-441A-9A16-AD297EC1DE9E}" type="slidenum">
              <a:rPr lang="en-US"/>
              <a:pPr/>
              <a:t>6</a:t>
            </a:fld>
            <a:endParaRPr lang="en-US"/>
          </a:p>
        </p:txBody>
      </p:sp>
      <p:sp>
        <p:nvSpPr>
          <p:cNvPr id="38915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38916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0FDA3DA-435E-4338-9522-47BEDDC108E6}" type="slidenum">
              <a:rPr lang="en-US"/>
              <a:pPr/>
              <a:t>7</a:t>
            </a:fld>
            <a:endParaRPr lang="en-US"/>
          </a:p>
        </p:txBody>
      </p:sp>
      <p:sp>
        <p:nvSpPr>
          <p:cNvPr id="40963" name="Rectangle 63489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noFill/>
          <a:ln w="12700" cap="flat">
            <a:headEnd type="none" w="med" len="med"/>
            <a:tailEnd type="none" w="med" len="med"/>
          </a:ln>
        </p:spPr>
      </p:sp>
      <p:sp>
        <p:nvSpPr>
          <p:cNvPr id="40964" name="Rectangle 63490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786" tIns="45115" rIns="91786" bIns="45115"/>
          <a:lstStyle/>
          <a:p>
            <a:pPr eaLnBrk="1" hangingPunct="1"/>
            <a:r>
              <a:rPr lang="en-US" smtClean="0">
                <a:latin typeface="Times New Roman" charset="0"/>
              </a:rPr>
              <a:t>Just like java.</a:t>
            </a:r>
          </a:p>
          <a:p>
            <a:pPr eaLnBrk="1" hangingPunct="1"/>
            <a:r>
              <a:rPr lang="en-US" smtClean="0">
                <a:latin typeface="Times New Roman" charset="0"/>
              </a:rPr>
              <a:t>But you have to think about pointers.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69126BE-0736-4345-B40D-05D3F4D6D1C8}" type="slidenum">
              <a:rPr lang="en-US"/>
              <a:pPr/>
              <a:t>8</a:t>
            </a:fld>
            <a:endParaRPr lang="en-US"/>
          </a:p>
        </p:txBody>
      </p:sp>
      <p:sp>
        <p:nvSpPr>
          <p:cNvPr id="43011" name="Rectangle 65537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noFill/>
          <a:ln w="12700" cap="flat">
            <a:headEnd type="none" w="med" len="med"/>
            <a:tailEnd type="none" w="med" len="med"/>
          </a:ln>
        </p:spPr>
      </p:sp>
      <p:sp>
        <p:nvSpPr>
          <p:cNvPr id="43012" name="Rectangle 65538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786" tIns="45115" rIns="91786" bIns="45115"/>
          <a:lstStyle/>
          <a:p>
            <a:pPr eaLnBrk="1" hangingPunct="1"/>
            <a:r>
              <a:rPr lang="en-US" smtClean="0">
                <a:latin typeface="Times New Roman" charset="0"/>
              </a:rPr>
              <a:t>No garbage collection.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9536A38-C45B-454C-AE8A-7B5E83166938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8A35ECB-99B2-4752-9E83-E37D509248CF}" type="slidenum">
              <a:rPr lang="en-US"/>
              <a:pPr/>
              <a:t>11</a:t>
            </a:fld>
            <a:endParaRPr lang="en-US"/>
          </a:p>
        </p:txBody>
      </p:sp>
      <p:sp>
        <p:nvSpPr>
          <p:cNvPr id="48131" name="Rectangle 67585"/>
          <p:cNvSpPr>
            <a:spLocks noRot="1" noChangeArrowheads="1" noTextEdit="1"/>
          </p:cNvSpPr>
          <p:nvPr>
            <p:ph type="sldImg"/>
          </p:nvPr>
        </p:nvSpPr>
        <p:spPr>
          <a:xfrm>
            <a:off x="1157521" y="687990"/>
            <a:ext cx="4544515" cy="3425873"/>
          </a:xfrm>
          <a:noFill/>
          <a:ln w="12700" cap="flat">
            <a:headEnd type="none" w="med" len="med"/>
            <a:tailEnd type="none" w="med" len="med"/>
          </a:ln>
        </p:spPr>
      </p:sp>
      <p:sp>
        <p:nvSpPr>
          <p:cNvPr id="48132" name="Rectangle 6758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786" tIns="45115" rIns="91786" bIns="45115"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07C370B-F9C6-47F5-8EE3-C395BF7DAF07}" type="slidenum">
              <a:rPr lang="en-US"/>
              <a:pPr/>
              <a:t>12</a:t>
            </a:fld>
            <a:endParaRPr lang="en-US"/>
          </a:p>
        </p:txBody>
      </p:sp>
      <p:sp>
        <p:nvSpPr>
          <p:cNvPr id="50179" name="Rectangle 69633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noFill/>
          <a:ln w="12700" cap="flat">
            <a:headEnd type="none" w="med" len="med"/>
            <a:tailEnd type="none" w="med" len="med"/>
          </a:ln>
        </p:spPr>
      </p:sp>
      <p:sp>
        <p:nvSpPr>
          <p:cNvPr id="50180" name="Rectangle 6963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786" tIns="45115" rIns="91786" bIns="45115"/>
          <a:lstStyle/>
          <a:p>
            <a:pPr eaLnBrk="1" hangingPunct="1"/>
            <a:r>
              <a:rPr lang="en-US" sz="1700" b="1" dirty="0">
                <a:latin typeface="Times New Roman" charset="0"/>
              </a:rPr>
              <a:t>Ask about virtual. (what’s wrong here…)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705EC2F-1FB5-47FD-B22B-07744C55569F}" type="slidenum">
              <a:rPr lang="en-US"/>
              <a:pPr/>
              <a:t>13</a:t>
            </a:fld>
            <a:endParaRPr lang="en-US"/>
          </a:p>
        </p:txBody>
      </p:sp>
      <p:sp>
        <p:nvSpPr>
          <p:cNvPr id="52227" name="Rectangle 71681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noFill/>
          <a:ln w="12700" cap="flat">
            <a:headEnd type="none" w="med" len="med"/>
            <a:tailEnd type="none" w="med" len="med"/>
          </a:ln>
        </p:spPr>
      </p:sp>
      <p:sp>
        <p:nvSpPr>
          <p:cNvPr id="52228" name="Rectangle 7168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786" tIns="45115" rIns="91786" bIns="45115"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E1BF71B-65D0-43C9-9B70-BDA3EA44B3E3}" type="slidenum">
              <a:rPr lang="en-US"/>
              <a:pPr/>
              <a:t>14</a:t>
            </a:fld>
            <a:endParaRPr lang="en-US"/>
          </a:p>
        </p:txBody>
      </p:sp>
      <p:sp>
        <p:nvSpPr>
          <p:cNvPr id="54275" name="Rectangle 73729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noFill/>
          <a:ln w="12700" cap="flat">
            <a:headEnd type="none" w="med" len="med"/>
            <a:tailEnd type="none" w="med" len="med"/>
          </a:ln>
        </p:spPr>
      </p:sp>
      <p:sp>
        <p:nvSpPr>
          <p:cNvPr id="54276" name="Rectangle 73730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786" tIns="45115" rIns="91786" bIns="45115"/>
          <a:lstStyle/>
          <a:p>
            <a:pPr eaLnBrk="1" hangingPunct="1"/>
            <a:r>
              <a:rPr lang="en-US" smtClean="0">
                <a:latin typeface="Times New Roman" charset="0"/>
              </a:rPr>
              <a:t>Using p to “point” at the method.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B79D3E8-EC40-4F98-8038-4DB5421D01FD}" type="slidenum">
              <a:rPr lang="en-US"/>
              <a:pPr/>
              <a:t>15</a:t>
            </a:fld>
            <a:endParaRPr lang="en-US"/>
          </a:p>
        </p:txBody>
      </p:sp>
      <p:sp>
        <p:nvSpPr>
          <p:cNvPr id="56323" name="Rectangle 102401"/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56324" name="Rectangle 10240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On the left we have a pointer that we must dereference.</a:t>
            </a:r>
          </a:p>
          <a:p>
            <a:pPr eaLnBrk="1" hangingPunct="1"/>
            <a:endParaRPr lang="en-US" smtClean="0">
              <a:latin typeface="Times New Roman" charset="0"/>
            </a:endParaRPr>
          </a:p>
          <a:p>
            <a:pPr eaLnBrk="1" hangingPunct="1"/>
            <a:r>
              <a:rPr lang="en-US" smtClean="0">
                <a:latin typeface="Times New Roman" charset="0"/>
              </a:rPr>
              <a:t>Still must delete p on the left – problem.</a:t>
            </a:r>
          </a:p>
          <a:p>
            <a:pPr eaLnBrk="1" hangingPunct="1"/>
            <a:r>
              <a:rPr lang="en-US" smtClean="0">
                <a:latin typeface="Times New Roman" charset="0"/>
              </a:rPr>
              <a:t>on the right, everything is ok.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3F2F089-DD76-4DDD-A66C-5DA1B37BA5F9}" type="slidenum">
              <a:rPr lang="en-US"/>
              <a:pPr/>
              <a:t>16</a:t>
            </a:fld>
            <a:endParaRPr lang="en-US"/>
          </a:p>
        </p:txBody>
      </p:sp>
      <p:sp>
        <p:nvSpPr>
          <p:cNvPr id="58371" name="Text Box 1"/>
          <p:cNvSpPr>
            <a:spLocks noChangeArrowheads="1"/>
          </p:cNvSpPr>
          <p:nvPr>
            <p:ph type="sldImg"/>
          </p:nvPr>
        </p:nvSpPr>
        <p:spPr>
          <a:xfrm>
            <a:off x="1154410" y="694244"/>
            <a:ext cx="4549181" cy="3429000"/>
          </a:xfrm>
          <a:solidFill>
            <a:srgbClr val="FFFFFF"/>
          </a:solidFill>
          <a:ln/>
        </p:spPr>
      </p:sp>
      <p:sp>
        <p:nvSpPr>
          <p:cNvPr id="58372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3CB99AD-8694-4B67-B70A-407E31897C36}" type="slidenum">
              <a:rPr lang="en-US"/>
              <a:pPr/>
              <a:t>17</a:t>
            </a:fld>
            <a:endParaRPr lang="en-US"/>
          </a:p>
        </p:txBody>
      </p:sp>
      <p:sp>
        <p:nvSpPr>
          <p:cNvPr id="60419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60420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3EEA090-54E7-4A51-8228-7104D13DF0CE}" type="slidenum">
              <a:rPr lang="en-US"/>
              <a:pPr/>
              <a:t>18</a:t>
            </a:fld>
            <a:endParaRPr lang="en-US"/>
          </a:p>
        </p:txBody>
      </p:sp>
      <p:sp>
        <p:nvSpPr>
          <p:cNvPr id="62467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62468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26DC13A-1BBD-469B-9D48-C19A2595276D}" type="slidenum">
              <a:rPr lang="en-US"/>
              <a:pPr/>
              <a:t>19</a:t>
            </a:fld>
            <a:endParaRPr lang="en-US"/>
          </a:p>
        </p:txBody>
      </p:sp>
      <p:sp>
        <p:nvSpPr>
          <p:cNvPr id="64515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64516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B6FF21F-FE34-4BB8-9CE0-43DD60C387E2}" type="slidenum">
              <a:rPr lang="en-US"/>
              <a:pPr/>
              <a:t>20</a:t>
            </a:fld>
            <a:endParaRPr lang="en-US"/>
          </a:p>
        </p:txBody>
      </p:sp>
      <p:sp>
        <p:nvSpPr>
          <p:cNvPr id="66563" name="Text Box 1"/>
          <p:cNvSpPr>
            <a:spLocks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66564" name="Text Box 2"/>
          <p:cNvSpPr>
            <a:spLocks noChangeArrowheads="1"/>
          </p:cNvSpPr>
          <p:nvPr>
            <p:ph type="body" idx="1"/>
          </p:nvPr>
        </p:nvSpPr>
        <p:spPr>
          <a:xfrm>
            <a:off x="686112" y="4342149"/>
            <a:ext cx="5487333" cy="4032554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307E9B3-A8E6-4A61-980C-E3E29247DF2A}" type="slidenum">
              <a:rPr lang="en-US"/>
              <a:pPr/>
              <a:t>21</a:t>
            </a:fld>
            <a:endParaRPr lang="en-US"/>
          </a:p>
        </p:txBody>
      </p:sp>
      <p:sp>
        <p:nvSpPr>
          <p:cNvPr id="68611" name="Rectangle 30721"/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68612" name="Rectangle 3072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What’s the output? 5, i was copied.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9497A7-F33B-4378-BD73-524AF18F4CE2}" type="slidenum">
              <a:rPr lang="en-US"/>
              <a:pPr/>
              <a:t>22</a:t>
            </a:fld>
            <a:endParaRPr lang="en-US"/>
          </a:p>
        </p:txBody>
      </p:sp>
      <p:sp>
        <p:nvSpPr>
          <p:cNvPr id="70659" name="Rectangle 32769"/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70660" name="Rectangle 32770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What’s the output now? 25, i was changed.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B694CCC-7FB5-4B11-AAE8-9DE19F3856EB}" type="slidenum">
              <a:rPr lang="en-US"/>
              <a:pPr/>
              <a:t>23</a:t>
            </a:fld>
            <a:endParaRPr lang="en-US"/>
          </a:p>
        </p:txBody>
      </p:sp>
      <p:sp>
        <p:nvSpPr>
          <p:cNvPr id="72707" name="Rectangle 34817"/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72708" name="Rectangle 34818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What happened to x? – it is now 10</a:t>
            </a:r>
          </a:p>
          <a:p>
            <a:pPr eaLnBrk="1" hangingPunct="1"/>
            <a:r>
              <a:rPr lang="en-US" smtClean="0">
                <a:latin typeface="Times New Roman" charset="0"/>
              </a:rPr>
              <a:t>What happened to y? – silly question?   y </a:t>
            </a:r>
            <a:r>
              <a:rPr lang="en-US" i="1" smtClean="0">
                <a:latin typeface="Times New Roman" charset="0"/>
              </a:rPr>
              <a:t>is</a:t>
            </a:r>
            <a:r>
              <a:rPr lang="en-US" smtClean="0">
                <a:latin typeface="Times New Roman" charset="0"/>
              </a:rPr>
              <a:t> x.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41A75EA-97CA-4D87-98F1-703F595335D4}" type="slidenum">
              <a:rPr lang="en-US"/>
              <a:pPr/>
              <a:t>24</a:t>
            </a:fld>
            <a:endParaRPr lang="en-US"/>
          </a:p>
        </p:txBody>
      </p:sp>
      <p:sp>
        <p:nvSpPr>
          <p:cNvPr id="74755" name="Rectangle 8193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5800"/>
            <a:ext cx="4572000" cy="3429000"/>
          </a:xfrm>
          <a:noFill/>
          <a:ln cap="flat">
            <a:headEnd type="none" w="med" len="med"/>
            <a:tailEnd type="none" w="med" len="med"/>
          </a:ln>
        </p:spPr>
      </p:sp>
      <p:sp>
        <p:nvSpPr>
          <p:cNvPr id="74756" name="Rectangle 819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If you can, you should make this guarantee.</a:t>
            </a:r>
          </a:p>
          <a:p>
            <a:pPr eaLnBrk="1" hangingPunct="1"/>
            <a:r>
              <a:rPr lang="en-US" smtClean="0">
                <a:latin typeface="Times New Roman" charset="0"/>
              </a:rPr>
              <a:t>const extends the type to allow you to specify which data is read-only</a:t>
            </a:r>
          </a:p>
          <a:p>
            <a:pPr eaLnBrk="1" hangingPunct="1"/>
            <a:r>
              <a:rPr lang="en-US" smtClean="0">
                <a:latin typeface="Times New Roman" charset="0"/>
              </a:rPr>
              <a:t>Why is this good?  --- gets the compiler to help make sure certain values don’t change.</a:t>
            </a:r>
          </a:p>
          <a:p>
            <a:pPr eaLnBrk="1" hangingPunct="1"/>
            <a:endParaRPr lang="en-US" smtClean="0">
              <a:latin typeface="Times New Roman" charset="0"/>
            </a:endParaRPr>
          </a:p>
          <a:p>
            <a:pPr eaLnBrk="1" hangingPunct="1"/>
            <a:endParaRPr lang="en-US" smtClean="0">
              <a:latin typeface="Times New Roman" charset="0"/>
            </a:endParaRPr>
          </a:p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4812A16-ECC6-4527-BA50-70F8F6F3B351}" type="slidenum">
              <a:rPr lang="en-US"/>
              <a:pPr/>
              <a:t>25</a:t>
            </a:fld>
            <a:endParaRPr lang="en-US"/>
          </a:p>
        </p:txBody>
      </p:sp>
      <p:sp>
        <p:nvSpPr>
          <p:cNvPr id="76803" name="Rectangle 10241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5800"/>
            <a:ext cx="4572000" cy="3429000"/>
          </a:xfrm>
          <a:noFill/>
          <a:ln cap="flat">
            <a:headEnd type="none" w="med" len="med"/>
            <a:tailEnd type="none" w="med" len="med"/>
          </a:ln>
        </p:spPr>
      </p:sp>
      <p:sp>
        <p:nvSpPr>
          <p:cNvPr id="76804" name="Rectangle 1024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What exactly are we saying is const here? </a:t>
            </a:r>
          </a:p>
          <a:p>
            <a:pPr eaLnBrk="1" hangingPunct="1"/>
            <a:r>
              <a:rPr lang="en-US" smtClean="0">
                <a:latin typeface="Times New Roman" charset="0"/>
              </a:rPr>
              <a:t>It is the integer *pi that is const, not the pointer. pi can be changed, but we can’t change anything through it.</a:t>
            </a:r>
          </a:p>
          <a:p>
            <a:pPr eaLnBrk="1" hangingPunct="1"/>
            <a:endParaRPr lang="en-US" smtClean="0">
              <a:latin typeface="Times New Roman" charset="0"/>
            </a:endParaRPr>
          </a:p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AE9FDA4-322F-4A60-A7B7-0D4739A5530E}" type="slidenum">
              <a:rPr lang="en-US"/>
              <a:pPr/>
              <a:t>26</a:t>
            </a:fld>
            <a:endParaRPr lang="en-US"/>
          </a:p>
        </p:txBody>
      </p:sp>
      <p:sp>
        <p:nvSpPr>
          <p:cNvPr id="78851" name="Rectangle 12289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5800"/>
            <a:ext cx="4572000" cy="3429000"/>
          </a:xfrm>
          <a:noFill/>
          <a:ln cap="flat">
            <a:headEnd type="none" w="med" len="med"/>
            <a:tailEnd type="none" w="med" len="med"/>
          </a:ln>
        </p:spPr>
      </p:sp>
      <p:sp>
        <p:nvSpPr>
          <p:cNvPr id="78852" name="Rectangle 12290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smtClean="0">
                <a:latin typeface="Times New Roman" charset="0"/>
              </a:rPr>
              <a:t>Disproving Heraclites</a:t>
            </a:r>
            <a:r>
              <a:rPr lang="en-US" smtClean="0">
                <a:latin typeface="Times New Roman" charset="0"/>
              </a:rPr>
              <a:t> ?</a:t>
            </a:r>
          </a:p>
          <a:p>
            <a:pPr eaLnBrk="1" hangingPunct="1"/>
            <a:r>
              <a:rPr lang="en-US" smtClean="0">
                <a:latin typeface="Times New Roman" charset="0"/>
              </a:rPr>
              <a:t>Read pointer declarations from right to left.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hape 4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828D349-3AEB-4419-BE7F-378A8F209D03}" type="slidenum">
              <a:rPr lang="en-US"/>
              <a:pPr/>
              <a:t>27</a:t>
            </a:fld>
            <a:endParaRPr lang="en-US"/>
          </a:p>
        </p:txBody>
      </p:sp>
      <p:sp>
        <p:nvSpPr>
          <p:cNvPr id="80899" name="Rectangle 14337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5800"/>
            <a:ext cx="4572000" cy="3429000"/>
          </a:xfrm>
          <a:noFill/>
          <a:ln cap="flat">
            <a:headEnd type="none" w="med" len="med"/>
            <a:tailEnd type="none" w="med" len="med"/>
          </a:ln>
        </p:spPr>
      </p:sp>
      <p:sp>
        <p:nvSpPr>
          <p:cNvPr id="80900" name="Rectangle 14338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56F040-E03F-443E-8FA3-38B22223A9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A75A1-8BB6-4381-B62D-F6C7058DD72F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D9F3C-741B-4E2D-84CF-90D13C756C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457200" y="685800"/>
            <a:ext cx="8153400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/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chemeClr val="tx1"/>
                </a:solidFill>
              </a:rPr>
              <a:t>Pointers and References</a:t>
            </a: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dirty="0" smtClean="0"/>
              <a:t>Pointers &amp; Memory</a:t>
            </a:r>
            <a:endParaRPr lang="en-US" dirty="0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62088" y="4535488"/>
            <a:ext cx="5946775" cy="690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cxnSp>
        <p:nvCxnSpPr>
          <p:cNvPr id="29700" name="Straight Connector 29"/>
          <p:cNvCxnSpPr>
            <a:cxnSpLocks noChangeShapeType="1"/>
          </p:cNvCxnSpPr>
          <p:nvPr/>
        </p:nvCxnSpPr>
        <p:spPr bwMode="auto">
          <a:xfrm rot="5400000">
            <a:off x="1741488" y="4879975"/>
            <a:ext cx="6905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1" name="Straight Connector 33"/>
          <p:cNvCxnSpPr>
            <a:cxnSpLocks noChangeShapeType="1"/>
          </p:cNvCxnSpPr>
          <p:nvPr/>
        </p:nvCxnSpPr>
        <p:spPr bwMode="auto">
          <a:xfrm rot="5400000">
            <a:off x="2434431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2" name="Straight Connector 34"/>
          <p:cNvCxnSpPr>
            <a:cxnSpLocks noChangeShapeType="1"/>
          </p:cNvCxnSpPr>
          <p:nvPr/>
        </p:nvCxnSpPr>
        <p:spPr bwMode="auto">
          <a:xfrm rot="5400000">
            <a:off x="3124994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3" name="Straight Connector 35"/>
          <p:cNvCxnSpPr>
            <a:cxnSpLocks noChangeShapeType="1"/>
          </p:cNvCxnSpPr>
          <p:nvPr/>
        </p:nvCxnSpPr>
        <p:spPr bwMode="auto">
          <a:xfrm rot="5400000">
            <a:off x="3816350" y="4879976"/>
            <a:ext cx="688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4" name="Straight Connector 36"/>
          <p:cNvCxnSpPr>
            <a:cxnSpLocks noChangeShapeType="1"/>
          </p:cNvCxnSpPr>
          <p:nvPr/>
        </p:nvCxnSpPr>
        <p:spPr bwMode="auto">
          <a:xfrm rot="5400000">
            <a:off x="4507706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5" name="Straight Connector 37"/>
          <p:cNvCxnSpPr>
            <a:cxnSpLocks noChangeShapeType="1"/>
          </p:cNvCxnSpPr>
          <p:nvPr/>
        </p:nvCxnSpPr>
        <p:spPr bwMode="auto">
          <a:xfrm rot="5400000">
            <a:off x="51982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6" name="Straight Connector 38"/>
          <p:cNvCxnSpPr>
            <a:cxnSpLocks noChangeShapeType="1"/>
          </p:cNvCxnSpPr>
          <p:nvPr/>
        </p:nvCxnSpPr>
        <p:spPr bwMode="auto">
          <a:xfrm rot="5400000">
            <a:off x="58205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7" name="Straight Connector 39"/>
          <p:cNvCxnSpPr>
            <a:cxnSpLocks noChangeShapeType="1"/>
          </p:cNvCxnSpPr>
          <p:nvPr/>
        </p:nvCxnSpPr>
        <p:spPr bwMode="auto">
          <a:xfrm rot="5400000">
            <a:off x="64428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9708" name="TextBox 40"/>
          <p:cNvSpPr txBox="1">
            <a:spLocks noChangeArrowheads="1"/>
          </p:cNvSpPr>
          <p:nvPr/>
        </p:nvSpPr>
        <p:spPr bwMode="auto">
          <a:xfrm>
            <a:off x="1392238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0x00</a:t>
            </a:r>
          </a:p>
        </p:txBody>
      </p:sp>
      <p:sp>
        <p:nvSpPr>
          <p:cNvPr id="29709" name="TextBox 41"/>
          <p:cNvSpPr txBox="1">
            <a:spLocks noChangeArrowheads="1"/>
          </p:cNvSpPr>
          <p:nvPr/>
        </p:nvSpPr>
        <p:spPr bwMode="auto">
          <a:xfrm>
            <a:off x="2084388" y="4189413"/>
            <a:ext cx="6667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0x04</a:t>
            </a:r>
          </a:p>
        </p:txBody>
      </p:sp>
      <p:sp>
        <p:nvSpPr>
          <p:cNvPr id="29710" name="TextBox 42"/>
          <p:cNvSpPr txBox="1">
            <a:spLocks noChangeArrowheads="1"/>
          </p:cNvSpPr>
          <p:nvPr/>
        </p:nvSpPr>
        <p:spPr bwMode="auto">
          <a:xfrm>
            <a:off x="2774950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0x08</a:t>
            </a:r>
          </a:p>
        </p:txBody>
      </p:sp>
      <p:sp>
        <p:nvSpPr>
          <p:cNvPr id="29711" name="TextBox 43"/>
          <p:cNvSpPr txBox="1">
            <a:spLocks noChangeArrowheads="1"/>
          </p:cNvSpPr>
          <p:nvPr/>
        </p:nvSpPr>
        <p:spPr bwMode="auto">
          <a:xfrm>
            <a:off x="346551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0x0B</a:t>
            </a:r>
          </a:p>
        </p:txBody>
      </p:sp>
      <p:sp>
        <p:nvSpPr>
          <p:cNvPr id="29712" name="TextBox 44"/>
          <p:cNvSpPr txBox="1">
            <a:spLocks noChangeArrowheads="1"/>
          </p:cNvSpPr>
          <p:nvPr/>
        </p:nvSpPr>
        <p:spPr bwMode="auto">
          <a:xfrm>
            <a:off x="415766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0x10</a:t>
            </a:r>
          </a:p>
        </p:txBody>
      </p:sp>
      <p:sp>
        <p:nvSpPr>
          <p:cNvPr id="29713" name="TextBox 45"/>
          <p:cNvSpPr txBox="1">
            <a:spLocks noChangeArrowheads="1"/>
          </p:cNvSpPr>
          <p:nvPr/>
        </p:nvSpPr>
        <p:spPr bwMode="auto">
          <a:xfrm>
            <a:off x="484822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0x14</a:t>
            </a:r>
          </a:p>
        </p:txBody>
      </p:sp>
      <p:sp>
        <p:nvSpPr>
          <p:cNvPr id="29714" name="TextBox 46"/>
          <p:cNvSpPr txBox="1">
            <a:spLocks noChangeArrowheads="1"/>
          </p:cNvSpPr>
          <p:nvPr/>
        </p:nvSpPr>
        <p:spPr bwMode="auto">
          <a:xfrm>
            <a:off x="554037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0x18</a:t>
            </a:r>
          </a:p>
        </p:txBody>
      </p:sp>
      <p:sp>
        <p:nvSpPr>
          <p:cNvPr id="29715" name="TextBox 47"/>
          <p:cNvSpPr txBox="1">
            <a:spLocks noChangeArrowheads="1"/>
          </p:cNvSpPr>
          <p:nvPr/>
        </p:nvSpPr>
        <p:spPr bwMode="auto">
          <a:xfrm>
            <a:off x="61610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0x1B</a:t>
            </a:r>
          </a:p>
        </p:txBody>
      </p:sp>
      <p:sp>
        <p:nvSpPr>
          <p:cNvPr id="29716" name="TextBox 48"/>
          <p:cNvSpPr txBox="1">
            <a:spLocks noChangeArrowheads="1"/>
          </p:cNvSpPr>
          <p:nvPr/>
        </p:nvSpPr>
        <p:spPr bwMode="auto">
          <a:xfrm>
            <a:off x="67833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0x20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462088" y="4535488"/>
            <a:ext cx="5946775" cy="690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31748" name="TextBox 25"/>
          <p:cNvSpPr txBox="1">
            <a:spLocks noChangeArrowheads="1"/>
          </p:cNvSpPr>
          <p:nvPr/>
        </p:nvSpPr>
        <p:spPr bwMode="auto">
          <a:xfrm>
            <a:off x="2224088" y="4535488"/>
            <a:ext cx="5540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4000"/>
              <a:t>5</a:t>
            </a: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355600" y="1838325"/>
            <a:ext cx="8432800" cy="42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 x = 5;</a:t>
            </a:r>
          </a:p>
        </p:txBody>
      </p:sp>
      <p:cxnSp>
        <p:nvCxnSpPr>
          <p:cNvPr id="31750" name="Straight Connector 29"/>
          <p:cNvCxnSpPr>
            <a:cxnSpLocks noChangeShapeType="1"/>
          </p:cNvCxnSpPr>
          <p:nvPr/>
        </p:nvCxnSpPr>
        <p:spPr bwMode="auto">
          <a:xfrm rot="5400000">
            <a:off x="1741488" y="4879975"/>
            <a:ext cx="6905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1" name="Straight Connector 33"/>
          <p:cNvCxnSpPr>
            <a:cxnSpLocks noChangeShapeType="1"/>
          </p:cNvCxnSpPr>
          <p:nvPr/>
        </p:nvCxnSpPr>
        <p:spPr bwMode="auto">
          <a:xfrm rot="5400000">
            <a:off x="2434431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2" name="Straight Connector 34"/>
          <p:cNvCxnSpPr>
            <a:cxnSpLocks noChangeShapeType="1"/>
          </p:cNvCxnSpPr>
          <p:nvPr/>
        </p:nvCxnSpPr>
        <p:spPr bwMode="auto">
          <a:xfrm rot="5400000">
            <a:off x="3124994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3" name="Straight Connector 35"/>
          <p:cNvCxnSpPr>
            <a:cxnSpLocks noChangeShapeType="1"/>
          </p:cNvCxnSpPr>
          <p:nvPr/>
        </p:nvCxnSpPr>
        <p:spPr bwMode="auto">
          <a:xfrm rot="5400000">
            <a:off x="3816350" y="4879976"/>
            <a:ext cx="688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4" name="Straight Connector 36"/>
          <p:cNvCxnSpPr>
            <a:cxnSpLocks noChangeShapeType="1"/>
          </p:cNvCxnSpPr>
          <p:nvPr/>
        </p:nvCxnSpPr>
        <p:spPr bwMode="auto">
          <a:xfrm rot="5400000">
            <a:off x="4507706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5" name="Straight Connector 37"/>
          <p:cNvCxnSpPr>
            <a:cxnSpLocks noChangeShapeType="1"/>
          </p:cNvCxnSpPr>
          <p:nvPr/>
        </p:nvCxnSpPr>
        <p:spPr bwMode="auto">
          <a:xfrm rot="5400000">
            <a:off x="51982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6" name="Straight Connector 38"/>
          <p:cNvCxnSpPr>
            <a:cxnSpLocks noChangeShapeType="1"/>
          </p:cNvCxnSpPr>
          <p:nvPr/>
        </p:nvCxnSpPr>
        <p:spPr bwMode="auto">
          <a:xfrm rot="5400000">
            <a:off x="58205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7" name="Straight Connector 39"/>
          <p:cNvCxnSpPr>
            <a:cxnSpLocks noChangeShapeType="1"/>
          </p:cNvCxnSpPr>
          <p:nvPr/>
        </p:nvCxnSpPr>
        <p:spPr bwMode="auto">
          <a:xfrm rot="5400000">
            <a:off x="64428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TextBox 24"/>
          <p:cNvSpPr txBox="1"/>
          <p:nvPr/>
        </p:nvSpPr>
        <p:spPr>
          <a:xfrm>
            <a:off x="2222500" y="5157788"/>
            <a:ext cx="436563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x</a:t>
            </a:r>
          </a:p>
        </p:txBody>
      </p:sp>
      <p:sp>
        <p:nvSpPr>
          <p:cNvPr id="31759" name="TextBox 40"/>
          <p:cNvSpPr txBox="1">
            <a:spLocks noChangeArrowheads="1"/>
          </p:cNvSpPr>
          <p:nvPr/>
        </p:nvSpPr>
        <p:spPr bwMode="auto">
          <a:xfrm>
            <a:off x="1392238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0x00</a:t>
            </a:r>
          </a:p>
        </p:txBody>
      </p:sp>
      <p:sp>
        <p:nvSpPr>
          <p:cNvPr id="31760" name="TextBox 41"/>
          <p:cNvSpPr txBox="1">
            <a:spLocks noChangeArrowheads="1"/>
          </p:cNvSpPr>
          <p:nvPr/>
        </p:nvSpPr>
        <p:spPr bwMode="auto">
          <a:xfrm>
            <a:off x="2084388" y="4189413"/>
            <a:ext cx="6667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0x04</a:t>
            </a:r>
          </a:p>
        </p:txBody>
      </p:sp>
      <p:sp>
        <p:nvSpPr>
          <p:cNvPr id="31761" name="TextBox 42"/>
          <p:cNvSpPr txBox="1">
            <a:spLocks noChangeArrowheads="1"/>
          </p:cNvSpPr>
          <p:nvPr/>
        </p:nvSpPr>
        <p:spPr bwMode="auto">
          <a:xfrm>
            <a:off x="2774950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0x08</a:t>
            </a:r>
          </a:p>
        </p:txBody>
      </p:sp>
      <p:sp>
        <p:nvSpPr>
          <p:cNvPr id="31762" name="TextBox 43"/>
          <p:cNvSpPr txBox="1">
            <a:spLocks noChangeArrowheads="1"/>
          </p:cNvSpPr>
          <p:nvPr/>
        </p:nvSpPr>
        <p:spPr bwMode="auto">
          <a:xfrm>
            <a:off x="346551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0x0B</a:t>
            </a:r>
          </a:p>
        </p:txBody>
      </p:sp>
      <p:sp>
        <p:nvSpPr>
          <p:cNvPr id="31763" name="TextBox 44"/>
          <p:cNvSpPr txBox="1">
            <a:spLocks noChangeArrowheads="1"/>
          </p:cNvSpPr>
          <p:nvPr/>
        </p:nvSpPr>
        <p:spPr bwMode="auto">
          <a:xfrm>
            <a:off x="415766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0x10</a:t>
            </a:r>
          </a:p>
        </p:txBody>
      </p:sp>
      <p:sp>
        <p:nvSpPr>
          <p:cNvPr id="31764" name="TextBox 45"/>
          <p:cNvSpPr txBox="1">
            <a:spLocks noChangeArrowheads="1"/>
          </p:cNvSpPr>
          <p:nvPr/>
        </p:nvSpPr>
        <p:spPr bwMode="auto">
          <a:xfrm>
            <a:off x="484822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0x14</a:t>
            </a:r>
          </a:p>
        </p:txBody>
      </p:sp>
      <p:sp>
        <p:nvSpPr>
          <p:cNvPr id="31765" name="TextBox 46"/>
          <p:cNvSpPr txBox="1">
            <a:spLocks noChangeArrowheads="1"/>
          </p:cNvSpPr>
          <p:nvPr/>
        </p:nvSpPr>
        <p:spPr bwMode="auto">
          <a:xfrm>
            <a:off x="554037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0x18</a:t>
            </a:r>
          </a:p>
        </p:txBody>
      </p:sp>
      <p:sp>
        <p:nvSpPr>
          <p:cNvPr id="31766" name="TextBox 47"/>
          <p:cNvSpPr txBox="1">
            <a:spLocks noChangeArrowheads="1"/>
          </p:cNvSpPr>
          <p:nvPr/>
        </p:nvSpPr>
        <p:spPr bwMode="auto">
          <a:xfrm>
            <a:off x="61610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0x1B</a:t>
            </a:r>
          </a:p>
        </p:txBody>
      </p:sp>
      <p:sp>
        <p:nvSpPr>
          <p:cNvPr id="31767" name="TextBox 48"/>
          <p:cNvSpPr txBox="1">
            <a:spLocks noChangeArrowheads="1"/>
          </p:cNvSpPr>
          <p:nvPr/>
        </p:nvSpPr>
        <p:spPr bwMode="auto">
          <a:xfrm>
            <a:off x="67833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0x20</a:t>
            </a:r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Rectangle 1"/>
          <p:cNvSpPr txBox="1">
            <a:spLocks noChangeArrowheads="1"/>
          </p:cNvSpPr>
          <p:nvPr/>
        </p:nvSpPr>
        <p:spPr>
          <a:xfrm>
            <a:off x="493713" y="525463"/>
            <a:ext cx="8228012" cy="830262"/>
          </a:xfrm>
          <a:prstGeom prst="rect">
            <a:avLst/>
          </a:prstGeom>
        </p:spPr>
        <p:txBody>
          <a:bodyPr vert="horz" lIns="91440" tIns="20116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Pointers &amp; Memory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aco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Pointers &amp; Memory</a:t>
            </a:r>
            <a:endParaRPr lang="en-US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62088" y="4535488"/>
            <a:ext cx="5946775" cy="690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33796" name="TextBox 25"/>
          <p:cNvSpPr txBox="1">
            <a:spLocks noChangeArrowheads="1"/>
          </p:cNvSpPr>
          <p:nvPr/>
        </p:nvSpPr>
        <p:spPr bwMode="auto">
          <a:xfrm>
            <a:off x="2224088" y="4535488"/>
            <a:ext cx="5540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4000"/>
              <a:t>5</a:t>
            </a:r>
          </a:p>
        </p:txBody>
      </p:sp>
      <p:sp>
        <p:nvSpPr>
          <p:cNvPr id="33797" name="TextBox 6"/>
          <p:cNvSpPr txBox="1">
            <a:spLocks noChangeArrowheads="1"/>
          </p:cNvSpPr>
          <p:nvPr/>
        </p:nvSpPr>
        <p:spPr bwMode="auto">
          <a:xfrm>
            <a:off x="355600" y="1838325"/>
            <a:ext cx="8432800" cy="76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 x = 5;</a:t>
            </a:r>
          </a:p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* y = &amp;x</a:t>
            </a:r>
          </a:p>
        </p:txBody>
      </p:sp>
      <p:cxnSp>
        <p:nvCxnSpPr>
          <p:cNvPr id="33798" name="Straight Connector 29"/>
          <p:cNvCxnSpPr>
            <a:cxnSpLocks noChangeShapeType="1"/>
          </p:cNvCxnSpPr>
          <p:nvPr/>
        </p:nvCxnSpPr>
        <p:spPr bwMode="auto">
          <a:xfrm rot="5400000">
            <a:off x="1741488" y="4879975"/>
            <a:ext cx="6905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799" name="Straight Connector 33"/>
          <p:cNvCxnSpPr>
            <a:cxnSpLocks noChangeShapeType="1"/>
          </p:cNvCxnSpPr>
          <p:nvPr/>
        </p:nvCxnSpPr>
        <p:spPr bwMode="auto">
          <a:xfrm rot="5400000">
            <a:off x="2434431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0" name="Straight Connector 34"/>
          <p:cNvCxnSpPr>
            <a:cxnSpLocks noChangeShapeType="1"/>
          </p:cNvCxnSpPr>
          <p:nvPr/>
        </p:nvCxnSpPr>
        <p:spPr bwMode="auto">
          <a:xfrm rot="5400000">
            <a:off x="3124994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1" name="Straight Connector 35"/>
          <p:cNvCxnSpPr>
            <a:cxnSpLocks noChangeShapeType="1"/>
          </p:cNvCxnSpPr>
          <p:nvPr/>
        </p:nvCxnSpPr>
        <p:spPr bwMode="auto">
          <a:xfrm rot="5400000">
            <a:off x="3816350" y="4879976"/>
            <a:ext cx="688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2" name="Straight Connector 36"/>
          <p:cNvCxnSpPr>
            <a:cxnSpLocks noChangeShapeType="1"/>
          </p:cNvCxnSpPr>
          <p:nvPr/>
        </p:nvCxnSpPr>
        <p:spPr bwMode="auto">
          <a:xfrm rot="5400000">
            <a:off x="4507706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3" name="Straight Connector 37"/>
          <p:cNvCxnSpPr>
            <a:cxnSpLocks noChangeShapeType="1"/>
          </p:cNvCxnSpPr>
          <p:nvPr/>
        </p:nvCxnSpPr>
        <p:spPr bwMode="auto">
          <a:xfrm rot="5400000">
            <a:off x="51982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4" name="Straight Connector 38"/>
          <p:cNvCxnSpPr>
            <a:cxnSpLocks noChangeShapeType="1"/>
          </p:cNvCxnSpPr>
          <p:nvPr/>
        </p:nvCxnSpPr>
        <p:spPr bwMode="auto">
          <a:xfrm rot="5400000">
            <a:off x="58205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5" name="Straight Connector 39"/>
          <p:cNvCxnSpPr>
            <a:cxnSpLocks noChangeShapeType="1"/>
          </p:cNvCxnSpPr>
          <p:nvPr/>
        </p:nvCxnSpPr>
        <p:spPr bwMode="auto">
          <a:xfrm rot="5400000">
            <a:off x="64428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TextBox 24"/>
          <p:cNvSpPr txBox="1"/>
          <p:nvPr/>
        </p:nvSpPr>
        <p:spPr>
          <a:xfrm>
            <a:off x="2222500" y="5157788"/>
            <a:ext cx="436563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95775" y="5157788"/>
            <a:ext cx="434975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y</a:t>
            </a:r>
          </a:p>
        </p:txBody>
      </p:sp>
      <p:sp>
        <p:nvSpPr>
          <p:cNvPr id="33808" name="TextBox 28"/>
          <p:cNvSpPr txBox="1">
            <a:spLocks noChangeArrowheads="1"/>
          </p:cNvSpPr>
          <p:nvPr/>
        </p:nvSpPr>
        <p:spPr bwMode="auto">
          <a:xfrm>
            <a:off x="4157663" y="4741863"/>
            <a:ext cx="7826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>
                <a:latin typeface="Monaco" charset="0"/>
              </a:rPr>
              <a:t>0x04</a:t>
            </a:r>
          </a:p>
        </p:txBody>
      </p:sp>
      <p:sp>
        <p:nvSpPr>
          <p:cNvPr id="33809" name="TextBox 40"/>
          <p:cNvSpPr txBox="1">
            <a:spLocks noChangeArrowheads="1"/>
          </p:cNvSpPr>
          <p:nvPr/>
        </p:nvSpPr>
        <p:spPr bwMode="auto">
          <a:xfrm>
            <a:off x="1392238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0x00</a:t>
            </a:r>
          </a:p>
        </p:txBody>
      </p:sp>
      <p:sp>
        <p:nvSpPr>
          <p:cNvPr id="33810" name="TextBox 41"/>
          <p:cNvSpPr txBox="1">
            <a:spLocks noChangeArrowheads="1"/>
          </p:cNvSpPr>
          <p:nvPr/>
        </p:nvSpPr>
        <p:spPr bwMode="auto">
          <a:xfrm>
            <a:off x="2084388" y="4189413"/>
            <a:ext cx="6667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0x04</a:t>
            </a:r>
          </a:p>
        </p:txBody>
      </p:sp>
      <p:sp>
        <p:nvSpPr>
          <p:cNvPr id="33811" name="TextBox 42"/>
          <p:cNvSpPr txBox="1">
            <a:spLocks noChangeArrowheads="1"/>
          </p:cNvSpPr>
          <p:nvPr/>
        </p:nvSpPr>
        <p:spPr bwMode="auto">
          <a:xfrm>
            <a:off x="2774950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0x08</a:t>
            </a:r>
          </a:p>
        </p:txBody>
      </p:sp>
      <p:sp>
        <p:nvSpPr>
          <p:cNvPr id="33812" name="TextBox 43"/>
          <p:cNvSpPr txBox="1">
            <a:spLocks noChangeArrowheads="1"/>
          </p:cNvSpPr>
          <p:nvPr/>
        </p:nvSpPr>
        <p:spPr bwMode="auto">
          <a:xfrm>
            <a:off x="346551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0x0B</a:t>
            </a:r>
          </a:p>
        </p:txBody>
      </p:sp>
      <p:sp>
        <p:nvSpPr>
          <p:cNvPr id="33813" name="TextBox 44"/>
          <p:cNvSpPr txBox="1">
            <a:spLocks noChangeArrowheads="1"/>
          </p:cNvSpPr>
          <p:nvPr/>
        </p:nvSpPr>
        <p:spPr bwMode="auto">
          <a:xfrm>
            <a:off x="415766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0x10</a:t>
            </a:r>
          </a:p>
        </p:txBody>
      </p:sp>
      <p:sp>
        <p:nvSpPr>
          <p:cNvPr id="33814" name="TextBox 45"/>
          <p:cNvSpPr txBox="1">
            <a:spLocks noChangeArrowheads="1"/>
          </p:cNvSpPr>
          <p:nvPr/>
        </p:nvSpPr>
        <p:spPr bwMode="auto">
          <a:xfrm>
            <a:off x="484822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0x14</a:t>
            </a:r>
          </a:p>
        </p:txBody>
      </p:sp>
      <p:sp>
        <p:nvSpPr>
          <p:cNvPr id="33815" name="TextBox 46"/>
          <p:cNvSpPr txBox="1">
            <a:spLocks noChangeArrowheads="1"/>
          </p:cNvSpPr>
          <p:nvPr/>
        </p:nvSpPr>
        <p:spPr bwMode="auto">
          <a:xfrm>
            <a:off x="554037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0x18</a:t>
            </a:r>
          </a:p>
        </p:txBody>
      </p:sp>
      <p:sp>
        <p:nvSpPr>
          <p:cNvPr id="33816" name="TextBox 47"/>
          <p:cNvSpPr txBox="1">
            <a:spLocks noChangeArrowheads="1"/>
          </p:cNvSpPr>
          <p:nvPr/>
        </p:nvSpPr>
        <p:spPr bwMode="auto">
          <a:xfrm>
            <a:off x="61610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0x1B</a:t>
            </a:r>
          </a:p>
        </p:txBody>
      </p:sp>
      <p:sp>
        <p:nvSpPr>
          <p:cNvPr id="33817" name="TextBox 48"/>
          <p:cNvSpPr txBox="1">
            <a:spLocks noChangeArrowheads="1"/>
          </p:cNvSpPr>
          <p:nvPr/>
        </p:nvSpPr>
        <p:spPr bwMode="auto">
          <a:xfrm>
            <a:off x="67833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0x20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Pointers &amp; Memory</a:t>
            </a:r>
            <a:endParaRPr lang="en-US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62088" y="4535488"/>
            <a:ext cx="5946775" cy="690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35844" name="TextBox 25"/>
          <p:cNvSpPr txBox="1">
            <a:spLocks noChangeArrowheads="1"/>
          </p:cNvSpPr>
          <p:nvPr/>
        </p:nvSpPr>
        <p:spPr bwMode="auto">
          <a:xfrm>
            <a:off x="2224088" y="4535488"/>
            <a:ext cx="5540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4000"/>
              <a:t>5</a:t>
            </a:r>
          </a:p>
        </p:txBody>
      </p:sp>
      <p:sp>
        <p:nvSpPr>
          <p:cNvPr id="35845" name="TextBox 6"/>
          <p:cNvSpPr txBox="1">
            <a:spLocks noChangeArrowheads="1"/>
          </p:cNvSpPr>
          <p:nvPr/>
        </p:nvSpPr>
        <p:spPr bwMode="auto">
          <a:xfrm>
            <a:off x="355600" y="1838325"/>
            <a:ext cx="8432800" cy="143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 x = 5;</a:t>
            </a:r>
          </a:p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* y = &amp;x</a:t>
            </a:r>
          </a:p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* z = y; </a:t>
            </a:r>
          </a:p>
          <a:p>
            <a:endParaRPr lang="en-US" sz="22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846" name="Straight Connector 29"/>
          <p:cNvCxnSpPr>
            <a:cxnSpLocks noChangeShapeType="1"/>
          </p:cNvCxnSpPr>
          <p:nvPr/>
        </p:nvCxnSpPr>
        <p:spPr bwMode="auto">
          <a:xfrm rot="5400000">
            <a:off x="1741488" y="4879975"/>
            <a:ext cx="6905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47" name="Straight Connector 33"/>
          <p:cNvCxnSpPr>
            <a:cxnSpLocks noChangeShapeType="1"/>
          </p:cNvCxnSpPr>
          <p:nvPr/>
        </p:nvCxnSpPr>
        <p:spPr bwMode="auto">
          <a:xfrm rot="5400000">
            <a:off x="2434431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48" name="Straight Connector 34"/>
          <p:cNvCxnSpPr>
            <a:cxnSpLocks noChangeShapeType="1"/>
          </p:cNvCxnSpPr>
          <p:nvPr/>
        </p:nvCxnSpPr>
        <p:spPr bwMode="auto">
          <a:xfrm rot="5400000">
            <a:off x="3124994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49" name="Straight Connector 35"/>
          <p:cNvCxnSpPr>
            <a:cxnSpLocks noChangeShapeType="1"/>
          </p:cNvCxnSpPr>
          <p:nvPr/>
        </p:nvCxnSpPr>
        <p:spPr bwMode="auto">
          <a:xfrm rot="5400000">
            <a:off x="3816350" y="4879976"/>
            <a:ext cx="688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0" name="Straight Connector 36"/>
          <p:cNvCxnSpPr>
            <a:cxnSpLocks noChangeShapeType="1"/>
          </p:cNvCxnSpPr>
          <p:nvPr/>
        </p:nvCxnSpPr>
        <p:spPr bwMode="auto">
          <a:xfrm rot="5400000">
            <a:off x="4507706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1" name="Straight Connector 37"/>
          <p:cNvCxnSpPr>
            <a:cxnSpLocks noChangeShapeType="1"/>
          </p:cNvCxnSpPr>
          <p:nvPr/>
        </p:nvCxnSpPr>
        <p:spPr bwMode="auto">
          <a:xfrm rot="5400000">
            <a:off x="51982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2" name="Straight Connector 38"/>
          <p:cNvCxnSpPr>
            <a:cxnSpLocks noChangeShapeType="1"/>
          </p:cNvCxnSpPr>
          <p:nvPr/>
        </p:nvCxnSpPr>
        <p:spPr bwMode="auto">
          <a:xfrm rot="5400000">
            <a:off x="58205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3" name="Straight Connector 39"/>
          <p:cNvCxnSpPr>
            <a:cxnSpLocks noChangeShapeType="1"/>
          </p:cNvCxnSpPr>
          <p:nvPr/>
        </p:nvCxnSpPr>
        <p:spPr bwMode="auto">
          <a:xfrm rot="5400000">
            <a:off x="64428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TextBox 24"/>
          <p:cNvSpPr txBox="1"/>
          <p:nvPr/>
        </p:nvSpPr>
        <p:spPr>
          <a:xfrm>
            <a:off x="2222500" y="5157788"/>
            <a:ext cx="436563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95775" y="5157788"/>
            <a:ext cx="434975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y</a:t>
            </a:r>
          </a:p>
        </p:txBody>
      </p:sp>
      <p:sp>
        <p:nvSpPr>
          <p:cNvPr id="35856" name="TextBox 28"/>
          <p:cNvSpPr txBox="1">
            <a:spLocks noChangeArrowheads="1"/>
          </p:cNvSpPr>
          <p:nvPr/>
        </p:nvSpPr>
        <p:spPr bwMode="auto">
          <a:xfrm>
            <a:off x="4157663" y="4741863"/>
            <a:ext cx="7826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>
                <a:latin typeface="Monaco" charset="0"/>
              </a:rPr>
              <a:t>0x04</a:t>
            </a:r>
          </a:p>
        </p:txBody>
      </p:sp>
      <p:sp>
        <p:nvSpPr>
          <p:cNvPr id="35857" name="TextBox 30"/>
          <p:cNvSpPr txBox="1">
            <a:spLocks noChangeArrowheads="1"/>
          </p:cNvSpPr>
          <p:nvPr/>
        </p:nvSpPr>
        <p:spPr bwMode="auto">
          <a:xfrm>
            <a:off x="5540375" y="4741863"/>
            <a:ext cx="720725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800">
                <a:latin typeface="Monaco" charset="0"/>
              </a:rPr>
              <a:t>0x04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78488" y="5157788"/>
            <a:ext cx="400050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z</a:t>
            </a:r>
          </a:p>
        </p:txBody>
      </p:sp>
      <p:sp>
        <p:nvSpPr>
          <p:cNvPr id="35859" name="TextBox 40"/>
          <p:cNvSpPr txBox="1">
            <a:spLocks noChangeArrowheads="1"/>
          </p:cNvSpPr>
          <p:nvPr/>
        </p:nvSpPr>
        <p:spPr bwMode="auto">
          <a:xfrm>
            <a:off x="1392238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0x00</a:t>
            </a:r>
          </a:p>
        </p:txBody>
      </p:sp>
      <p:sp>
        <p:nvSpPr>
          <p:cNvPr id="35860" name="TextBox 41"/>
          <p:cNvSpPr txBox="1">
            <a:spLocks noChangeArrowheads="1"/>
          </p:cNvSpPr>
          <p:nvPr/>
        </p:nvSpPr>
        <p:spPr bwMode="auto">
          <a:xfrm>
            <a:off x="2084388" y="4189413"/>
            <a:ext cx="6667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0x04</a:t>
            </a:r>
          </a:p>
        </p:txBody>
      </p:sp>
      <p:sp>
        <p:nvSpPr>
          <p:cNvPr id="35861" name="TextBox 42"/>
          <p:cNvSpPr txBox="1">
            <a:spLocks noChangeArrowheads="1"/>
          </p:cNvSpPr>
          <p:nvPr/>
        </p:nvSpPr>
        <p:spPr bwMode="auto">
          <a:xfrm>
            <a:off x="2774950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0x08</a:t>
            </a:r>
          </a:p>
        </p:txBody>
      </p:sp>
      <p:sp>
        <p:nvSpPr>
          <p:cNvPr id="35862" name="TextBox 43"/>
          <p:cNvSpPr txBox="1">
            <a:spLocks noChangeArrowheads="1"/>
          </p:cNvSpPr>
          <p:nvPr/>
        </p:nvSpPr>
        <p:spPr bwMode="auto">
          <a:xfrm>
            <a:off x="346551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0x0B</a:t>
            </a:r>
          </a:p>
        </p:txBody>
      </p:sp>
      <p:sp>
        <p:nvSpPr>
          <p:cNvPr id="35863" name="TextBox 44"/>
          <p:cNvSpPr txBox="1">
            <a:spLocks noChangeArrowheads="1"/>
          </p:cNvSpPr>
          <p:nvPr/>
        </p:nvSpPr>
        <p:spPr bwMode="auto">
          <a:xfrm>
            <a:off x="4157663" y="4189413"/>
            <a:ext cx="660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0x10</a:t>
            </a:r>
          </a:p>
        </p:txBody>
      </p:sp>
      <p:sp>
        <p:nvSpPr>
          <p:cNvPr id="35864" name="TextBox 45"/>
          <p:cNvSpPr txBox="1">
            <a:spLocks noChangeArrowheads="1"/>
          </p:cNvSpPr>
          <p:nvPr/>
        </p:nvSpPr>
        <p:spPr bwMode="auto">
          <a:xfrm>
            <a:off x="484822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0x14</a:t>
            </a:r>
          </a:p>
        </p:txBody>
      </p:sp>
      <p:sp>
        <p:nvSpPr>
          <p:cNvPr id="35865" name="TextBox 46"/>
          <p:cNvSpPr txBox="1">
            <a:spLocks noChangeArrowheads="1"/>
          </p:cNvSpPr>
          <p:nvPr/>
        </p:nvSpPr>
        <p:spPr bwMode="auto">
          <a:xfrm>
            <a:off x="5540375" y="4189413"/>
            <a:ext cx="668338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0x18</a:t>
            </a:r>
          </a:p>
        </p:txBody>
      </p:sp>
      <p:sp>
        <p:nvSpPr>
          <p:cNvPr id="35866" name="TextBox 47"/>
          <p:cNvSpPr txBox="1">
            <a:spLocks noChangeArrowheads="1"/>
          </p:cNvSpPr>
          <p:nvPr/>
        </p:nvSpPr>
        <p:spPr bwMode="auto">
          <a:xfrm>
            <a:off x="61610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0x1B</a:t>
            </a:r>
          </a:p>
        </p:txBody>
      </p:sp>
      <p:sp>
        <p:nvSpPr>
          <p:cNvPr id="35867" name="TextBox 48"/>
          <p:cNvSpPr txBox="1">
            <a:spLocks noChangeArrowheads="1"/>
          </p:cNvSpPr>
          <p:nvPr/>
        </p:nvSpPr>
        <p:spPr bwMode="auto">
          <a:xfrm>
            <a:off x="6783388" y="4189413"/>
            <a:ext cx="6699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0x20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Pointers &amp; Memory</a:t>
            </a:r>
            <a:endParaRPr lang="en-US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62088" y="4535488"/>
            <a:ext cx="5946775" cy="690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37892" name="TextBox 25"/>
          <p:cNvSpPr txBox="1">
            <a:spLocks noChangeArrowheads="1"/>
          </p:cNvSpPr>
          <p:nvPr/>
        </p:nvSpPr>
        <p:spPr bwMode="auto">
          <a:xfrm>
            <a:off x="2224088" y="4535488"/>
            <a:ext cx="5540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355600" y="1838325"/>
            <a:ext cx="8432800" cy="1776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 x = 5;</a:t>
            </a:r>
          </a:p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* y = &amp;x</a:t>
            </a:r>
          </a:p>
          <a:p>
            <a:r>
              <a:rPr lang="en-US" sz="22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* z = y;</a:t>
            </a:r>
          </a:p>
          <a:p>
            <a:r>
              <a:rPr lang="en-US" sz="2200" dirty="0">
                <a:latin typeface="Consolas" pitchFamily="49" charset="0"/>
                <a:cs typeface="Consolas" pitchFamily="49" charset="0"/>
              </a:rPr>
              <a:t>*z = 0; </a:t>
            </a:r>
          </a:p>
          <a:p>
            <a:endParaRPr lang="en-US" sz="2200" dirty="0">
              <a:latin typeface="Monaco" charset="0"/>
            </a:endParaRPr>
          </a:p>
        </p:txBody>
      </p:sp>
      <p:cxnSp>
        <p:nvCxnSpPr>
          <p:cNvPr id="37894" name="Straight Connector 29"/>
          <p:cNvCxnSpPr>
            <a:cxnSpLocks noChangeShapeType="1"/>
          </p:cNvCxnSpPr>
          <p:nvPr/>
        </p:nvCxnSpPr>
        <p:spPr bwMode="auto">
          <a:xfrm rot="5400000">
            <a:off x="1741488" y="4879975"/>
            <a:ext cx="6905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5" name="Straight Connector 33"/>
          <p:cNvCxnSpPr>
            <a:cxnSpLocks noChangeShapeType="1"/>
          </p:cNvCxnSpPr>
          <p:nvPr/>
        </p:nvCxnSpPr>
        <p:spPr bwMode="auto">
          <a:xfrm rot="5400000">
            <a:off x="2434431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6" name="Straight Connector 34"/>
          <p:cNvCxnSpPr>
            <a:cxnSpLocks noChangeShapeType="1"/>
          </p:cNvCxnSpPr>
          <p:nvPr/>
        </p:nvCxnSpPr>
        <p:spPr bwMode="auto">
          <a:xfrm rot="5400000">
            <a:off x="3124994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7" name="Straight Connector 35"/>
          <p:cNvCxnSpPr>
            <a:cxnSpLocks noChangeShapeType="1"/>
          </p:cNvCxnSpPr>
          <p:nvPr/>
        </p:nvCxnSpPr>
        <p:spPr bwMode="auto">
          <a:xfrm rot="5400000">
            <a:off x="3816350" y="4879976"/>
            <a:ext cx="688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8" name="Straight Connector 36"/>
          <p:cNvCxnSpPr>
            <a:cxnSpLocks noChangeShapeType="1"/>
          </p:cNvCxnSpPr>
          <p:nvPr/>
        </p:nvCxnSpPr>
        <p:spPr bwMode="auto">
          <a:xfrm rot="5400000">
            <a:off x="4507706" y="4879182"/>
            <a:ext cx="688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9" name="Straight Connector 37"/>
          <p:cNvCxnSpPr>
            <a:cxnSpLocks noChangeShapeType="1"/>
          </p:cNvCxnSpPr>
          <p:nvPr/>
        </p:nvCxnSpPr>
        <p:spPr bwMode="auto">
          <a:xfrm rot="5400000">
            <a:off x="51982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900" name="Straight Connector 38"/>
          <p:cNvCxnSpPr>
            <a:cxnSpLocks noChangeShapeType="1"/>
          </p:cNvCxnSpPr>
          <p:nvPr/>
        </p:nvCxnSpPr>
        <p:spPr bwMode="auto">
          <a:xfrm rot="5400000">
            <a:off x="58205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901" name="Straight Connector 39"/>
          <p:cNvCxnSpPr>
            <a:cxnSpLocks noChangeShapeType="1"/>
          </p:cNvCxnSpPr>
          <p:nvPr/>
        </p:nvCxnSpPr>
        <p:spPr bwMode="auto">
          <a:xfrm rot="5400000">
            <a:off x="6442869" y="4879182"/>
            <a:ext cx="6889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TextBox 24"/>
          <p:cNvSpPr txBox="1"/>
          <p:nvPr/>
        </p:nvSpPr>
        <p:spPr>
          <a:xfrm>
            <a:off x="2222500" y="5157788"/>
            <a:ext cx="436563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95775" y="5157788"/>
            <a:ext cx="434975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y</a:t>
            </a:r>
          </a:p>
        </p:txBody>
      </p:sp>
      <p:sp>
        <p:nvSpPr>
          <p:cNvPr id="37904" name="TextBox 28"/>
          <p:cNvSpPr txBox="1">
            <a:spLocks noChangeArrowheads="1"/>
          </p:cNvSpPr>
          <p:nvPr/>
        </p:nvSpPr>
        <p:spPr bwMode="auto">
          <a:xfrm>
            <a:off x="4157663" y="4741863"/>
            <a:ext cx="7826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>
                <a:latin typeface="Monaco" charset="0"/>
              </a:rPr>
              <a:t>0x04</a:t>
            </a:r>
          </a:p>
        </p:txBody>
      </p:sp>
      <p:sp>
        <p:nvSpPr>
          <p:cNvPr id="37905" name="TextBox 30"/>
          <p:cNvSpPr txBox="1">
            <a:spLocks noChangeArrowheads="1"/>
          </p:cNvSpPr>
          <p:nvPr/>
        </p:nvSpPr>
        <p:spPr bwMode="auto">
          <a:xfrm>
            <a:off x="5540375" y="4741863"/>
            <a:ext cx="720725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800">
                <a:latin typeface="Monaco" charset="0"/>
              </a:rPr>
              <a:t>0x04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78488" y="5157788"/>
            <a:ext cx="400050" cy="62230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r>
              <a:rPr lang="en-US" sz="3600" b="1">
                <a:solidFill>
                  <a:srgbClr val="2D2DB9"/>
                </a:solidFill>
              </a:rPr>
              <a:t>z</a:t>
            </a:r>
          </a:p>
        </p:txBody>
      </p:sp>
      <p:sp>
        <p:nvSpPr>
          <p:cNvPr id="37907" name="TextBox 40"/>
          <p:cNvSpPr txBox="1">
            <a:spLocks noChangeArrowheads="1"/>
          </p:cNvSpPr>
          <p:nvPr/>
        </p:nvSpPr>
        <p:spPr bwMode="auto">
          <a:xfrm>
            <a:off x="1392238" y="4191000"/>
            <a:ext cx="6604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0x00</a:t>
            </a:r>
          </a:p>
        </p:txBody>
      </p:sp>
      <p:sp>
        <p:nvSpPr>
          <p:cNvPr id="37908" name="TextBox 41"/>
          <p:cNvSpPr txBox="1">
            <a:spLocks noChangeArrowheads="1"/>
          </p:cNvSpPr>
          <p:nvPr/>
        </p:nvSpPr>
        <p:spPr bwMode="auto">
          <a:xfrm>
            <a:off x="2084388" y="4191000"/>
            <a:ext cx="6667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0x04</a:t>
            </a:r>
          </a:p>
        </p:txBody>
      </p:sp>
      <p:sp>
        <p:nvSpPr>
          <p:cNvPr id="37909" name="TextBox 42"/>
          <p:cNvSpPr txBox="1">
            <a:spLocks noChangeArrowheads="1"/>
          </p:cNvSpPr>
          <p:nvPr/>
        </p:nvSpPr>
        <p:spPr bwMode="auto">
          <a:xfrm>
            <a:off x="2774950" y="4191000"/>
            <a:ext cx="6604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0x08</a:t>
            </a:r>
          </a:p>
        </p:txBody>
      </p:sp>
      <p:sp>
        <p:nvSpPr>
          <p:cNvPr id="37910" name="TextBox 43"/>
          <p:cNvSpPr txBox="1">
            <a:spLocks noChangeArrowheads="1"/>
          </p:cNvSpPr>
          <p:nvPr/>
        </p:nvSpPr>
        <p:spPr bwMode="auto">
          <a:xfrm>
            <a:off x="3465513" y="4191000"/>
            <a:ext cx="6604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0x0B</a:t>
            </a:r>
          </a:p>
        </p:txBody>
      </p:sp>
      <p:sp>
        <p:nvSpPr>
          <p:cNvPr id="37911" name="TextBox 44"/>
          <p:cNvSpPr txBox="1">
            <a:spLocks noChangeArrowheads="1"/>
          </p:cNvSpPr>
          <p:nvPr/>
        </p:nvSpPr>
        <p:spPr bwMode="auto">
          <a:xfrm>
            <a:off x="4157663" y="4191000"/>
            <a:ext cx="6604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0x10</a:t>
            </a:r>
          </a:p>
        </p:txBody>
      </p:sp>
      <p:sp>
        <p:nvSpPr>
          <p:cNvPr id="37912" name="TextBox 45"/>
          <p:cNvSpPr txBox="1">
            <a:spLocks noChangeArrowheads="1"/>
          </p:cNvSpPr>
          <p:nvPr/>
        </p:nvSpPr>
        <p:spPr bwMode="auto">
          <a:xfrm>
            <a:off x="4848225" y="4191000"/>
            <a:ext cx="66833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0x14</a:t>
            </a:r>
          </a:p>
        </p:txBody>
      </p:sp>
      <p:sp>
        <p:nvSpPr>
          <p:cNvPr id="37913" name="TextBox 46"/>
          <p:cNvSpPr txBox="1">
            <a:spLocks noChangeArrowheads="1"/>
          </p:cNvSpPr>
          <p:nvPr/>
        </p:nvSpPr>
        <p:spPr bwMode="auto">
          <a:xfrm>
            <a:off x="5540375" y="4191000"/>
            <a:ext cx="66833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0x18</a:t>
            </a:r>
          </a:p>
        </p:txBody>
      </p:sp>
      <p:sp>
        <p:nvSpPr>
          <p:cNvPr id="37914" name="TextBox 47"/>
          <p:cNvSpPr txBox="1">
            <a:spLocks noChangeArrowheads="1"/>
          </p:cNvSpPr>
          <p:nvPr/>
        </p:nvSpPr>
        <p:spPr bwMode="auto">
          <a:xfrm>
            <a:off x="6161088" y="4191000"/>
            <a:ext cx="6699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0x1B</a:t>
            </a:r>
          </a:p>
        </p:txBody>
      </p:sp>
      <p:sp>
        <p:nvSpPr>
          <p:cNvPr id="37915" name="TextBox 48"/>
          <p:cNvSpPr txBox="1">
            <a:spLocks noChangeArrowheads="1"/>
          </p:cNvSpPr>
          <p:nvPr/>
        </p:nvSpPr>
        <p:spPr bwMode="auto">
          <a:xfrm>
            <a:off x="6783388" y="4191000"/>
            <a:ext cx="6699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en-US" sz="1600">
                <a:latin typeface="Monaco" charset="0"/>
              </a:rPr>
              <a:t>0x20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hape 62465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defTabSz="914400"/>
            <a:r>
              <a:rPr lang="en-US" smtClean="0"/>
              <a:t>Allocating memory using</a:t>
            </a:r>
            <a:r>
              <a:rPr lang="en-US" b="1" smtClean="0"/>
              <a:t> new</a:t>
            </a:r>
          </a:p>
        </p:txBody>
      </p:sp>
      <p:sp>
        <p:nvSpPr>
          <p:cNvPr id="39939" name="Shape 62466"/>
          <p:cNvSpPr>
            <a:spLocks noGrp="1" noChangeArrowheads="1"/>
          </p:cNvSpPr>
          <p:nvPr>
            <p:ph type="body" idx="1"/>
          </p:nvPr>
        </p:nvSpPr>
        <p:spPr>
          <a:xfrm>
            <a:off x="460375" y="1600200"/>
            <a:ext cx="8496300" cy="4525963"/>
          </a:xfrm>
        </p:spPr>
        <p:txBody>
          <a:bodyPr lIns="92075" tIns="46038" rIns="92075" bIns="46038"/>
          <a:lstStyle/>
          <a:p>
            <a:pPr defTabSz="914400"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Point *p =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Point(5, 5);</a:t>
            </a:r>
          </a:p>
          <a:p>
            <a:pPr defTabSz="914400">
              <a:buFontTx/>
              <a:buNone/>
            </a:pPr>
            <a:endParaRPr lang="en-US" b="1" dirty="0" smtClean="0">
              <a:latin typeface="Courier New" charset="0"/>
            </a:endParaRPr>
          </a:p>
          <a:p>
            <a:pPr defTabSz="914400"/>
            <a:r>
              <a:rPr lang="en-US" b="1" dirty="0" smtClean="0">
                <a:latin typeface="Courier New" charset="0"/>
              </a:rPr>
              <a:t>new</a:t>
            </a:r>
            <a:r>
              <a:rPr lang="en-US" dirty="0" smtClean="0"/>
              <a:t> can be thought of a function with slightly strange syntax</a:t>
            </a:r>
            <a:endParaRPr lang="en-US" b="1" dirty="0" smtClean="0">
              <a:latin typeface="Courier New" charset="0"/>
            </a:endParaRPr>
          </a:p>
          <a:p>
            <a:pPr defTabSz="914400"/>
            <a:r>
              <a:rPr lang="en-US" b="1" dirty="0" smtClean="0">
                <a:latin typeface="Courier New" charset="0"/>
              </a:rPr>
              <a:t>new</a:t>
            </a:r>
            <a:r>
              <a:rPr lang="en-US" dirty="0" smtClean="0"/>
              <a:t> allocates space to hold the object.</a:t>
            </a:r>
          </a:p>
          <a:p>
            <a:pPr defTabSz="914400"/>
            <a:r>
              <a:rPr lang="en-US" b="1" dirty="0" smtClean="0">
                <a:latin typeface="Courier New" charset="0"/>
              </a:rPr>
              <a:t>new</a:t>
            </a:r>
            <a:r>
              <a:rPr lang="en-US" dirty="0" smtClean="0"/>
              <a:t> calls the object’s constructor.</a:t>
            </a:r>
          </a:p>
          <a:p>
            <a:pPr defTabSz="914400"/>
            <a:r>
              <a:rPr lang="en-US" b="1" dirty="0" smtClean="0">
                <a:latin typeface="Courier New" charset="0"/>
              </a:rPr>
              <a:t>new</a:t>
            </a:r>
            <a:r>
              <a:rPr lang="en-US" dirty="0" smtClean="0"/>
              <a:t> returns a pointer to that object.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hape 6451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defTabSz="914400"/>
            <a:r>
              <a:rPr lang="en-US" sz="4000" smtClean="0"/>
              <a:t>Deallocating memory using </a:t>
            </a:r>
            <a:r>
              <a:rPr lang="en-US" sz="4000" b="1" smtClean="0"/>
              <a:t>delete</a:t>
            </a:r>
            <a:r>
              <a:rPr lang="en-US" sz="4000" smtClean="0"/>
              <a:t> </a:t>
            </a:r>
          </a:p>
        </p:txBody>
      </p:sp>
      <p:sp>
        <p:nvSpPr>
          <p:cNvPr id="41987" name="Shape 6451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92700"/>
          </a:xfrm>
        </p:spPr>
        <p:txBody>
          <a:bodyPr lIns="92075" tIns="46038" rIns="92075" bIns="46038"/>
          <a:lstStyle/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allocate memory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Point *p =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Point(5, 5);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...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free the memory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b="1" dirty="0" smtClean="0">
                <a:solidFill>
                  <a:srgbClr val="CC33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p;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dirty="0" smtClean="0"/>
              <a:t>For every call to </a:t>
            </a:r>
            <a:r>
              <a:rPr lang="en-US" b="1" dirty="0" smtClean="0">
                <a:latin typeface="Courier New" charset="0"/>
              </a:rPr>
              <a:t>new</a:t>
            </a:r>
            <a:r>
              <a:rPr lang="en-US" dirty="0" smtClean="0"/>
              <a:t>, there must be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dirty="0" smtClean="0"/>
              <a:t>exactly one call to </a:t>
            </a:r>
            <a:r>
              <a:rPr lang="en-US" b="1" dirty="0" smtClean="0">
                <a:latin typeface="Courier New" charset="0"/>
              </a:rPr>
              <a:t>delete.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b="1" dirty="0" smtClean="0"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hape 17100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US" smtClean="0"/>
              <a:t>Using </a:t>
            </a:r>
            <a:r>
              <a:rPr lang="en-US" b="1" smtClean="0"/>
              <a:t>new</a:t>
            </a:r>
            <a:r>
              <a:rPr lang="en-US" smtClean="0"/>
              <a:t> with arrays</a:t>
            </a:r>
          </a:p>
        </p:txBody>
      </p:sp>
      <p:sp>
        <p:nvSpPr>
          <p:cNvPr id="44035" name="Shape 1710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buFontTx/>
              <a:buNone/>
            </a:pP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x = 10;</a:t>
            </a:r>
          </a:p>
          <a:p>
            <a:pPr defTabSz="914400">
              <a:buFontTx/>
              <a:buNone/>
            </a:pP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* nums1 = new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[10];  </a:t>
            </a: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ok</a:t>
            </a:r>
          </a:p>
          <a:p>
            <a:pPr defTabSz="914400">
              <a:buFontTx/>
              <a:buNone/>
            </a:pP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* nums2 = new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[x];   </a:t>
            </a: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ok</a:t>
            </a:r>
          </a:p>
          <a:p>
            <a:pPr defTabSz="914400">
              <a:buFontTx/>
              <a:buNone/>
            </a:pPr>
            <a:endParaRPr lang="en-US" sz="2800" b="1" dirty="0" smtClean="0">
              <a:latin typeface="Courier New" charset="0"/>
            </a:endParaRPr>
          </a:p>
          <a:p>
            <a:pPr defTabSz="914400"/>
            <a:r>
              <a:rPr lang="en-US" sz="2800" dirty="0" smtClean="0"/>
              <a:t>Initializes an array of 10 integers on the heap.</a:t>
            </a:r>
          </a:p>
          <a:p>
            <a:pPr defTabSz="914400"/>
            <a:r>
              <a:rPr lang="en-US" sz="2800" dirty="0" smtClean="0"/>
              <a:t>C++ equivalent of the following C code</a:t>
            </a:r>
          </a:p>
          <a:p>
            <a:pPr defTabSz="914400"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*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nums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= (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*)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malloc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(x *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sizeof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));</a:t>
            </a:r>
          </a:p>
          <a:p>
            <a:pPr defTabSz="914400"/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hape 1730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US" smtClean="0"/>
              <a:t>Using </a:t>
            </a:r>
            <a:r>
              <a:rPr lang="en-US" b="1" smtClean="0"/>
              <a:t>delete </a:t>
            </a:r>
            <a:r>
              <a:rPr lang="en-US" smtClean="0"/>
              <a:t>on arrays</a:t>
            </a:r>
          </a:p>
        </p:txBody>
      </p:sp>
      <p:sp>
        <p:nvSpPr>
          <p:cNvPr id="46083" name="Shape 17305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allocate memory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* nums1 = 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[10];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* nums3 = 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[x][4][5];</a:t>
            </a:r>
          </a:p>
          <a:p>
            <a:pPr defTabSz="914400">
              <a:lnSpc>
                <a:spcPct val="8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...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free the memory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[] nums1;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[] nums3;</a:t>
            </a:r>
          </a:p>
          <a:p>
            <a:pPr defTabSz="914400">
              <a:lnSpc>
                <a:spcPct val="80000"/>
              </a:lnSpc>
              <a:buFontTx/>
              <a:buNone/>
            </a:pPr>
            <a:endParaRPr lang="en-US" sz="2800" b="1" dirty="0" smtClean="0">
              <a:latin typeface="Courier New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2800" dirty="0" smtClean="0"/>
              <a:t>Have to use </a:t>
            </a:r>
            <a:r>
              <a:rPr lang="en-US" sz="2800" b="1" dirty="0" smtClean="0">
                <a:latin typeface="Courier New" charset="0"/>
              </a:rPr>
              <a:t>delete[]</a:t>
            </a:r>
            <a:r>
              <a:rPr lang="en-US" sz="2800" b="1" dirty="0" smtClean="0"/>
              <a:t>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hape 66561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defTabSz="914400"/>
            <a:r>
              <a:rPr lang="en-US" smtClean="0"/>
              <a:t>Destructors</a:t>
            </a:r>
          </a:p>
        </p:txBody>
      </p:sp>
      <p:sp>
        <p:nvSpPr>
          <p:cNvPr id="47107" name="Shape 66562"/>
          <p:cNvSpPr>
            <a:spLocks noGrp="1" noChangeArrowheads="1"/>
          </p:cNvSpPr>
          <p:nvPr>
            <p:ph type="body" idx="1"/>
          </p:nvPr>
        </p:nvSpPr>
        <p:spPr>
          <a:xfrm>
            <a:off x="274638" y="1600200"/>
            <a:ext cx="8609012" cy="4525963"/>
          </a:xfrm>
        </p:spPr>
        <p:txBody>
          <a:bodyPr lIns="92075" tIns="46038" rIns="92075" bIns="46038"/>
          <a:lstStyle/>
          <a:p>
            <a:pPr defTabSz="914400">
              <a:buFontTx/>
              <a:buNone/>
            </a:pPr>
            <a:endParaRPr lang="en-US" b="1" smtClean="0">
              <a:latin typeface="Courier New" charset="0"/>
            </a:endParaRPr>
          </a:p>
          <a:p>
            <a:pPr defTabSz="914400"/>
            <a:r>
              <a:rPr lang="en-US" b="1" smtClean="0">
                <a:latin typeface="Courier New" charset="0"/>
              </a:rPr>
              <a:t>delete</a:t>
            </a:r>
            <a:r>
              <a:rPr lang="en-US" smtClean="0"/>
              <a:t> calls the object’s </a:t>
            </a:r>
            <a:r>
              <a:rPr lang="en-US" b="1" smtClean="0"/>
              <a:t>destructor</a:t>
            </a:r>
            <a:r>
              <a:rPr lang="en-US" smtClean="0"/>
              <a:t>.</a:t>
            </a:r>
          </a:p>
          <a:p>
            <a:pPr defTabSz="914400"/>
            <a:r>
              <a:rPr lang="en-US" b="1" smtClean="0">
                <a:latin typeface="Courier New" charset="0"/>
              </a:rPr>
              <a:t>delete</a:t>
            </a:r>
            <a:r>
              <a:rPr lang="en-US" smtClean="0"/>
              <a:t> frees space occupied by the object.</a:t>
            </a:r>
          </a:p>
          <a:p>
            <a:pPr defTabSz="914400">
              <a:buFontTx/>
              <a:buNone/>
            </a:pPr>
            <a:endParaRPr lang="en-US" smtClean="0"/>
          </a:p>
          <a:p>
            <a:pPr defTabSz="914400"/>
            <a:r>
              <a:rPr lang="en-US" smtClean="0"/>
              <a:t>A </a:t>
            </a:r>
            <a:r>
              <a:rPr lang="en-US" b="1" smtClean="0"/>
              <a:t>destructor</a:t>
            </a:r>
            <a:r>
              <a:rPr lang="en-US" smtClean="0"/>
              <a:t> cleans up after the object.</a:t>
            </a:r>
          </a:p>
          <a:p>
            <a:pPr defTabSz="914400"/>
            <a:r>
              <a:rPr lang="en-US" smtClean="0"/>
              <a:t>Releases resources such as memory.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hape 68609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defTabSz="914400"/>
            <a:r>
              <a:rPr lang="en-US" smtClean="0"/>
              <a:t>Destructors – an Example</a:t>
            </a:r>
          </a:p>
        </p:txBody>
      </p:sp>
      <p:sp>
        <p:nvSpPr>
          <p:cNvPr id="49155" name="Shape 68610"/>
          <p:cNvSpPr>
            <a:spLocks noGrp="1" noChangeArrowheads="1"/>
          </p:cNvSpPr>
          <p:nvPr>
            <p:ph type="body" idx="1"/>
          </p:nvPr>
        </p:nvSpPr>
        <p:spPr/>
        <p:txBody>
          <a:bodyPr lIns="92075" tIns="46038" rIns="92075" bIns="46038"/>
          <a:lstStyle/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Segment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: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Segment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C33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~Segment();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: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Point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*m_p0, *m_p1;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};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hape 70657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defTabSz="914400"/>
            <a:r>
              <a:rPr lang="en-US" smtClean="0"/>
              <a:t>Destructors – an Example</a:t>
            </a:r>
          </a:p>
        </p:txBody>
      </p:sp>
      <p:sp>
        <p:nvSpPr>
          <p:cNvPr id="51203" name="Shape 70658"/>
          <p:cNvSpPr>
            <a:spLocks noGrp="1" noChangeArrowheads="1"/>
          </p:cNvSpPr>
          <p:nvPr>
            <p:ph type="body" idx="1"/>
          </p:nvPr>
        </p:nvSpPr>
        <p:spPr>
          <a:xfrm>
            <a:off x="439738" y="1495425"/>
            <a:ext cx="9144000" cy="5491163"/>
          </a:xfrm>
        </p:spPr>
        <p:txBody>
          <a:bodyPr lIns="92075" tIns="46038" rIns="92075" bIns="46038"/>
          <a:lstStyle/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Segment::Segment()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m_p0 =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Point(0, 0);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m_p1 =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Point(1, 1);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Segment::~Segment()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(m_p0)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m_p0;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(m_p1) </a:t>
            </a: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m_p1;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b="1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hape 72705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defTabSz="914400"/>
            <a:r>
              <a:rPr lang="en-US" smtClean="0"/>
              <a:t>Syntactic Sugar  “</a:t>
            </a:r>
            <a:r>
              <a:rPr lang="en-US" b="1" smtClean="0">
                <a:latin typeface="Courier New" charset="0"/>
              </a:rPr>
              <a:t>-&gt;</a:t>
            </a:r>
            <a:r>
              <a:rPr lang="en-US" smtClean="0"/>
              <a:t>”</a:t>
            </a:r>
          </a:p>
        </p:txBody>
      </p:sp>
      <p:sp>
        <p:nvSpPr>
          <p:cNvPr id="53251" name="Rectangle 72706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Consolas" pitchFamily="49" charset="0"/>
                <a:cs typeface="Consolas" pitchFamily="49" charset="0"/>
              </a:rPr>
              <a:t>Point *p = </a:t>
            </a:r>
            <a:r>
              <a:rPr lang="en-US" sz="3200" b="1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3200" b="1" dirty="0">
                <a:latin typeface="Consolas" pitchFamily="49" charset="0"/>
                <a:cs typeface="Consolas" pitchFamily="49" charset="0"/>
              </a:rPr>
              <a:t> Point(5, 5);</a:t>
            </a:r>
          </a:p>
          <a:p>
            <a:pPr marL="342900" indent="-342900">
              <a:spcBef>
                <a:spcPct val="20000"/>
              </a:spcBef>
            </a:pPr>
            <a:endParaRPr lang="en-US" sz="3200" b="1" dirty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Access a member function: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Consolas" pitchFamily="49" charset="0"/>
                <a:cs typeface="Consolas" pitchFamily="49" charset="0"/>
              </a:rPr>
              <a:t>(*p).move(10, 10);</a:t>
            </a:r>
          </a:p>
          <a:p>
            <a:pPr marL="342900" indent="-342900">
              <a:spcBef>
                <a:spcPct val="20000"/>
              </a:spcBef>
            </a:pPr>
            <a:endParaRPr lang="en-US" sz="3200" b="1" dirty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Or more simply: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Consolas" pitchFamily="49" charset="0"/>
                <a:cs typeface="Consolas" pitchFamily="49" charset="0"/>
              </a:rPr>
              <a:t>p-&gt;move(10, 10);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hape 10137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US" smtClean="0"/>
              <a:t>Stack vs. Heap</a:t>
            </a:r>
          </a:p>
        </p:txBody>
      </p:sp>
      <p:graphicFrame>
        <p:nvGraphicFramePr>
          <p:cNvPr id="28685" name="Group 13"/>
          <p:cNvGraphicFramePr>
            <a:graphicFrameLocks noGrp="1"/>
          </p:cNvGraphicFramePr>
          <p:nvPr/>
        </p:nvGraphicFramePr>
        <p:xfrm>
          <a:off x="152400" y="1524000"/>
          <a:ext cx="8839200" cy="3597275"/>
        </p:xfrm>
        <a:graphic>
          <a:graphicData uri="http://schemas.openxmlformats.org/drawingml/2006/table">
            <a:tbl>
              <a:tblPr/>
              <a:tblGrid>
                <a:gridCol w="5562600"/>
                <a:gridCol w="32766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On the Heap /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Dynamic allocation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On the Stack 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Automatic allocation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Point *p =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new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 Point();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itchFamily="49" charset="0"/>
                        <a:ea typeface="ＭＳ Ｐゴシック" charset="-128"/>
                        <a:cs typeface="Consolas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Point *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ps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 =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new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 Point[n];</a:t>
                      </a:r>
                    </a:p>
                  </a:txBody>
                  <a:tcPr marT="22860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Point p;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itchFamily="49" charset="0"/>
                        <a:ea typeface="ＭＳ Ｐゴシック" charset="-128"/>
                        <a:cs typeface="Consolas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Point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ps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charset="-128"/>
                          <a:cs typeface="Consolas" pitchFamily="49" charset="0"/>
                        </a:rPr>
                        <a:t>[10];</a:t>
                      </a:r>
                    </a:p>
                  </a:txBody>
                  <a:tcPr marT="2286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06" name="TextBox 101393"/>
          <p:cNvSpPr txBox="1">
            <a:spLocks noChangeArrowheads="1"/>
          </p:cNvSpPr>
          <p:nvPr/>
        </p:nvSpPr>
        <p:spPr bwMode="auto">
          <a:xfrm>
            <a:off x="152400" y="5867400"/>
            <a:ext cx="6851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What happens when </a:t>
            </a:r>
            <a:r>
              <a:rPr lang="en-US" sz="2800" b="1">
                <a:latin typeface="Courier New" charset="0"/>
              </a:rPr>
              <a:t>p</a:t>
            </a:r>
            <a:r>
              <a:rPr lang="en-US" sz="2800"/>
              <a:t> goes out of scope?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Dynamic Memory</a:t>
            </a:r>
            <a:endParaRPr lang="en-US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04988" y="2276475"/>
            <a:ext cx="3043237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57348" name="Rectangle 11"/>
          <p:cNvSpPr>
            <a:spLocks noChangeArrowheads="1"/>
          </p:cNvSpPr>
          <p:nvPr/>
        </p:nvSpPr>
        <p:spPr bwMode="auto">
          <a:xfrm>
            <a:off x="425450" y="2322513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cxnSp>
        <p:nvCxnSpPr>
          <p:cNvPr id="57349" name="Straight Arrow Connector 15"/>
          <p:cNvCxnSpPr>
            <a:cxnSpLocks noChangeShapeType="1"/>
            <a:stCxn id="57348" idx="3"/>
            <a:endCxn id="8" idx="1"/>
          </p:cNvCxnSpPr>
          <p:nvPr/>
        </p:nvCxnSpPr>
        <p:spPr bwMode="auto">
          <a:xfrm>
            <a:off x="977900" y="2598738"/>
            <a:ext cx="827088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7350" name="TextBox 17"/>
          <p:cNvSpPr txBox="1">
            <a:spLocks noChangeArrowheads="1"/>
          </p:cNvSpPr>
          <p:nvPr/>
        </p:nvSpPr>
        <p:spPr bwMode="auto">
          <a:xfrm>
            <a:off x="563563" y="2392363"/>
            <a:ext cx="33813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57351" name="TextBox 25"/>
          <p:cNvSpPr txBox="1">
            <a:spLocks noChangeArrowheads="1"/>
          </p:cNvSpPr>
          <p:nvPr/>
        </p:nvSpPr>
        <p:spPr bwMode="auto">
          <a:xfrm>
            <a:off x="1806575" y="2254250"/>
            <a:ext cx="301466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1 2 3 4 5 6 7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Dynamic Memory</a:t>
            </a:r>
            <a:endParaRPr lang="en-US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04988" y="2276475"/>
            <a:ext cx="3043237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9" name="Rectangle 8"/>
          <p:cNvSpPr/>
          <p:nvPr/>
        </p:nvSpPr>
        <p:spPr bwMode="auto">
          <a:xfrm>
            <a:off x="1806575" y="3775075"/>
            <a:ext cx="5945188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59397" name="Rectangle 11"/>
          <p:cNvSpPr>
            <a:spLocks noChangeArrowheads="1"/>
          </p:cNvSpPr>
          <p:nvPr/>
        </p:nvSpPr>
        <p:spPr bwMode="auto">
          <a:xfrm>
            <a:off x="425450" y="2322513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cxnSp>
        <p:nvCxnSpPr>
          <p:cNvPr id="59398" name="Straight Arrow Connector 15"/>
          <p:cNvCxnSpPr>
            <a:cxnSpLocks noChangeShapeType="1"/>
            <a:stCxn id="59397" idx="3"/>
            <a:endCxn id="8" idx="1"/>
          </p:cNvCxnSpPr>
          <p:nvPr/>
        </p:nvCxnSpPr>
        <p:spPr bwMode="auto">
          <a:xfrm>
            <a:off x="977900" y="2598738"/>
            <a:ext cx="827088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9399" name="TextBox 17"/>
          <p:cNvSpPr txBox="1">
            <a:spLocks noChangeArrowheads="1"/>
          </p:cNvSpPr>
          <p:nvPr/>
        </p:nvSpPr>
        <p:spPr bwMode="auto">
          <a:xfrm>
            <a:off x="563563" y="2392363"/>
            <a:ext cx="33813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59400" name="Rectangle 18"/>
          <p:cNvSpPr>
            <a:spLocks noChangeArrowheads="1"/>
          </p:cNvSpPr>
          <p:nvPr/>
        </p:nvSpPr>
        <p:spPr bwMode="auto">
          <a:xfrm>
            <a:off x="425450" y="3843338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59401" name="TextBox 19"/>
          <p:cNvSpPr txBox="1">
            <a:spLocks noChangeArrowheads="1"/>
          </p:cNvSpPr>
          <p:nvPr/>
        </p:nvSpPr>
        <p:spPr bwMode="auto">
          <a:xfrm>
            <a:off x="563563" y="3981450"/>
            <a:ext cx="32067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T</a:t>
            </a:r>
          </a:p>
        </p:txBody>
      </p:sp>
      <p:cxnSp>
        <p:nvCxnSpPr>
          <p:cNvPr id="59402" name="Straight Arrow Connector 21"/>
          <p:cNvCxnSpPr>
            <a:cxnSpLocks noChangeShapeType="1"/>
            <a:stCxn id="59400" idx="3"/>
            <a:endCxn id="9" idx="1"/>
          </p:cNvCxnSpPr>
          <p:nvPr/>
        </p:nvCxnSpPr>
        <p:spPr bwMode="auto">
          <a:xfrm flipV="1">
            <a:off x="977900" y="4108450"/>
            <a:ext cx="828675" cy="111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9403" name="TextBox 12"/>
          <p:cNvSpPr txBox="1">
            <a:spLocks noChangeArrowheads="1"/>
          </p:cNvSpPr>
          <p:nvPr/>
        </p:nvSpPr>
        <p:spPr bwMode="auto">
          <a:xfrm>
            <a:off x="1806575" y="2254250"/>
            <a:ext cx="301466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1 2 3 4 5 6 7</a:t>
            </a:r>
          </a:p>
        </p:txBody>
      </p:sp>
      <p:sp>
        <p:nvSpPr>
          <p:cNvPr id="59404" name="TextBox 13"/>
          <p:cNvSpPr txBox="1">
            <a:spLocks noChangeArrowheads="1"/>
          </p:cNvSpPr>
          <p:nvPr/>
        </p:nvSpPr>
        <p:spPr bwMode="auto">
          <a:xfrm>
            <a:off x="1806575" y="3775075"/>
            <a:ext cx="600233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0 0 0 0 0 0 0 0 0 0 0 0 0 0</a:t>
            </a:r>
          </a:p>
        </p:txBody>
      </p:sp>
      <p:sp>
        <p:nvSpPr>
          <p:cNvPr id="59405" name="Rectangle 12"/>
          <p:cNvSpPr>
            <a:spLocks noChangeArrowheads="1"/>
          </p:cNvSpPr>
          <p:nvPr/>
        </p:nvSpPr>
        <p:spPr bwMode="auto">
          <a:xfrm>
            <a:off x="1828800" y="5334000"/>
            <a:ext cx="518160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* T = </a:t>
            </a:r>
            <a:r>
              <a:rPr lang="en-US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[2*n];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Dynamic Memory</a:t>
            </a:r>
            <a:endParaRPr lang="en-US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04988" y="2276475"/>
            <a:ext cx="3043237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9" name="Rectangle 8"/>
          <p:cNvSpPr/>
          <p:nvPr/>
        </p:nvSpPr>
        <p:spPr bwMode="auto">
          <a:xfrm>
            <a:off x="1806575" y="3775075"/>
            <a:ext cx="5945188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61445" name="Rectangle 11"/>
          <p:cNvSpPr>
            <a:spLocks noChangeArrowheads="1"/>
          </p:cNvSpPr>
          <p:nvPr/>
        </p:nvSpPr>
        <p:spPr bwMode="auto">
          <a:xfrm>
            <a:off x="425450" y="2322513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cxnSp>
        <p:nvCxnSpPr>
          <p:cNvPr id="61446" name="Straight Arrow Connector 15"/>
          <p:cNvCxnSpPr>
            <a:cxnSpLocks noChangeShapeType="1"/>
            <a:stCxn id="61445" idx="3"/>
            <a:endCxn id="8" idx="1"/>
          </p:cNvCxnSpPr>
          <p:nvPr/>
        </p:nvCxnSpPr>
        <p:spPr bwMode="auto">
          <a:xfrm>
            <a:off x="977900" y="2598738"/>
            <a:ext cx="827088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1447" name="TextBox 17"/>
          <p:cNvSpPr txBox="1">
            <a:spLocks noChangeArrowheads="1"/>
          </p:cNvSpPr>
          <p:nvPr/>
        </p:nvSpPr>
        <p:spPr bwMode="auto">
          <a:xfrm>
            <a:off x="563563" y="2392363"/>
            <a:ext cx="33813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61448" name="Rectangle 18"/>
          <p:cNvSpPr>
            <a:spLocks noChangeArrowheads="1"/>
          </p:cNvSpPr>
          <p:nvPr/>
        </p:nvSpPr>
        <p:spPr bwMode="auto">
          <a:xfrm>
            <a:off x="425450" y="3843338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1449" name="TextBox 19"/>
          <p:cNvSpPr txBox="1">
            <a:spLocks noChangeArrowheads="1"/>
          </p:cNvSpPr>
          <p:nvPr/>
        </p:nvSpPr>
        <p:spPr bwMode="auto">
          <a:xfrm>
            <a:off x="563563" y="3981450"/>
            <a:ext cx="32067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T</a:t>
            </a:r>
          </a:p>
        </p:txBody>
      </p:sp>
      <p:cxnSp>
        <p:nvCxnSpPr>
          <p:cNvPr id="61450" name="Straight Arrow Connector 21"/>
          <p:cNvCxnSpPr>
            <a:cxnSpLocks noChangeShapeType="1"/>
            <a:stCxn id="61448" idx="3"/>
            <a:endCxn id="9" idx="1"/>
          </p:cNvCxnSpPr>
          <p:nvPr/>
        </p:nvCxnSpPr>
        <p:spPr bwMode="auto">
          <a:xfrm flipV="1">
            <a:off x="977900" y="4108450"/>
            <a:ext cx="828675" cy="111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1451" name="TextBox 12"/>
          <p:cNvSpPr txBox="1">
            <a:spLocks noChangeArrowheads="1"/>
          </p:cNvSpPr>
          <p:nvPr/>
        </p:nvSpPr>
        <p:spPr bwMode="auto">
          <a:xfrm>
            <a:off x="1806575" y="2254250"/>
            <a:ext cx="301466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1 2 3 4 5 6 7</a:t>
            </a:r>
          </a:p>
        </p:txBody>
      </p:sp>
      <p:sp>
        <p:nvSpPr>
          <p:cNvPr id="61452" name="TextBox 13"/>
          <p:cNvSpPr txBox="1">
            <a:spLocks noChangeArrowheads="1"/>
          </p:cNvSpPr>
          <p:nvPr/>
        </p:nvSpPr>
        <p:spPr bwMode="auto">
          <a:xfrm>
            <a:off x="1806575" y="3775075"/>
            <a:ext cx="600233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1 2 3 4 5 6 7 0 0 0 0 0 0 0</a:t>
            </a:r>
          </a:p>
        </p:txBody>
      </p:sp>
      <p:cxnSp>
        <p:nvCxnSpPr>
          <p:cNvPr id="61453" name="Straight Arrow Connector 22"/>
          <p:cNvCxnSpPr>
            <a:cxnSpLocks noChangeShapeType="1"/>
          </p:cNvCxnSpPr>
          <p:nvPr/>
        </p:nvCxnSpPr>
        <p:spPr bwMode="auto">
          <a:xfrm rot="5400000">
            <a:off x="1598613" y="3359150"/>
            <a:ext cx="83026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454" name="Straight Arrow Connector 24"/>
          <p:cNvCxnSpPr>
            <a:cxnSpLocks noChangeShapeType="1"/>
          </p:cNvCxnSpPr>
          <p:nvPr/>
        </p:nvCxnSpPr>
        <p:spPr bwMode="auto">
          <a:xfrm rot="5400000">
            <a:off x="2014538" y="3359150"/>
            <a:ext cx="83026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455" name="Straight Arrow Connector 25"/>
          <p:cNvCxnSpPr>
            <a:cxnSpLocks noChangeShapeType="1"/>
          </p:cNvCxnSpPr>
          <p:nvPr/>
        </p:nvCxnSpPr>
        <p:spPr bwMode="auto">
          <a:xfrm rot="5400000">
            <a:off x="2498726" y="3359150"/>
            <a:ext cx="830262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456" name="Straight Arrow Connector 26"/>
          <p:cNvCxnSpPr>
            <a:cxnSpLocks noChangeShapeType="1"/>
          </p:cNvCxnSpPr>
          <p:nvPr/>
        </p:nvCxnSpPr>
        <p:spPr bwMode="auto">
          <a:xfrm rot="5400000">
            <a:off x="2913063" y="3359150"/>
            <a:ext cx="83026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457" name="Straight Arrow Connector 27"/>
          <p:cNvCxnSpPr>
            <a:cxnSpLocks noChangeShapeType="1"/>
          </p:cNvCxnSpPr>
          <p:nvPr/>
        </p:nvCxnSpPr>
        <p:spPr bwMode="auto">
          <a:xfrm rot="5400000">
            <a:off x="3328194" y="3359944"/>
            <a:ext cx="8302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458" name="Straight Arrow Connector 28"/>
          <p:cNvCxnSpPr>
            <a:cxnSpLocks noChangeShapeType="1"/>
          </p:cNvCxnSpPr>
          <p:nvPr/>
        </p:nvCxnSpPr>
        <p:spPr bwMode="auto">
          <a:xfrm rot="5400000">
            <a:off x="3743326" y="3359150"/>
            <a:ext cx="830262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459" name="Straight Arrow Connector 29"/>
          <p:cNvCxnSpPr>
            <a:cxnSpLocks noChangeShapeType="1"/>
          </p:cNvCxnSpPr>
          <p:nvPr/>
        </p:nvCxnSpPr>
        <p:spPr bwMode="auto">
          <a:xfrm rot="5400000">
            <a:off x="4157663" y="3359150"/>
            <a:ext cx="83026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1460" name="Rectangle 19"/>
          <p:cNvSpPr>
            <a:spLocks noChangeArrowheads="1"/>
          </p:cNvSpPr>
          <p:nvPr/>
        </p:nvSpPr>
        <p:spPr bwMode="auto">
          <a:xfrm>
            <a:off x="1828800" y="5334000"/>
            <a:ext cx="518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(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i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=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0;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&lt; n;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++)</a:t>
            </a:r>
            <a:endParaRPr lang="en-US" dirty="0">
              <a:latin typeface="Consolas" pitchFamily="49" charset="0"/>
              <a:cs typeface="Consolas" pitchFamily="49" charset="0"/>
            </a:endParaRPr>
          </a:p>
          <a:p>
            <a:r>
              <a:rPr lang="en-US" dirty="0">
                <a:latin typeface="Consolas" pitchFamily="49" charset="0"/>
                <a:cs typeface="Consolas" pitchFamily="49" charset="0"/>
              </a:rPr>
              <a:t>  T[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i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] = S[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i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];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Dynamic Memory</a:t>
            </a:r>
            <a:endParaRPr lang="en-US" smtClean="0">
              <a:latin typeface="Monaco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04988" y="2276475"/>
            <a:ext cx="3043237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9" name="Rectangle 8"/>
          <p:cNvSpPr/>
          <p:nvPr/>
        </p:nvSpPr>
        <p:spPr bwMode="auto">
          <a:xfrm>
            <a:off x="1806575" y="3775075"/>
            <a:ext cx="5945188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63493" name="Rectangle 11"/>
          <p:cNvSpPr>
            <a:spLocks noChangeArrowheads="1"/>
          </p:cNvSpPr>
          <p:nvPr/>
        </p:nvSpPr>
        <p:spPr bwMode="auto">
          <a:xfrm>
            <a:off x="425450" y="2322513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3494" name="TextBox 17"/>
          <p:cNvSpPr txBox="1">
            <a:spLocks noChangeArrowheads="1"/>
          </p:cNvSpPr>
          <p:nvPr/>
        </p:nvSpPr>
        <p:spPr bwMode="auto">
          <a:xfrm>
            <a:off x="563563" y="2392363"/>
            <a:ext cx="33813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63495" name="Rectangle 18"/>
          <p:cNvSpPr>
            <a:spLocks noChangeArrowheads="1"/>
          </p:cNvSpPr>
          <p:nvPr/>
        </p:nvSpPr>
        <p:spPr bwMode="auto">
          <a:xfrm>
            <a:off x="425450" y="3843338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3496" name="TextBox 19"/>
          <p:cNvSpPr txBox="1">
            <a:spLocks noChangeArrowheads="1"/>
          </p:cNvSpPr>
          <p:nvPr/>
        </p:nvSpPr>
        <p:spPr bwMode="auto">
          <a:xfrm>
            <a:off x="563563" y="3981450"/>
            <a:ext cx="32067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T</a:t>
            </a:r>
          </a:p>
        </p:txBody>
      </p:sp>
      <p:cxnSp>
        <p:nvCxnSpPr>
          <p:cNvPr id="63497" name="Straight Arrow Connector 21"/>
          <p:cNvCxnSpPr>
            <a:cxnSpLocks noChangeShapeType="1"/>
            <a:stCxn id="63495" idx="3"/>
            <a:endCxn id="9" idx="1"/>
          </p:cNvCxnSpPr>
          <p:nvPr/>
        </p:nvCxnSpPr>
        <p:spPr bwMode="auto">
          <a:xfrm flipV="1">
            <a:off x="977900" y="4108450"/>
            <a:ext cx="828675" cy="111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3498" name="TextBox 12"/>
          <p:cNvSpPr txBox="1">
            <a:spLocks noChangeArrowheads="1"/>
          </p:cNvSpPr>
          <p:nvPr/>
        </p:nvSpPr>
        <p:spPr bwMode="auto">
          <a:xfrm>
            <a:off x="1806575" y="2254250"/>
            <a:ext cx="301466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1 2 3 4 5 6 7</a:t>
            </a:r>
          </a:p>
        </p:txBody>
      </p:sp>
      <p:sp>
        <p:nvSpPr>
          <p:cNvPr id="63499" name="TextBox 13"/>
          <p:cNvSpPr txBox="1">
            <a:spLocks noChangeArrowheads="1"/>
          </p:cNvSpPr>
          <p:nvPr/>
        </p:nvSpPr>
        <p:spPr bwMode="auto">
          <a:xfrm>
            <a:off x="1806575" y="3775075"/>
            <a:ext cx="600233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1 2 3 4 5 6 7 0 0 0 0 0 0 0</a:t>
            </a:r>
          </a:p>
        </p:txBody>
      </p:sp>
      <p:cxnSp>
        <p:nvCxnSpPr>
          <p:cNvPr id="63500" name="Straight Connector 20"/>
          <p:cNvCxnSpPr>
            <a:cxnSpLocks noChangeShapeType="1"/>
          </p:cNvCxnSpPr>
          <p:nvPr/>
        </p:nvCxnSpPr>
        <p:spPr bwMode="auto">
          <a:xfrm>
            <a:off x="1668463" y="1978025"/>
            <a:ext cx="3594100" cy="1174750"/>
          </a:xfrm>
          <a:prstGeom prst="line">
            <a:avLst/>
          </a:prstGeom>
          <a:noFill/>
          <a:ln w="1206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63501" name="Straight Connector 22"/>
          <p:cNvCxnSpPr>
            <a:cxnSpLocks noChangeShapeType="1"/>
          </p:cNvCxnSpPr>
          <p:nvPr/>
        </p:nvCxnSpPr>
        <p:spPr bwMode="auto">
          <a:xfrm rot="8580000">
            <a:off x="1660525" y="2041525"/>
            <a:ext cx="3594100" cy="1176338"/>
          </a:xfrm>
          <a:prstGeom prst="line">
            <a:avLst/>
          </a:prstGeom>
          <a:noFill/>
          <a:ln w="120650">
            <a:solidFill>
              <a:srgbClr val="FF0000"/>
            </a:solidFill>
            <a:round/>
            <a:headEnd/>
            <a:tailEnd/>
          </a:ln>
        </p:spPr>
      </p:cxnSp>
      <p:sp>
        <p:nvSpPr>
          <p:cNvPr id="63502" name="Freeform 24"/>
          <p:cNvSpPr>
            <a:spLocks noChangeArrowheads="1"/>
          </p:cNvSpPr>
          <p:nvPr/>
        </p:nvSpPr>
        <p:spPr bwMode="auto">
          <a:xfrm>
            <a:off x="979488" y="2314575"/>
            <a:ext cx="655637" cy="519113"/>
          </a:xfrm>
          <a:custGeom>
            <a:avLst/>
            <a:gdLst>
              <a:gd name="T0" fmla="*/ 0 w 723900"/>
              <a:gd name="T1" fmla="*/ 251741 h 573617"/>
              <a:gd name="T2" fmla="*/ 313010 w 723900"/>
              <a:gd name="T3" fmla="*/ 32987 h 573617"/>
              <a:gd name="T4" fmla="*/ 511250 w 723900"/>
              <a:gd name="T5" fmla="*/ 449661 h 573617"/>
              <a:gd name="T6" fmla="*/ 594720 w 723900"/>
              <a:gd name="T7" fmla="*/ 157989 h 573617"/>
              <a:gd name="T8" fmla="*/ 0 60000 65536"/>
              <a:gd name="T9" fmla="*/ 0 60000 65536"/>
              <a:gd name="T10" fmla="*/ 0 60000 65536"/>
              <a:gd name="T11" fmla="*/ 0 60000 65536"/>
              <a:gd name="T12" fmla="*/ 0 w 723900"/>
              <a:gd name="T13" fmla="*/ 0 h 573617"/>
              <a:gd name="T14" fmla="*/ 723900 w 723900"/>
              <a:gd name="T15" fmla="*/ 573617 h 5736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3900" h="573617">
                <a:moveTo>
                  <a:pt x="0" y="306917"/>
                </a:moveTo>
                <a:cubicBezTo>
                  <a:pt x="138641" y="153458"/>
                  <a:pt x="277283" y="0"/>
                  <a:pt x="381000" y="40217"/>
                </a:cubicBezTo>
                <a:cubicBezTo>
                  <a:pt x="484717" y="80434"/>
                  <a:pt x="565150" y="522817"/>
                  <a:pt x="622300" y="548217"/>
                </a:cubicBezTo>
                <a:cubicBezTo>
                  <a:pt x="679450" y="573617"/>
                  <a:pt x="701675" y="383117"/>
                  <a:pt x="723900" y="1926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3503" name="Rectangle 14"/>
          <p:cNvSpPr>
            <a:spLocks noChangeArrowheads="1"/>
          </p:cNvSpPr>
          <p:nvPr/>
        </p:nvSpPr>
        <p:spPr bwMode="auto">
          <a:xfrm>
            <a:off x="1828800" y="5334000"/>
            <a:ext cx="518160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[] S;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525463"/>
            <a:ext cx="8228012" cy="830262"/>
          </a:xfrm>
        </p:spPr>
        <p:txBody>
          <a:bodyPr tIns="20116"/>
          <a:lstStyle/>
          <a:p>
            <a:pPr eaLnBrk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smtClean="0"/>
              <a:t>Dynamic Memory</a:t>
            </a:r>
            <a:endParaRPr lang="en-US" smtClean="0">
              <a:latin typeface="Monaco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806575" y="3775075"/>
            <a:ext cx="5945188" cy="668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65540" name="Rectangle 11"/>
          <p:cNvSpPr>
            <a:spLocks noChangeArrowheads="1"/>
          </p:cNvSpPr>
          <p:nvPr/>
        </p:nvSpPr>
        <p:spPr bwMode="auto">
          <a:xfrm>
            <a:off x="425450" y="2322513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5541" name="TextBox 17"/>
          <p:cNvSpPr txBox="1">
            <a:spLocks noChangeArrowheads="1"/>
          </p:cNvSpPr>
          <p:nvPr/>
        </p:nvSpPr>
        <p:spPr bwMode="auto">
          <a:xfrm>
            <a:off x="563563" y="2392363"/>
            <a:ext cx="33813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65542" name="Rectangle 18"/>
          <p:cNvSpPr>
            <a:spLocks noChangeArrowheads="1"/>
          </p:cNvSpPr>
          <p:nvPr/>
        </p:nvSpPr>
        <p:spPr bwMode="auto">
          <a:xfrm>
            <a:off x="425450" y="3843338"/>
            <a:ext cx="552450" cy="55403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5543" name="TextBox 19"/>
          <p:cNvSpPr txBox="1">
            <a:spLocks noChangeArrowheads="1"/>
          </p:cNvSpPr>
          <p:nvPr/>
        </p:nvSpPr>
        <p:spPr bwMode="auto">
          <a:xfrm>
            <a:off x="563563" y="3981450"/>
            <a:ext cx="32067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/>
              <a:t>T</a:t>
            </a:r>
          </a:p>
        </p:txBody>
      </p:sp>
      <p:cxnSp>
        <p:nvCxnSpPr>
          <p:cNvPr id="65544" name="Straight Arrow Connector 21"/>
          <p:cNvCxnSpPr>
            <a:cxnSpLocks noChangeShapeType="1"/>
            <a:stCxn id="65542" idx="3"/>
            <a:endCxn id="9" idx="1"/>
          </p:cNvCxnSpPr>
          <p:nvPr/>
        </p:nvCxnSpPr>
        <p:spPr bwMode="auto">
          <a:xfrm flipV="1">
            <a:off x="977900" y="4108450"/>
            <a:ext cx="828675" cy="111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5545" name="TextBox 13"/>
          <p:cNvSpPr txBox="1">
            <a:spLocks noChangeArrowheads="1"/>
          </p:cNvSpPr>
          <p:nvPr/>
        </p:nvSpPr>
        <p:spPr bwMode="auto">
          <a:xfrm>
            <a:off x="1806575" y="3775075"/>
            <a:ext cx="600233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en-US" sz="4000"/>
              <a:t>1 2 3 4 5 6 7 0 0 0 0 0 0 0</a:t>
            </a:r>
          </a:p>
        </p:txBody>
      </p:sp>
      <p:cxnSp>
        <p:nvCxnSpPr>
          <p:cNvPr id="65546" name="Straight Arrow Connector 23"/>
          <p:cNvCxnSpPr>
            <a:cxnSpLocks noChangeShapeType="1"/>
            <a:stCxn id="65540" idx="3"/>
            <a:endCxn id="9" idx="1"/>
          </p:cNvCxnSpPr>
          <p:nvPr/>
        </p:nvCxnSpPr>
        <p:spPr bwMode="auto">
          <a:xfrm>
            <a:off x="977900" y="2598738"/>
            <a:ext cx="828675" cy="15097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lg" len="lg"/>
          </a:ln>
        </p:spPr>
      </p:cxnSp>
      <p:sp>
        <p:nvSpPr>
          <p:cNvPr id="65547" name="Rectangle 10"/>
          <p:cNvSpPr>
            <a:spLocks noChangeArrowheads="1"/>
          </p:cNvSpPr>
          <p:nvPr/>
        </p:nvSpPr>
        <p:spPr bwMode="auto">
          <a:xfrm>
            <a:off x="1828800" y="5334000"/>
            <a:ext cx="518160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S = T;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hape 2969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US" smtClean="0"/>
              <a:t>Passing by value</a:t>
            </a:r>
          </a:p>
        </p:txBody>
      </p:sp>
      <p:sp>
        <p:nvSpPr>
          <p:cNvPr id="67587" name="Shape 29698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Math::square(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) 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*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main() 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= 5;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Math::square(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cout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endl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hape 317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US" smtClean="0"/>
              <a:t>Passing by reference</a:t>
            </a:r>
          </a:p>
        </p:txBody>
      </p:sp>
      <p:sp>
        <p:nvSpPr>
          <p:cNvPr id="69635" name="Shape 31746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Math::square(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solidFill>
                  <a:srgbClr val="CC33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&amp;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) 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*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main() 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= 5;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Math::square(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cout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endl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hape 3379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US" smtClean="0"/>
              <a:t>What is a reference?</a:t>
            </a:r>
          </a:p>
        </p:txBody>
      </p:sp>
      <p:sp>
        <p:nvSpPr>
          <p:cNvPr id="71683" name="Shape 3379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876800"/>
          </a:xfrm>
        </p:spPr>
        <p:txBody>
          <a:bodyPr/>
          <a:lstStyle/>
          <a:p>
            <a:pPr defTabSz="914400"/>
            <a:r>
              <a:rPr lang="en-US" dirty="0" smtClean="0"/>
              <a:t>An alias – another name for an object.</a:t>
            </a:r>
          </a:p>
          <a:p>
            <a:pPr defTabSz="914400">
              <a:buFontTx/>
              <a:buNone/>
            </a:pPr>
            <a:r>
              <a:rPr lang="en-US" b="1" dirty="0" smtClean="0">
                <a:latin typeface="Courier New" charset="0"/>
              </a:rPr>
              <a:t>    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x = 5;</a:t>
            </a:r>
          </a:p>
          <a:p>
            <a:pPr defTabSz="914400"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 &amp;y = x; </a:t>
            </a:r>
            <a:r>
              <a:rPr lang="en-US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y is a</a:t>
            </a:r>
          </a:p>
          <a:p>
            <a:pPr defTabSz="914400"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reference to x</a:t>
            </a:r>
          </a:p>
          <a:p>
            <a:pPr defTabSz="914400">
              <a:buFontTx/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    y = 10;</a:t>
            </a:r>
          </a:p>
          <a:p>
            <a:pPr defTabSz="91440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hape 7169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915400" cy="1143000"/>
          </a:xfrm>
        </p:spPr>
        <p:txBody>
          <a:bodyPr/>
          <a:lstStyle/>
          <a:p>
            <a:pPr defTabSz="914400"/>
            <a:r>
              <a:rPr lang="en-US" smtClean="0"/>
              <a:t>Introducing:  </a:t>
            </a:r>
            <a:r>
              <a:rPr lang="en-US" b="1" smtClean="0">
                <a:latin typeface="Courier New" charset="0"/>
              </a:rPr>
              <a:t>const</a:t>
            </a:r>
          </a:p>
        </p:txBody>
      </p:sp>
      <p:sp>
        <p:nvSpPr>
          <p:cNvPr id="73731" name="Shape 7170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Math::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printSquare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&amp;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){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*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main() {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= 5;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Math::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printSquare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Math::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printCube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3732" name="TextBox 7171"/>
          <p:cNvSpPr txBox="1">
            <a:spLocks noChangeArrowheads="1"/>
          </p:cNvSpPr>
          <p:nvPr/>
        </p:nvSpPr>
        <p:spPr bwMode="auto">
          <a:xfrm>
            <a:off x="3962400" y="1981200"/>
            <a:ext cx="2519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CC3300"/>
                </a:solidFill>
              </a:rPr>
              <a:t>Won’t compile.</a:t>
            </a:r>
          </a:p>
        </p:txBody>
      </p:sp>
      <p:sp>
        <p:nvSpPr>
          <p:cNvPr id="73733" name="Straight Connector 7172"/>
          <p:cNvSpPr>
            <a:spLocks noChangeShapeType="1"/>
          </p:cNvSpPr>
          <p:nvPr/>
        </p:nvSpPr>
        <p:spPr bwMode="auto">
          <a:xfrm flipH="1">
            <a:off x="3276600" y="2286000"/>
            <a:ext cx="6858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hape 9217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915400" cy="1143000"/>
          </a:xfrm>
        </p:spPr>
        <p:txBody>
          <a:bodyPr/>
          <a:lstStyle/>
          <a:p>
            <a:pPr defTabSz="914400"/>
            <a:r>
              <a:rPr lang="en-US" smtClean="0"/>
              <a:t>Can also pass pointers to </a:t>
            </a:r>
            <a:r>
              <a:rPr lang="en-US" b="1" smtClean="0">
                <a:latin typeface="Courier New" charset="0"/>
              </a:rPr>
              <a:t>const</a:t>
            </a:r>
          </a:p>
        </p:txBody>
      </p:sp>
      <p:sp>
        <p:nvSpPr>
          <p:cNvPr id="75779" name="Shape 9218"/>
          <p:cNvSpPr>
            <a:spLocks noGrp="1" noChangeArrowheads="1"/>
          </p:cNvSpPr>
          <p:nvPr>
            <p:ph type="body" idx="1"/>
          </p:nvPr>
        </p:nvSpPr>
        <p:spPr>
          <a:xfrm>
            <a:off x="392113" y="1600200"/>
            <a:ext cx="8229600" cy="4953000"/>
          </a:xfrm>
        </p:spPr>
        <p:txBody>
          <a:bodyPr>
            <a:normAutofit/>
          </a:bodyPr>
          <a:lstStyle/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Math::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printSquare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*pi) {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*pi = (*pi) * (*pi);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&lt;&lt; pi &lt;&lt;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defTabSz="914400">
              <a:lnSpc>
                <a:spcPct val="8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main() {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8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= 5;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Math::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printSquare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(&amp;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   Math::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printCube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(&amp;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defTabSz="914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5780" name="TextBox 9219"/>
          <p:cNvSpPr txBox="1">
            <a:spLocks noChangeArrowheads="1"/>
          </p:cNvSpPr>
          <p:nvPr/>
        </p:nvSpPr>
        <p:spPr bwMode="auto">
          <a:xfrm>
            <a:off x="6030913" y="1905000"/>
            <a:ext cx="31130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CC3300"/>
                </a:solidFill>
              </a:rPr>
              <a:t>Still won’t compile.</a:t>
            </a:r>
          </a:p>
        </p:txBody>
      </p:sp>
      <p:sp>
        <p:nvSpPr>
          <p:cNvPr id="75781" name="Straight Connector 9220"/>
          <p:cNvSpPr>
            <a:spLocks noChangeShapeType="1"/>
          </p:cNvSpPr>
          <p:nvPr/>
        </p:nvSpPr>
        <p:spPr bwMode="auto">
          <a:xfrm flipH="1">
            <a:off x="5345113" y="2209800"/>
            <a:ext cx="6858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hape 1126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US" smtClean="0"/>
              <a:t>Declaring things </a:t>
            </a:r>
            <a:r>
              <a:rPr lang="en-US" b="1" smtClean="0">
                <a:latin typeface="Courier New" charset="0"/>
              </a:rPr>
              <a:t>const</a:t>
            </a:r>
          </a:p>
        </p:txBody>
      </p:sp>
      <p:sp>
        <p:nvSpPr>
          <p:cNvPr id="77827" name="Shape 11266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181600"/>
          </a:xfrm>
        </p:spPr>
        <p:txBody>
          <a:bodyPr/>
          <a:lstStyle/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River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River*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nilePc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River* 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nileCp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River* 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nileCpc</a:t>
            </a: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hape 1331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914400"/>
            <a:r>
              <a:rPr lang="en-US" sz="4000" smtClean="0"/>
              <a:t>Read pointer declarations </a:t>
            </a:r>
            <a:br>
              <a:rPr lang="en-US" sz="4000" smtClean="0"/>
            </a:br>
            <a:r>
              <a:rPr lang="en-US" sz="4000" smtClean="0"/>
              <a:t>right to left</a:t>
            </a:r>
          </a:p>
        </p:txBody>
      </p:sp>
      <p:sp>
        <p:nvSpPr>
          <p:cNvPr id="79875" name="Shape 13314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181600"/>
          </a:xfrm>
        </p:spPr>
        <p:txBody>
          <a:bodyPr/>
          <a:lstStyle/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A const River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River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A pointer to a const River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River*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nilePc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A const pointer to a River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River* 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nileCp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defTabSz="914400">
              <a:lnSpc>
                <a:spcPct val="90000"/>
              </a:lnSpc>
              <a:buFontTx/>
              <a:buNone/>
            </a:pP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A const pointer to a const River</a:t>
            </a:r>
          </a:p>
          <a:p>
            <a:pPr defTabSz="914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River* </a:t>
            </a:r>
            <a:r>
              <a:rPr lang="en-US" sz="28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800" b="1" dirty="0" err="1" smtClean="0">
                <a:latin typeface="Consolas" pitchFamily="49" charset="0"/>
                <a:cs typeface="Consolas" pitchFamily="49" charset="0"/>
              </a:rPr>
              <a:t>nileCpc</a:t>
            </a:r>
            <a:endParaRPr lang="en-US" sz="2800" b="1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 class called </a:t>
            </a:r>
            <a:r>
              <a:rPr lang="en-US" b="1" dirty="0" smtClean="0"/>
              <a:t>Point</a:t>
            </a:r>
            <a:r>
              <a:rPr lang="en-US" dirty="0" smtClean="0"/>
              <a:t> with two private data members, a public </a:t>
            </a:r>
            <a:r>
              <a:rPr lang="en-US" b="1" dirty="0" smtClean="0"/>
              <a:t>print</a:t>
            </a:r>
            <a:r>
              <a:rPr lang="en-US" dirty="0" smtClean="0"/>
              <a:t> function, and constructors as well as a destructor that prints a message when it is called.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an array of 10 </a:t>
            </a:r>
            <a:r>
              <a:rPr lang="en-US" b="1" dirty="0" smtClean="0"/>
              <a:t>Points</a:t>
            </a:r>
            <a:r>
              <a:rPr lang="en-US" dirty="0" smtClean="0"/>
              <a:t> on the </a:t>
            </a:r>
            <a:r>
              <a:rPr lang="en-US" b="1" dirty="0" smtClean="0"/>
              <a:t>stack</a:t>
            </a:r>
            <a:r>
              <a:rPr lang="en-US" dirty="0" smtClean="0"/>
              <a:t>, initialize them with non-zero data, and print them.  Verify that that the destructor is called for all 10 points when your program exits.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an array of 10 </a:t>
            </a:r>
            <a:r>
              <a:rPr lang="en-US" b="1" dirty="0" smtClean="0"/>
              <a:t>Points</a:t>
            </a:r>
            <a:r>
              <a:rPr lang="en-US" dirty="0" smtClean="0"/>
              <a:t> on the </a:t>
            </a:r>
            <a:r>
              <a:rPr lang="en-US" b="1" dirty="0" smtClean="0"/>
              <a:t>heap</a:t>
            </a:r>
            <a:r>
              <a:rPr lang="en-US" dirty="0" smtClean="0"/>
              <a:t>, initialize them with non-zero data, and print them.  Do not delete the array and verify the destructor is not called (you have created a memory leak).  Now write your program to delete the array at the end.  Verify that only one destructor is called and your program crashes (you have created a memory leak and a bug).  Now write your program to delete[] the array at the end.  Verify that all destructors are called.</a:t>
            </a:r>
          </a:p>
        </p:txBody>
      </p:sp>
    </p:spTree>
    <p:extLst>
      <p:ext uri="{BB962C8B-B14F-4D97-AF65-F5344CB8AC3E}">
        <p14:creationId xmlns="" xmlns:p14="http://schemas.microsoft.com/office/powerpoint/2010/main" val="2548715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1322</Words>
  <Application>Microsoft Office PowerPoint</Application>
  <PresentationFormat>On-screen Show (4:3)</PresentationFormat>
  <Paragraphs>316</Paragraphs>
  <Slides>28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Pointers &amp; Memory</vt:lpstr>
      <vt:lpstr>Slide 3</vt:lpstr>
      <vt:lpstr>Pointers &amp; Memory</vt:lpstr>
      <vt:lpstr>Pointers &amp; Memory</vt:lpstr>
      <vt:lpstr>Pointers &amp; Memory</vt:lpstr>
      <vt:lpstr>Allocating memory using new</vt:lpstr>
      <vt:lpstr>Deallocating memory using delete </vt:lpstr>
      <vt:lpstr>Using new with arrays</vt:lpstr>
      <vt:lpstr>Using delete on arrays</vt:lpstr>
      <vt:lpstr>Destructors</vt:lpstr>
      <vt:lpstr>Destructors – an Example</vt:lpstr>
      <vt:lpstr>Destructors – an Example</vt:lpstr>
      <vt:lpstr>Syntactic Sugar  “-&gt;”</vt:lpstr>
      <vt:lpstr>Stack vs. Heap</vt:lpstr>
      <vt:lpstr>Dynamic Memory</vt:lpstr>
      <vt:lpstr>Dynamic Memory</vt:lpstr>
      <vt:lpstr>Dynamic Memory</vt:lpstr>
      <vt:lpstr>Dynamic Memory</vt:lpstr>
      <vt:lpstr>Dynamic Memory</vt:lpstr>
      <vt:lpstr>Passing by value</vt:lpstr>
      <vt:lpstr>Passing by reference</vt:lpstr>
      <vt:lpstr>What is a reference?</vt:lpstr>
      <vt:lpstr>Introducing:  const</vt:lpstr>
      <vt:lpstr>Can also pass pointers to const</vt:lpstr>
      <vt:lpstr>Declaring things const</vt:lpstr>
      <vt:lpstr>Read pointer declarations  right to left</vt:lpstr>
      <vt:lpstr>Exercises</vt:lpstr>
    </vt:vector>
  </TitlesOfParts>
  <Company>Texas A&amp;M University - Computer Science Department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schaefer</dc:creator>
  <cp:lastModifiedBy>schaefer</cp:lastModifiedBy>
  <cp:revision>3</cp:revision>
  <dcterms:created xsi:type="dcterms:W3CDTF">2013-05-13T14:08:36Z</dcterms:created>
  <dcterms:modified xsi:type="dcterms:W3CDTF">2013-05-13T14:29:16Z</dcterms:modified>
</cp:coreProperties>
</file>