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54BE5-A824-4E8C-9F11-42B3F257CF5F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3AD0E-7BBF-4AC1-88C7-E4114A8425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3132191F-36E1-4D53-8EB7-16A38C34C3BA}" type="slidenum">
              <a:rPr lang="en-US" sz="1200"/>
              <a:pPr eaLnBrk="1" hangingPunct="1"/>
              <a:t>3</a:t>
            </a:fld>
            <a:endParaRPr lang="en-US" sz="1200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000" dirty="0">
                <a:latin typeface="Arial" charset="0"/>
              </a:rPr>
              <a:t>Next few slides are just a refresher for C++ templates: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Templates are not </a:t>
            </a:r>
            <a:r>
              <a:rPr lang="en-US" sz="1000" i="1" dirty="0">
                <a:latin typeface="Arial" charset="0"/>
              </a:rPr>
              <a:t>types</a:t>
            </a:r>
            <a:r>
              <a:rPr lang="en-US" sz="1000" dirty="0">
                <a:latin typeface="Arial" charset="0"/>
              </a:rPr>
              <a:t>, but rather they are a placeholder for a </a:t>
            </a:r>
            <a:r>
              <a:rPr lang="en-US" sz="1000" i="1" dirty="0">
                <a:latin typeface="Arial" charset="0"/>
              </a:rPr>
              <a:t>type</a:t>
            </a:r>
          </a:p>
          <a:p>
            <a:pPr eaLnBrk="1" hangingPunct="1">
              <a:buFontTx/>
              <a:buChar char="•"/>
            </a:pPr>
            <a:endParaRPr lang="en-US" sz="1000" i="1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C++ templates come in two flavors: 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Functions templates 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Class templates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32EFFC08-98FE-4A09-B08E-98C63E4A30F6}" type="slidenum">
              <a:rPr lang="en-US" sz="1200"/>
              <a:pPr eaLnBrk="1" hangingPunct="1"/>
              <a:t>4</a:t>
            </a:fld>
            <a:endParaRPr lang="en-US" sz="120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4213"/>
            <a:ext cx="4570413" cy="34290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888" tIns="44942" rIns="89888" bIns="44942"/>
          <a:lstStyle/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Template functions have the following form: 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lvl="1" eaLnBrk="1" hangingPunct="1"/>
            <a:r>
              <a:rPr lang="en-US" sz="900" dirty="0">
                <a:latin typeface="Courier New" pitchFamily="-105" charset="0"/>
              </a:rPr>
              <a:t>template &lt; </a:t>
            </a:r>
            <a:r>
              <a:rPr lang="en-US" sz="900" i="1" dirty="0">
                <a:latin typeface="Courier New" pitchFamily="-105" charset="0"/>
              </a:rPr>
              <a:t>template-argument-list</a:t>
            </a:r>
            <a:r>
              <a:rPr lang="en-US" sz="900" dirty="0">
                <a:latin typeface="Courier New" pitchFamily="-105" charset="0"/>
              </a:rPr>
              <a:t> &gt; </a:t>
            </a:r>
          </a:p>
          <a:p>
            <a:pPr lvl="1" eaLnBrk="1" hangingPunct="1"/>
            <a:r>
              <a:rPr lang="en-US" sz="900" dirty="0">
                <a:latin typeface="Courier New" pitchFamily="-105" charset="0"/>
              </a:rPr>
              <a:t>function-definition </a:t>
            </a:r>
          </a:p>
          <a:p>
            <a:pPr lvl="1" eaLnBrk="1" hangingPunct="1"/>
            <a:endParaRPr lang="en-US" sz="900" dirty="0">
              <a:latin typeface="Courier New" pitchFamily="-105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The </a:t>
            </a:r>
            <a:r>
              <a:rPr lang="en-US" sz="1000" i="1" dirty="0">
                <a:latin typeface="Arial" charset="0"/>
              </a:rPr>
              <a:t>template-argument-list</a:t>
            </a:r>
            <a:r>
              <a:rPr lang="en-US" sz="1000" dirty="0">
                <a:latin typeface="Arial" charset="0"/>
              </a:rPr>
              <a:t> is one or more type-names within the scope of the template definition. </a:t>
            </a: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In template functions the first argument is </a:t>
            </a:r>
            <a:r>
              <a:rPr lang="en-US" sz="1000" i="1" dirty="0">
                <a:latin typeface="Arial" charset="0"/>
              </a:rPr>
              <a:t>always</a:t>
            </a:r>
            <a:r>
              <a:rPr lang="en-US" sz="1000" dirty="0">
                <a:latin typeface="Arial" charset="0"/>
              </a:rPr>
              <a:t> a type.</a:t>
            </a:r>
          </a:p>
          <a:p>
            <a:pPr eaLnBrk="1" hangingPunct="1"/>
            <a:endParaRPr lang="en-US" sz="1000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EE3E3642-6EC6-4DE3-B3E2-335A1B4A1DD4}" type="slidenum">
              <a:rPr lang="en-US" sz="1200"/>
              <a:pPr eaLnBrk="1" hangingPunct="1"/>
              <a:t>5</a:t>
            </a:fld>
            <a:endParaRPr lang="en-US" sz="1200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z="1000" b="1" dirty="0">
                <a:latin typeface="Arial" charset="0"/>
              </a:rPr>
              <a:t>SHOW PREVIOUS PAGE AS FOIL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Nothing special has to be done to use a function template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No special libraries or header files required.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The compiler examines the types of the arguments and instantiates the appropriate function for you.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For this example, we are only using the built-in types (e.g. </a:t>
            </a:r>
            <a:r>
              <a:rPr lang="en-US" sz="1000" dirty="0" err="1">
                <a:latin typeface="Arial" charset="0"/>
              </a:rPr>
              <a:t>int</a:t>
            </a:r>
            <a:r>
              <a:rPr lang="en-US" sz="1000" dirty="0">
                <a:latin typeface="Arial" charset="0"/>
              </a:rPr>
              <a:t> and double), so the C++ language defines the ‘less-than’ operator.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b="1" dirty="0">
                <a:latin typeface="Arial" charset="0"/>
              </a:rPr>
              <a:t>SHOW EXAMPLE  ( func_template1 )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1B184734-BD6B-46D8-A8BA-216D5A0BDE17}" type="slidenum">
              <a:rPr lang="en-US" sz="1200"/>
              <a:pPr eaLnBrk="1" hangingPunct="1"/>
              <a:t>6</a:t>
            </a:fld>
            <a:endParaRPr lang="en-US" sz="1200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z="1000" b="1" dirty="0">
                <a:latin typeface="Arial" charset="0"/>
              </a:rPr>
              <a:t>Class Templates</a:t>
            </a: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Just as a function template is able to take argument of any type, a class template may contain (as its data members) objects of any type. 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900" dirty="0">
                <a:latin typeface="Courier New" pitchFamily="-105" charset="0"/>
              </a:rPr>
              <a:t>class </a:t>
            </a:r>
            <a:r>
              <a:rPr lang="en-US" sz="900" dirty="0" err="1">
                <a:latin typeface="Courier New" pitchFamily="-105" charset="0"/>
              </a:rPr>
              <a:t>myarray</a:t>
            </a:r>
            <a:endParaRPr lang="en-US" sz="900" dirty="0">
              <a:latin typeface="Courier New" pitchFamily="-105" charset="0"/>
            </a:endParaRP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>
                <a:latin typeface="Arial" charset="0"/>
              </a:rPr>
              <a:t>You can instantiate different widget-containers which store objects of different types: 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</a:t>
            </a:r>
            <a:r>
              <a:rPr lang="en-US" sz="1000" dirty="0" err="1">
                <a:latin typeface="Courier New" pitchFamily="-105" charset="0"/>
              </a:rPr>
              <a:t>int</a:t>
            </a:r>
            <a:r>
              <a:rPr lang="en-US" sz="1000" dirty="0">
                <a:latin typeface="Courier New" pitchFamily="-105" charset="0"/>
              </a:rPr>
              <a:t>&gt; 	</a:t>
            </a:r>
            <a:r>
              <a:rPr lang="en-US" sz="1000" dirty="0" err="1">
                <a:latin typeface="Courier New" pitchFamily="-105" charset="0"/>
              </a:rPr>
              <a:t>iwidget</a:t>
            </a:r>
            <a:r>
              <a:rPr lang="en-US" sz="1000" dirty="0">
                <a:latin typeface="Courier New" pitchFamily="-105" charset="0"/>
              </a:rPr>
              <a:t>(10); </a:t>
            </a: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&lt;char&gt; 	</a:t>
            </a:r>
            <a:r>
              <a:rPr lang="en-US" sz="1000" dirty="0" err="1">
                <a:latin typeface="Courier New" pitchFamily="-105" charset="0"/>
              </a:rPr>
              <a:t>cwidget</a:t>
            </a:r>
            <a:r>
              <a:rPr lang="en-US" sz="1000" dirty="0">
                <a:latin typeface="Courier New" pitchFamily="-105" charset="0"/>
              </a:rPr>
              <a:t>(10); </a:t>
            </a: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&lt;shape&gt; 	</a:t>
            </a:r>
            <a:r>
              <a:rPr lang="en-US" sz="1000" dirty="0" err="1">
                <a:latin typeface="Courier New" pitchFamily="-105" charset="0"/>
              </a:rPr>
              <a:t>swidget</a:t>
            </a:r>
            <a:r>
              <a:rPr lang="en-US" sz="1000" dirty="0">
                <a:latin typeface="Courier New" pitchFamily="-105" charset="0"/>
              </a:rPr>
              <a:t>(10);</a:t>
            </a:r>
            <a:r>
              <a:rPr lang="en-US" sz="1000" dirty="0">
                <a:latin typeface="Arial" charset="0"/>
              </a:rPr>
              <a:t> 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>
                <a:latin typeface="Arial" charset="0"/>
              </a:rPr>
              <a:t>Take a look at the notation, the type-name is </a:t>
            </a:r>
            <a:r>
              <a:rPr lang="en-US" sz="1000" i="1" dirty="0" err="1">
                <a:latin typeface="Arial" charset="0"/>
              </a:rPr>
              <a:t>myarray</a:t>
            </a:r>
            <a:r>
              <a:rPr lang="en-US" sz="1000" i="1" dirty="0">
                <a:latin typeface="Arial" charset="0"/>
              </a:rPr>
              <a:t>&lt;</a:t>
            </a:r>
            <a:r>
              <a:rPr lang="en-US" sz="1000" i="1" dirty="0" err="1">
                <a:latin typeface="Arial" charset="0"/>
              </a:rPr>
              <a:t>specific_type</a:t>
            </a:r>
            <a:r>
              <a:rPr lang="en-US" sz="1000" i="1" dirty="0">
                <a:latin typeface="Arial" charset="0"/>
              </a:rPr>
              <a:t>&gt;.</a:t>
            </a:r>
            <a:r>
              <a:rPr lang="en-US" sz="1000" dirty="0">
                <a:latin typeface="Arial" charset="0"/>
              </a:rPr>
              <a:t> </a:t>
            </a:r>
          </a:p>
          <a:p>
            <a:pPr eaLnBrk="1" hangingPunct="1"/>
            <a:endParaRPr lang="en-US" sz="1000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E6063-9187-4D75-BB3D-9B321C986B53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3008-7140-46A5-8348-48772FDA1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Templates in C++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Programming/developing algorithms with the abstraction of types</a:t>
            </a:r>
          </a:p>
          <a:p>
            <a:r>
              <a:rPr lang="en-US" dirty="0" smtClean="0"/>
              <a:t>The uses of the abstract type define the necessary operations needed when instantiation of the algorithm/data occurs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44958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T&gt;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 Add(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 &amp;t1,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 &amp;t2)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t1 + t2;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8768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Templates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Templates are not </a:t>
            </a:r>
            <a:r>
              <a:rPr lang="en-US" i="1" dirty="0" smtClean="0"/>
              <a:t>types</a:t>
            </a:r>
            <a:r>
              <a:rPr lang="en-US" dirty="0" smtClean="0"/>
              <a:t>, but rather they are a placeholder for a </a:t>
            </a:r>
            <a:r>
              <a:rPr lang="en-US" i="1" dirty="0" smtClean="0"/>
              <a:t>type</a:t>
            </a:r>
          </a:p>
          <a:p>
            <a:endParaRPr lang="en-US" i="1" dirty="0"/>
          </a:p>
          <a:p>
            <a:r>
              <a:rPr lang="en-US" dirty="0" smtClean="0"/>
              <a:t>At compile time, the compiler makes a copy of the </a:t>
            </a:r>
            <a:r>
              <a:rPr lang="en-US" dirty="0" err="1" smtClean="0"/>
              <a:t>templated</a:t>
            </a:r>
            <a:r>
              <a:rPr lang="en-US" dirty="0" smtClean="0"/>
              <a:t> code and automatically “replaces” the placeholders with the concrete type</a:t>
            </a:r>
          </a:p>
          <a:p>
            <a:pPr lvl="1"/>
            <a:endParaRPr lang="en-US" dirty="0" smtClean="0"/>
          </a:p>
          <a:p>
            <a:endParaRPr lang="en-US" i="1" dirty="0" smtClean="0"/>
          </a:p>
          <a:p>
            <a:r>
              <a:rPr lang="en-US" dirty="0" smtClean="0"/>
              <a:t>C++ templates come in two flavors: </a:t>
            </a:r>
          </a:p>
          <a:p>
            <a:pPr lvl="1"/>
            <a:r>
              <a:rPr lang="en-US" dirty="0" smtClean="0"/>
              <a:t>Functions templates </a:t>
            </a:r>
          </a:p>
          <a:p>
            <a:pPr lvl="1"/>
            <a:r>
              <a:rPr lang="en-US" dirty="0" smtClean="0"/>
              <a:t>Class templates</a:t>
            </a:r>
          </a:p>
        </p:txBody>
      </p:sp>
    </p:spTree>
    <p:extLst>
      <p:ext uri="{BB962C8B-B14F-4D97-AF65-F5344CB8AC3E}">
        <p14:creationId xmlns="" xmlns:p14="http://schemas.microsoft.com/office/powerpoint/2010/main" val="189908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Templates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3038"/>
            <a:ext cx="8153400" cy="4114800"/>
          </a:xfrm>
        </p:spPr>
        <p:txBody>
          <a:bodyPr/>
          <a:lstStyle/>
          <a:p>
            <a:r>
              <a:rPr lang="en-US" sz="2800" dirty="0" smtClean="0"/>
              <a:t>Used to define generic algorithms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r>
              <a:rPr lang="en-US" sz="2800" dirty="0" smtClean="0"/>
              <a:t>While useful, the function only works for integers. </a:t>
            </a:r>
          </a:p>
          <a:p>
            <a:r>
              <a:rPr lang="en-US" sz="2800" dirty="0" smtClean="0"/>
              <a:t>A better solution is to define a function template</a:t>
            </a:r>
          </a:p>
          <a:p>
            <a:endParaRPr lang="en-US" sz="1800" dirty="0" smtClean="0">
              <a:latin typeface="Courier New" pitchFamily="-10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343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T&gt;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 Max(T x, T y)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x &lt; y )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953161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Max(</a:t>
            </a:r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x &lt; y )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983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Templates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Nothing special has to be done to use a function template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all that is required of the type passed to Max is the comparison operator, 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operator&lt;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914400" y="2514600"/>
            <a:ext cx="8313738" cy="22098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main(</a:t>
            </a: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argc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char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argv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[]) {</a:t>
            </a:r>
            <a:endParaRPr 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		a = 3, b = 7;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	x = 3.14, y = 2.71;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Max(a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b) &lt;&lt;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;	</a:t>
            </a:r>
            <a:r>
              <a:rPr lang="en-US" sz="1600" dirty="0" smtClean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Instantiated with type </a:t>
            </a:r>
            <a:r>
              <a:rPr lang="en-US" sz="1600" dirty="0" err="1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int</a:t>
            </a:r>
            <a:endParaRPr lang="en-US" sz="1600" dirty="0">
              <a:solidFill>
                <a:srgbClr val="00CC00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Max(x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y) &lt;&lt;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; 	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Instantiated with type double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Max(a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x) &lt;&lt;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; 	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ERROR: types do not match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46671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772400" cy="5410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can instantiate the same container with different types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838200" y="1295400"/>
            <a:ext cx="7475538" cy="31085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T&gt;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{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 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</a:t>
            </a: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s)  { v =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T [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= s]; } 	 </a:t>
            </a:r>
            <a:r>
              <a:rPr lang="en-US" sz="14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Constructor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~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()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[] v; } 	 </a:t>
            </a:r>
            <a:r>
              <a:rPr lang="en-US" sz="14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Destructor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&amp;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[] (</a:t>
            </a:r>
            <a:r>
              <a:rPr lang="en-US" sz="14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v[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]; }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size()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}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};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Templates</a:t>
            </a: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838200" y="5486400"/>
            <a:ext cx="4267200" cy="5878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intArray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(10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&lt;Shape&gt;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shapeArray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(10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); </a:t>
            </a:r>
          </a:p>
        </p:txBody>
      </p:sp>
    </p:spTree>
    <p:extLst>
      <p:ext uri="{BB962C8B-B14F-4D97-AF65-F5344CB8AC3E}">
        <p14:creationId xmlns="" xmlns:p14="http://schemas.microsoft.com/office/powerpoint/2010/main" val="348412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Typedef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8304212" cy="4340225"/>
          </a:xfrm>
        </p:spPr>
        <p:txBody>
          <a:bodyPr>
            <a:normAutofit/>
          </a:bodyPr>
          <a:lstStyle/>
          <a:p>
            <a:r>
              <a:rPr lang="en-US" dirty="0" smtClean="0"/>
              <a:t>“alias” of types into a short hand</a:t>
            </a:r>
          </a:p>
          <a:p>
            <a:r>
              <a:rPr lang="en-US" dirty="0" smtClean="0"/>
              <a:t>Very common when using templates as syntax can be verbose</a:t>
            </a:r>
          </a:p>
          <a:p>
            <a:endParaRPr lang="en-US" dirty="0"/>
          </a:p>
          <a:p>
            <a:r>
              <a:rPr lang="en-US" dirty="0" smtClean="0"/>
              <a:t>Ex:</a:t>
            </a:r>
          </a:p>
          <a:p>
            <a:pPr lvl="1"/>
            <a:r>
              <a:rPr lang="en-US" dirty="0" err="1" smtClean="0"/>
              <a:t>typedef</a:t>
            </a:r>
            <a:r>
              <a:rPr lang="en-US" dirty="0" smtClean="0"/>
              <a:t> vector&lt;</a:t>
            </a:r>
            <a:r>
              <a:rPr lang="en-US" dirty="0" err="1" smtClean="0"/>
              <a:t>int</a:t>
            </a:r>
            <a:r>
              <a:rPr lang="en-US" dirty="0" smtClean="0"/>
              <a:t>&gt; </a:t>
            </a:r>
            <a:r>
              <a:rPr lang="en-US" dirty="0" err="1" smtClean="0"/>
              <a:t>VecInt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/>
              <a:t>t</a:t>
            </a:r>
            <a:r>
              <a:rPr lang="en-US" dirty="0" err="1" smtClean="0"/>
              <a:t>ypedef</a:t>
            </a:r>
            <a:r>
              <a:rPr lang="en-US" dirty="0" smtClean="0"/>
              <a:t> map&lt;string, tuple&lt;double, </a:t>
            </a:r>
            <a:r>
              <a:rPr lang="en-US" dirty="0" err="1" smtClean="0"/>
              <a:t>int</a:t>
            </a:r>
            <a:r>
              <a:rPr lang="en-US" dirty="0" smtClean="0"/>
              <a:t>, float, </a:t>
            </a:r>
            <a:r>
              <a:rPr lang="en-US" dirty="0" err="1" smtClean="0"/>
              <a:t>MyClass</a:t>
            </a:r>
            <a:r>
              <a:rPr lang="en-US" dirty="0" smtClean="0"/>
              <a:t>&gt; &gt; </a:t>
            </a:r>
            <a:r>
              <a:rPr lang="en-US" dirty="0" err="1" smtClean="0"/>
              <a:t>MyTuple</a:t>
            </a:r>
            <a:r>
              <a:rPr lang="en-US" dirty="0" smtClean="0"/>
              <a:t>;</a:t>
            </a:r>
          </a:p>
        </p:txBody>
      </p:sp>
    </p:spTree>
    <p:extLst>
      <p:ext uri="{BB962C8B-B14F-4D97-AF65-F5344CB8AC3E}">
        <p14:creationId xmlns="" xmlns:p14="http://schemas.microsoft.com/office/powerpoint/2010/main" val="384397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skies are the limit!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Can have </a:t>
            </a:r>
            <a:r>
              <a:rPr lang="en-US" dirty="0" err="1" smtClean="0"/>
              <a:t>templated</a:t>
            </a:r>
            <a:r>
              <a:rPr lang="en-US" dirty="0" smtClean="0"/>
              <a:t> classes and functions with many template parameters</a:t>
            </a:r>
          </a:p>
          <a:p>
            <a:pPr>
              <a:buNone/>
            </a:pPr>
            <a:r>
              <a:rPr lang="en-US" sz="2200" dirty="0" smtClean="0"/>
              <a:t> </a:t>
            </a:r>
          </a:p>
          <a:p>
            <a:r>
              <a:rPr lang="en-US" dirty="0" smtClean="0"/>
              <a:t>Specialized templates for specific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600" dirty="0" smtClean="0"/>
              <a:t> </a:t>
            </a:r>
          </a:p>
          <a:p>
            <a:r>
              <a:rPr lang="en-US" dirty="0" smtClean="0"/>
              <a:t>Specialized functions for potential optimization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36220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t1,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t2&gt;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(T1&amp; t1, T2&amp; t2);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200400"/>
            <a:ext cx="762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(T&amp; t);</a:t>
            </a:r>
          </a:p>
          <a:p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&lt;string&gt;(string&amp; t); //specialization for strings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648200"/>
            <a:ext cx="762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n&gt;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dotProduct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*v1,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*v2) {</a:t>
            </a:r>
          </a:p>
          <a:p>
            <a:r>
              <a:rPr lang="en-US" sz="14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= 0;</a:t>
            </a:r>
          </a:p>
          <a:p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= 0;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 n;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++ ) {</a:t>
            </a: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+= v1 [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] * v2 [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];</a:t>
            </a:r>
          </a:p>
          <a:p>
            <a:r>
              <a:rPr lang="en-US" sz="14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;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1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must call with template argument... </a:t>
            </a:r>
            <a:r>
              <a:rPr lang="en-US" sz="1400" dirty="0" err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dotProduct</a:t>
            </a:r>
            <a:r>
              <a:rPr lang="en-US" sz="1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&lt;3&gt; ( v1, v2 );</a:t>
            </a:r>
            <a:endParaRPr lang="en-US" sz="1400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862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Generic programming allows for the abstraction of types</a:t>
            </a:r>
          </a:p>
          <a:p>
            <a:r>
              <a:rPr lang="en-US" dirty="0" smtClean="0"/>
              <a:t>C++ templates are an instantiation of generic programming</a:t>
            </a:r>
          </a:p>
          <a:p>
            <a:r>
              <a:rPr lang="en-US" dirty="0" smtClean="0"/>
              <a:t>C++ has function templates and class templates</a:t>
            </a:r>
          </a:p>
          <a:p>
            <a:r>
              <a:rPr lang="en-US" dirty="0" smtClean="0"/>
              <a:t>Templates have many uses and allow for very interesting code design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502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class Point which has a template parameter of the type of internal data, T, and a template parameter for the dimension of the vector, n. Store </a:t>
            </a:r>
            <a:r>
              <a:rPr lang="en-US" dirty="0" smtClean="0"/>
              <a:t>a statically allocated, </a:t>
            </a:r>
            <a:r>
              <a:rPr lang="en-US" dirty="0" smtClean="0"/>
              <a:t>internal array </a:t>
            </a:r>
            <a:r>
              <a:rPr lang="en-US" dirty="0" smtClean="0"/>
              <a:t>of </a:t>
            </a:r>
            <a:r>
              <a:rPr lang="en-US" dirty="0" smtClean="0"/>
              <a:t>type T with dimension 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template function which computes the Euclidean distance between 2 points.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Instantiate two Point&lt;double, 3&gt; and compute their distance. Instantiate two Point&lt;</a:t>
            </a:r>
            <a:r>
              <a:rPr lang="en-US" dirty="0" err="1" smtClean="0"/>
              <a:t>int</a:t>
            </a:r>
            <a:r>
              <a:rPr lang="en-US" dirty="0" smtClean="0"/>
              <a:t>, 2&gt; and compute their distance.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3649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771</Words>
  <Application>Microsoft Office PowerPoint</Application>
  <PresentationFormat>On-screen Show (4:3)</PresentationFormat>
  <Paragraphs>155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Templates in C++</vt:lpstr>
      <vt:lpstr>Generic Programming</vt:lpstr>
      <vt:lpstr>C++ Templates</vt:lpstr>
      <vt:lpstr>Function Templates</vt:lpstr>
      <vt:lpstr>Function Templates</vt:lpstr>
      <vt:lpstr>Class Templates</vt:lpstr>
      <vt:lpstr>Typedef</vt:lpstr>
      <vt:lpstr>The skies are the limit!</vt:lpstr>
      <vt:lpstr>Summary</vt:lpstr>
      <vt:lpstr>Exercise</vt:lpstr>
    </vt:vector>
  </TitlesOfParts>
  <Company>Texas A&amp;M University - Computer Science Department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Templates in C++</dc:title>
  <dc:creator>schaefer</dc:creator>
  <cp:lastModifiedBy>schaefer</cp:lastModifiedBy>
  <cp:revision>6</cp:revision>
  <dcterms:created xsi:type="dcterms:W3CDTF">2013-05-10T20:04:28Z</dcterms:created>
  <dcterms:modified xsi:type="dcterms:W3CDTF">2015-01-27T19:35:22Z</dcterms:modified>
</cp:coreProperties>
</file>