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9" r:id="rId8"/>
    <p:sldId id="263" r:id="rId9"/>
    <p:sldId id="272" r:id="rId10"/>
    <p:sldId id="271" r:id="rId11"/>
    <p:sldId id="273" r:id="rId12"/>
    <p:sldId id="264" r:id="rId13"/>
    <p:sldId id="274" r:id="rId14"/>
    <p:sldId id="275" r:id="rId15"/>
    <p:sldId id="276" r:id="rId16"/>
    <p:sldId id="277" r:id="rId17"/>
    <p:sldId id="278" r:id="rId18"/>
    <p:sldId id="268" r:id="rId19"/>
    <p:sldId id="279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0C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78" d="100"/>
          <a:sy n="178" d="100"/>
        </p:scale>
        <p:origin x="-161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99CA2-243E-4228-95FC-44EDDC433404}" type="datetimeFigureOut">
              <a:rPr lang="en-US" smtClean="0"/>
              <a:pPr/>
              <a:t>1/16/2015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CB4F3-3A3E-46BE-9BE8-F3CC6D32D3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99CA2-243E-4228-95FC-44EDDC433404}" type="datetimeFigureOut">
              <a:rPr lang="en-US" smtClean="0"/>
              <a:pPr/>
              <a:t>1/16/2015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CB4F3-3A3E-46BE-9BE8-F3CC6D32D3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99CA2-243E-4228-95FC-44EDDC433404}" type="datetimeFigureOut">
              <a:rPr lang="en-US" smtClean="0"/>
              <a:pPr/>
              <a:t>1/16/2015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CB4F3-3A3E-46BE-9BE8-F3CC6D32D3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99CA2-243E-4228-95FC-44EDDC433404}" type="datetimeFigureOut">
              <a:rPr lang="en-US" smtClean="0"/>
              <a:pPr/>
              <a:t>1/16/2015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CB4F3-3A3E-46BE-9BE8-F3CC6D32D3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99CA2-243E-4228-95FC-44EDDC433404}" type="datetimeFigureOut">
              <a:rPr lang="en-US" smtClean="0"/>
              <a:pPr/>
              <a:t>1/16/2015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CB4F3-3A3E-46BE-9BE8-F3CC6D32D3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99CA2-243E-4228-95FC-44EDDC433404}" type="datetimeFigureOut">
              <a:rPr lang="en-US" smtClean="0"/>
              <a:pPr/>
              <a:t>1/16/2015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CB4F3-3A3E-46BE-9BE8-F3CC6D32D3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99CA2-243E-4228-95FC-44EDDC433404}" type="datetimeFigureOut">
              <a:rPr lang="en-US" smtClean="0"/>
              <a:pPr/>
              <a:t>1/16/2015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CB4F3-3A3E-46BE-9BE8-F3CC6D32D3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99CA2-243E-4228-95FC-44EDDC433404}" type="datetimeFigureOut">
              <a:rPr lang="en-US" smtClean="0"/>
              <a:pPr/>
              <a:t>1/16/2015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CB4F3-3A3E-46BE-9BE8-F3CC6D32D3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99CA2-243E-4228-95FC-44EDDC433404}" type="datetimeFigureOut">
              <a:rPr lang="en-US" smtClean="0"/>
              <a:pPr/>
              <a:t>1/16/2015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CB4F3-3A3E-46BE-9BE8-F3CC6D32D3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99CA2-243E-4228-95FC-44EDDC433404}" type="datetimeFigureOut">
              <a:rPr lang="en-US" smtClean="0"/>
              <a:pPr/>
              <a:t>1/16/2015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CB4F3-3A3E-46BE-9BE8-F3CC6D32D3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99CA2-243E-4228-95FC-44EDDC433404}" type="datetimeFigureOut">
              <a:rPr lang="en-US" smtClean="0"/>
              <a:pPr/>
              <a:t>1/16/2015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CB4F3-3A3E-46BE-9BE8-F3CC6D32D3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399CA2-243E-4228-95FC-44EDDC433404}" type="datetimeFigureOut">
              <a:rPr lang="en-US" smtClean="0"/>
              <a:pPr/>
              <a:t>1/16/2015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2CB4F3-3A3E-46BE-9BE8-F3CC6D32D34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C++ Review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User Defined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Built-in data types are simple.  Specific problems may demand aggregate/more complex data types.</a:t>
            </a:r>
          </a:p>
          <a:p>
            <a:pPr lvl="1"/>
            <a:r>
              <a:rPr lang="en-US" dirty="0" smtClean="0"/>
              <a:t>Ex: polygons, matrices, car specifications, etc…</a:t>
            </a:r>
          </a:p>
          <a:p>
            <a:r>
              <a:rPr lang="en-US" dirty="0" smtClean="0"/>
              <a:t>Types define both data and operations that can be performed on that data</a:t>
            </a:r>
          </a:p>
          <a:p>
            <a:pPr lvl="1"/>
            <a:r>
              <a:rPr lang="en-US" dirty="0" smtClean="0"/>
              <a:t>Ex: vectors might store </a:t>
            </a:r>
            <a:r>
              <a:rPr lang="en-US" dirty="0" err="1" smtClean="0"/>
              <a:t>x,y</a:t>
            </a:r>
            <a:r>
              <a:rPr lang="en-US" dirty="0" smtClean="0"/>
              <a:t> coordinates and have addition/subtraction operations</a:t>
            </a:r>
          </a:p>
          <a:p>
            <a:r>
              <a:rPr lang="en-US" dirty="0" smtClean="0"/>
              <a:t>C++ allows for complex types in the form of </a:t>
            </a:r>
            <a:r>
              <a:rPr lang="en-US" b="1" dirty="0" smtClean="0"/>
              <a:t>classes</a:t>
            </a:r>
            <a:r>
              <a:rPr lang="en-US" dirty="0" smtClean="0"/>
              <a:t> and </a:t>
            </a:r>
            <a:r>
              <a:rPr lang="en-US" b="1" dirty="0" err="1" smtClean="0"/>
              <a:t>structs</a:t>
            </a:r>
            <a:endParaRPr lang="en-US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1600200"/>
            <a:ext cx="3810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struct</a:t>
            </a:r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Point 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{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   </a:t>
            </a:r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float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m_x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, </a:t>
            </a:r>
            <a:r>
              <a:rPr lang="en-US" sz="1600" dirty="0" err="1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m_y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;</a:t>
            </a:r>
            <a:endParaRPr lang="en-US" sz="1600" dirty="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  <a:p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   </a:t>
            </a:r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void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 Set ( </a:t>
            </a:r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float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 x, </a:t>
            </a:r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float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 y )</a:t>
            </a:r>
          </a:p>
          <a:p>
            <a:r>
              <a:rPr lang="en-US" sz="16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{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      </a:t>
            </a:r>
            <a:r>
              <a:rPr lang="en-US" sz="1600" dirty="0" err="1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m_x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 = x; </a:t>
            </a:r>
          </a:p>
          <a:p>
            <a:r>
              <a:rPr lang="en-US" sz="16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     </a:t>
            </a:r>
            <a:r>
              <a:rPr lang="en-US" sz="1600" dirty="0" err="1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m_y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 = y;</a:t>
            </a:r>
          </a:p>
          <a:p>
            <a:r>
              <a:rPr lang="en-US" sz="16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}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};</a:t>
            </a:r>
            <a:endParaRPr lang="en-US" sz="1600" dirty="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876800" y="1600200"/>
            <a:ext cx="39624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class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 Point 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{</a:t>
            </a:r>
          </a:p>
          <a:p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   float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m_x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, </a:t>
            </a:r>
            <a:r>
              <a:rPr lang="en-US" sz="1600" dirty="0" err="1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m_y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;</a:t>
            </a:r>
          </a:p>
          <a:p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public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: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   void Set ( </a:t>
            </a:r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float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 x, </a:t>
            </a:r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float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 y )</a:t>
            </a:r>
          </a:p>
          <a:p>
            <a:r>
              <a:rPr lang="en-US" sz="16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{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      </a:t>
            </a:r>
            <a:r>
              <a:rPr lang="en-US" sz="1600" dirty="0" err="1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m_x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 = x; </a:t>
            </a:r>
          </a:p>
          <a:p>
            <a:r>
              <a:rPr lang="en-US" sz="16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     </a:t>
            </a:r>
            <a:r>
              <a:rPr lang="en-US" sz="1600" dirty="0" err="1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m_y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 = y;</a:t>
            </a:r>
          </a:p>
          <a:p>
            <a:r>
              <a:rPr lang="en-US" sz="16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}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};</a:t>
            </a:r>
            <a:endParaRPr lang="en-US" sz="1600" dirty="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4572000"/>
            <a:ext cx="822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In C++, the only difference between </a:t>
            </a:r>
            <a:r>
              <a:rPr lang="en-US" b="1" dirty="0" err="1" smtClean="0"/>
              <a:t>struct</a:t>
            </a:r>
            <a:r>
              <a:rPr lang="en-US" dirty="0" smtClean="0"/>
              <a:t>/</a:t>
            </a:r>
            <a:r>
              <a:rPr lang="en-US" b="1" dirty="0" smtClean="0"/>
              <a:t>class</a:t>
            </a:r>
            <a:r>
              <a:rPr lang="en-US" dirty="0" smtClean="0"/>
              <a:t> is </a:t>
            </a:r>
            <a:r>
              <a:rPr lang="en-US" b="1" dirty="0" smtClean="0"/>
              <a:t>public</a:t>
            </a:r>
            <a:r>
              <a:rPr lang="en-US" dirty="0" smtClean="0"/>
              <a:t>/</a:t>
            </a:r>
            <a:r>
              <a:rPr lang="en-US" b="1" dirty="0" smtClean="0"/>
              <a:t>private</a:t>
            </a:r>
            <a:r>
              <a:rPr lang="en-US" dirty="0" smtClean="0"/>
              <a:t> scope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Public, Protected, Private Scopes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SzPct val="300000"/>
            </a:pPr>
            <a:r>
              <a:rPr lang="en-US" sz="1100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Public</a:t>
            </a:r>
            <a:r>
              <a:rPr lang="en-US" dirty="0" smtClean="0"/>
              <a:t>: functions/data that any part of a program  may access</a:t>
            </a:r>
          </a:p>
          <a:p>
            <a:pPr lvl="1"/>
            <a:r>
              <a:rPr lang="en-US" dirty="0" smtClean="0"/>
              <a:t>Ex: Data </a:t>
            </a:r>
            <a:r>
              <a:rPr lang="en-US" dirty="0" err="1" smtClean="0"/>
              <a:t>Accessors</a:t>
            </a:r>
            <a:r>
              <a:rPr lang="en-US" dirty="0" smtClean="0"/>
              <a:t> – </a:t>
            </a:r>
            <a:r>
              <a:rPr lang="en-US" dirty="0" err="1" smtClean="0"/>
              <a:t>GetData</a:t>
            </a:r>
            <a:r>
              <a:rPr lang="en-US" dirty="0" smtClean="0"/>
              <a:t>(), modifiers – </a:t>
            </a:r>
            <a:r>
              <a:rPr lang="en-US" dirty="0" err="1" smtClean="0"/>
              <a:t>SetData</a:t>
            </a:r>
            <a:r>
              <a:rPr lang="en-US" dirty="0" smtClean="0"/>
              <a:t>(</a:t>
            </a:r>
            <a:r>
              <a:rPr lang="en-US" dirty="0" err="1" smtClean="0"/>
              <a:t>newData</a:t>
            </a:r>
            <a:r>
              <a:rPr lang="en-US" dirty="0" smtClean="0"/>
              <a:t>), operations – </a:t>
            </a:r>
            <a:r>
              <a:rPr lang="en-US" dirty="0" err="1" smtClean="0"/>
              <a:t>ActionX</a:t>
            </a:r>
            <a:r>
              <a:rPr lang="en-US" dirty="0" smtClean="0"/>
              <a:t>()</a:t>
            </a:r>
          </a:p>
          <a:p>
            <a:pPr>
              <a:buSzPct val="300000"/>
            </a:pPr>
            <a:r>
              <a:rPr lang="en-US" sz="1100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Protected</a:t>
            </a:r>
            <a:r>
              <a:rPr lang="en-US" dirty="0" smtClean="0"/>
              <a:t>: functions/data that only the class and any derived subclasses may access</a:t>
            </a:r>
          </a:p>
          <a:p>
            <a:pPr lvl="1"/>
            <a:r>
              <a:rPr lang="en-US" dirty="0" smtClean="0"/>
              <a:t>Ex: Helper functions for operations. Most data in class hierarchies</a:t>
            </a:r>
          </a:p>
          <a:p>
            <a:pPr>
              <a:buSzPct val="300000"/>
            </a:pPr>
            <a:r>
              <a:rPr lang="en-US" sz="1100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Private</a:t>
            </a:r>
            <a:r>
              <a:rPr lang="en-US" dirty="0" smtClean="0"/>
              <a:t>: functions/data that only the class itself may access</a:t>
            </a:r>
          </a:p>
          <a:p>
            <a:pPr lvl="1"/>
            <a:r>
              <a:rPr lang="en-US" dirty="0" smtClean="0"/>
              <a:t>Ex: Helper functions and some data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Encapsulation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 </a:t>
            </a:r>
            <a:r>
              <a:rPr lang="en-US" dirty="0" smtClean="0"/>
              <a:t>mechanism </a:t>
            </a:r>
            <a:r>
              <a:rPr lang="en-US" dirty="0"/>
              <a:t>for restricting access to some of the </a:t>
            </a:r>
            <a:r>
              <a:rPr lang="en-US" dirty="0" smtClean="0"/>
              <a:t>object's components</a:t>
            </a:r>
            <a:endParaRPr lang="en-US" dirty="0"/>
          </a:p>
          <a:p>
            <a:endParaRPr lang="en-US" dirty="0"/>
          </a:p>
          <a:p>
            <a:r>
              <a:rPr lang="en-US" dirty="0" smtClean="0"/>
              <a:t>Advice:</a:t>
            </a:r>
          </a:p>
          <a:p>
            <a:pPr lvl="1"/>
            <a:r>
              <a:rPr lang="en-US" dirty="0" smtClean="0"/>
              <a:t>Helper functions and data should be “Encapsulated”, i.e., should be private or protected</a:t>
            </a:r>
          </a:p>
          <a:p>
            <a:pPr lvl="1"/>
            <a:r>
              <a:rPr lang="en-US" dirty="0" smtClean="0"/>
              <a:t>Use </a:t>
            </a:r>
            <a:r>
              <a:rPr lang="en-US" dirty="0" err="1" smtClean="0"/>
              <a:t>Accessors</a:t>
            </a:r>
            <a:r>
              <a:rPr lang="en-US" dirty="0" smtClean="0"/>
              <a:t>/Modifiers to “Get”/“Set” the data</a:t>
            </a:r>
          </a:p>
        </p:txBody>
      </p:sp>
    </p:spTree>
    <p:extLst>
      <p:ext uri="{BB962C8B-B14F-4D97-AF65-F5344CB8AC3E}">
        <p14:creationId xmlns:p14="http://schemas.microsoft.com/office/powerpoint/2010/main" xmlns="" val="40414464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Constructors and Destructors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Constructors – “functions” that define how data is initialized</a:t>
            </a:r>
            <a:endParaRPr lang="en-US" dirty="0"/>
          </a:p>
          <a:p>
            <a:pPr lvl="1"/>
            <a:r>
              <a:rPr lang="en-US" dirty="0" smtClean="0"/>
              <a:t>Same name as the class itself</a:t>
            </a:r>
          </a:p>
          <a:p>
            <a:pPr lvl="1"/>
            <a:r>
              <a:rPr lang="en-US" dirty="0" smtClean="0"/>
              <a:t>Default constructor – takes no parameters, e.g., Point()</a:t>
            </a:r>
          </a:p>
          <a:p>
            <a:pPr lvl="1"/>
            <a:r>
              <a:rPr lang="en-US" dirty="0" smtClean="0"/>
              <a:t>Copy constructor – takes an object of the class itself to initialize the data, e.g., Point(</a:t>
            </a:r>
            <a:r>
              <a:rPr lang="en-US" dirty="0" err="1" smtClean="0"/>
              <a:t>oldPoint</a:t>
            </a:r>
            <a:r>
              <a:rPr lang="en-US" dirty="0" smtClean="0"/>
              <a:t>)</a:t>
            </a:r>
          </a:p>
          <a:p>
            <a:r>
              <a:rPr lang="en-US" dirty="0" smtClean="0"/>
              <a:t>Destructors – define how data is deleted</a:t>
            </a:r>
          </a:p>
          <a:p>
            <a:pPr lvl="1"/>
            <a:r>
              <a:rPr lang="en-US" dirty="0" smtClean="0"/>
              <a:t>Same name as the class except with a ~, e.g., ~</a:t>
            </a:r>
            <a:r>
              <a:rPr lang="en-US" dirty="0" err="1" smtClean="0"/>
              <a:t>MyClass</a:t>
            </a:r>
            <a:r>
              <a:rPr lang="en-US" dirty="0" smtClean="0"/>
              <a:t>()</a:t>
            </a:r>
          </a:p>
          <a:p>
            <a:pPr lvl="1"/>
            <a:r>
              <a:rPr lang="en-US" dirty="0" smtClean="0"/>
              <a:t>Usually not called in code you write. The compiler automatically calls it when an object is deleted.</a:t>
            </a:r>
          </a:p>
        </p:txBody>
      </p:sp>
    </p:spTree>
    <p:extLst>
      <p:ext uri="{BB962C8B-B14F-4D97-AF65-F5344CB8AC3E}">
        <p14:creationId xmlns:p14="http://schemas.microsoft.com/office/powerpoint/2010/main" xmlns="" val="4033906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Abstract Types and Hierarchies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Often many types have things in common, e.g., all shapes can be drawn or all shapes have color</a:t>
            </a:r>
          </a:p>
          <a:p>
            <a:r>
              <a:rPr lang="en-US" dirty="0" smtClean="0"/>
              <a:t>However, you cannot concretely define a shape. In this case a shape is </a:t>
            </a:r>
            <a:r>
              <a:rPr lang="en-US" dirty="0" smtClean="0">
                <a:solidFill>
                  <a:srgbClr val="FF0000"/>
                </a:solidFill>
              </a:rPr>
              <a:t>abstract</a:t>
            </a:r>
          </a:p>
          <a:p>
            <a:r>
              <a:rPr lang="en-US" dirty="0" smtClean="0"/>
              <a:t>We </a:t>
            </a:r>
            <a:r>
              <a:rPr lang="en-US" dirty="0" smtClean="0">
                <a:solidFill>
                  <a:srgbClr val="FF0000"/>
                </a:solidFill>
              </a:rPr>
              <a:t>derive</a:t>
            </a:r>
            <a:r>
              <a:rPr lang="en-US" dirty="0" smtClean="0"/>
              <a:t> more concrete classes off of abstract ones, e.g., a circle is a concrete shape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19742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Inheritance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Inheritance allows reuse of code in existing objects and definition of subtypes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1981200" y="2895600"/>
            <a:ext cx="5486400" cy="2209800"/>
            <a:chOff x="1981200" y="2743200"/>
            <a:chExt cx="5486400" cy="2209800"/>
          </a:xfrm>
        </p:grpSpPr>
        <p:sp>
          <p:nvSpPr>
            <p:cNvPr id="4" name="Oval 3"/>
            <p:cNvSpPr/>
            <p:nvPr/>
          </p:nvSpPr>
          <p:spPr bwMode="auto">
            <a:xfrm>
              <a:off x="3886200" y="2743200"/>
              <a:ext cx="1447800" cy="609600"/>
            </a:xfrm>
            <a:prstGeom prst="ellipse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0" fontAlgn="base" latinLnBrk="0" hangingPunct="0">
                <a:lnSpc>
                  <a:spcPct val="93000"/>
                </a:lnSpc>
                <a:spcBef>
                  <a:spcPts val="500"/>
                </a:spcBef>
                <a:spcAft>
                  <a:spcPct val="0"/>
                </a:spcAft>
                <a:buClr>
                  <a:srgbClr val="333399"/>
                </a:buClr>
                <a:buSzPct val="100000"/>
                <a:buFont typeface="Arial" pitchFamily="-107" charset="0"/>
                <a:buNone/>
                <a:tabLst/>
              </a:pPr>
              <a:r>
                <a:rPr kumimoji="0" lang="en-US" sz="2000" b="0" i="0" u="none" strike="noStrike" cap="none" normalizeH="0" baseline="0" dirty="0" smtClean="0">
                  <a:ln>
                    <a:noFill/>
                  </a:ln>
                  <a:solidFill>
                    <a:schemeClr val="accent2"/>
                  </a:solidFill>
                  <a:effectLst/>
                  <a:latin typeface="Arial" pitchFamily="-107" charset="0"/>
                </a:rPr>
                <a:t>Shape</a:t>
              </a: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chemeClr val="accent2"/>
                </a:solidFill>
                <a:effectLst/>
                <a:latin typeface="Arial" pitchFamily="-107" charset="0"/>
              </a:endParaRPr>
            </a:p>
          </p:txBody>
        </p:sp>
        <p:sp>
          <p:nvSpPr>
            <p:cNvPr id="5" name="Oval 4"/>
            <p:cNvSpPr/>
            <p:nvPr/>
          </p:nvSpPr>
          <p:spPr bwMode="auto">
            <a:xfrm>
              <a:off x="1981200" y="4343400"/>
              <a:ext cx="1447800" cy="609600"/>
            </a:xfrm>
            <a:prstGeom prst="ellipse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0" fontAlgn="base" latinLnBrk="0" hangingPunct="0">
                <a:lnSpc>
                  <a:spcPct val="93000"/>
                </a:lnSpc>
                <a:spcBef>
                  <a:spcPts val="500"/>
                </a:spcBef>
                <a:spcAft>
                  <a:spcPct val="0"/>
                </a:spcAft>
                <a:buClr>
                  <a:srgbClr val="333399"/>
                </a:buClr>
                <a:buSzPct val="100000"/>
                <a:buFont typeface="Arial" pitchFamily="-107" charset="0"/>
                <a:buNone/>
                <a:tabLst/>
              </a:pPr>
              <a:r>
                <a:rPr kumimoji="0" lang="en-US" sz="2000" b="0" i="0" u="none" strike="noStrike" cap="none" normalizeH="0" baseline="0" dirty="0" smtClean="0">
                  <a:ln>
                    <a:noFill/>
                  </a:ln>
                  <a:solidFill>
                    <a:schemeClr val="accent2"/>
                  </a:solidFill>
                  <a:effectLst/>
                  <a:latin typeface="Arial" pitchFamily="-107" charset="0"/>
                </a:rPr>
                <a:t>Circle</a:t>
              </a: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chemeClr val="accent2"/>
                </a:solidFill>
                <a:effectLst/>
                <a:latin typeface="Arial" pitchFamily="-107" charset="0"/>
              </a:endParaRPr>
            </a:p>
          </p:txBody>
        </p:sp>
        <p:sp>
          <p:nvSpPr>
            <p:cNvPr id="6" name="Oval 5"/>
            <p:cNvSpPr/>
            <p:nvPr/>
          </p:nvSpPr>
          <p:spPr bwMode="auto">
            <a:xfrm>
              <a:off x="3886200" y="4343400"/>
              <a:ext cx="1447800" cy="609600"/>
            </a:xfrm>
            <a:prstGeom prst="ellipse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0" fontAlgn="base" latinLnBrk="0" hangingPunct="0">
                <a:lnSpc>
                  <a:spcPct val="93000"/>
                </a:lnSpc>
                <a:spcBef>
                  <a:spcPts val="500"/>
                </a:spcBef>
                <a:spcAft>
                  <a:spcPct val="0"/>
                </a:spcAft>
                <a:buClr>
                  <a:srgbClr val="333399"/>
                </a:buClr>
                <a:buSzPct val="100000"/>
                <a:buFont typeface="Arial" pitchFamily="-107" charset="0"/>
                <a:buNone/>
                <a:tabLst/>
              </a:pPr>
              <a:r>
                <a:rPr kumimoji="0" lang="en-US" sz="2000" b="0" i="0" u="none" strike="noStrike" cap="none" normalizeH="0" baseline="0" dirty="0" smtClean="0">
                  <a:ln>
                    <a:noFill/>
                  </a:ln>
                  <a:solidFill>
                    <a:schemeClr val="accent2"/>
                  </a:solidFill>
                  <a:effectLst/>
                  <a:latin typeface="Arial" pitchFamily="-107" charset="0"/>
                </a:rPr>
                <a:t>Square</a:t>
              </a: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chemeClr val="accent2"/>
                </a:solidFill>
                <a:effectLst/>
                <a:latin typeface="Arial" pitchFamily="-107" charset="0"/>
              </a:endParaRPr>
            </a:p>
          </p:txBody>
        </p:sp>
        <p:sp>
          <p:nvSpPr>
            <p:cNvPr id="7" name="Oval 6"/>
            <p:cNvSpPr/>
            <p:nvPr/>
          </p:nvSpPr>
          <p:spPr bwMode="auto">
            <a:xfrm>
              <a:off x="5867400" y="4343400"/>
              <a:ext cx="1600200" cy="609600"/>
            </a:xfrm>
            <a:prstGeom prst="ellipse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0" fontAlgn="base" latinLnBrk="0" hangingPunct="0">
                <a:lnSpc>
                  <a:spcPct val="93000"/>
                </a:lnSpc>
                <a:spcBef>
                  <a:spcPts val="500"/>
                </a:spcBef>
                <a:spcAft>
                  <a:spcPct val="0"/>
                </a:spcAft>
                <a:buClr>
                  <a:srgbClr val="333399"/>
                </a:buClr>
                <a:buSzPct val="100000"/>
                <a:buFont typeface="Arial" pitchFamily="-107" charset="0"/>
                <a:buNone/>
                <a:tabLst/>
              </a:pPr>
              <a:r>
                <a:rPr lang="en-US" dirty="0" smtClean="0">
                  <a:solidFill>
                    <a:schemeClr val="accent2"/>
                  </a:solidFill>
                  <a:latin typeface="Arial" pitchFamily="-107" charset="0"/>
                </a:rPr>
                <a:t>Triangle</a:t>
              </a: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chemeClr val="accent2"/>
                </a:solidFill>
                <a:effectLst/>
                <a:latin typeface="Arial" pitchFamily="-107" charset="0"/>
              </a:endParaRPr>
            </a:p>
          </p:txBody>
        </p:sp>
        <p:cxnSp>
          <p:nvCxnSpPr>
            <p:cNvPr id="8" name="Straight Arrow Connector 7"/>
            <p:cNvCxnSpPr>
              <a:stCxn id="4" idx="4"/>
              <a:endCxn id="5" idx="0"/>
            </p:cNvCxnSpPr>
            <p:nvPr/>
          </p:nvCxnSpPr>
          <p:spPr bwMode="auto">
            <a:xfrm flipH="1">
              <a:off x="2705100" y="3352800"/>
              <a:ext cx="1905000" cy="990600"/>
            </a:xfrm>
            <a:prstGeom prst="straightConnector1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9" name="Straight Arrow Connector 8"/>
            <p:cNvCxnSpPr>
              <a:stCxn id="4" idx="4"/>
              <a:endCxn id="6" idx="0"/>
            </p:cNvCxnSpPr>
            <p:nvPr/>
          </p:nvCxnSpPr>
          <p:spPr bwMode="auto">
            <a:xfrm>
              <a:off x="4610100" y="3352800"/>
              <a:ext cx="0" cy="990600"/>
            </a:xfrm>
            <a:prstGeom prst="straightConnector1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0" name="Straight Arrow Connector 9"/>
            <p:cNvCxnSpPr>
              <a:stCxn id="4" idx="4"/>
              <a:endCxn id="7" idx="0"/>
            </p:cNvCxnSpPr>
            <p:nvPr/>
          </p:nvCxnSpPr>
          <p:spPr bwMode="auto">
            <a:xfrm>
              <a:off x="4610100" y="3352800"/>
              <a:ext cx="2057400" cy="990600"/>
            </a:xfrm>
            <a:prstGeom prst="straightConnector1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xmlns="" val="1713121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Inheritance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Inheritance allows reuse of code in existing objects and definition of subtypes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1981200" y="2895600"/>
            <a:ext cx="5486400" cy="2209800"/>
            <a:chOff x="1981200" y="2743200"/>
            <a:chExt cx="5486400" cy="2209800"/>
          </a:xfrm>
        </p:grpSpPr>
        <p:sp>
          <p:nvSpPr>
            <p:cNvPr id="4" name="Oval 3"/>
            <p:cNvSpPr/>
            <p:nvPr/>
          </p:nvSpPr>
          <p:spPr bwMode="auto">
            <a:xfrm>
              <a:off x="3886200" y="2743200"/>
              <a:ext cx="1447800" cy="609600"/>
            </a:xfrm>
            <a:prstGeom prst="ellipse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0" fontAlgn="base" latinLnBrk="0" hangingPunct="0">
                <a:lnSpc>
                  <a:spcPct val="93000"/>
                </a:lnSpc>
                <a:spcBef>
                  <a:spcPts val="500"/>
                </a:spcBef>
                <a:spcAft>
                  <a:spcPct val="0"/>
                </a:spcAft>
                <a:buClr>
                  <a:srgbClr val="333399"/>
                </a:buClr>
                <a:buSzPct val="100000"/>
                <a:buFont typeface="Arial" pitchFamily="-107" charset="0"/>
                <a:buNone/>
                <a:tabLst/>
              </a:pPr>
              <a:r>
                <a:rPr kumimoji="0" lang="en-US" sz="2000" b="0" i="0" u="none" strike="noStrike" cap="none" normalizeH="0" baseline="0" dirty="0" smtClean="0">
                  <a:ln>
                    <a:noFill/>
                  </a:ln>
                  <a:solidFill>
                    <a:schemeClr val="accent2"/>
                  </a:solidFill>
                  <a:effectLst/>
                  <a:latin typeface="Arial" pitchFamily="-107" charset="0"/>
                </a:rPr>
                <a:t>Shape</a:t>
              </a: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chemeClr val="accent2"/>
                </a:solidFill>
                <a:effectLst/>
                <a:latin typeface="Arial" pitchFamily="-107" charset="0"/>
              </a:endParaRPr>
            </a:p>
          </p:txBody>
        </p:sp>
        <p:sp>
          <p:nvSpPr>
            <p:cNvPr id="5" name="Oval 4"/>
            <p:cNvSpPr/>
            <p:nvPr/>
          </p:nvSpPr>
          <p:spPr bwMode="auto">
            <a:xfrm>
              <a:off x="1981200" y="4343400"/>
              <a:ext cx="1447800" cy="609600"/>
            </a:xfrm>
            <a:prstGeom prst="ellipse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0" fontAlgn="base" latinLnBrk="0" hangingPunct="0">
                <a:lnSpc>
                  <a:spcPct val="93000"/>
                </a:lnSpc>
                <a:spcBef>
                  <a:spcPts val="500"/>
                </a:spcBef>
                <a:spcAft>
                  <a:spcPct val="0"/>
                </a:spcAft>
                <a:buClr>
                  <a:srgbClr val="333399"/>
                </a:buClr>
                <a:buSzPct val="100000"/>
                <a:buFont typeface="Arial" pitchFamily="-107" charset="0"/>
                <a:buNone/>
                <a:tabLst/>
              </a:pPr>
              <a:r>
                <a:rPr kumimoji="0" lang="en-US" sz="2000" b="0" i="0" u="none" strike="noStrike" cap="none" normalizeH="0" baseline="0" dirty="0" smtClean="0">
                  <a:ln>
                    <a:noFill/>
                  </a:ln>
                  <a:solidFill>
                    <a:schemeClr val="accent2"/>
                  </a:solidFill>
                  <a:effectLst/>
                  <a:latin typeface="Arial" pitchFamily="-107" charset="0"/>
                </a:rPr>
                <a:t>Circle</a:t>
              </a: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chemeClr val="accent2"/>
                </a:solidFill>
                <a:effectLst/>
                <a:latin typeface="Arial" pitchFamily="-107" charset="0"/>
              </a:endParaRPr>
            </a:p>
          </p:txBody>
        </p:sp>
        <p:sp>
          <p:nvSpPr>
            <p:cNvPr id="6" name="Oval 5"/>
            <p:cNvSpPr/>
            <p:nvPr/>
          </p:nvSpPr>
          <p:spPr bwMode="auto">
            <a:xfrm>
              <a:off x="3886200" y="4343400"/>
              <a:ext cx="1447800" cy="609600"/>
            </a:xfrm>
            <a:prstGeom prst="ellipse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0" fontAlgn="base" latinLnBrk="0" hangingPunct="0">
                <a:lnSpc>
                  <a:spcPct val="93000"/>
                </a:lnSpc>
                <a:spcBef>
                  <a:spcPts val="500"/>
                </a:spcBef>
                <a:spcAft>
                  <a:spcPct val="0"/>
                </a:spcAft>
                <a:buClr>
                  <a:srgbClr val="333399"/>
                </a:buClr>
                <a:buSzPct val="100000"/>
                <a:buFont typeface="Arial" pitchFamily="-107" charset="0"/>
                <a:buNone/>
                <a:tabLst/>
              </a:pPr>
              <a:r>
                <a:rPr kumimoji="0" lang="en-US" sz="2000" b="0" i="0" u="none" strike="noStrike" cap="none" normalizeH="0" baseline="0" dirty="0" smtClean="0">
                  <a:ln>
                    <a:noFill/>
                  </a:ln>
                  <a:solidFill>
                    <a:schemeClr val="accent2"/>
                  </a:solidFill>
                  <a:effectLst/>
                  <a:latin typeface="Arial" pitchFamily="-107" charset="0"/>
                </a:rPr>
                <a:t>Square</a:t>
              </a: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chemeClr val="accent2"/>
                </a:solidFill>
                <a:effectLst/>
                <a:latin typeface="Arial" pitchFamily="-107" charset="0"/>
              </a:endParaRPr>
            </a:p>
          </p:txBody>
        </p:sp>
        <p:sp>
          <p:nvSpPr>
            <p:cNvPr id="7" name="Oval 6"/>
            <p:cNvSpPr/>
            <p:nvPr/>
          </p:nvSpPr>
          <p:spPr bwMode="auto">
            <a:xfrm>
              <a:off x="5867400" y="4343400"/>
              <a:ext cx="1600200" cy="609600"/>
            </a:xfrm>
            <a:prstGeom prst="ellipse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0" fontAlgn="base" latinLnBrk="0" hangingPunct="0">
                <a:lnSpc>
                  <a:spcPct val="93000"/>
                </a:lnSpc>
                <a:spcBef>
                  <a:spcPts val="500"/>
                </a:spcBef>
                <a:spcAft>
                  <a:spcPct val="0"/>
                </a:spcAft>
                <a:buClr>
                  <a:srgbClr val="333399"/>
                </a:buClr>
                <a:buSzPct val="100000"/>
                <a:buFont typeface="Arial" pitchFamily="-107" charset="0"/>
                <a:buNone/>
                <a:tabLst/>
              </a:pPr>
              <a:r>
                <a:rPr lang="en-US" dirty="0" smtClean="0">
                  <a:solidFill>
                    <a:schemeClr val="accent2"/>
                  </a:solidFill>
                  <a:latin typeface="Arial" pitchFamily="-107" charset="0"/>
                </a:rPr>
                <a:t>Triangle</a:t>
              </a: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chemeClr val="accent2"/>
                </a:solidFill>
                <a:effectLst/>
                <a:latin typeface="Arial" pitchFamily="-107" charset="0"/>
              </a:endParaRPr>
            </a:p>
          </p:txBody>
        </p:sp>
        <p:cxnSp>
          <p:nvCxnSpPr>
            <p:cNvPr id="8" name="Straight Arrow Connector 7"/>
            <p:cNvCxnSpPr>
              <a:stCxn id="4" idx="4"/>
              <a:endCxn id="5" idx="0"/>
            </p:cNvCxnSpPr>
            <p:nvPr/>
          </p:nvCxnSpPr>
          <p:spPr bwMode="auto">
            <a:xfrm flipH="1">
              <a:off x="2705100" y="3352800"/>
              <a:ext cx="1905000" cy="990600"/>
            </a:xfrm>
            <a:prstGeom prst="straightConnector1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9" name="Straight Arrow Connector 8"/>
            <p:cNvCxnSpPr>
              <a:stCxn id="4" idx="4"/>
              <a:endCxn id="6" idx="0"/>
            </p:cNvCxnSpPr>
            <p:nvPr/>
          </p:nvCxnSpPr>
          <p:spPr bwMode="auto">
            <a:xfrm>
              <a:off x="4610100" y="3352800"/>
              <a:ext cx="0" cy="990600"/>
            </a:xfrm>
            <a:prstGeom prst="straightConnector1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0" name="Straight Arrow Connector 9"/>
            <p:cNvCxnSpPr>
              <a:stCxn id="4" idx="4"/>
              <a:endCxn id="7" idx="0"/>
            </p:cNvCxnSpPr>
            <p:nvPr/>
          </p:nvCxnSpPr>
          <p:spPr bwMode="auto">
            <a:xfrm>
              <a:off x="4610100" y="3352800"/>
              <a:ext cx="2057400" cy="990600"/>
            </a:xfrm>
            <a:prstGeom prst="straightConnector1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12" name="TextBox 11"/>
          <p:cNvSpPr txBox="1"/>
          <p:nvPr/>
        </p:nvSpPr>
        <p:spPr>
          <a:xfrm>
            <a:off x="228600" y="2438400"/>
            <a:ext cx="579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Base class: class that is inherited from</a:t>
            </a:r>
            <a:endParaRPr lang="en-US" sz="2400" dirty="0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1295400" y="2819400"/>
            <a:ext cx="2514600" cy="228600"/>
          </a:xfrm>
          <a:prstGeom prst="straightConnector1">
            <a:avLst/>
          </a:prstGeom>
          <a:ln w="3492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713121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Inheritance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Inheritance allows reuse of code in existing objects and definition of subtypes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1981200" y="2895600"/>
            <a:ext cx="5486400" cy="2209800"/>
            <a:chOff x="1981200" y="2743200"/>
            <a:chExt cx="5486400" cy="2209800"/>
          </a:xfrm>
        </p:grpSpPr>
        <p:sp>
          <p:nvSpPr>
            <p:cNvPr id="4" name="Oval 3"/>
            <p:cNvSpPr/>
            <p:nvPr/>
          </p:nvSpPr>
          <p:spPr bwMode="auto">
            <a:xfrm>
              <a:off x="3886200" y="2743200"/>
              <a:ext cx="1447800" cy="609600"/>
            </a:xfrm>
            <a:prstGeom prst="ellipse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0" fontAlgn="base" latinLnBrk="0" hangingPunct="0">
                <a:lnSpc>
                  <a:spcPct val="93000"/>
                </a:lnSpc>
                <a:spcBef>
                  <a:spcPts val="500"/>
                </a:spcBef>
                <a:spcAft>
                  <a:spcPct val="0"/>
                </a:spcAft>
                <a:buClr>
                  <a:srgbClr val="333399"/>
                </a:buClr>
                <a:buSzPct val="100000"/>
                <a:buFont typeface="Arial" pitchFamily="-107" charset="0"/>
                <a:buNone/>
                <a:tabLst/>
              </a:pPr>
              <a:r>
                <a:rPr kumimoji="0" lang="en-US" sz="2000" b="0" i="0" u="none" strike="noStrike" cap="none" normalizeH="0" baseline="0" dirty="0" smtClean="0">
                  <a:ln>
                    <a:noFill/>
                  </a:ln>
                  <a:solidFill>
                    <a:schemeClr val="accent2"/>
                  </a:solidFill>
                  <a:effectLst/>
                  <a:latin typeface="Arial" pitchFamily="-107" charset="0"/>
                </a:rPr>
                <a:t>Shape</a:t>
              </a: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chemeClr val="accent2"/>
                </a:solidFill>
                <a:effectLst/>
                <a:latin typeface="Arial" pitchFamily="-107" charset="0"/>
              </a:endParaRPr>
            </a:p>
          </p:txBody>
        </p:sp>
        <p:sp>
          <p:nvSpPr>
            <p:cNvPr id="5" name="Oval 4"/>
            <p:cNvSpPr/>
            <p:nvPr/>
          </p:nvSpPr>
          <p:spPr bwMode="auto">
            <a:xfrm>
              <a:off x="1981200" y="4343400"/>
              <a:ext cx="1447800" cy="609600"/>
            </a:xfrm>
            <a:prstGeom prst="ellipse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0" fontAlgn="base" latinLnBrk="0" hangingPunct="0">
                <a:lnSpc>
                  <a:spcPct val="93000"/>
                </a:lnSpc>
                <a:spcBef>
                  <a:spcPts val="500"/>
                </a:spcBef>
                <a:spcAft>
                  <a:spcPct val="0"/>
                </a:spcAft>
                <a:buClr>
                  <a:srgbClr val="333399"/>
                </a:buClr>
                <a:buSzPct val="100000"/>
                <a:buFont typeface="Arial" pitchFamily="-107" charset="0"/>
                <a:buNone/>
                <a:tabLst/>
              </a:pPr>
              <a:r>
                <a:rPr kumimoji="0" lang="en-US" sz="2000" b="0" i="0" u="none" strike="noStrike" cap="none" normalizeH="0" baseline="0" dirty="0" smtClean="0">
                  <a:ln>
                    <a:noFill/>
                  </a:ln>
                  <a:solidFill>
                    <a:schemeClr val="accent2"/>
                  </a:solidFill>
                  <a:effectLst/>
                  <a:latin typeface="Arial" pitchFamily="-107" charset="0"/>
                </a:rPr>
                <a:t>Circle</a:t>
              </a: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chemeClr val="accent2"/>
                </a:solidFill>
                <a:effectLst/>
                <a:latin typeface="Arial" pitchFamily="-107" charset="0"/>
              </a:endParaRPr>
            </a:p>
          </p:txBody>
        </p:sp>
        <p:sp>
          <p:nvSpPr>
            <p:cNvPr id="6" name="Oval 5"/>
            <p:cNvSpPr/>
            <p:nvPr/>
          </p:nvSpPr>
          <p:spPr bwMode="auto">
            <a:xfrm>
              <a:off x="3886200" y="4343400"/>
              <a:ext cx="1447800" cy="609600"/>
            </a:xfrm>
            <a:prstGeom prst="ellipse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0" fontAlgn="base" latinLnBrk="0" hangingPunct="0">
                <a:lnSpc>
                  <a:spcPct val="93000"/>
                </a:lnSpc>
                <a:spcBef>
                  <a:spcPts val="500"/>
                </a:spcBef>
                <a:spcAft>
                  <a:spcPct val="0"/>
                </a:spcAft>
                <a:buClr>
                  <a:srgbClr val="333399"/>
                </a:buClr>
                <a:buSzPct val="100000"/>
                <a:buFont typeface="Arial" pitchFamily="-107" charset="0"/>
                <a:buNone/>
                <a:tabLst/>
              </a:pPr>
              <a:r>
                <a:rPr kumimoji="0" lang="en-US" sz="2000" b="0" i="0" u="none" strike="noStrike" cap="none" normalizeH="0" baseline="0" dirty="0" smtClean="0">
                  <a:ln>
                    <a:noFill/>
                  </a:ln>
                  <a:solidFill>
                    <a:schemeClr val="accent2"/>
                  </a:solidFill>
                  <a:effectLst/>
                  <a:latin typeface="Arial" pitchFamily="-107" charset="0"/>
                </a:rPr>
                <a:t>Square</a:t>
              </a: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chemeClr val="accent2"/>
                </a:solidFill>
                <a:effectLst/>
                <a:latin typeface="Arial" pitchFamily="-107" charset="0"/>
              </a:endParaRPr>
            </a:p>
          </p:txBody>
        </p:sp>
        <p:sp>
          <p:nvSpPr>
            <p:cNvPr id="7" name="Oval 6"/>
            <p:cNvSpPr/>
            <p:nvPr/>
          </p:nvSpPr>
          <p:spPr bwMode="auto">
            <a:xfrm>
              <a:off x="5867400" y="4343400"/>
              <a:ext cx="1600200" cy="609600"/>
            </a:xfrm>
            <a:prstGeom prst="ellipse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0" fontAlgn="base" latinLnBrk="0" hangingPunct="0">
                <a:lnSpc>
                  <a:spcPct val="93000"/>
                </a:lnSpc>
                <a:spcBef>
                  <a:spcPts val="500"/>
                </a:spcBef>
                <a:spcAft>
                  <a:spcPct val="0"/>
                </a:spcAft>
                <a:buClr>
                  <a:srgbClr val="333399"/>
                </a:buClr>
                <a:buSzPct val="100000"/>
                <a:buFont typeface="Arial" pitchFamily="-107" charset="0"/>
                <a:buNone/>
                <a:tabLst/>
              </a:pPr>
              <a:r>
                <a:rPr lang="en-US" dirty="0" smtClean="0">
                  <a:solidFill>
                    <a:schemeClr val="accent2"/>
                  </a:solidFill>
                  <a:latin typeface="Arial" pitchFamily="-107" charset="0"/>
                </a:rPr>
                <a:t>Triangle</a:t>
              </a: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chemeClr val="accent2"/>
                </a:solidFill>
                <a:effectLst/>
                <a:latin typeface="Arial" pitchFamily="-107" charset="0"/>
              </a:endParaRPr>
            </a:p>
          </p:txBody>
        </p:sp>
        <p:cxnSp>
          <p:nvCxnSpPr>
            <p:cNvPr id="8" name="Straight Arrow Connector 7"/>
            <p:cNvCxnSpPr>
              <a:stCxn id="4" idx="4"/>
              <a:endCxn id="5" idx="0"/>
            </p:cNvCxnSpPr>
            <p:nvPr/>
          </p:nvCxnSpPr>
          <p:spPr bwMode="auto">
            <a:xfrm flipH="1">
              <a:off x="2705100" y="3352800"/>
              <a:ext cx="1905000" cy="990600"/>
            </a:xfrm>
            <a:prstGeom prst="straightConnector1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9" name="Straight Arrow Connector 8"/>
            <p:cNvCxnSpPr>
              <a:stCxn id="4" idx="4"/>
              <a:endCxn id="6" idx="0"/>
            </p:cNvCxnSpPr>
            <p:nvPr/>
          </p:nvCxnSpPr>
          <p:spPr bwMode="auto">
            <a:xfrm>
              <a:off x="4610100" y="3352800"/>
              <a:ext cx="0" cy="990600"/>
            </a:xfrm>
            <a:prstGeom prst="straightConnector1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0" name="Straight Arrow Connector 9"/>
            <p:cNvCxnSpPr>
              <a:stCxn id="4" idx="4"/>
              <a:endCxn id="7" idx="0"/>
            </p:cNvCxnSpPr>
            <p:nvPr/>
          </p:nvCxnSpPr>
          <p:spPr bwMode="auto">
            <a:xfrm>
              <a:off x="4610100" y="3352800"/>
              <a:ext cx="2057400" cy="990600"/>
            </a:xfrm>
            <a:prstGeom prst="straightConnector1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12" name="TextBox 11"/>
          <p:cNvSpPr txBox="1"/>
          <p:nvPr/>
        </p:nvSpPr>
        <p:spPr>
          <a:xfrm>
            <a:off x="228600" y="2438400"/>
            <a:ext cx="579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Derived class: class that does the inheriting</a:t>
            </a:r>
            <a:endParaRPr lang="en-US" sz="2400" dirty="0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1295400" y="2819400"/>
            <a:ext cx="1143000" cy="1676400"/>
          </a:xfrm>
          <a:prstGeom prst="straightConnector1">
            <a:avLst/>
          </a:prstGeom>
          <a:ln w="3492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1295400" y="2819400"/>
            <a:ext cx="3124200" cy="1600200"/>
          </a:xfrm>
          <a:prstGeom prst="straightConnector1">
            <a:avLst/>
          </a:prstGeom>
          <a:ln w="3492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1295400" y="2819400"/>
            <a:ext cx="4953000" cy="1676400"/>
          </a:xfrm>
          <a:prstGeom prst="straightConnector1">
            <a:avLst/>
          </a:prstGeom>
          <a:ln w="3492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7131211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Inheritance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Inheritance allows reuse of code in existing objects and definition of subtypes</a:t>
            </a:r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r>
              <a:rPr lang="en-US" sz="2400" dirty="0" smtClean="0"/>
              <a:t>Derived classes have access to public/protected data and functions of the base class</a:t>
            </a:r>
            <a:endParaRPr lang="en-US" sz="2400" dirty="0"/>
          </a:p>
          <a:p>
            <a:endParaRPr lang="en-US" sz="2400" dirty="0" smtClean="0"/>
          </a:p>
        </p:txBody>
      </p:sp>
      <p:grpSp>
        <p:nvGrpSpPr>
          <p:cNvPr id="11" name="Group 10"/>
          <p:cNvGrpSpPr/>
          <p:nvPr/>
        </p:nvGrpSpPr>
        <p:grpSpPr>
          <a:xfrm>
            <a:off x="1981200" y="2895600"/>
            <a:ext cx="5486400" cy="2209800"/>
            <a:chOff x="1981200" y="2743200"/>
            <a:chExt cx="5486400" cy="2209800"/>
          </a:xfrm>
        </p:grpSpPr>
        <p:sp>
          <p:nvSpPr>
            <p:cNvPr id="4" name="Oval 3"/>
            <p:cNvSpPr/>
            <p:nvPr/>
          </p:nvSpPr>
          <p:spPr bwMode="auto">
            <a:xfrm>
              <a:off x="3886200" y="2743200"/>
              <a:ext cx="1447800" cy="609600"/>
            </a:xfrm>
            <a:prstGeom prst="ellipse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0" fontAlgn="base" latinLnBrk="0" hangingPunct="0">
                <a:lnSpc>
                  <a:spcPct val="93000"/>
                </a:lnSpc>
                <a:spcBef>
                  <a:spcPts val="500"/>
                </a:spcBef>
                <a:spcAft>
                  <a:spcPct val="0"/>
                </a:spcAft>
                <a:buClr>
                  <a:srgbClr val="333399"/>
                </a:buClr>
                <a:buSzPct val="100000"/>
                <a:buFont typeface="Arial" pitchFamily="-107" charset="0"/>
                <a:buNone/>
                <a:tabLst/>
              </a:pPr>
              <a:r>
                <a:rPr kumimoji="0" lang="en-US" sz="2000" b="0" i="0" u="none" strike="noStrike" cap="none" normalizeH="0" baseline="0" dirty="0" smtClean="0">
                  <a:ln>
                    <a:noFill/>
                  </a:ln>
                  <a:solidFill>
                    <a:schemeClr val="accent2"/>
                  </a:solidFill>
                  <a:effectLst/>
                  <a:latin typeface="Arial" pitchFamily="-107" charset="0"/>
                </a:rPr>
                <a:t>Shape</a:t>
              </a: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chemeClr val="accent2"/>
                </a:solidFill>
                <a:effectLst/>
                <a:latin typeface="Arial" pitchFamily="-107" charset="0"/>
              </a:endParaRPr>
            </a:p>
          </p:txBody>
        </p:sp>
        <p:sp>
          <p:nvSpPr>
            <p:cNvPr id="5" name="Oval 4"/>
            <p:cNvSpPr/>
            <p:nvPr/>
          </p:nvSpPr>
          <p:spPr bwMode="auto">
            <a:xfrm>
              <a:off x="1981200" y="4343400"/>
              <a:ext cx="1447800" cy="609600"/>
            </a:xfrm>
            <a:prstGeom prst="ellipse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0" fontAlgn="base" latinLnBrk="0" hangingPunct="0">
                <a:lnSpc>
                  <a:spcPct val="93000"/>
                </a:lnSpc>
                <a:spcBef>
                  <a:spcPts val="500"/>
                </a:spcBef>
                <a:spcAft>
                  <a:spcPct val="0"/>
                </a:spcAft>
                <a:buClr>
                  <a:srgbClr val="333399"/>
                </a:buClr>
                <a:buSzPct val="100000"/>
                <a:buFont typeface="Arial" pitchFamily="-107" charset="0"/>
                <a:buNone/>
                <a:tabLst/>
              </a:pPr>
              <a:r>
                <a:rPr kumimoji="0" lang="en-US" sz="2000" b="0" i="0" u="none" strike="noStrike" cap="none" normalizeH="0" baseline="0" dirty="0" smtClean="0">
                  <a:ln>
                    <a:noFill/>
                  </a:ln>
                  <a:solidFill>
                    <a:schemeClr val="accent2"/>
                  </a:solidFill>
                  <a:effectLst/>
                  <a:latin typeface="Arial" pitchFamily="-107" charset="0"/>
                </a:rPr>
                <a:t>Circle</a:t>
              </a: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chemeClr val="accent2"/>
                </a:solidFill>
                <a:effectLst/>
                <a:latin typeface="Arial" pitchFamily="-107" charset="0"/>
              </a:endParaRPr>
            </a:p>
          </p:txBody>
        </p:sp>
        <p:sp>
          <p:nvSpPr>
            <p:cNvPr id="6" name="Oval 5"/>
            <p:cNvSpPr/>
            <p:nvPr/>
          </p:nvSpPr>
          <p:spPr bwMode="auto">
            <a:xfrm>
              <a:off x="3886200" y="4343400"/>
              <a:ext cx="1447800" cy="609600"/>
            </a:xfrm>
            <a:prstGeom prst="ellipse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0" fontAlgn="base" latinLnBrk="0" hangingPunct="0">
                <a:lnSpc>
                  <a:spcPct val="93000"/>
                </a:lnSpc>
                <a:spcBef>
                  <a:spcPts val="500"/>
                </a:spcBef>
                <a:spcAft>
                  <a:spcPct val="0"/>
                </a:spcAft>
                <a:buClr>
                  <a:srgbClr val="333399"/>
                </a:buClr>
                <a:buSzPct val="100000"/>
                <a:buFont typeface="Arial" pitchFamily="-107" charset="0"/>
                <a:buNone/>
                <a:tabLst/>
              </a:pPr>
              <a:r>
                <a:rPr kumimoji="0" lang="en-US" sz="2000" b="0" i="0" u="none" strike="noStrike" cap="none" normalizeH="0" baseline="0" dirty="0" smtClean="0">
                  <a:ln>
                    <a:noFill/>
                  </a:ln>
                  <a:solidFill>
                    <a:schemeClr val="accent2"/>
                  </a:solidFill>
                  <a:effectLst/>
                  <a:latin typeface="Arial" pitchFamily="-107" charset="0"/>
                </a:rPr>
                <a:t>Square</a:t>
              </a: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chemeClr val="accent2"/>
                </a:solidFill>
                <a:effectLst/>
                <a:latin typeface="Arial" pitchFamily="-107" charset="0"/>
              </a:endParaRPr>
            </a:p>
          </p:txBody>
        </p:sp>
        <p:sp>
          <p:nvSpPr>
            <p:cNvPr id="7" name="Oval 6"/>
            <p:cNvSpPr/>
            <p:nvPr/>
          </p:nvSpPr>
          <p:spPr bwMode="auto">
            <a:xfrm>
              <a:off x="5867400" y="4343400"/>
              <a:ext cx="1600200" cy="609600"/>
            </a:xfrm>
            <a:prstGeom prst="ellipse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0" fontAlgn="base" latinLnBrk="0" hangingPunct="0">
                <a:lnSpc>
                  <a:spcPct val="93000"/>
                </a:lnSpc>
                <a:spcBef>
                  <a:spcPts val="500"/>
                </a:spcBef>
                <a:spcAft>
                  <a:spcPct val="0"/>
                </a:spcAft>
                <a:buClr>
                  <a:srgbClr val="333399"/>
                </a:buClr>
                <a:buSzPct val="100000"/>
                <a:buFont typeface="Arial" pitchFamily="-107" charset="0"/>
                <a:buNone/>
                <a:tabLst/>
              </a:pPr>
              <a:r>
                <a:rPr lang="en-US" dirty="0" smtClean="0">
                  <a:solidFill>
                    <a:schemeClr val="accent2"/>
                  </a:solidFill>
                  <a:latin typeface="Arial" pitchFamily="-107" charset="0"/>
                </a:rPr>
                <a:t>Triangle</a:t>
              </a: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chemeClr val="accent2"/>
                </a:solidFill>
                <a:effectLst/>
                <a:latin typeface="Arial" pitchFamily="-107" charset="0"/>
              </a:endParaRPr>
            </a:p>
          </p:txBody>
        </p:sp>
        <p:cxnSp>
          <p:nvCxnSpPr>
            <p:cNvPr id="8" name="Straight Arrow Connector 7"/>
            <p:cNvCxnSpPr>
              <a:stCxn id="4" idx="4"/>
              <a:endCxn id="5" idx="0"/>
            </p:cNvCxnSpPr>
            <p:nvPr/>
          </p:nvCxnSpPr>
          <p:spPr bwMode="auto">
            <a:xfrm flipH="1">
              <a:off x="2705100" y="3352800"/>
              <a:ext cx="1905000" cy="990600"/>
            </a:xfrm>
            <a:prstGeom prst="straightConnector1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9" name="Straight Arrow Connector 8"/>
            <p:cNvCxnSpPr>
              <a:stCxn id="4" idx="4"/>
              <a:endCxn id="6" idx="0"/>
            </p:cNvCxnSpPr>
            <p:nvPr/>
          </p:nvCxnSpPr>
          <p:spPr bwMode="auto">
            <a:xfrm>
              <a:off x="4610100" y="3352800"/>
              <a:ext cx="0" cy="990600"/>
            </a:xfrm>
            <a:prstGeom prst="straightConnector1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0" name="Straight Arrow Connector 9"/>
            <p:cNvCxnSpPr>
              <a:stCxn id="4" idx="4"/>
              <a:endCxn id="7" idx="0"/>
            </p:cNvCxnSpPr>
            <p:nvPr/>
          </p:nvCxnSpPr>
          <p:spPr bwMode="auto">
            <a:xfrm>
              <a:off x="4610100" y="3352800"/>
              <a:ext cx="2057400" cy="990600"/>
            </a:xfrm>
            <a:prstGeom prst="straightConnector1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12" name="TextBox 11"/>
          <p:cNvSpPr txBox="1"/>
          <p:nvPr/>
        </p:nvSpPr>
        <p:spPr>
          <a:xfrm>
            <a:off x="228600" y="2438400"/>
            <a:ext cx="579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Derived class: class that does the inheriting</a:t>
            </a:r>
            <a:endParaRPr lang="en-US" sz="2400" dirty="0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1295400" y="2819400"/>
            <a:ext cx="1143000" cy="1676400"/>
          </a:xfrm>
          <a:prstGeom prst="straightConnector1">
            <a:avLst/>
          </a:prstGeom>
          <a:ln w="3492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1295400" y="2819400"/>
            <a:ext cx="3124200" cy="1600200"/>
          </a:xfrm>
          <a:prstGeom prst="straightConnector1">
            <a:avLst/>
          </a:prstGeom>
          <a:ln w="3492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1295400" y="2819400"/>
            <a:ext cx="4953000" cy="1676400"/>
          </a:xfrm>
          <a:prstGeom prst="straightConnector1">
            <a:avLst/>
          </a:prstGeom>
          <a:ln w="3492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7131211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Inheritance Example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6200" y="1371600"/>
            <a:ext cx="3657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class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 Shape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{</a:t>
            </a:r>
          </a:p>
          <a:p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protected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: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   Color </a:t>
            </a:r>
            <a:r>
              <a:rPr lang="en-US" sz="1600" dirty="0" err="1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m_c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;</a:t>
            </a:r>
          </a:p>
          <a:p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public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: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   Shape(Color c) : </a:t>
            </a:r>
            <a:r>
              <a:rPr lang="en-US" sz="1600" dirty="0" err="1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m_c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(c) {}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   </a:t>
            </a:r>
          </a:p>
          <a:p>
            <a:r>
              <a:rPr lang="en-US" sz="16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void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 Draw() {</a:t>
            </a:r>
            <a:r>
              <a:rPr lang="en-US" sz="1600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/*do nothing*/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}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};</a:t>
            </a:r>
            <a:endParaRPr lang="en-US" sz="1600" dirty="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38600" y="1371600"/>
            <a:ext cx="5105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class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 Circle : </a:t>
            </a:r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public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 Shape 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{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   </a:t>
            </a:r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float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m_radius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;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public: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   Circle(Color c, </a:t>
            </a:r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float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 r) : Shape(c),   </a:t>
            </a:r>
          </a:p>
          <a:p>
            <a:r>
              <a:rPr lang="en-US" sz="16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     </a:t>
            </a:r>
            <a:r>
              <a:rPr lang="en-US" sz="1600" dirty="0" err="1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m_radius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(r) {}</a:t>
            </a:r>
            <a:endParaRPr lang="en-US" sz="1600" dirty="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  <a:p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   </a:t>
            </a:r>
          </a:p>
          <a:p>
            <a:r>
              <a:rPr lang="en-US" sz="16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void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 Draw() {</a:t>
            </a:r>
            <a:r>
              <a:rPr lang="en-US" sz="1600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/*draw circle of radius r*/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}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};</a:t>
            </a:r>
            <a:endParaRPr lang="en-US" sz="1600" dirty="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38600" y="4191000"/>
            <a:ext cx="51054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class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 Square : </a:t>
            </a:r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public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 Shape 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{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   </a:t>
            </a:r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float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m_side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;</a:t>
            </a:r>
          </a:p>
          <a:p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public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: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   Square(Color c, </a:t>
            </a:r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float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 s) : Shape(c), </a:t>
            </a:r>
          </a:p>
          <a:p>
            <a:r>
              <a:rPr lang="en-US" sz="16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     </a:t>
            </a:r>
            <a:r>
              <a:rPr lang="en-US" sz="1600" dirty="0" err="1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m_side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(s) {}</a:t>
            </a:r>
            <a:endParaRPr lang="en-US" sz="1600" dirty="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  <a:p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   </a:t>
            </a:r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void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 Draw() {</a:t>
            </a:r>
            <a:r>
              <a:rPr lang="en-US" sz="1600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/*draw circle of radius r*/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}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};</a:t>
            </a:r>
            <a:endParaRPr lang="en-US" sz="1600" dirty="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037306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Virtual Functions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Function whose behavior can be overridden in a derived class.</a:t>
            </a:r>
          </a:p>
          <a:p>
            <a:r>
              <a:rPr lang="en-US" sz="2400" dirty="0" smtClean="0"/>
              <a:t>A call to a virtual function will call the function of the original object regardless of the type of the pointer.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0" y="2819400"/>
            <a:ext cx="3505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class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 Shape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{</a:t>
            </a:r>
          </a:p>
          <a:p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protected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: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   Color </a:t>
            </a:r>
            <a:r>
              <a:rPr lang="en-US" sz="1600" dirty="0" err="1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m_c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;</a:t>
            </a:r>
          </a:p>
          <a:p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public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: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   Shape(Color c) : </a:t>
            </a:r>
            <a:r>
              <a:rPr lang="en-US" sz="1600" dirty="0" err="1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m_c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(c) {}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   </a:t>
            </a:r>
            <a:r>
              <a:rPr lang="en-US" sz="1600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// pure virtual function</a:t>
            </a:r>
          </a:p>
          <a:p>
            <a:r>
              <a:rPr lang="en-US" sz="16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virtual</a:t>
            </a: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void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 Draw() = 0;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};</a:t>
            </a:r>
            <a:endParaRPr lang="en-US" sz="1600" dirty="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191000" y="2819400"/>
            <a:ext cx="48768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class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 Circle : </a:t>
            </a:r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public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 Shape 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{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   </a:t>
            </a:r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float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m_radius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;</a:t>
            </a:r>
          </a:p>
          <a:p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public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: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   Circle(Color c, </a:t>
            </a:r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float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 r) : Shape(c),   </a:t>
            </a:r>
          </a:p>
          <a:p>
            <a:r>
              <a:rPr lang="en-US" sz="16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     </a:t>
            </a:r>
            <a:r>
              <a:rPr lang="en-US" sz="1600" dirty="0" err="1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m_radius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(r) {}</a:t>
            </a:r>
            <a:endParaRPr lang="en-US" sz="1600" dirty="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  <a:p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   </a:t>
            </a:r>
          </a:p>
          <a:p>
            <a:r>
              <a:rPr lang="en-US" sz="16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virtual</a:t>
            </a: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void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 Draw() </a:t>
            </a:r>
          </a:p>
          <a:p>
            <a:r>
              <a:rPr lang="en-US" sz="1600" dirty="0" smtClean="0">
                <a:latin typeface="Consolas" pitchFamily="49" charset="0"/>
                <a:cs typeface="Consolas" pitchFamily="49" charset="0"/>
              </a:rPr>
              <a:t>   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{</a:t>
            </a:r>
            <a:r>
              <a:rPr lang="en-US" sz="1600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/*draw circle of radius r*/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}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};</a:t>
            </a:r>
            <a:endParaRPr lang="en-US" sz="1600" dirty="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Virtual Functions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Function whose behavior can be overridden in a derived class.</a:t>
            </a:r>
          </a:p>
          <a:p>
            <a:r>
              <a:rPr lang="en-US" sz="2400" dirty="0" smtClean="0"/>
              <a:t>A call to a virtual function will call the function of the original object regardless of the type of the pointer.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0" y="2819400"/>
            <a:ext cx="3505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class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 Shape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{</a:t>
            </a:r>
          </a:p>
          <a:p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protected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: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   Color </a:t>
            </a:r>
            <a:r>
              <a:rPr lang="en-US" sz="1600" dirty="0" err="1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m_c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;</a:t>
            </a:r>
          </a:p>
          <a:p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public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: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   Shape(Color c) : </a:t>
            </a:r>
            <a:r>
              <a:rPr lang="en-US" sz="1600" dirty="0" err="1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m_c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(c) {}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   </a:t>
            </a:r>
            <a:r>
              <a:rPr lang="en-US" sz="1600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// pure virtual function</a:t>
            </a:r>
          </a:p>
          <a:p>
            <a:r>
              <a:rPr lang="en-US" sz="16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virtual</a:t>
            </a: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void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 Draw() = 0;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};</a:t>
            </a:r>
            <a:endParaRPr lang="en-US" sz="1600" dirty="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191000" y="2819400"/>
            <a:ext cx="48768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class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 Circle : </a:t>
            </a:r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public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 Shape 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{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   </a:t>
            </a:r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float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m_radius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;</a:t>
            </a:r>
          </a:p>
          <a:p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public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:</a:t>
            </a:r>
            <a:endParaRPr lang="en-US" sz="1600" dirty="0" smtClean="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  <a:p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   Circle(Color c, </a:t>
            </a:r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float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 r) : Shape(c),   </a:t>
            </a:r>
          </a:p>
          <a:p>
            <a:r>
              <a:rPr lang="en-US" sz="16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     </a:t>
            </a:r>
            <a:r>
              <a:rPr lang="en-US" sz="1600" dirty="0" err="1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m_radius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(r) {}</a:t>
            </a:r>
            <a:endParaRPr lang="en-US" sz="1600" dirty="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  <a:p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   </a:t>
            </a:r>
          </a:p>
          <a:p>
            <a:r>
              <a:rPr lang="en-US" sz="16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virtual</a:t>
            </a: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void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 Draw() </a:t>
            </a:r>
          </a:p>
          <a:p>
            <a:r>
              <a:rPr lang="en-US" sz="16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{</a:t>
            </a:r>
            <a:r>
              <a:rPr lang="en-US" sz="1600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/*draw circle of radius r*/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}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};</a:t>
            </a:r>
            <a:endParaRPr lang="en-US" sz="1600" dirty="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19200" y="5867400"/>
            <a:ext cx="56244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Requires derived classes to implement this function.</a:t>
            </a:r>
            <a:endParaRPr lang="en-US" sz="2000" dirty="0">
              <a:solidFill>
                <a:srgbClr val="FF0000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H="1" flipV="1">
            <a:off x="2819400" y="4876800"/>
            <a:ext cx="533400" cy="990600"/>
          </a:xfrm>
          <a:prstGeom prst="straightConnector1">
            <a:avLst/>
          </a:prstGeom>
          <a:ln w="3492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Virtual Functions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Function whose behavior can be overridden in a derived class.</a:t>
            </a:r>
          </a:p>
          <a:p>
            <a:r>
              <a:rPr lang="en-US" sz="2400" dirty="0" smtClean="0"/>
              <a:t>A call to a virtual function will call the function of the original object regardless of the type of the pointer.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0" y="2819400"/>
            <a:ext cx="3505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class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 Shape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{</a:t>
            </a:r>
          </a:p>
          <a:p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protected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: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   Color </a:t>
            </a:r>
            <a:r>
              <a:rPr lang="en-US" sz="1600" dirty="0" err="1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m_c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;</a:t>
            </a:r>
          </a:p>
          <a:p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public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: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   Shape(Color c) : </a:t>
            </a:r>
            <a:r>
              <a:rPr lang="en-US" sz="1600" dirty="0" err="1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m_c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(c) {}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   </a:t>
            </a:r>
            <a:r>
              <a:rPr lang="en-US" sz="1600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// pure virtual function</a:t>
            </a:r>
          </a:p>
          <a:p>
            <a:r>
              <a:rPr lang="en-US" sz="16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virtual</a:t>
            </a: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void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 Draw() = 0;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};</a:t>
            </a:r>
            <a:endParaRPr lang="en-US" sz="1600" dirty="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191000" y="2819400"/>
            <a:ext cx="48768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class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 Circle : </a:t>
            </a:r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public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 Shape 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{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   </a:t>
            </a:r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float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m_radius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;</a:t>
            </a:r>
          </a:p>
          <a:p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public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:</a:t>
            </a:r>
            <a:endParaRPr lang="en-US" sz="1600" dirty="0" smtClean="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  <a:p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   Circle(Color c, </a:t>
            </a:r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float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 r) : Shape(c),   </a:t>
            </a:r>
          </a:p>
          <a:p>
            <a:r>
              <a:rPr lang="en-US" sz="16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     </a:t>
            </a:r>
            <a:r>
              <a:rPr lang="en-US" sz="1600" dirty="0" err="1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m_radius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(r) {}</a:t>
            </a:r>
            <a:endParaRPr lang="en-US" sz="1600" dirty="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  <a:p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   </a:t>
            </a:r>
          </a:p>
          <a:p>
            <a:r>
              <a:rPr lang="en-US" sz="16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virtual</a:t>
            </a: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void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 Draw() </a:t>
            </a:r>
          </a:p>
          <a:p>
            <a:r>
              <a:rPr lang="en-US" sz="1600" dirty="0" smtClean="0">
                <a:latin typeface="Consolas" pitchFamily="49" charset="0"/>
                <a:cs typeface="Consolas" pitchFamily="49" charset="0"/>
              </a:rPr>
              <a:t>   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{</a:t>
            </a:r>
            <a:r>
              <a:rPr lang="en-US" sz="1600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/*draw circle of radius r*/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}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};</a:t>
            </a:r>
            <a:endParaRPr lang="en-US" sz="1600" dirty="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" y="5867400"/>
            <a:ext cx="79690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Classes with pure virtual functions are abstract and cannot be instantiated.</a:t>
            </a:r>
            <a:endParaRPr lang="en-US" sz="2000" dirty="0">
              <a:solidFill>
                <a:srgbClr val="FF0000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H="1" flipV="1">
            <a:off x="1143000" y="3124200"/>
            <a:ext cx="2209800" cy="2743200"/>
          </a:xfrm>
          <a:prstGeom prst="straightConnector1">
            <a:avLst/>
          </a:prstGeom>
          <a:ln w="3492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Virtual Functions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F</a:t>
            </a:r>
            <a:r>
              <a:rPr lang="en-US" sz="2400" dirty="0" smtClean="0"/>
              <a:t>unction whose behavior can be overridden in a derived class.</a:t>
            </a:r>
          </a:p>
          <a:p>
            <a:r>
              <a:rPr lang="en-US" sz="2400" dirty="0" smtClean="0"/>
              <a:t>A call to a virtual function will call the function of the original object regardless of the type of the pointer.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0" y="2819400"/>
            <a:ext cx="3505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class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 Shape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{</a:t>
            </a:r>
          </a:p>
          <a:p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protected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: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   Color </a:t>
            </a:r>
            <a:r>
              <a:rPr lang="en-US" sz="1600" dirty="0" err="1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m_c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;</a:t>
            </a:r>
          </a:p>
          <a:p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public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: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   Shape(Color c) : </a:t>
            </a:r>
            <a:r>
              <a:rPr lang="en-US" sz="1600" dirty="0" err="1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m_c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(c) {}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   </a:t>
            </a:r>
            <a:r>
              <a:rPr lang="en-US" sz="1600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// pure virtual function</a:t>
            </a:r>
          </a:p>
          <a:p>
            <a:r>
              <a:rPr lang="en-US" sz="16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virtual</a:t>
            </a: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void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 Draw() = 0;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};</a:t>
            </a:r>
            <a:endParaRPr lang="en-US" sz="1600" dirty="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191000" y="2819400"/>
            <a:ext cx="48768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class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 Circle : </a:t>
            </a:r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public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 Shape 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{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   </a:t>
            </a:r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float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m_radius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;</a:t>
            </a:r>
          </a:p>
          <a:p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public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:</a:t>
            </a:r>
            <a:endParaRPr lang="en-US" sz="1600" dirty="0" smtClean="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  <a:p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   Circle(Color c, </a:t>
            </a:r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float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 r) : Shape(c),   </a:t>
            </a:r>
          </a:p>
          <a:p>
            <a:r>
              <a:rPr lang="en-US" sz="16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     </a:t>
            </a:r>
            <a:r>
              <a:rPr lang="en-US" sz="1600" dirty="0" err="1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m_radius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(r) {}</a:t>
            </a:r>
            <a:endParaRPr lang="en-US" sz="1600" dirty="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  <a:p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   </a:t>
            </a:r>
          </a:p>
          <a:p>
            <a:r>
              <a:rPr lang="en-US" sz="16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virtual</a:t>
            </a: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void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 Draw() </a:t>
            </a:r>
          </a:p>
          <a:p>
            <a:r>
              <a:rPr lang="en-US" sz="16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{</a:t>
            </a:r>
            <a:r>
              <a:rPr lang="en-US" sz="1600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/*draw circle of radius r*/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}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};</a:t>
            </a:r>
            <a:endParaRPr lang="en-US" sz="1600" dirty="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09800" y="5867400"/>
            <a:ext cx="5105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Consolas" pitchFamily="49" charset="0"/>
                <a:cs typeface="Consolas" pitchFamily="49" charset="0"/>
              </a:rPr>
              <a:t>Shape *s = </a:t>
            </a:r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new</a:t>
            </a: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 Circle ( Red, 1.0f );</a:t>
            </a:r>
          </a:p>
          <a:p>
            <a:r>
              <a:rPr lang="en-US" sz="1600" dirty="0" smtClean="0">
                <a:latin typeface="Consolas" pitchFamily="49" charset="0"/>
                <a:cs typeface="Consolas" pitchFamily="49" charset="0"/>
              </a:rPr>
              <a:t>s-&gt;Draw ( ); </a:t>
            </a:r>
            <a:r>
              <a:rPr lang="en-US" sz="1600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// calls </a:t>
            </a:r>
            <a:r>
              <a:rPr lang="en-US" sz="1600" dirty="0" err="1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Circle:Draw</a:t>
            </a:r>
            <a:r>
              <a:rPr lang="en-US" sz="1600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 ( )</a:t>
            </a:r>
            <a:endParaRPr lang="en-US" sz="1600" dirty="0">
              <a:solidFill>
                <a:srgbClr val="00B050"/>
              </a:solidFill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Virtual Functions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F</a:t>
            </a:r>
            <a:r>
              <a:rPr lang="en-US" sz="2400" dirty="0" smtClean="0"/>
              <a:t>unction whose behavior can be overridden in a derived class.</a:t>
            </a:r>
          </a:p>
          <a:p>
            <a:r>
              <a:rPr lang="en-US" sz="2400" dirty="0" smtClean="0"/>
              <a:t>A call to a virtual function will call the function of the original object regardless of the type of the pointer.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0" y="2819400"/>
            <a:ext cx="3657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class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 Shape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{</a:t>
            </a:r>
          </a:p>
          <a:p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protected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: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   Color </a:t>
            </a:r>
            <a:r>
              <a:rPr lang="en-US" sz="1600" dirty="0" err="1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m_c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;</a:t>
            </a:r>
          </a:p>
          <a:p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public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: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   Shape(Color c) : </a:t>
            </a:r>
            <a:r>
              <a:rPr lang="en-US" sz="1600" dirty="0" err="1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m_c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(c) {}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   </a:t>
            </a:r>
            <a:endParaRPr lang="en-US" sz="1600" dirty="0" smtClean="0">
              <a:solidFill>
                <a:srgbClr val="00B050"/>
              </a:solidFill>
              <a:latin typeface="Consolas" pitchFamily="49" charset="0"/>
              <a:cs typeface="Consolas" pitchFamily="49" charset="0"/>
            </a:endParaRPr>
          </a:p>
          <a:p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   void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 Draw() {</a:t>
            </a:r>
            <a:r>
              <a:rPr lang="en-US" sz="1600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/*do nothing*/}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};</a:t>
            </a:r>
            <a:endParaRPr lang="en-US" sz="1600" dirty="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191000" y="2819400"/>
            <a:ext cx="48768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class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 Circle : </a:t>
            </a:r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public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 Shape 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{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   </a:t>
            </a:r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float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m_radius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;</a:t>
            </a:r>
          </a:p>
          <a:p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public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:</a:t>
            </a:r>
            <a:endParaRPr lang="en-US" sz="1600" dirty="0" smtClean="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  <a:p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   Circle(Color c, </a:t>
            </a:r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float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 r) : Shape(c),   </a:t>
            </a:r>
          </a:p>
          <a:p>
            <a:r>
              <a:rPr lang="en-US" sz="16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     </a:t>
            </a:r>
            <a:r>
              <a:rPr lang="en-US" sz="1600" dirty="0" err="1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m_radius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(r) {}</a:t>
            </a:r>
            <a:endParaRPr lang="en-US" sz="1600" dirty="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  <a:p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   </a:t>
            </a:r>
          </a:p>
          <a:p>
            <a:r>
              <a:rPr lang="en-US" sz="16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virtual</a:t>
            </a: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void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 Draw() </a:t>
            </a:r>
          </a:p>
          <a:p>
            <a:r>
              <a:rPr lang="en-US" sz="16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{</a:t>
            </a:r>
            <a:r>
              <a:rPr lang="en-US" sz="1600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/*draw circle of radius r*/</a:t>
            </a:r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}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};</a:t>
            </a:r>
            <a:endParaRPr lang="en-US" sz="1600" dirty="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09800" y="5867400"/>
            <a:ext cx="5105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Consolas" pitchFamily="49" charset="0"/>
                <a:cs typeface="Consolas" pitchFamily="49" charset="0"/>
              </a:rPr>
              <a:t>Shape *s = </a:t>
            </a:r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new</a:t>
            </a: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 Circle ( Red, 1.0f );</a:t>
            </a:r>
          </a:p>
          <a:p>
            <a:r>
              <a:rPr lang="en-US" sz="1600" dirty="0" smtClean="0">
                <a:latin typeface="Consolas" pitchFamily="49" charset="0"/>
                <a:cs typeface="Consolas" pitchFamily="49" charset="0"/>
              </a:rPr>
              <a:t>s-&gt;Draw ( ); </a:t>
            </a:r>
            <a:r>
              <a:rPr lang="en-US" sz="1600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// calls </a:t>
            </a:r>
            <a:r>
              <a:rPr lang="en-US" sz="1600" dirty="0" err="1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Shape:Draw</a:t>
            </a:r>
            <a:r>
              <a:rPr lang="en-US" sz="1600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 ( )</a:t>
            </a:r>
            <a:endParaRPr lang="en-US" sz="1600" dirty="0">
              <a:solidFill>
                <a:srgbClr val="00B050"/>
              </a:solidFill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Operator Overloading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Operator overloading provides a way to use common operators with user defined types</a:t>
            </a:r>
          </a:p>
          <a:p>
            <a:pPr lvl="1"/>
            <a:r>
              <a:rPr lang="en-US" dirty="0" smtClean="0"/>
              <a:t>Ex: assignment (=), addition (+), input (&gt;&gt;)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429000"/>
            <a:ext cx="74676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class</a:t>
            </a:r>
            <a:r>
              <a:rPr lang="en-US" sz="16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600" dirty="0" err="1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MyClass</a:t>
            </a:r>
            <a:r>
              <a:rPr lang="en-US" sz="16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{</a:t>
            </a:r>
          </a:p>
          <a:p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private</a:t>
            </a:r>
            <a:r>
              <a:rPr lang="en-US" sz="16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:</a:t>
            </a:r>
          </a:p>
          <a:p>
            <a:r>
              <a:rPr lang="en-US" sz="1600" dirty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6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  string </a:t>
            </a:r>
            <a:r>
              <a:rPr lang="en-US" sz="1600" dirty="0" err="1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m_name</a:t>
            </a:r>
            <a:r>
              <a:rPr lang="en-US" sz="16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;</a:t>
            </a:r>
          </a:p>
          <a:p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public</a:t>
            </a:r>
            <a:r>
              <a:rPr lang="en-US" sz="16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:</a:t>
            </a:r>
          </a:p>
          <a:p>
            <a:r>
              <a:rPr lang="en-US" sz="16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   </a:t>
            </a:r>
            <a:r>
              <a:rPr lang="en-US" sz="1600" dirty="0" err="1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MyClass</a:t>
            </a:r>
            <a:r>
              <a:rPr lang="en-US" sz="16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(string name) : </a:t>
            </a:r>
            <a:r>
              <a:rPr lang="en-US" sz="1600" dirty="0" err="1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m_name</a:t>
            </a:r>
            <a:r>
              <a:rPr lang="en-US" sz="16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(name) {}</a:t>
            </a:r>
          </a:p>
          <a:p>
            <a:r>
              <a:rPr lang="en-US" sz="16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   </a:t>
            </a:r>
          </a:p>
          <a:p>
            <a:r>
              <a:rPr lang="en-US" sz="1600" dirty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6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US" sz="1600" dirty="0" err="1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MyClass</a:t>
            </a:r>
            <a:r>
              <a:rPr lang="en-US" sz="16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&amp; </a:t>
            </a:r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operator</a:t>
            </a:r>
            <a:r>
              <a:rPr lang="en-US" sz="16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=(</a:t>
            </a:r>
            <a:r>
              <a:rPr lang="en-US" sz="16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const</a:t>
            </a:r>
            <a:r>
              <a:rPr lang="en-US" sz="16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600" dirty="0" err="1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MyClass</a:t>
            </a:r>
            <a:r>
              <a:rPr lang="en-US" sz="16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&amp; m)</a:t>
            </a:r>
          </a:p>
          <a:p>
            <a:r>
              <a:rPr lang="en-US" sz="1600" dirty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6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  {</a:t>
            </a:r>
          </a:p>
          <a:p>
            <a:r>
              <a:rPr lang="en-US" sz="16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      </a:t>
            </a:r>
            <a:r>
              <a:rPr lang="en-US" sz="1600" dirty="0" err="1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m_name</a:t>
            </a:r>
            <a:r>
              <a:rPr lang="en-US" sz="16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 = </a:t>
            </a:r>
            <a:r>
              <a:rPr lang="en-US" sz="1600" dirty="0" err="1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m.m_name</a:t>
            </a:r>
            <a:r>
              <a:rPr lang="en-US" sz="16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;</a:t>
            </a:r>
          </a:p>
          <a:p>
            <a:r>
              <a:rPr lang="en-US" sz="1600" dirty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6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  }</a:t>
            </a:r>
          </a:p>
          <a:p>
            <a:r>
              <a:rPr lang="en-US" sz="1600" dirty="0" smtClean="0">
                <a:solidFill>
                  <a:srgbClr val="010000"/>
                </a:solidFill>
                <a:latin typeface="Consolas" pitchFamily="49" charset="0"/>
                <a:cs typeface="Consolas" pitchFamily="49" charset="0"/>
              </a:rPr>
              <a:t>};</a:t>
            </a:r>
            <a:endParaRPr lang="en-US" sz="1600" dirty="0">
              <a:solidFill>
                <a:srgbClr val="010000"/>
              </a:solidFill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182291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Create a </a:t>
            </a:r>
            <a:r>
              <a:rPr lang="en-US" dirty="0" err="1"/>
              <a:t>struct</a:t>
            </a:r>
            <a:r>
              <a:rPr lang="en-US" dirty="0"/>
              <a:t> called Point. This will be a 2D point. Provide a constructor, overloaded assignment operator, and public data. </a:t>
            </a: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Create </a:t>
            </a:r>
            <a:r>
              <a:rPr lang="en-US" dirty="0"/>
              <a:t>an abstract class called Shape. Shape will have protected data of a Point describing </a:t>
            </a:r>
            <a:r>
              <a:rPr lang="en-US" dirty="0" smtClean="0"/>
              <a:t>the location of the shape and </a:t>
            </a:r>
            <a:r>
              <a:rPr lang="en-US" dirty="0"/>
              <a:t>a pure virtual function Print().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Create subclasses of Shape, Circle and Square with private </a:t>
            </a:r>
            <a:r>
              <a:rPr lang="en-US" dirty="0" smtClean="0"/>
              <a:t>data.  Overload the print function to print out the type and data members of the class.  For example, Circle::Print ()  might output “Circle at position 3,5 with radius 2”.</a:t>
            </a: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Create a main function instantiating a Square and a Circle as an abstract Shape. Call the virtual function of Shape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487150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</TotalTime>
  <Words>1292</Words>
  <Application>Microsoft Office PowerPoint</Application>
  <PresentationFormat>On-screen Show (4:3)</PresentationFormat>
  <Paragraphs>249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C++ Review</vt:lpstr>
      <vt:lpstr>User Defined Types</vt:lpstr>
      <vt:lpstr>Class Example</vt:lpstr>
      <vt:lpstr>Public, Protected, Private Scopes</vt:lpstr>
      <vt:lpstr>Encapsulation</vt:lpstr>
      <vt:lpstr>Constructors and Destructors</vt:lpstr>
      <vt:lpstr>Abstract Types and Hierarchies</vt:lpstr>
      <vt:lpstr>Inheritance</vt:lpstr>
      <vt:lpstr>Inheritance</vt:lpstr>
      <vt:lpstr>Inheritance</vt:lpstr>
      <vt:lpstr>Inheritance</vt:lpstr>
      <vt:lpstr>Inheritance Example</vt:lpstr>
      <vt:lpstr>Virtual Functions</vt:lpstr>
      <vt:lpstr>Virtual Functions</vt:lpstr>
      <vt:lpstr>Virtual Functions</vt:lpstr>
      <vt:lpstr>Virtual Functions</vt:lpstr>
      <vt:lpstr>Virtual Functions</vt:lpstr>
      <vt:lpstr>Operator Overloading</vt:lpstr>
      <vt:lpstr>Exercises</vt:lpstr>
    </vt:vector>
  </TitlesOfParts>
  <Company>Texas A&amp;M University - Computer Science Department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C++ Review</dc:title>
  <dc:creator>schaefer</dc:creator>
  <cp:lastModifiedBy>schaefer</cp:lastModifiedBy>
  <cp:revision>16</cp:revision>
  <dcterms:created xsi:type="dcterms:W3CDTF">2013-05-10T17:49:44Z</dcterms:created>
  <dcterms:modified xsi:type="dcterms:W3CDTF">2015-01-16T23:00:58Z</dcterms:modified>
</cp:coreProperties>
</file>