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3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5" name="Shape 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1" name="Shape 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/>
          <p:nvPr/>
        </p:nvSpPr>
        <p:spPr>
          <a:xfrm>
            <a:off y="1600200" x="0"/>
            <a:ext cy="3657600" cx="9144000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0" name="Shape 10"/>
          <p:cNvGrpSpPr/>
          <p:nvPr/>
        </p:nvGrpSpPr>
        <p:grpSpPr>
          <a:xfrm>
            <a:off y="-1438" x="0"/>
            <a:ext cy="6859503" cx="1827407"/>
            <a:chOff y="-1438" x="0"/>
            <a:chExt cy="6859503" cx="798029"/>
          </a:xfrm>
        </p:grpSpPr>
        <p:sp>
          <p:nvSpPr>
            <p:cNvPr id="11" name="Shape 11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" name="Shape 13"/>
          <p:cNvGrpSpPr/>
          <p:nvPr/>
        </p:nvGrpSpPr>
        <p:grpSpPr>
          <a:xfrm flipH="1">
            <a:off y="0" x="7316591"/>
            <a:ext cy="6859503" cx="1827407"/>
            <a:chOff y="-1438" x="0"/>
            <a:chExt cy="6859503" cx="798029"/>
          </a:xfrm>
        </p:grpSpPr>
        <p:sp>
          <p:nvSpPr>
            <p:cNvPr id="14" name="Shape 14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y="2090913" x="685800"/>
            <a:ext cy="16505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y="3886200" x="685800"/>
            <a:ext cy="8780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1" name="Shape 21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22" name="Shape 22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" name="Shape 24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25" name="Shape 25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7" name="Shape 27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3" name="Shape 33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34" name="Shape 34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" name="Shape 36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37" name="Shape 37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Shape 39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" name="Shape 4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6" name="Shape 46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47" name="Shape 47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" name="Shape 49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50" name="Shape 50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Shape 52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5" name="Shape 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" name="Shape 56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7" name="Shape 57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58" name="Shape 58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" name="Shape 60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61" name="Shape 61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Shape 63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1800"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8" name="Shape 68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69" name="Shape 69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Shape 71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72" name="Shape 72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Shape 74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" name="Shape 75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buFont typeface="Trebuchet MS"/>
              <a:defRPr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y="6333134" x="8556791"/>
            <a:ext cy="524699" cx="5486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 txBox="1"/>
          <p:nvPr>
            <p:ph type="ctrTitle"/>
          </p:nvPr>
        </p:nvSpPr>
        <p:spPr>
          <a:xfrm>
            <a:off y="2090913" x="685800"/>
            <a:ext cy="16505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Allen Newell</a:t>
            </a:r>
          </a:p>
        </p:txBody>
      </p:sp>
      <p:sp>
        <p:nvSpPr>
          <p:cNvPr id="78" name="Shape 78"/>
          <p:cNvSpPr txBox="1"/>
          <p:nvPr>
            <p:ph idx="1" type="subTitle"/>
          </p:nvPr>
        </p:nvSpPr>
        <p:spPr>
          <a:xfrm>
            <a:off y="3886200" x="685800"/>
            <a:ext cy="8780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by: Raymond Barringer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Birth and Death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Born March 19, 1927 in San Francisco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Died on July 19, 1992 in Pittsburgh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He was 65 years old When he died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Studies and Jobs</a:t>
            </a:r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Majored in Physics at Stanford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Graduate Studies in Mathematics at Princeton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RAND Corporation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Carnegie Mellon University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Accomplishments</a:t>
            </a: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Information Processing Language (1956)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Logic Theory Machine (1956)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General Problem Solver (1957)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Turing award in 1975 with Herbert Simon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ACM/AAAI Allen Newell Award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Information Processing Language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Herbert Simon, J.C. Shaw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Simple Problem Solving actions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Lists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Dynamic Memory Allocation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Data Types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Recursion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List processing concept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Logic Theory Machine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Herbert Simon, J.C. Shaw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First AI program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Mimics human problem solving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Search Tree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Heuristics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List Processing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General Problem Solver</a:t>
            </a:r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Herbert Simon, J.C. Shaw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GPS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Intended as Universal Problem Solver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Formalized Symbolic Problems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Separated Knowledge from Strategy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Sources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Wikipedia:</a:t>
            </a:r>
          </a:p>
          <a:p>
            <a:pPr rtl="0" lvl="1" indent="-342900" marL="91440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1800" lang="en"/>
              <a:t>Allen Newell (https://en.wikipedia.org/wiki/Allen_Newell)</a:t>
            </a:r>
          </a:p>
          <a:p>
            <a:pPr rtl="0" lvl="1" indent="-342900" marL="91440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1800" lang="en"/>
              <a:t>General Problem Solver (https://en.wikipedia.org/wiki/General_Problem_Solver)</a:t>
            </a:r>
          </a:p>
          <a:p>
            <a:pPr rtl="0" lvl="1" indent="-342900" marL="91440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1800" lang="en"/>
              <a:t>Logic Theorist (https://en.wikipedia.org/wiki/Logic_Theorist)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www.acm.org </a:t>
            </a:r>
          </a:p>
          <a:p>
            <a:pPr rtl="0" lvl="1" indent="-342900" marL="91440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1800" lang="en"/>
              <a:t>AM Turing Award (http://amturing.acm.org/award_winners/newell_3167755.cfm)</a:t>
            </a:r>
          </a:p>
          <a:p>
            <a:pPr rtl="0" lvl="1" indent="-342900" marL="91440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1800" lang="en"/>
              <a:t>ACM AAAI Allen Newell Award (http://awards.acm.org/newell/)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http://www.umsl.edu/~piccininig/Newell%205.htm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potlight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