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8"/>
  </p:notesMasterIdLst>
  <p:sldIdLst>
    <p:sldId id="256" r:id="rId2"/>
    <p:sldId id="257" r:id="rId3"/>
    <p:sldId id="258" r:id="rId4"/>
    <p:sldId id="262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1" autoAdjust="0"/>
    <p:restoredTop sz="69681" autoAdjust="0"/>
  </p:normalViewPr>
  <p:slideViewPr>
    <p:cSldViewPr snapToGrid="0">
      <p:cViewPr varScale="1">
        <p:scale>
          <a:sx n="75" d="100"/>
          <a:sy n="75" d="100"/>
        </p:scale>
        <p:origin x="-114" y="-20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33A8AF-601C-48EE-B592-3BDBB8156827}" type="datetimeFigureOut">
              <a:rPr lang="en-US" smtClean="0"/>
              <a:pPr/>
              <a:t>2/2/2015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6B286-5180-4FB5-BCD8-0022D826F9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7265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A.M. Turing Award, sometimes referred to as the "Nobel Prize" of Computing, was named in honor of Alan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Mathison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Turing (1912–1954), a British mathematician and computer scientist. He made fundamental advances in computer architecture, algorithms, formalization of computing, and artificial intelligence. Turing was also instrumental in British code-breaking work during World War 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6B286-5180-4FB5-BCD8-0022D826F9B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9175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Studied at Cambridge University and worked at the</a:t>
            </a:r>
            <a:r>
              <a:rPr lang="en-US" baseline="0" dirty="0" smtClean="0"/>
              <a:t> University of Manchester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6B286-5180-4FB5-BCD8-0022D826F9B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3494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Describe</a:t>
            </a:r>
            <a:r>
              <a:rPr lang="en-US" baseline="0" dirty="0" smtClean="0"/>
              <a:t> German Enigma and the Bombe</a:t>
            </a:r>
          </a:p>
          <a:p>
            <a:r>
              <a:rPr lang="en-US" baseline="0" dirty="0" smtClean="0"/>
              <a:t>Worked out of small country house in Bletchley Park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6B286-5180-4FB5-BCD8-0022D826F9B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2039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Describe </a:t>
            </a:r>
            <a:r>
              <a:rPr lang="en-US" dirty="0" err="1" smtClean="0"/>
              <a:t>turing</a:t>
            </a:r>
            <a:r>
              <a:rPr lang="en-US" dirty="0" smtClean="0"/>
              <a:t> machine in photo</a:t>
            </a:r>
          </a:p>
          <a:p>
            <a:r>
              <a:rPr lang="en-US" dirty="0" smtClean="0"/>
              <a:t>Describe main points of paper</a:t>
            </a:r>
          </a:p>
          <a:p>
            <a:r>
              <a:rPr lang="en-US" dirty="0" smtClean="0"/>
              <a:t>Emphasize “Imitation Game”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6B286-5180-4FB5-BCD8-0022D826F9B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1206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Brief</a:t>
            </a:r>
            <a:r>
              <a:rPr lang="en-US" baseline="0" dirty="0" smtClean="0"/>
              <a:t> intro about Turing Award. Show video from Turing Award website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6B286-5180-4FB5-BCD8-0022D826F9B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6778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63F6-19BE-4A99-98FB-D16C138918DD}" type="datetimeFigureOut">
              <a:rPr lang="en-US" smtClean="0"/>
              <a:pPr/>
              <a:t>2/2/2015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0B5A9-0014-4E71-984B-03991D452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0111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63F6-19BE-4A99-98FB-D16C138918DD}" type="datetimeFigureOut">
              <a:rPr lang="en-US" smtClean="0"/>
              <a:pPr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0B5A9-0014-4E71-984B-03991D452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1607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63F6-19BE-4A99-98FB-D16C138918DD}" type="datetimeFigureOut">
              <a:rPr lang="en-US" smtClean="0"/>
              <a:pPr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0B5A9-0014-4E71-984B-03991D452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7672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63F6-19BE-4A99-98FB-D16C138918DD}" type="datetimeFigureOut">
              <a:rPr lang="en-US" smtClean="0"/>
              <a:pPr/>
              <a:t>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0B5A9-0014-4E71-984B-03991D452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321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63F6-19BE-4A99-98FB-D16C138918DD}" type="datetimeFigureOut">
              <a:rPr lang="en-US" smtClean="0"/>
              <a:pPr/>
              <a:t>2/2/2015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0B5A9-0014-4E71-984B-03991D452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8176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63F6-19BE-4A99-98FB-D16C138918DD}" type="datetimeFigureOut">
              <a:rPr lang="en-US" smtClean="0"/>
              <a:pPr/>
              <a:t>2/2/2015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0B5A9-0014-4E71-984B-03991D452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3524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63F6-19BE-4A99-98FB-D16C138918DD}" type="datetimeFigureOut">
              <a:rPr lang="en-US" smtClean="0"/>
              <a:pPr/>
              <a:t>2/2/2015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0B5A9-0014-4E71-984B-03991D452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256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63F6-19BE-4A99-98FB-D16C138918DD}" type="datetimeFigureOut">
              <a:rPr lang="en-US" smtClean="0"/>
              <a:pPr/>
              <a:t>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5D30B5A9-0014-4E71-984B-03991D452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52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tx2"/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63F6-19BE-4A99-98FB-D16C138918DD}" type="datetimeFigureOut">
              <a:rPr lang="en-US" smtClean="0"/>
              <a:pPr/>
              <a:t>2/2/2015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0B5A9-0014-4E71-984B-03991D452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1212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63F6-19BE-4A99-98FB-D16C138918DD}" type="datetimeFigureOut">
              <a:rPr lang="en-US" smtClean="0"/>
              <a:pPr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0B5A9-0014-4E71-984B-03991D452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8312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63F6-19BE-4A99-98FB-D16C138918DD}" type="datetimeFigureOut">
              <a:rPr lang="en-US" smtClean="0"/>
              <a:pPr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0B5A9-0014-4E71-984B-03991D452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4493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42B63F6-19BE-4A99-98FB-D16C138918DD}" type="datetimeFigureOut">
              <a:rPr lang="en-US" smtClean="0"/>
              <a:pPr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tx1">
                    <a:alpha val="20000"/>
                  </a:schemeClr>
                </a:solidFill>
                <a:latin typeface="+mj-lt"/>
              </a:defRPr>
            </a:lvl1pPr>
          </a:lstStyle>
          <a:p>
            <a:fld id="{5D30B5A9-0014-4E71-984B-03991D452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3575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 smtClean="0">
                <a:latin typeface="Letter Gothic Std" panose="020B0409020202030304" pitchFamily="49" charset="0"/>
              </a:rPr>
              <a:t>Alan M. Turing</a:t>
            </a:r>
            <a:br>
              <a:rPr lang="en-US" sz="5400" dirty="0" smtClean="0">
                <a:latin typeface="Letter Gothic Std" panose="020B0409020202030304" pitchFamily="49" charset="0"/>
              </a:rPr>
            </a:br>
            <a:r>
              <a:rPr lang="en-US" sz="4400" dirty="0" smtClean="0">
                <a:latin typeface="Letter Gothic Std" panose="020B0409020202030304" pitchFamily="49" charset="0"/>
              </a:rPr>
              <a:t>(1912-1954)</a:t>
            </a:r>
            <a:endParaRPr lang="en-US" sz="4400" dirty="0">
              <a:latin typeface="Letter Gothic Std" panose="020B0409020202030304" pitchFamily="49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Letter Gothic Std" panose="020B0409020202030304" pitchFamily="49" charset="0"/>
              </a:rPr>
              <a:t>A Natalie Cluck Presentation</a:t>
            </a:r>
            <a:endParaRPr lang="en-US" sz="2400" dirty="0">
              <a:latin typeface="Letter Gothic Std" panose="020B0409020202030304" pitchFamily="49" charset="0"/>
            </a:endParaRPr>
          </a:p>
        </p:txBody>
      </p:sp>
      <p:pic>
        <p:nvPicPr>
          <p:cNvPr id="1026" name="Picture 2" descr="Alan Tur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19757" y="422316"/>
            <a:ext cx="4766047" cy="600798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309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was Alan Turing?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8289" y="2323986"/>
            <a:ext cx="7601710" cy="1451956"/>
          </a:xfrm>
        </p:spPr>
        <p:txBody>
          <a:bodyPr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An English </a:t>
            </a:r>
            <a:r>
              <a:rPr lang="en-US" sz="2800" b="1" dirty="0" smtClean="0">
                <a:solidFill>
                  <a:schemeClr val="tx1"/>
                </a:solidFill>
              </a:rPr>
              <a:t>mathematician</a:t>
            </a:r>
            <a:r>
              <a:rPr lang="en-US" sz="2800" dirty="0" smtClean="0">
                <a:solidFill>
                  <a:schemeClr val="tx1"/>
                </a:solidFill>
              </a:rPr>
              <a:t>, a </a:t>
            </a:r>
            <a:r>
              <a:rPr lang="en-US" sz="2800" b="1" dirty="0" smtClean="0">
                <a:solidFill>
                  <a:schemeClr val="tx1"/>
                </a:solidFill>
              </a:rPr>
              <a:t>cryptanalyst</a:t>
            </a:r>
            <a:r>
              <a:rPr lang="en-US" sz="2800" dirty="0" smtClean="0">
                <a:solidFill>
                  <a:schemeClr val="tx1"/>
                </a:solidFill>
              </a:rPr>
              <a:t>, a </a:t>
            </a:r>
            <a:r>
              <a:rPr lang="en-US" sz="2800" b="1" dirty="0" smtClean="0">
                <a:solidFill>
                  <a:schemeClr val="tx1"/>
                </a:solidFill>
              </a:rPr>
              <a:t>logician</a:t>
            </a:r>
            <a:r>
              <a:rPr lang="en-US" sz="2800" dirty="0" smtClean="0">
                <a:solidFill>
                  <a:schemeClr val="tx1"/>
                </a:solidFill>
              </a:rPr>
              <a:t>, a </a:t>
            </a:r>
            <a:r>
              <a:rPr lang="en-US" sz="2800" b="1" dirty="0" smtClean="0">
                <a:solidFill>
                  <a:schemeClr val="tx1"/>
                </a:solidFill>
              </a:rPr>
              <a:t>philosopher</a:t>
            </a:r>
            <a:r>
              <a:rPr lang="en-US" sz="2800" dirty="0" smtClean="0">
                <a:solidFill>
                  <a:schemeClr val="tx1"/>
                </a:solidFill>
              </a:rPr>
              <a:t>, a pioneer in </a:t>
            </a:r>
            <a:r>
              <a:rPr lang="en-US" sz="2800" b="1" dirty="0" smtClean="0">
                <a:solidFill>
                  <a:schemeClr val="tx1"/>
                </a:solidFill>
              </a:rPr>
              <a:t>computer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science</a:t>
            </a:r>
            <a:r>
              <a:rPr lang="en-US" sz="2800" dirty="0" smtClean="0">
                <a:solidFill>
                  <a:schemeClr val="tx1"/>
                </a:solidFill>
              </a:rPr>
              <a:t>, a marathon and ultra distance </a:t>
            </a:r>
            <a:r>
              <a:rPr lang="en-US" sz="2800" b="1" dirty="0" smtClean="0">
                <a:solidFill>
                  <a:schemeClr val="tx1"/>
                </a:solidFill>
              </a:rPr>
              <a:t>runner</a:t>
            </a:r>
            <a:r>
              <a:rPr lang="en-US" sz="2800" dirty="0" smtClean="0">
                <a:solidFill>
                  <a:schemeClr val="tx1"/>
                </a:solidFill>
              </a:rPr>
              <a:t>.</a:t>
            </a:r>
            <a:endParaRPr lang="en-US" sz="2800" dirty="0">
              <a:solidFill>
                <a:schemeClr val="tx1"/>
              </a:solidFill>
            </a:endParaRPr>
          </a:p>
          <a:p>
            <a:pPr marL="0" indent="0" algn="r">
              <a:lnSpc>
                <a:spcPct val="100000"/>
              </a:lnSpc>
              <a:buNone/>
            </a:pPr>
            <a:endParaRPr lang="en-US" sz="2800" dirty="0" smtClean="0">
              <a:solidFill>
                <a:schemeClr val="tx1"/>
              </a:solidFill>
            </a:endParaRPr>
          </a:p>
          <a:p>
            <a:pPr marL="0" indent="0" algn="r">
              <a:lnSpc>
                <a:spcPct val="100000"/>
              </a:lnSpc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Known for deciphering </a:t>
            </a:r>
            <a:r>
              <a:rPr lang="en-US" sz="2800" b="1" dirty="0" smtClean="0">
                <a:solidFill>
                  <a:schemeClr val="tx1"/>
                </a:solidFill>
              </a:rPr>
              <a:t>German Enigma </a:t>
            </a:r>
            <a:r>
              <a:rPr lang="en-US" sz="2800" dirty="0" smtClean="0">
                <a:solidFill>
                  <a:schemeClr val="tx1"/>
                </a:solidFill>
              </a:rPr>
              <a:t>machine encrypted messages, the </a:t>
            </a:r>
            <a:r>
              <a:rPr lang="en-US" sz="2800" b="1" dirty="0" smtClean="0">
                <a:solidFill>
                  <a:schemeClr val="tx1"/>
                </a:solidFill>
              </a:rPr>
              <a:t>Turing machine</a:t>
            </a:r>
            <a:r>
              <a:rPr lang="en-US" sz="2800" dirty="0" smtClean="0">
                <a:solidFill>
                  <a:schemeClr val="tx1"/>
                </a:solidFill>
              </a:rPr>
              <a:t>, and for being the father of </a:t>
            </a:r>
            <a:r>
              <a:rPr lang="en-US" sz="2800" b="1" dirty="0" smtClean="0">
                <a:solidFill>
                  <a:schemeClr val="tx1"/>
                </a:solidFill>
              </a:rPr>
              <a:t>theoretical computer science and artificial intelligence. </a:t>
            </a:r>
          </a:p>
          <a:p>
            <a:pPr marL="0" indent="0" algn="r">
              <a:lnSpc>
                <a:spcPct val="100000"/>
              </a:lnSpc>
              <a:buNone/>
            </a:pP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2052" name="Picture 4" descr="https://anilkseth.files.wordpress.com/2014/12/ig_benedic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97" r="15924"/>
          <a:stretch/>
        </p:blipFill>
        <p:spPr bwMode="auto">
          <a:xfrm>
            <a:off x="0" y="3697541"/>
            <a:ext cx="3828288" cy="3160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2788" y="2323986"/>
            <a:ext cx="1147947" cy="215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09888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>
        <p15:prstTrans prst="prestige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Enigma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5411915" cy="3766185"/>
          </a:xfrm>
        </p:spPr>
        <p:txBody>
          <a:bodyPr>
            <a:noAutofit/>
          </a:bodyPr>
          <a:lstStyle/>
          <a:p>
            <a:r>
              <a:rPr lang="en-US" sz="2800" dirty="0" smtClean="0"/>
              <a:t>In </a:t>
            </a:r>
            <a:r>
              <a:rPr lang="en-US" sz="2800" b="1" dirty="0" smtClean="0"/>
              <a:t>World War II</a:t>
            </a:r>
            <a:r>
              <a:rPr lang="en-US" sz="2800" dirty="0" smtClean="0"/>
              <a:t>, Turing played a vital role in the deciphering of messages encrypted by the </a:t>
            </a:r>
            <a:r>
              <a:rPr lang="en-US" sz="2800" b="1" dirty="0" smtClean="0"/>
              <a:t>German Enigma machine</a:t>
            </a:r>
            <a:r>
              <a:rPr lang="en-US" sz="2800" dirty="0" smtClean="0"/>
              <a:t>, which provided vital intelligence for the Allies.</a:t>
            </a:r>
          </a:p>
          <a:p>
            <a:r>
              <a:rPr lang="en-US" sz="2800" dirty="0" smtClean="0"/>
              <a:t>He lead the team that designed the </a:t>
            </a:r>
            <a:r>
              <a:rPr lang="en-US" sz="2800" b="1" dirty="0" smtClean="0"/>
              <a:t>Bombe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Worked out of </a:t>
            </a:r>
            <a:r>
              <a:rPr lang="en-US" sz="2800" b="1" dirty="0" smtClean="0"/>
              <a:t>Bletchley Park</a:t>
            </a:r>
            <a:r>
              <a:rPr lang="en-US" sz="2800" dirty="0" smtClean="0"/>
              <a:t>, located half-way between Oxford and Cambridge.</a:t>
            </a:r>
            <a:endParaRPr lang="en-US" sz="2800" dirty="0"/>
          </a:p>
        </p:txBody>
      </p:sp>
      <p:pic>
        <p:nvPicPr>
          <p:cNvPr id="3074" name="Picture 2" descr="https://sp.yimg.com/ib/th?id=HN.608023475257672827&amp;pid=15.1&amp;P=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257" y="1328632"/>
            <a:ext cx="5341428" cy="400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364890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Turing Machine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Turing’s aim was to show that there are tasks that these machines are </a:t>
            </a:r>
            <a:r>
              <a:rPr lang="en-US" b="1" i="1" dirty="0" smtClean="0"/>
              <a:t>unable</a:t>
            </a:r>
            <a:r>
              <a:rPr lang="en-US" b="1" dirty="0" smtClean="0"/>
              <a:t> </a:t>
            </a:r>
            <a:r>
              <a:rPr lang="en-US" b="1" i="1" dirty="0" smtClean="0"/>
              <a:t>to</a:t>
            </a:r>
            <a:r>
              <a:rPr lang="en-US" b="1" dirty="0" smtClean="0"/>
              <a:t> </a:t>
            </a:r>
            <a:r>
              <a:rPr lang="en-US" b="1" i="1" dirty="0" smtClean="0"/>
              <a:t>perform</a:t>
            </a:r>
            <a:r>
              <a:rPr lang="en-US" dirty="0" smtClean="0"/>
              <a:t>, even given </a:t>
            </a:r>
            <a:r>
              <a:rPr lang="en-US" b="1" i="1" dirty="0" smtClean="0"/>
              <a:t>unlimited</a:t>
            </a:r>
            <a:r>
              <a:rPr lang="en-US" dirty="0" smtClean="0"/>
              <a:t> working memory and </a:t>
            </a:r>
            <a:r>
              <a:rPr lang="en-US" b="1" i="1" dirty="0" smtClean="0"/>
              <a:t>unlimited</a:t>
            </a:r>
            <a:r>
              <a:rPr lang="en-US" dirty="0" smtClean="0"/>
              <a:t> time.</a:t>
            </a:r>
          </a:p>
          <a:p>
            <a:r>
              <a:rPr lang="en-US" dirty="0" smtClean="0"/>
              <a:t>Wrote famous research piece entitled “Computing Machinery and Intelligence,” in which he proposes the question:</a:t>
            </a:r>
          </a:p>
          <a:p>
            <a:pPr algn="ctr"/>
            <a:r>
              <a:rPr lang="en-US" sz="2800" b="1" dirty="0" smtClean="0"/>
              <a:t> “Can machines think?”</a:t>
            </a:r>
          </a:p>
          <a:p>
            <a:endParaRPr lang="en-US" dirty="0"/>
          </a:p>
        </p:txBody>
      </p:sp>
      <p:pic>
        <p:nvPicPr>
          <p:cNvPr id="7" name="Picture 2" descr="http://upload.wikimedia.org/wikipedia/en/thumb/b/bb/Turing_machine_1.JPG/1024px-Turing_machine_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2610" y="1269754"/>
            <a:ext cx="7146811" cy="4369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656916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Turing Award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ACM’s most prestigious technical award given to an individual selected for contributions of a technical nature made to the computing community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907484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4" y="499532"/>
            <a:ext cx="10772775" cy="6038919"/>
          </a:xfrm>
        </p:spPr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4684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tropolitan" id="{4C5440D6-04D2-4954-96CF-F251137069B2}" vid="{D5487D36-20B9-4AF8-9845-4EE893DA08C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Metropolitan</Template>
  <TotalTime>247</TotalTime>
  <Words>322</Words>
  <Application>Microsoft Office PowerPoint</Application>
  <PresentationFormat>Custom</PresentationFormat>
  <Paragraphs>30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Metropolitan</vt:lpstr>
      <vt:lpstr>Alan M. Turing (1912-1954)</vt:lpstr>
      <vt:lpstr>Who was Alan Turing?</vt:lpstr>
      <vt:lpstr>The Enigma</vt:lpstr>
      <vt:lpstr>The Turing Machine</vt:lpstr>
      <vt:lpstr>The Turing Award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Alan Turing</dc:title>
  <dc:creator>Natalie Cluck</dc:creator>
  <cp:lastModifiedBy>schaefer</cp:lastModifiedBy>
  <cp:revision>12</cp:revision>
  <dcterms:created xsi:type="dcterms:W3CDTF">2015-01-25T02:30:20Z</dcterms:created>
  <dcterms:modified xsi:type="dcterms:W3CDTF">2015-02-02T15:22:24Z</dcterms:modified>
</cp:coreProperties>
</file>