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handoutMasterIdLst>
    <p:handoutMasterId r:id="rId53"/>
  </p:handoutMasterIdLst>
  <p:sldIdLst>
    <p:sldId id="554" r:id="rId2"/>
    <p:sldId id="484" r:id="rId3"/>
    <p:sldId id="513" r:id="rId4"/>
    <p:sldId id="485" r:id="rId5"/>
    <p:sldId id="553" r:id="rId6"/>
    <p:sldId id="491" r:id="rId7"/>
    <p:sldId id="493" r:id="rId8"/>
    <p:sldId id="488" r:id="rId9"/>
    <p:sldId id="511" r:id="rId10"/>
    <p:sldId id="512" r:id="rId11"/>
    <p:sldId id="494" r:id="rId12"/>
    <p:sldId id="496" r:id="rId13"/>
    <p:sldId id="497" r:id="rId14"/>
    <p:sldId id="495" r:id="rId15"/>
    <p:sldId id="499" r:id="rId16"/>
    <p:sldId id="500" r:id="rId17"/>
    <p:sldId id="503" r:id="rId18"/>
    <p:sldId id="502" r:id="rId19"/>
    <p:sldId id="504" r:id="rId20"/>
    <p:sldId id="508" r:id="rId21"/>
    <p:sldId id="507" r:id="rId22"/>
    <p:sldId id="509" r:id="rId23"/>
    <p:sldId id="506" r:id="rId24"/>
    <p:sldId id="505" r:id="rId25"/>
    <p:sldId id="514" r:id="rId26"/>
    <p:sldId id="518" r:id="rId27"/>
    <p:sldId id="519" r:id="rId28"/>
    <p:sldId id="520" r:id="rId29"/>
    <p:sldId id="521" r:id="rId30"/>
    <p:sldId id="556" r:id="rId31"/>
    <p:sldId id="522" r:id="rId32"/>
    <p:sldId id="523" r:id="rId33"/>
    <p:sldId id="524" r:id="rId34"/>
    <p:sldId id="525" r:id="rId35"/>
    <p:sldId id="526" r:id="rId36"/>
    <p:sldId id="527" r:id="rId37"/>
    <p:sldId id="528" r:id="rId38"/>
    <p:sldId id="557" r:id="rId39"/>
    <p:sldId id="529" r:id="rId40"/>
    <p:sldId id="530" r:id="rId41"/>
    <p:sldId id="531" r:id="rId42"/>
    <p:sldId id="532" r:id="rId43"/>
    <p:sldId id="533" r:id="rId44"/>
    <p:sldId id="534" r:id="rId45"/>
    <p:sldId id="535" r:id="rId46"/>
    <p:sldId id="536" r:id="rId47"/>
    <p:sldId id="537" r:id="rId48"/>
    <p:sldId id="538" r:id="rId49"/>
    <p:sldId id="552" r:id="rId50"/>
    <p:sldId id="555" r:id="rId51"/>
  </p:sldIdLst>
  <p:sldSz cx="9144000" cy="6858000" type="screen4x3"/>
  <p:notesSz cx="7315200" cy="9601200"/>
  <p:defaultTextStyle>
    <a:defPPr>
      <a:defRPr lang="en-US"/>
    </a:defPPr>
    <a:lvl1pPr algn="l" rtl="0" fontAlgn="base">
      <a:spcBef>
        <a:spcPct val="0"/>
      </a:spcBef>
      <a:spcAft>
        <a:spcPct val="0"/>
      </a:spcAft>
      <a:defRPr sz="2400" b="1" kern="1200">
        <a:solidFill>
          <a:schemeClr val="tx1"/>
        </a:solidFill>
        <a:latin typeface="Times New Roman" charset="0"/>
        <a:ea typeface="ＭＳ Ｐゴシック" charset="-128"/>
        <a:cs typeface="+mn-cs"/>
      </a:defRPr>
    </a:lvl1pPr>
    <a:lvl2pPr marL="457200" algn="l" rtl="0" fontAlgn="base">
      <a:spcBef>
        <a:spcPct val="0"/>
      </a:spcBef>
      <a:spcAft>
        <a:spcPct val="0"/>
      </a:spcAft>
      <a:defRPr sz="2400" b="1" kern="1200">
        <a:solidFill>
          <a:schemeClr val="tx1"/>
        </a:solidFill>
        <a:latin typeface="Times New Roman" charset="0"/>
        <a:ea typeface="ＭＳ Ｐゴシック" charset="-128"/>
        <a:cs typeface="+mn-cs"/>
      </a:defRPr>
    </a:lvl2pPr>
    <a:lvl3pPr marL="914400" algn="l" rtl="0" fontAlgn="base">
      <a:spcBef>
        <a:spcPct val="0"/>
      </a:spcBef>
      <a:spcAft>
        <a:spcPct val="0"/>
      </a:spcAft>
      <a:defRPr sz="2400" b="1" kern="1200">
        <a:solidFill>
          <a:schemeClr val="tx1"/>
        </a:solidFill>
        <a:latin typeface="Times New Roman" charset="0"/>
        <a:ea typeface="ＭＳ Ｐゴシック" charset="-128"/>
        <a:cs typeface="+mn-cs"/>
      </a:defRPr>
    </a:lvl3pPr>
    <a:lvl4pPr marL="1371600" algn="l" rtl="0" fontAlgn="base">
      <a:spcBef>
        <a:spcPct val="0"/>
      </a:spcBef>
      <a:spcAft>
        <a:spcPct val="0"/>
      </a:spcAft>
      <a:defRPr sz="2400" b="1" kern="1200">
        <a:solidFill>
          <a:schemeClr val="tx1"/>
        </a:solidFill>
        <a:latin typeface="Times New Roman" charset="0"/>
        <a:ea typeface="ＭＳ Ｐゴシック" charset="-128"/>
        <a:cs typeface="+mn-cs"/>
      </a:defRPr>
    </a:lvl4pPr>
    <a:lvl5pPr marL="1828800" algn="l" rtl="0" fontAlgn="base">
      <a:spcBef>
        <a:spcPct val="0"/>
      </a:spcBef>
      <a:spcAft>
        <a:spcPct val="0"/>
      </a:spcAft>
      <a:defRPr sz="2400" b="1" kern="1200">
        <a:solidFill>
          <a:schemeClr val="tx1"/>
        </a:solidFill>
        <a:latin typeface="Times New Roman" charset="0"/>
        <a:ea typeface="ＭＳ Ｐゴシック" charset="-128"/>
        <a:cs typeface="+mn-cs"/>
      </a:defRPr>
    </a:lvl5pPr>
    <a:lvl6pPr marL="2286000" algn="l" defTabSz="914400" rtl="0" eaLnBrk="1" latinLnBrk="0" hangingPunct="1">
      <a:defRPr sz="2400" b="1" kern="1200">
        <a:solidFill>
          <a:schemeClr val="tx1"/>
        </a:solidFill>
        <a:latin typeface="Times New Roman" charset="0"/>
        <a:ea typeface="ＭＳ Ｐゴシック" charset="-128"/>
        <a:cs typeface="+mn-cs"/>
      </a:defRPr>
    </a:lvl6pPr>
    <a:lvl7pPr marL="2743200" algn="l" defTabSz="914400" rtl="0" eaLnBrk="1" latinLnBrk="0" hangingPunct="1">
      <a:defRPr sz="2400" b="1" kern="1200">
        <a:solidFill>
          <a:schemeClr val="tx1"/>
        </a:solidFill>
        <a:latin typeface="Times New Roman" charset="0"/>
        <a:ea typeface="ＭＳ Ｐゴシック" charset="-128"/>
        <a:cs typeface="+mn-cs"/>
      </a:defRPr>
    </a:lvl7pPr>
    <a:lvl8pPr marL="3200400" algn="l" defTabSz="914400" rtl="0" eaLnBrk="1" latinLnBrk="0" hangingPunct="1">
      <a:defRPr sz="2400" b="1" kern="1200">
        <a:solidFill>
          <a:schemeClr val="tx1"/>
        </a:solidFill>
        <a:latin typeface="Times New Roman" charset="0"/>
        <a:ea typeface="ＭＳ Ｐゴシック" charset="-128"/>
        <a:cs typeface="+mn-cs"/>
      </a:defRPr>
    </a:lvl8pPr>
    <a:lvl9pPr marL="3657600" algn="l" defTabSz="914400" rtl="0" eaLnBrk="1" latinLnBrk="0" hangingPunct="1">
      <a:defRPr sz="24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4319">
          <p15:clr>
            <a:srgbClr val="A4A3A4"/>
          </p15:clr>
        </p15:guide>
        <p15:guide id="2" pos="57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a:srgbClr val="C5ECFF"/>
    <a:srgbClr val="FF0000"/>
    <a:srgbClr val="33CC33"/>
    <a:srgbClr val="99FF33"/>
    <a:srgbClr val="002E5C"/>
    <a:srgbClr val="FFF1B3"/>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18"/>
    <p:restoredTop sz="94635"/>
  </p:normalViewPr>
  <p:slideViewPr>
    <p:cSldViewPr showGuides="1">
      <p:cViewPr>
        <p:scale>
          <a:sx n="100" d="100"/>
          <a:sy n="100" d="100"/>
        </p:scale>
        <p:origin x="1584" y="672"/>
      </p:cViewPr>
      <p:guideLst>
        <p:guide orient="horz" pos="4319"/>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170238" cy="479425"/>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ea typeface="ＭＳ Ｐゴシック" charset="0"/>
                <a:cs typeface="+mn-cs"/>
              </a:defRPr>
            </a:lvl1pPr>
          </a:lstStyle>
          <a:p>
            <a:pPr>
              <a:defRPr/>
            </a:pPr>
            <a:endParaRPr lang="en-US"/>
          </a:p>
        </p:txBody>
      </p:sp>
      <p:sp>
        <p:nvSpPr>
          <p:cNvPr id="25603" name="Rectangle 3"/>
          <p:cNvSpPr>
            <a:spLocks noGrp="1" noChangeArrowheads="1"/>
          </p:cNvSpPr>
          <p:nvPr>
            <p:ph type="dt" sz="quarter" idx="1"/>
          </p:nvPr>
        </p:nvSpPr>
        <p:spPr bwMode="auto">
          <a:xfrm>
            <a:off x="4144963" y="0"/>
            <a:ext cx="3170237" cy="479425"/>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ea typeface="ＭＳ Ｐゴシック" charset="0"/>
                <a:cs typeface="+mn-cs"/>
              </a:defRPr>
            </a:lvl1pPr>
          </a:lstStyle>
          <a:p>
            <a:pPr>
              <a:defRPr/>
            </a:pPr>
            <a:endParaRPr lang="en-US"/>
          </a:p>
        </p:txBody>
      </p:sp>
      <p:sp>
        <p:nvSpPr>
          <p:cNvPr id="25604" name="Rectangle 4"/>
          <p:cNvSpPr>
            <a:spLocks noGrp="1" noChangeArrowheads="1"/>
          </p:cNvSpPr>
          <p:nvPr>
            <p:ph type="ftr" sz="quarter" idx="2"/>
          </p:nvPr>
        </p:nvSpPr>
        <p:spPr bwMode="auto">
          <a:xfrm>
            <a:off x="0" y="9121775"/>
            <a:ext cx="3170238" cy="479425"/>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ea typeface="ＭＳ Ｐゴシック" charset="0"/>
                <a:cs typeface="+mn-cs"/>
              </a:defRPr>
            </a:lvl1pPr>
          </a:lstStyle>
          <a:p>
            <a:pPr>
              <a:defRPr/>
            </a:pPr>
            <a:endParaRPr lang="en-US"/>
          </a:p>
        </p:txBody>
      </p:sp>
      <p:sp>
        <p:nvSpPr>
          <p:cNvPr id="25605" name="Rectangle 5"/>
          <p:cNvSpPr>
            <a:spLocks noGrp="1" noChangeArrowheads="1"/>
          </p:cNvSpPr>
          <p:nvPr>
            <p:ph type="sldNum" sz="quarter" idx="3"/>
          </p:nvPr>
        </p:nvSpPr>
        <p:spPr bwMode="auto">
          <a:xfrm>
            <a:off x="4144963" y="9121775"/>
            <a:ext cx="3170237" cy="479425"/>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fld id="{86A551CE-DBA9-2144-AC37-2F11FB8366ED}" type="slidenum">
              <a:rPr lang="en-US" altLang="en-US"/>
              <a:pPr/>
              <a:t>‹#›</a:t>
            </a:fld>
            <a:endParaRPr lang="en-US" altLang="en-US"/>
          </a:p>
        </p:txBody>
      </p:sp>
    </p:spTree>
    <p:extLst>
      <p:ext uri="{BB962C8B-B14F-4D97-AF65-F5344CB8AC3E}">
        <p14:creationId xmlns:p14="http://schemas.microsoft.com/office/powerpoint/2010/main" val="128643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170238" cy="479425"/>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ea typeface="ＭＳ Ｐゴシック" charset="0"/>
                <a:cs typeface="+mn-cs"/>
              </a:defRPr>
            </a:lvl1pPr>
          </a:lstStyle>
          <a:p>
            <a:pPr>
              <a:defRPr/>
            </a:pPr>
            <a:endParaRPr lang="en-US"/>
          </a:p>
        </p:txBody>
      </p:sp>
      <p:sp>
        <p:nvSpPr>
          <p:cNvPr id="23555" name="Rectangle 3"/>
          <p:cNvSpPr>
            <a:spLocks noGrp="1" noChangeArrowheads="1"/>
          </p:cNvSpPr>
          <p:nvPr>
            <p:ph type="dt" idx="1"/>
          </p:nvPr>
        </p:nvSpPr>
        <p:spPr bwMode="auto">
          <a:xfrm>
            <a:off x="4144963" y="0"/>
            <a:ext cx="3170237" cy="479425"/>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ea typeface="ＭＳ Ｐゴシック" charset="0"/>
                <a:cs typeface="+mn-cs"/>
              </a:defRPr>
            </a:lvl1pPr>
          </a:lstStyle>
          <a:p>
            <a:pPr>
              <a:defRPr/>
            </a:pPr>
            <a:endParaRPr lang="en-US"/>
          </a:p>
        </p:txBody>
      </p:sp>
      <p:sp>
        <p:nvSpPr>
          <p:cNvPr id="2355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3557" name="Rectangle 5"/>
          <p:cNvSpPr>
            <a:spLocks noGrp="1" noChangeArrowheads="1"/>
          </p:cNvSpPr>
          <p:nvPr>
            <p:ph type="body" sz="quarter" idx="3"/>
          </p:nvPr>
        </p:nvSpPr>
        <p:spPr bwMode="auto">
          <a:xfrm>
            <a:off x="974725" y="4560888"/>
            <a:ext cx="5365750" cy="4319587"/>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3558" name="Rectangle 6"/>
          <p:cNvSpPr>
            <a:spLocks noGrp="1" noChangeArrowheads="1"/>
          </p:cNvSpPr>
          <p:nvPr>
            <p:ph type="ftr" sz="quarter" idx="4"/>
          </p:nvPr>
        </p:nvSpPr>
        <p:spPr bwMode="auto">
          <a:xfrm>
            <a:off x="0" y="9121775"/>
            <a:ext cx="3170238" cy="479425"/>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ea typeface="ＭＳ Ｐゴシック" charset="0"/>
                <a:cs typeface="+mn-cs"/>
              </a:defRPr>
            </a:lvl1pPr>
          </a:lstStyle>
          <a:p>
            <a:pPr>
              <a:defRPr/>
            </a:pPr>
            <a:endParaRPr lang="en-US"/>
          </a:p>
        </p:txBody>
      </p:sp>
      <p:sp>
        <p:nvSpPr>
          <p:cNvPr id="23559" name="Rectangle 7"/>
          <p:cNvSpPr>
            <a:spLocks noGrp="1" noChangeArrowheads="1"/>
          </p:cNvSpPr>
          <p:nvPr>
            <p:ph type="sldNum" sz="quarter" idx="5"/>
          </p:nvPr>
        </p:nvSpPr>
        <p:spPr bwMode="auto">
          <a:xfrm>
            <a:off x="4144963" y="9121775"/>
            <a:ext cx="3170237" cy="479425"/>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fld id="{9C64CEB3-2D01-EE46-BD20-9B8F1C883379}" type="slidenum">
              <a:rPr lang="en-US" altLang="en-US"/>
              <a:pPr/>
              <a:t>‹#›</a:t>
            </a:fld>
            <a:endParaRPr lang="en-US" altLang="en-US"/>
          </a:p>
        </p:txBody>
      </p:sp>
    </p:spTree>
    <p:extLst>
      <p:ext uri="{BB962C8B-B14F-4D97-AF65-F5344CB8AC3E}">
        <p14:creationId xmlns:p14="http://schemas.microsoft.com/office/powerpoint/2010/main" val="11500939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a:ea typeface="ＭＳ Ｐゴシック" charset="-128"/>
              </a:rPr>
              <a:t>Welcome to the Introduction to AI Robotics series. I’m Dr. Robin Murphy and this podcast on on Simultaneously Localization and Mapping as well as exploration. Simultaneous localization and Mapping  or SLAM relies on complex probabilistic methods which I will be able to cover only at a high level, so I would recommend Probablistic Robotics by Thrun for more details.  This podcast will attempt to answer…</a:t>
            </a: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F01152B-CF14-AE40-98F4-E9CE5F87DD27}" type="slidenum">
              <a:rPr lang="en-US" altLang="en-US" sz="1300"/>
              <a:pPr eaLnBrk="1" hangingPunct="1"/>
              <a:t>1</a:t>
            </a:fld>
            <a:endParaRPr lang="en-US" altLang="en-US" sz="1300"/>
          </a:p>
        </p:txBody>
      </p:sp>
    </p:spTree>
    <p:extLst>
      <p:ext uri="{BB962C8B-B14F-4D97-AF65-F5344CB8AC3E}">
        <p14:creationId xmlns:p14="http://schemas.microsoft.com/office/powerpoint/2010/main" val="1747377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9573DC0B-620F-3746-BBB4-12D1976486E6}" type="slidenum">
              <a:rPr lang="en-US" altLang="en-US" sz="1300"/>
              <a:pPr eaLnBrk="1" hangingPunct="1"/>
              <a:t>2</a:t>
            </a:fld>
            <a:endParaRPr lang="en-US" altLang="en-US" sz="1300"/>
          </a:p>
        </p:txBody>
      </p:sp>
      <p:sp>
        <p:nvSpPr>
          <p:cNvPr id="3983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98339"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335492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smtClean="0">
              <a:cs typeface="+mn-cs"/>
            </a:endParaRP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0FB46C40-7D7E-334B-9910-5E9CC4C8347A}" type="slidenum">
              <a:rPr lang="en-US" altLang="en-US" sz="1300"/>
              <a:pPr eaLnBrk="1" hangingPunct="1"/>
              <a:t>3</a:t>
            </a:fld>
            <a:endParaRPr lang="en-US" altLang="en-US" sz="1300"/>
          </a:p>
        </p:txBody>
      </p:sp>
    </p:spTree>
    <p:extLst>
      <p:ext uri="{BB962C8B-B14F-4D97-AF65-F5344CB8AC3E}">
        <p14:creationId xmlns:p14="http://schemas.microsoft.com/office/powerpoint/2010/main" val="12296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6170A8D4-636B-7744-9DC1-1FAEF3D5C2DE}" type="slidenum">
              <a:rPr lang="en-US" altLang="en-US" sz="1300"/>
              <a:pPr eaLnBrk="1" hangingPunct="1"/>
              <a:t>4</a:t>
            </a:fld>
            <a:endParaRPr lang="en-US" altLang="en-US" sz="1300"/>
          </a:p>
        </p:txBody>
      </p:sp>
      <p:sp>
        <p:nvSpPr>
          <p:cNvPr id="3993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99363"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805049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smtClean="0">
              <a:cs typeface="+mn-cs"/>
            </a:endParaRP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8F9F12C4-124E-9841-A289-26479EDE8E12}" type="slidenum">
              <a:rPr lang="en-US" altLang="en-US" sz="1300"/>
              <a:pPr eaLnBrk="1" hangingPunct="1"/>
              <a:t>5</a:t>
            </a:fld>
            <a:endParaRPr lang="en-US" altLang="en-US" sz="1300"/>
          </a:p>
        </p:txBody>
      </p:sp>
    </p:spTree>
    <p:extLst>
      <p:ext uri="{BB962C8B-B14F-4D97-AF65-F5344CB8AC3E}">
        <p14:creationId xmlns:p14="http://schemas.microsoft.com/office/powerpoint/2010/main" val="1325046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8BF7200D-E0D3-CA42-AD4B-B8481E72DAC1}" type="slidenum">
              <a:rPr lang="en-US" altLang="en-US" sz="1300"/>
              <a:pPr eaLnBrk="1" hangingPunct="1"/>
              <a:t>6</a:t>
            </a:fld>
            <a:endParaRPr lang="en-US" altLang="en-US" sz="1300"/>
          </a:p>
        </p:txBody>
      </p:sp>
      <p:sp>
        <p:nvSpPr>
          <p:cNvPr id="4136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13699"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644618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899FB36-651F-B24D-8B47-674DB2EC91FD}" type="slidenum">
              <a:rPr lang="en-US" altLang="en-US" sz="1300"/>
              <a:pPr eaLnBrk="1" hangingPunct="1"/>
              <a:t>7</a:t>
            </a:fld>
            <a:endParaRPr lang="en-US" altLang="en-US" sz="1300"/>
          </a:p>
        </p:txBody>
      </p:sp>
      <p:sp>
        <p:nvSpPr>
          <p:cNvPr id="4157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15747"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49945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2E20DF6-FA10-CA45-977C-040E2EF4DBEC}" type="slidenum">
              <a:rPr lang="en-US" altLang="en-US" sz="1300"/>
              <a:pPr eaLnBrk="1" hangingPunct="1"/>
              <a:t>8</a:t>
            </a:fld>
            <a:endParaRPr lang="en-US" altLang="en-US" sz="1300"/>
          </a:p>
        </p:txBody>
      </p:sp>
      <p:sp>
        <p:nvSpPr>
          <p:cNvPr id="4024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02435"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916085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smtClean="0">
              <a:cs typeface="+mn-cs"/>
            </a:endParaRP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B41DF77-4239-A944-B03D-DD5F304C0E0E}" type="slidenum">
              <a:rPr lang="en-US" altLang="en-US" sz="1300"/>
              <a:pPr eaLnBrk="1" hangingPunct="1"/>
              <a:t>9</a:t>
            </a:fld>
            <a:endParaRPr lang="en-US" altLang="en-US" sz="1300"/>
          </a:p>
        </p:txBody>
      </p:sp>
    </p:spTree>
    <p:extLst>
      <p:ext uri="{BB962C8B-B14F-4D97-AF65-F5344CB8AC3E}">
        <p14:creationId xmlns:p14="http://schemas.microsoft.com/office/powerpoint/2010/main" val="2127627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smtClean="0">
              <a:cs typeface="+mn-cs"/>
            </a:endParaRP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C283158-E279-6F41-9D4D-AF2BBC4289C5}" type="slidenum">
              <a:rPr lang="en-US" altLang="en-US" sz="1300"/>
              <a:pPr eaLnBrk="1" hangingPunct="1"/>
              <a:t>10</a:t>
            </a:fld>
            <a:endParaRPr lang="en-US" altLang="en-US" sz="1300"/>
          </a:p>
        </p:txBody>
      </p:sp>
    </p:spTree>
    <p:extLst>
      <p:ext uri="{BB962C8B-B14F-4D97-AF65-F5344CB8AC3E}">
        <p14:creationId xmlns:p14="http://schemas.microsoft.com/office/powerpoint/2010/main" val="1287438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11365BDB-A330-F64F-9CAD-039A2B0AF810}" type="slidenum">
              <a:rPr lang="en-US" altLang="en-US" sz="1300"/>
              <a:pPr eaLnBrk="1" hangingPunct="1"/>
              <a:t>11</a:t>
            </a:fld>
            <a:endParaRPr lang="en-US" altLang="en-US" sz="1300"/>
          </a:p>
        </p:txBody>
      </p:sp>
      <p:sp>
        <p:nvSpPr>
          <p:cNvPr id="4096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09603" name="Rectangle 3"/>
          <p:cNvSpPr>
            <a:spLocks noGrp="1" noChangeArrowheads="1"/>
          </p:cNvSpPr>
          <p:nvPr>
            <p:ph type="body" idx="1"/>
          </p:nvPr>
        </p:nvSpPr>
        <p:spPr/>
        <p:txBody>
          <a:bodyPr/>
          <a:lstStyle/>
          <a:p>
            <a:pPr eaLnBrk="1" hangingPunct="1"/>
            <a:r>
              <a:rPr lang="en-US" altLang="en-US">
                <a:ea typeface="ＭＳ Ｐゴシック" charset="-128"/>
              </a:rPr>
              <a:t>Localization </a:t>
            </a:r>
          </a:p>
          <a:p>
            <a:pPr eaLnBrk="1" hangingPunct="1"/>
            <a:r>
              <a:rPr lang="en-US" altLang="en-US">
                <a:ea typeface="ＭＳ Ｐゴシック" charset="-128"/>
              </a:rPr>
              <a:t>Local: where you have the map, are initialized with your initial pose</a:t>
            </a:r>
          </a:p>
          <a:p>
            <a:pPr eaLnBrk="1" hangingPunct="1"/>
            <a:r>
              <a:rPr lang="en-US" altLang="en-US">
                <a:ea typeface="ＭＳ Ｐゴシック" charset="-128"/>
              </a:rPr>
              <a:t>Global: don</a:t>
            </a:r>
            <a:r>
              <a:rPr lang="ja-JP" altLang="en-US">
                <a:latin typeface="Arial" charset="0"/>
                <a:ea typeface="ＭＳ Ｐゴシック" charset="-128"/>
              </a:rPr>
              <a:t>’</a:t>
            </a:r>
            <a:r>
              <a:rPr lang="en-US" altLang="ja-JP">
                <a:ea typeface="ＭＳ Ｐゴシック" charset="-128"/>
              </a:rPr>
              <a:t>t have initial pose or it is very poor.</a:t>
            </a:r>
            <a:endParaRPr lang="en-US" altLang="en-US">
              <a:ea typeface="ＭＳ Ｐゴシック" charset="-128"/>
            </a:endParaRPr>
          </a:p>
        </p:txBody>
      </p:sp>
    </p:spTree>
    <p:extLst>
      <p:ext uri="{BB962C8B-B14F-4D97-AF65-F5344CB8AC3E}">
        <p14:creationId xmlns:p14="http://schemas.microsoft.com/office/powerpoint/2010/main" val="208013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E28C83DE-3AB1-6F4D-BE0D-39CAEF213D37}" type="slidenum">
              <a:rPr lang="en-US" altLang="en-US" sz="1300"/>
              <a:pPr eaLnBrk="1" hangingPunct="1"/>
              <a:t>12</a:t>
            </a:fld>
            <a:endParaRPr lang="en-US" altLang="en-US" sz="1300"/>
          </a:p>
        </p:txBody>
      </p:sp>
      <p:sp>
        <p:nvSpPr>
          <p:cNvPr id="4126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12675" name="Rectangle 3"/>
          <p:cNvSpPr>
            <a:spLocks noGrp="1" noChangeArrowheads="1"/>
          </p:cNvSpPr>
          <p:nvPr>
            <p:ph type="body" idx="1"/>
          </p:nvPr>
        </p:nvSpPr>
        <p:spPr/>
        <p:txBody>
          <a:bodyPr/>
          <a:lstStyle/>
          <a:p>
            <a:pPr eaLnBrk="1" hangingPunct="1"/>
            <a:r>
              <a:rPr lang="en-US" altLang="en-US">
                <a:ea typeface="ＭＳ Ｐゴシック" charset="-128"/>
              </a:rPr>
              <a:t>Localization </a:t>
            </a:r>
          </a:p>
          <a:p>
            <a:pPr eaLnBrk="1" hangingPunct="1"/>
            <a:r>
              <a:rPr lang="en-US" altLang="en-US">
                <a:ea typeface="ＭＳ Ｐゴシック" charset="-128"/>
              </a:rPr>
              <a:t>Local: where you have the map, are initialized with your initial pose</a:t>
            </a:r>
          </a:p>
          <a:p>
            <a:pPr eaLnBrk="1" hangingPunct="1"/>
            <a:r>
              <a:rPr lang="en-US" altLang="en-US">
                <a:ea typeface="ＭＳ Ｐゴシック" charset="-128"/>
              </a:rPr>
              <a:t>Global: don</a:t>
            </a:r>
            <a:r>
              <a:rPr lang="ja-JP" altLang="en-US">
                <a:latin typeface="Arial" charset="0"/>
                <a:ea typeface="ＭＳ Ｐゴシック" charset="-128"/>
              </a:rPr>
              <a:t>’</a:t>
            </a:r>
            <a:r>
              <a:rPr lang="en-US" altLang="ja-JP">
                <a:ea typeface="ＭＳ Ｐゴシック" charset="-128"/>
              </a:rPr>
              <a:t>t have initial pose or it is very poor.</a:t>
            </a:r>
            <a:endParaRPr lang="en-US" altLang="en-US">
              <a:ea typeface="ＭＳ Ｐゴシック" charset="-128"/>
            </a:endParaRPr>
          </a:p>
        </p:txBody>
      </p:sp>
    </p:spTree>
    <p:extLst>
      <p:ext uri="{BB962C8B-B14F-4D97-AF65-F5344CB8AC3E}">
        <p14:creationId xmlns:p14="http://schemas.microsoft.com/office/powerpoint/2010/main" val="1931932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47744D19-D5F0-F94A-B8B9-06E957B68D9A}" type="slidenum">
              <a:rPr lang="en-US" altLang="en-US" sz="1300"/>
              <a:pPr eaLnBrk="1" hangingPunct="1"/>
              <a:t>13</a:t>
            </a:fld>
            <a:endParaRPr lang="en-US" altLang="en-US" sz="1300"/>
          </a:p>
        </p:txBody>
      </p:sp>
      <p:sp>
        <p:nvSpPr>
          <p:cNvPr id="4208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20867"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38818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BCEC7C1C-2941-7747-9FAB-15A2F3BA7813}" type="slidenum">
              <a:rPr lang="en-US" altLang="en-US" sz="1300"/>
              <a:pPr eaLnBrk="1" hangingPunct="1"/>
              <a:t>14</a:t>
            </a:fld>
            <a:endParaRPr lang="en-US" altLang="en-US" sz="1300"/>
          </a:p>
        </p:txBody>
      </p:sp>
      <p:sp>
        <p:nvSpPr>
          <p:cNvPr id="4167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16771"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735102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61DB6364-D8E5-154C-BCD6-0920EBDAD1D7}" type="slidenum">
              <a:rPr lang="en-US" altLang="en-US" sz="1300"/>
              <a:pPr eaLnBrk="1" hangingPunct="1"/>
              <a:t>15</a:t>
            </a:fld>
            <a:endParaRPr lang="en-US" altLang="en-US" sz="1300"/>
          </a:p>
        </p:txBody>
      </p:sp>
      <p:sp>
        <p:nvSpPr>
          <p:cNvPr id="4341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34179" name="Rectangle 3"/>
          <p:cNvSpPr>
            <a:spLocks noGrp="1" noChangeArrowheads="1"/>
          </p:cNvSpPr>
          <p:nvPr>
            <p:ph type="body" idx="1"/>
          </p:nvPr>
        </p:nvSpPr>
        <p:spPr/>
        <p:txBody>
          <a:bodyPr/>
          <a:lstStyle/>
          <a:p>
            <a:pPr eaLnBrk="1" hangingPunct="1"/>
            <a:r>
              <a:rPr lang="en-US" altLang="en-US">
                <a:ea typeface="ＭＳ Ｐゴシック" charset="-128"/>
              </a:rPr>
              <a:t>Note– it doesn</a:t>
            </a:r>
            <a:r>
              <a:rPr lang="ja-JP" altLang="en-US">
                <a:latin typeface="Arial" charset="0"/>
                <a:ea typeface="ＭＳ Ｐゴシック" charset="-128"/>
              </a:rPr>
              <a:t>’</a:t>
            </a:r>
            <a:r>
              <a:rPr lang="en-US" altLang="ja-JP">
                <a:ea typeface="ＭＳ Ｐゴシック" charset="-128"/>
              </a:rPr>
              <a:t>t always have to be equal– some doors may be harder to </a:t>
            </a:r>
            <a:endParaRPr lang="en-US" altLang="en-US">
              <a:ea typeface="ＭＳ Ｐゴシック" charset="-128"/>
            </a:endParaRPr>
          </a:p>
        </p:txBody>
      </p:sp>
    </p:spTree>
    <p:extLst>
      <p:ext uri="{BB962C8B-B14F-4D97-AF65-F5344CB8AC3E}">
        <p14:creationId xmlns:p14="http://schemas.microsoft.com/office/powerpoint/2010/main" val="1180686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F9F0FD7F-4756-AA45-B337-7C04A47C83F6}" type="slidenum">
              <a:rPr lang="en-US" altLang="en-US" sz="1300"/>
              <a:pPr eaLnBrk="1" hangingPunct="1"/>
              <a:t>16</a:t>
            </a:fld>
            <a:endParaRPr lang="en-US" altLang="en-US" sz="1300"/>
          </a:p>
        </p:txBody>
      </p:sp>
      <p:sp>
        <p:nvSpPr>
          <p:cNvPr id="4352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35203"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049829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62AFF062-1593-CE42-9E9E-F3D646D76522}" type="slidenum">
              <a:rPr lang="en-US" altLang="en-US" sz="1300"/>
              <a:pPr eaLnBrk="1" hangingPunct="1"/>
              <a:t>17</a:t>
            </a:fld>
            <a:endParaRPr lang="en-US" altLang="en-US" sz="1300"/>
          </a:p>
        </p:txBody>
      </p:sp>
      <p:sp>
        <p:nvSpPr>
          <p:cNvPr id="4362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36227"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765838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18DE969-60AA-3140-837A-1202D913183B}" type="slidenum">
              <a:rPr lang="en-US" altLang="en-US" sz="1300"/>
              <a:pPr eaLnBrk="1" hangingPunct="1"/>
              <a:t>18</a:t>
            </a:fld>
            <a:endParaRPr lang="en-US" altLang="en-US" sz="1300"/>
          </a:p>
        </p:txBody>
      </p:sp>
      <p:sp>
        <p:nvSpPr>
          <p:cNvPr id="4372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37251"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578088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C7C3291-DB54-F848-8206-0B8E244D09AE}" type="slidenum">
              <a:rPr lang="en-US" altLang="en-US" sz="1300"/>
              <a:pPr eaLnBrk="1" hangingPunct="1"/>
              <a:t>19</a:t>
            </a:fld>
            <a:endParaRPr lang="en-US" altLang="en-US" sz="1300"/>
          </a:p>
        </p:txBody>
      </p:sp>
      <p:sp>
        <p:nvSpPr>
          <p:cNvPr id="438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38275"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518681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58E5643-692C-EC4D-A32F-FFCE5FD68C04}" type="slidenum">
              <a:rPr lang="en-US" altLang="en-US" sz="1300"/>
              <a:pPr eaLnBrk="1" hangingPunct="1"/>
              <a:t>20</a:t>
            </a:fld>
            <a:endParaRPr lang="en-US" altLang="en-US" sz="1300"/>
          </a:p>
        </p:txBody>
      </p:sp>
      <p:sp>
        <p:nvSpPr>
          <p:cNvPr id="439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39299"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640321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5432C8A2-8AB5-0246-AA2D-5F8D75C16598}" type="slidenum">
              <a:rPr lang="en-US" altLang="en-US" sz="1300"/>
              <a:pPr eaLnBrk="1" hangingPunct="1"/>
              <a:t>21</a:t>
            </a:fld>
            <a:endParaRPr lang="en-US" altLang="en-US" sz="1300"/>
          </a:p>
        </p:txBody>
      </p:sp>
      <p:sp>
        <p:nvSpPr>
          <p:cNvPr id="4403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40323"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640260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550D7927-94CE-0F4A-BE15-3484AFEB401B}" type="slidenum">
              <a:rPr lang="en-US" altLang="en-US" sz="1300"/>
              <a:pPr eaLnBrk="1" hangingPunct="1"/>
              <a:t>22</a:t>
            </a:fld>
            <a:endParaRPr lang="en-US" altLang="en-US" sz="1300"/>
          </a:p>
        </p:txBody>
      </p:sp>
      <p:sp>
        <p:nvSpPr>
          <p:cNvPr id="4413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41347"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612125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79379DED-285A-254A-AEB4-3E121402DAAC}" type="slidenum">
              <a:rPr lang="en-US" altLang="en-US" sz="1300"/>
              <a:pPr eaLnBrk="1" hangingPunct="1"/>
              <a:t>23</a:t>
            </a:fld>
            <a:endParaRPr lang="en-US" altLang="en-US" sz="1300"/>
          </a:p>
        </p:txBody>
      </p:sp>
      <p:sp>
        <p:nvSpPr>
          <p:cNvPr id="4423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42371"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554626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1ACACCAC-49D3-5B42-BBAB-D04B49D8B8AA}" type="slidenum">
              <a:rPr lang="en-US" altLang="en-US" sz="1300"/>
              <a:pPr eaLnBrk="1" hangingPunct="1"/>
              <a:t>24</a:t>
            </a:fld>
            <a:endParaRPr lang="en-US" altLang="en-US" sz="1300"/>
          </a:p>
        </p:txBody>
      </p:sp>
      <p:sp>
        <p:nvSpPr>
          <p:cNvPr id="443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43395" name="Rectangle 3"/>
          <p:cNvSpPr>
            <a:spLocks noGrp="1" noChangeArrowheads="1"/>
          </p:cNvSpPr>
          <p:nvPr>
            <p:ph type="body" idx="1"/>
          </p:nvPr>
        </p:nvSpPr>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70842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smtClean="0">
              <a:cs typeface="+mn-cs"/>
            </a:endParaRP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16DEFB29-DEAF-1B4F-BE4C-0D014926ADD3}" type="slidenum">
              <a:rPr lang="en-US" altLang="en-US" sz="1300"/>
              <a:pPr eaLnBrk="1" hangingPunct="1"/>
              <a:t>25</a:t>
            </a:fld>
            <a:endParaRPr lang="en-US" altLang="en-US" sz="1300"/>
          </a:p>
        </p:txBody>
      </p:sp>
    </p:spTree>
    <p:extLst>
      <p:ext uri="{BB962C8B-B14F-4D97-AF65-F5344CB8AC3E}">
        <p14:creationId xmlns:p14="http://schemas.microsoft.com/office/powerpoint/2010/main" val="161135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F0C43F7F-AEEB-D448-872F-B75103CFD7F6}" type="slidenum">
              <a:rPr lang="en-US" altLang="en-US" sz="1300"/>
              <a:pPr eaLnBrk="1" hangingPunct="1"/>
              <a:t>26</a:t>
            </a:fld>
            <a:endParaRPr lang="en-US" altLang="en-US" sz="13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225099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61D7B173-B6F1-294C-B534-E5856EFE0F57}" type="slidenum">
              <a:rPr lang="en-US" altLang="en-US" sz="1300"/>
              <a:pPr eaLnBrk="1" hangingPunct="1"/>
              <a:t>27</a:t>
            </a:fld>
            <a:endParaRPr lang="en-US" altLang="en-US" sz="13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5344093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C794CFB-0B78-D944-8A9E-2139AB0E7150}" type="slidenum">
              <a:rPr lang="en-US" altLang="en-US" sz="1300"/>
              <a:pPr eaLnBrk="1" hangingPunct="1"/>
              <a:t>28</a:t>
            </a:fld>
            <a:endParaRPr lang="en-US" alt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8343963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EE534E4D-32F1-B843-B18A-FEB49EFEDA45}" type="slidenum">
              <a:rPr lang="en-US" altLang="en-US" sz="1300"/>
              <a:pPr eaLnBrk="1" hangingPunct="1"/>
              <a:t>29</a:t>
            </a:fld>
            <a:endParaRPr lang="en-US" altLang="en-US" sz="13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4235290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smtClean="0">
              <a:cs typeface="+mn-cs"/>
            </a:endParaRP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D09E13F7-7BFB-A84E-8AB4-949684DE2B35}" type="slidenum">
              <a:rPr lang="en-US" altLang="en-US" sz="1300"/>
              <a:pPr eaLnBrk="1" hangingPunct="1"/>
              <a:t>30</a:t>
            </a:fld>
            <a:endParaRPr lang="en-US" altLang="en-US" sz="1300"/>
          </a:p>
        </p:txBody>
      </p:sp>
    </p:spTree>
    <p:extLst>
      <p:ext uri="{BB962C8B-B14F-4D97-AF65-F5344CB8AC3E}">
        <p14:creationId xmlns:p14="http://schemas.microsoft.com/office/powerpoint/2010/main" val="137112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B91EB563-1D93-184D-A47E-41D82B49742D}" type="slidenum">
              <a:rPr lang="en-US" altLang="en-US" sz="1300"/>
              <a:pPr eaLnBrk="1" hangingPunct="1"/>
              <a:t>31</a:t>
            </a:fld>
            <a:endParaRPr lang="en-US" altLang="en-US" sz="13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2047082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F0DAFA71-83EE-9C42-B392-768902AAA0D8}" type="slidenum">
              <a:rPr lang="en-US" altLang="en-US" sz="1300"/>
              <a:pPr eaLnBrk="1" hangingPunct="1"/>
              <a:t>32</a:t>
            </a:fld>
            <a:endParaRPr lang="en-US" altLang="en-US" sz="13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2635787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5F44A2DD-9E83-FE4A-A643-1C721C978D21}" type="slidenum">
              <a:rPr lang="en-US" altLang="en-US" sz="1300"/>
              <a:pPr eaLnBrk="1" hangingPunct="1"/>
              <a:t>33</a:t>
            </a:fld>
            <a:endParaRPr lang="en-US" altLang="en-US" sz="13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8575946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5466F62E-66D5-CF4C-8A01-C2CF8C58C2BA}" type="slidenum">
              <a:rPr lang="en-US" altLang="en-US" sz="1300"/>
              <a:pPr eaLnBrk="1" hangingPunct="1"/>
              <a:t>34</a:t>
            </a:fld>
            <a:endParaRPr lang="en-US" altLang="en-US" sz="13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4765098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282496F0-F349-314E-82E1-83EA1C21BD39}" type="slidenum">
              <a:rPr lang="en-US" altLang="en-US" sz="1300"/>
              <a:pPr eaLnBrk="1" hangingPunct="1"/>
              <a:t>35</a:t>
            </a:fld>
            <a:endParaRPr lang="en-US" altLang="en-US" sz="13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7348150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87977E7-EADF-5E4A-9A3C-34AAA787E1AD}" type="slidenum">
              <a:rPr lang="en-US" altLang="en-US" sz="1300"/>
              <a:pPr eaLnBrk="1" hangingPunct="1"/>
              <a:t>36</a:t>
            </a:fld>
            <a:endParaRPr lang="en-US" altLang="en-US" sz="13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20048355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4E125162-C806-AE49-A56F-556D9283B140}" type="slidenum">
              <a:rPr lang="en-US" altLang="en-US" sz="1300"/>
              <a:pPr eaLnBrk="1" hangingPunct="1"/>
              <a:t>37</a:t>
            </a:fld>
            <a:endParaRPr lang="en-US" altLang="en-US" sz="13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253373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smtClean="0">
              <a:cs typeface="+mn-cs"/>
            </a:endParaRP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ECDA9BC6-6785-7F4E-8337-B043EDFAB7C2}" type="slidenum">
              <a:rPr lang="en-US" altLang="en-US" sz="1300"/>
              <a:pPr eaLnBrk="1" hangingPunct="1"/>
              <a:t>38</a:t>
            </a:fld>
            <a:endParaRPr lang="en-US" altLang="en-US" sz="1300"/>
          </a:p>
        </p:txBody>
      </p:sp>
    </p:spTree>
    <p:extLst>
      <p:ext uri="{BB962C8B-B14F-4D97-AF65-F5344CB8AC3E}">
        <p14:creationId xmlns:p14="http://schemas.microsoft.com/office/powerpoint/2010/main" val="7781949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F25588C3-2A07-2E4D-9FC3-BCDF1B2F6F8C}" type="slidenum">
              <a:rPr lang="en-US" altLang="en-US" sz="1300"/>
              <a:pPr eaLnBrk="1" hangingPunct="1"/>
              <a:t>39</a:t>
            </a:fld>
            <a:endParaRPr lang="en-US" altLang="en-US" sz="13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9475345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7DD8C1AC-7986-5944-97AB-1AFCA79F11EA}" type="slidenum">
              <a:rPr lang="en-US" altLang="en-US" sz="1300"/>
              <a:pPr eaLnBrk="1" hangingPunct="1"/>
              <a:t>40</a:t>
            </a:fld>
            <a:endParaRPr lang="en-US" altLang="en-US" sz="13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6226956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26E0E62C-5A1D-F040-B8EA-B2D1AE03C2F3}" type="slidenum">
              <a:rPr lang="en-US" altLang="en-US" sz="1300"/>
              <a:pPr eaLnBrk="1" hangingPunct="1"/>
              <a:t>41</a:t>
            </a:fld>
            <a:endParaRPr lang="en-US" altLang="en-US" sz="13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7511243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F052DB11-AA26-F74A-B28B-E6A94EFF5B05}" type="slidenum">
              <a:rPr lang="en-US" altLang="en-US" sz="1300"/>
              <a:pPr eaLnBrk="1" hangingPunct="1"/>
              <a:t>42</a:t>
            </a:fld>
            <a:endParaRPr lang="en-US" altLang="en-US" sz="13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20313376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8F032B41-C1AF-374D-BC87-B71D1C3004E8}" type="slidenum">
              <a:rPr lang="en-US" altLang="en-US" sz="1300"/>
              <a:pPr eaLnBrk="1" hangingPunct="1"/>
              <a:t>43</a:t>
            </a:fld>
            <a:endParaRPr lang="en-US" altLang="en-US" sz="13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21448682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24A52FAD-714F-3F47-9F1F-6ACEA55F9836}" type="slidenum">
              <a:rPr lang="en-US" altLang="en-US" sz="1300"/>
              <a:pPr eaLnBrk="1" hangingPunct="1"/>
              <a:t>44</a:t>
            </a:fld>
            <a:endParaRPr lang="en-US" altLang="en-US" sz="13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1394733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8EC9A3F2-B9A6-AE49-B650-C6C9316F2B90}" type="slidenum">
              <a:rPr lang="en-US" altLang="en-US" sz="1300"/>
              <a:pPr eaLnBrk="1" hangingPunct="1"/>
              <a:t>45</a:t>
            </a:fld>
            <a:endParaRPr lang="en-US" altLang="en-US" sz="13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20163080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03A6F4BA-A7CC-9446-9552-C8AF83C7CC59}" type="slidenum">
              <a:rPr lang="en-US" altLang="en-US" sz="1300"/>
              <a:pPr eaLnBrk="1" hangingPunct="1"/>
              <a:t>46</a:t>
            </a:fld>
            <a:endParaRPr lang="en-US" altLang="en-US" sz="13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7982702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DB2A8BF3-6820-AB4F-983E-70D6831DBA2C}" type="slidenum">
              <a:rPr lang="en-US" altLang="en-US" sz="1300"/>
              <a:pPr eaLnBrk="1" hangingPunct="1"/>
              <a:t>47</a:t>
            </a:fld>
            <a:endParaRPr lang="en-US" altLang="en-US" sz="13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1974632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73B8F746-C402-5740-AA59-BF9F1E64D159}" type="slidenum">
              <a:rPr lang="en-US" altLang="en-US" sz="1300"/>
              <a:pPr eaLnBrk="1" hangingPunct="1"/>
              <a:t>48</a:t>
            </a:fld>
            <a:endParaRPr lang="en-US" altLang="en-US" sz="13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6951161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17D20B36-70B5-9248-AA84-C1B3F04C777C}" type="slidenum">
              <a:rPr lang="en-US" altLang="en-US" sz="1300"/>
              <a:pPr eaLnBrk="1" hangingPunct="1"/>
              <a:t>49</a:t>
            </a:fld>
            <a:endParaRPr lang="en-US" altLang="en-US" sz="13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en-US" smtClean="0">
              <a:cs typeface="+mn-cs"/>
            </a:endParaRPr>
          </a:p>
        </p:txBody>
      </p:sp>
    </p:spTree>
    <p:extLst>
      <p:ext uri="{BB962C8B-B14F-4D97-AF65-F5344CB8AC3E}">
        <p14:creationId xmlns:p14="http://schemas.microsoft.com/office/powerpoint/2010/main" val="12985173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cs typeface="+mn-cs"/>
              </a:rPr>
              <a:t>This concludes this podcast and I look forward to you joining me next time. </a:t>
            </a:r>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66788" eaLnBrk="0" hangingPunct="0">
              <a:defRPr sz="2400" b="1">
                <a:solidFill>
                  <a:schemeClr val="tx1"/>
                </a:solidFill>
                <a:latin typeface="Times New Roman" charset="0"/>
                <a:ea typeface="ＭＳ Ｐゴシック" charset="-128"/>
              </a:defRPr>
            </a:lvl1pPr>
            <a:lvl2pPr marL="742950" indent="-285750" defTabSz="966788" eaLnBrk="0" hangingPunct="0">
              <a:defRPr sz="2400" b="1">
                <a:solidFill>
                  <a:schemeClr val="tx1"/>
                </a:solidFill>
                <a:latin typeface="Times New Roman" charset="0"/>
                <a:ea typeface="ＭＳ Ｐゴシック" charset="-128"/>
              </a:defRPr>
            </a:lvl2pPr>
            <a:lvl3pPr marL="1143000" indent="-228600" defTabSz="966788" eaLnBrk="0" hangingPunct="0">
              <a:defRPr sz="2400" b="1">
                <a:solidFill>
                  <a:schemeClr val="tx1"/>
                </a:solidFill>
                <a:latin typeface="Times New Roman" charset="0"/>
                <a:ea typeface="ＭＳ Ｐゴシック" charset="-128"/>
              </a:defRPr>
            </a:lvl3pPr>
            <a:lvl4pPr marL="1600200" indent="-228600" defTabSz="966788" eaLnBrk="0" hangingPunct="0">
              <a:defRPr sz="2400" b="1">
                <a:solidFill>
                  <a:schemeClr val="tx1"/>
                </a:solidFill>
                <a:latin typeface="Times New Roman" charset="0"/>
                <a:ea typeface="ＭＳ Ｐゴシック" charset="-128"/>
              </a:defRPr>
            </a:lvl4pPr>
            <a:lvl5pPr marL="2057400" indent="-228600" defTabSz="966788" eaLnBrk="0" hangingPunct="0">
              <a:defRPr sz="2400" b="1">
                <a:solidFill>
                  <a:schemeClr val="tx1"/>
                </a:solidFill>
                <a:latin typeface="Times New Roman" charset="0"/>
                <a:ea typeface="ＭＳ Ｐゴシック" charset="-128"/>
              </a:defRPr>
            </a:lvl5pPr>
            <a:lvl6pPr marL="25146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defTabSz="966788"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048424AF-3C5B-944F-9139-84212D9484AA}" type="slidenum">
              <a:rPr lang="en-US" altLang="en-US" sz="1300"/>
              <a:pPr eaLnBrk="1" hangingPunct="1"/>
              <a:t>50</a:t>
            </a:fld>
            <a:endParaRPr lang="en-US" altLang="en-US" sz="1300"/>
          </a:p>
        </p:txBody>
      </p:sp>
    </p:spTree>
    <p:extLst>
      <p:ext uri="{BB962C8B-B14F-4D97-AF65-F5344CB8AC3E}">
        <p14:creationId xmlns:p14="http://schemas.microsoft.com/office/powerpoint/2010/main" val="1451726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5" name="Rectangle 6"/>
          <p:cNvSpPr>
            <a:spLocks noGrp="1" noChangeArrowheads="1"/>
          </p:cNvSpPr>
          <p:nvPr>
            <p:ph type="sldNum" sz="quarter" idx="11"/>
          </p:nvPr>
        </p:nvSpPr>
        <p:spPr>
          <a:ln/>
        </p:spPr>
        <p:txBody>
          <a:bodyPr/>
          <a:lstStyle>
            <a:lvl1pPr>
              <a:defRPr/>
            </a:lvl1pPr>
          </a:lstStyle>
          <a:p>
            <a:fld id="{B56FCFE9-300C-1D42-AC6A-DB56771A84E9}" type="slidenum">
              <a:rPr lang="en-US" altLang="en-US"/>
              <a:pPr/>
              <a:t>‹#›</a:t>
            </a:fld>
            <a:endParaRPr lang="en-US" altLang="en-US"/>
          </a:p>
        </p:txBody>
      </p:sp>
    </p:spTree>
    <p:extLst>
      <p:ext uri="{BB962C8B-B14F-4D97-AF65-F5344CB8AC3E}">
        <p14:creationId xmlns:p14="http://schemas.microsoft.com/office/powerpoint/2010/main" val="1597252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5" name="Rectangle 6"/>
          <p:cNvSpPr>
            <a:spLocks noGrp="1" noChangeArrowheads="1"/>
          </p:cNvSpPr>
          <p:nvPr>
            <p:ph type="sldNum" sz="quarter" idx="11"/>
          </p:nvPr>
        </p:nvSpPr>
        <p:spPr>
          <a:ln/>
        </p:spPr>
        <p:txBody>
          <a:bodyPr/>
          <a:lstStyle>
            <a:lvl1pPr>
              <a:defRPr/>
            </a:lvl1pPr>
          </a:lstStyle>
          <a:p>
            <a:fld id="{881781BC-1F3B-964E-8922-EA135C617E71}" type="slidenum">
              <a:rPr lang="en-US" altLang="en-US"/>
              <a:pPr/>
              <a:t>‹#›</a:t>
            </a:fld>
            <a:endParaRPr lang="en-US" altLang="en-US"/>
          </a:p>
        </p:txBody>
      </p:sp>
    </p:spTree>
    <p:extLst>
      <p:ext uri="{BB962C8B-B14F-4D97-AF65-F5344CB8AC3E}">
        <p14:creationId xmlns:p14="http://schemas.microsoft.com/office/powerpoint/2010/main" val="1476642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5" name="Rectangle 6"/>
          <p:cNvSpPr>
            <a:spLocks noGrp="1" noChangeArrowheads="1"/>
          </p:cNvSpPr>
          <p:nvPr>
            <p:ph type="sldNum" sz="quarter" idx="11"/>
          </p:nvPr>
        </p:nvSpPr>
        <p:spPr>
          <a:ln/>
        </p:spPr>
        <p:txBody>
          <a:bodyPr/>
          <a:lstStyle>
            <a:lvl1pPr>
              <a:defRPr/>
            </a:lvl1pPr>
          </a:lstStyle>
          <a:p>
            <a:fld id="{0A826BDB-EC8D-1F47-9910-11C59CECC012}" type="slidenum">
              <a:rPr lang="en-US" altLang="en-US"/>
              <a:pPr/>
              <a:t>‹#›</a:t>
            </a:fld>
            <a:endParaRPr lang="en-US" altLang="en-US"/>
          </a:p>
        </p:txBody>
      </p:sp>
    </p:spTree>
    <p:extLst>
      <p:ext uri="{BB962C8B-B14F-4D97-AF65-F5344CB8AC3E}">
        <p14:creationId xmlns:p14="http://schemas.microsoft.com/office/powerpoint/2010/main" val="1604027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1295400"/>
            <a:ext cx="37338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295400"/>
            <a:ext cx="37338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6" name="Rectangle 6"/>
          <p:cNvSpPr>
            <a:spLocks noGrp="1" noChangeArrowheads="1"/>
          </p:cNvSpPr>
          <p:nvPr>
            <p:ph type="sldNum" sz="quarter" idx="11"/>
          </p:nvPr>
        </p:nvSpPr>
        <p:spPr>
          <a:ln/>
        </p:spPr>
        <p:txBody>
          <a:bodyPr/>
          <a:lstStyle>
            <a:lvl1pPr>
              <a:defRPr/>
            </a:lvl1pPr>
          </a:lstStyle>
          <a:p>
            <a:fld id="{8C2621D5-7345-E94F-8798-F856039CB757}" type="slidenum">
              <a:rPr lang="en-US" altLang="en-US"/>
              <a:pPr/>
              <a:t>‹#›</a:t>
            </a:fld>
            <a:endParaRPr lang="en-US" altLang="en-US"/>
          </a:p>
        </p:txBody>
      </p:sp>
    </p:spTree>
    <p:extLst>
      <p:ext uri="{BB962C8B-B14F-4D97-AF65-F5344CB8AC3E}">
        <p14:creationId xmlns:p14="http://schemas.microsoft.com/office/powerpoint/2010/main" val="1524610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8" name="Rectangle 6"/>
          <p:cNvSpPr>
            <a:spLocks noGrp="1" noChangeArrowheads="1"/>
          </p:cNvSpPr>
          <p:nvPr>
            <p:ph type="sldNum" sz="quarter" idx="11"/>
          </p:nvPr>
        </p:nvSpPr>
        <p:spPr>
          <a:ln/>
        </p:spPr>
        <p:txBody>
          <a:bodyPr/>
          <a:lstStyle>
            <a:lvl1pPr>
              <a:defRPr/>
            </a:lvl1pPr>
          </a:lstStyle>
          <a:p>
            <a:fld id="{C2B9F465-2878-B74C-9BA4-DF958EFD821C}" type="slidenum">
              <a:rPr lang="en-US" altLang="en-US"/>
              <a:pPr/>
              <a:t>‹#›</a:t>
            </a:fld>
            <a:endParaRPr lang="en-US" altLang="en-US"/>
          </a:p>
        </p:txBody>
      </p:sp>
    </p:spTree>
    <p:extLst>
      <p:ext uri="{BB962C8B-B14F-4D97-AF65-F5344CB8AC3E}">
        <p14:creationId xmlns:p14="http://schemas.microsoft.com/office/powerpoint/2010/main" val="350587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4" name="Rectangle 6"/>
          <p:cNvSpPr>
            <a:spLocks noGrp="1" noChangeArrowheads="1"/>
          </p:cNvSpPr>
          <p:nvPr>
            <p:ph type="sldNum" sz="quarter" idx="11"/>
          </p:nvPr>
        </p:nvSpPr>
        <p:spPr>
          <a:ln/>
        </p:spPr>
        <p:txBody>
          <a:bodyPr/>
          <a:lstStyle>
            <a:lvl1pPr>
              <a:defRPr/>
            </a:lvl1pPr>
          </a:lstStyle>
          <a:p>
            <a:fld id="{985D4A44-4CFB-A94C-9B98-AB37DAD536CF}" type="slidenum">
              <a:rPr lang="en-US" altLang="en-US"/>
              <a:pPr/>
              <a:t>‹#›</a:t>
            </a:fld>
            <a:endParaRPr lang="en-US" altLang="en-US"/>
          </a:p>
        </p:txBody>
      </p:sp>
    </p:spTree>
    <p:extLst>
      <p:ext uri="{BB962C8B-B14F-4D97-AF65-F5344CB8AC3E}">
        <p14:creationId xmlns:p14="http://schemas.microsoft.com/office/powerpoint/2010/main" val="1774098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3" name="Rectangle 6"/>
          <p:cNvSpPr>
            <a:spLocks noGrp="1" noChangeArrowheads="1"/>
          </p:cNvSpPr>
          <p:nvPr>
            <p:ph type="sldNum" sz="quarter" idx="11"/>
          </p:nvPr>
        </p:nvSpPr>
        <p:spPr>
          <a:ln/>
        </p:spPr>
        <p:txBody>
          <a:bodyPr/>
          <a:lstStyle>
            <a:lvl1pPr>
              <a:defRPr/>
            </a:lvl1pPr>
          </a:lstStyle>
          <a:p>
            <a:fld id="{9548E162-F85B-4241-8F12-861B1D3A1E4C}" type="slidenum">
              <a:rPr lang="en-US" altLang="en-US"/>
              <a:pPr/>
              <a:t>‹#›</a:t>
            </a:fld>
            <a:endParaRPr lang="en-US" altLang="en-US"/>
          </a:p>
        </p:txBody>
      </p:sp>
    </p:spTree>
    <p:extLst>
      <p:ext uri="{BB962C8B-B14F-4D97-AF65-F5344CB8AC3E}">
        <p14:creationId xmlns:p14="http://schemas.microsoft.com/office/powerpoint/2010/main" val="161880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6" name="Rectangle 6"/>
          <p:cNvSpPr>
            <a:spLocks noGrp="1" noChangeArrowheads="1"/>
          </p:cNvSpPr>
          <p:nvPr>
            <p:ph type="sldNum" sz="quarter" idx="11"/>
          </p:nvPr>
        </p:nvSpPr>
        <p:spPr>
          <a:ln/>
        </p:spPr>
        <p:txBody>
          <a:bodyPr/>
          <a:lstStyle>
            <a:lvl1pPr>
              <a:defRPr/>
            </a:lvl1pPr>
          </a:lstStyle>
          <a:p>
            <a:fld id="{BCF62216-0BAF-CD4F-9EEA-19F90D6AF980}" type="slidenum">
              <a:rPr lang="en-US" altLang="en-US"/>
              <a:pPr/>
              <a:t>‹#›</a:t>
            </a:fld>
            <a:endParaRPr lang="en-US" altLang="en-US"/>
          </a:p>
        </p:txBody>
      </p:sp>
    </p:spTree>
    <p:extLst>
      <p:ext uri="{BB962C8B-B14F-4D97-AF65-F5344CB8AC3E}">
        <p14:creationId xmlns:p14="http://schemas.microsoft.com/office/powerpoint/2010/main" val="761714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6" name="Rectangle 6"/>
          <p:cNvSpPr>
            <a:spLocks noGrp="1" noChangeArrowheads="1"/>
          </p:cNvSpPr>
          <p:nvPr>
            <p:ph type="sldNum" sz="quarter" idx="11"/>
          </p:nvPr>
        </p:nvSpPr>
        <p:spPr>
          <a:ln/>
        </p:spPr>
        <p:txBody>
          <a:bodyPr/>
          <a:lstStyle>
            <a:lvl1pPr>
              <a:defRPr/>
            </a:lvl1pPr>
          </a:lstStyle>
          <a:p>
            <a:fld id="{76583370-D555-1E46-92E7-29A2D4DD5DD9}" type="slidenum">
              <a:rPr lang="en-US" altLang="en-US"/>
              <a:pPr/>
              <a:t>‹#›</a:t>
            </a:fld>
            <a:endParaRPr lang="en-US" altLang="en-US"/>
          </a:p>
        </p:txBody>
      </p:sp>
    </p:spTree>
    <p:extLst>
      <p:ext uri="{BB962C8B-B14F-4D97-AF65-F5344CB8AC3E}">
        <p14:creationId xmlns:p14="http://schemas.microsoft.com/office/powerpoint/2010/main" val="979346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5" name="Rectangle 6"/>
          <p:cNvSpPr>
            <a:spLocks noGrp="1" noChangeArrowheads="1"/>
          </p:cNvSpPr>
          <p:nvPr>
            <p:ph type="sldNum" sz="quarter" idx="11"/>
          </p:nvPr>
        </p:nvSpPr>
        <p:spPr>
          <a:ln/>
        </p:spPr>
        <p:txBody>
          <a:bodyPr/>
          <a:lstStyle>
            <a:lvl1pPr>
              <a:defRPr/>
            </a:lvl1pPr>
          </a:lstStyle>
          <a:p>
            <a:fld id="{0D74A691-A87F-8E4A-9400-4ECAEAA39D93}" type="slidenum">
              <a:rPr lang="en-US" altLang="en-US"/>
              <a:pPr/>
              <a:t>‹#›</a:t>
            </a:fld>
            <a:endParaRPr lang="en-US" altLang="en-US"/>
          </a:p>
        </p:txBody>
      </p:sp>
    </p:spTree>
    <p:extLst>
      <p:ext uri="{BB962C8B-B14F-4D97-AF65-F5344CB8AC3E}">
        <p14:creationId xmlns:p14="http://schemas.microsoft.com/office/powerpoint/2010/main" val="1559198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228600"/>
            <a:ext cx="190500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28600"/>
            <a:ext cx="556260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5" name="Rectangle 6"/>
          <p:cNvSpPr>
            <a:spLocks noGrp="1" noChangeArrowheads="1"/>
          </p:cNvSpPr>
          <p:nvPr>
            <p:ph type="sldNum" sz="quarter" idx="11"/>
          </p:nvPr>
        </p:nvSpPr>
        <p:spPr>
          <a:ln/>
        </p:spPr>
        <p:txBody>
          <a:bodyPr/>
          <a:lstStyle>
            <a:lvl1pPr>
              <a:defRPr/>
            </a:lvl1pPr>
          </a:lstStyle>
          <a:p>
            <a:fld id="{C64B25E6-9D9F-2941-B033-7D218FA50332}" type="slidenum">
              <a:rPr lang="en-US" altLang="en-US"/>
              <a:pPr/>
              <a:t>‹#›</a:t>
            </a:fld>
            <a:endParaRPr lang="en-US" altLang="en-US"/>
          </a:p>
        </p:txBody>
      </p:sp>
    </p:spTree>
    <p:extLst>
      <p:ext uri="{BB962C8B-B14F-4D97-AF65-F5344CB8AC3E}">
        <p14:creationId xmlns:p14="http://schemas.microsoft.com/office/powerpoint/2010/main" val="1854468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76200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295400"/>
            <a:ext cx="3733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105400" y="1295400"/>
            <a:ext cx="3733800" cy="49530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6" name="Rectangle 6"/>
          <p:cNvSpPr>
            <a:spLocks noGrp="1" noChangeArrowheads="1"/>
          </p:cNvSpPr>
          <p:nvPr>
            <p:ph type="sldNum" sz="quarter" idx="11"/>
          </p:nvPr>
        </p:nvSpPr>
        <p:spPr>
          <a:ln/>
        </p:spPr>
        <p:txBody>
          <a:bodyPr/>
          <a:lstStyle>
            <a:lvl1pPr>
              <a:defRPr/>
            </a:lvl1pPr>
          </a:lstStyle>
          <a:p>
            <a:fld id="{96699CA7-A07A-5349-9665-76018E3FC849}" type="slidenum">
              <a:rPr lang="en-US" altLang="en-US"/>
              <a:pPr/>
              <a:t>‹#›</a:t>
            </a:fld>
            <a:endParaRPr lang="en-US" altLang="en-US"/>
          </a:p>
        </p:txBody>
      </p:sp>
    </p:spTree>
    <p:extLst>
      <p:ext uri="{BB962C8B-B14F-4D97-AF65-F5344CB8AC3E}">
        <p14:creationId xmlns:p14="http://schemas.microsoft.com/office/powerpoint/2010/main" val="1618784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76200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295400"/>
            <a:ext cx="3733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05400" y="1295400"/>
            <a:ext cx="3733800" cy="49530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6" name="Rectangle 6"/>
          <p:cNvSpPr>
            <a:spLocks noGrp="1" noChangeArrowheads="1"/>
          </p:cNvSpPr>
          <p:nvPr>
            <p:ph type="sldNum" sz="quarter" idx="11"/>
          </p:nvPr>
        </p:nvSpPr>
        <p:spPr>
          <a:ln/>
        </p:spPr>
        <p:txBody>
          <a:bodyPr/>
          <a:lstStyle>
            <a:lvl1pPr>
              <a:defRPr/>
            </a:lvl1pPr>
          </a:lstStyle>
          <a:p>
            <a:fld id="{D52FABC5-EBF4-FF49-8FE3-3A2FFAA5912C}" type="slidenum">
              <a:rPr lang="en-US" altLang="en-US"/>
              <a:pPr/>
              <a:t>‹#›</a:t>
            </a:fld>
            <a:endParaRPr lang="en-US" altLang="en-US"/>
          </a:p>
        </p:txBody>
      </p:sp>
    </p:spTree>
    <p:extLst>
      <p:ext uri="{BB962C8B-B14F-4D97-AF65-F5344CB8AC3E}">
        <p14:creationId xmlns:p14="http://schemas.microsoft.com/office/powerpoint/2010/main" val="440549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76200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295400"/>
            <a:ext cx="3733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295400"/>
            <a:ext cx="3733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Introduction to AI Robotics R. Murphy (MIT Press 2000)  for second edition</a:t>
            </a:r>
            <a:endParaRPr lang="en-US"/>
          </a:p>
        </p:txBody>
      </p:sp>
      <p:sp>
        <p:nvSpPr>
          <p:cNvPr id="6" name="Rectangle 6"/>
          <p:cNvSpPr>
            <a:spLocks noGrp="1" noChangeArrowheads="1"/>
          </p:cNvSpPr>
          <p:nvPr>
            <p:ph type="sldNum" sz="quarter" idx="11"/>
          </p:nvPr>
        </p:nvSpPr>
        <p:spPr>
          <a:ln/>
        </p:spPr>
        <p:txBody>
          <a:bodyPr/>
          <a:lstStyle>
            <a:lvl1pPr>
              <a:defRPr/>
            </a:lvl1pPr>
          </a:lstStyle>
          <a:p>
            <a:fld id="{492F5BEA-CB1A-B648-A79B-88FF9552A681}" type="slidenum">
              <a:rPr lang="en-US" altLang="en-US"/>
              <a:pPr/>
              <a:t>‹#›</a:t>
            </a:fld>
            <a:endParaRPr lang="en-US" altLang="en-US"/>
          </a:p>
        </p:txBody>
      </p:sp>
    </p:spTree>
    <p:extLst>
      <p:ext uri="{BB962C8B-B14F-4D97-AF65-F5344CB8AC3E}">
        <p14:creationId xmlns:p14="http://schemas.microsoft.com/office/powerpoint/2010/main" val="19337017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19200" y="228600"/>
            <a:ext cx="7620000" cy="9144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219200" y="1295400"/>
            <a:ext cx="7620000" cy="49530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219200" y="6477000"/>
            <a:ext cx="6553200" cy="2286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400" b="0" i="1">
                <a:solidFill>
                  <a:srgbClr val="A8CDF6"/>
                </a:solidFill>
                <a:ea typeface="ＭＳ Ｐゴシック" charset="0"/>
                <a:cs typeface="+mn-cs"/>
              </a:defRPr>
            </a:lvl1pPr>
          </a:lstStyle>
          <a:p>
            <a:pPr>
              <a:defRPr/>
            </a:pPr>
            <a:r>
              <a:rPr lang="en-US" smtClean="0"/>
              <a:t>Introduction to AI Robotics R. Murphy (MIT Press 2000)  for second edition</a:t>
            </a:r>
            <a:endParaRPr lang="en-US"/>
          </a:p>
        </p:txBody>
      </p:sp>
      <p:sp>
        <p:nvSpPr>
          <p:cNvPr id="1030" name="Rectangle 6"/>
          <p:cNvSpPr>
            <a:spLocks noGrp="1" noChangeArrowheads="1"/>
          </p:cNvSpPr>
          <p:nvPr>
            <p:ph type="sldNum" sz="quarter" idx="4"/>
          </p:nvPr>
        </p:nvSpPr>
        <p:spPr bwMode="auto">
          <a:xfrm>
            <a:off x="8001000" y="6477000"/>
            <a:ext cx="838200" cy="2286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400" b="0" i="1">
                <a:solidFill>
                  <a:srgbClr val="A8CDF6"/>
                </a:solidFill>
              </a:defRPr>
            </a:lvl1pPr>
          </a:lstStyle>
          <a:p>
            <a:fld id="{679E9EC8-373D-834D-AB05-F092307C67AF}" type="slidenum">
              <a:rPr lang="en-US" altLang="en-US"/>
              <a:pPr/>
              <a:t>‹#›</a:t>
            </a:fld>
            <a:endParaRPr lang="en-US" altLang="en-US"/>
          </a:p>
        </p:txBody>
      </p:sp>
      <p:sp>
        <p:nvSpPr>
          <p:cNvPr id="9" name="Rectangle 7"/>
          <p:cNvSpPr>
            <a:spLocks noChangeArrowheads="1"/>
          </p:cNvSpPr>
          <p:nvPr userDrawn="1"/>
        </p:nvSpPr>
        <p:spPr bwMode="auto">
          <a:xfrm>
            <a:off x="0" y="1295400"/>
            <a:ext cx="914400" cy="4953000"/>
          </a:xfrm>
          <a:prstGeom prst="rect">
            <a:avLst/>
          </a:prstGeom>
          <a:solidFill>
            <a:srgbClr val="8C1B2F">
              <a:alpha val="50196"/>
            </a:srgbClr>
          </a:solidFill>
          <a:ln>
            <a:noFill/>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endParaRPr lang="en-US" altLang="en-US"/>
          </a:p>
        </p:txBody>
      </p:sp>
      <p:sp>
        <p:nvSpPr>
          <p:cNvPr id="10" name="Text Box 8"/>
          <p:cNvSpPr txBox="1">
            <a:spLocks noChangeArrowheads="1"/>
          </p:cNvSpPr>
          <p:nvPr userDrawn="1"/>
        </p:nvSpPr>
        <p:spPr bwMode="auto">
          <a:xfrm>
            <a:off x="-41940" y="219670"/>
            <a:ext cx="110799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defRPr/>
            </a:pPr>
            <a:r>
              <a:rPr lang="en-US" sz="4800" smtClean="0">
                <a:solidFill>
                  <a:srgbClr val="8C1B2F"/>
                </a:solidFill>
              </a:rPr>
              <a:t>15a</a:t>
            </a:r>
            <a:endParaRPr lang="en-US" sz="4800" dirty="0" smtClean="0">
              <a:solidFill>
                <a:srgbClr val="8C1B2F"/>
              </a:solidFill>
            </a:endParaRPr>
          </a:p>
        </p:txBody>
      </p:sp>
      <p:pic>
        <p:nvPicPr>
          <p:cNvPr id="11" name="Picture 10"/>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5832888"/>
            <a:ext cx="914400" cy="1025112"/>
          </a:xfrm>
          <a:prstGeom prst="rect">
            <a:avLst/>
          </a:prstGeom>
        </p:spPr>
      </p:pic>
      <p:sp>
        <p:nvSpPr>
          <p:cNvPr id="12" name="Rectangle 11"/>
          <p:cNvSpPr/>
          <p:nvPr userDrawn="1"/>
        </p:nvSpPr>
        <p:spPr>
          <a:xfrm>
            <a:off x="1219200" y="6397823"/>
            <a:ext cx="6961909" cy="307777"/>
          </a:xfrm>
          <a:prstGeom prst="rect">
            <a:avLst/>
          </a:prstGeom>
        </p:spPr>
        <p:txBody>
          <a:bodyPr wrap="square">
            <a:spAutoFit/>
          </a:bodyPr>
          <a:lstStyle/>
          <a:p>
            <a:pPr>
              <a:defRPr/>
            </a:pPr>
            <a:r>
              <a:rPr lang="de-DE" sz="1400" dirty="0" smtClean="0">
                <a:solidFill>
                  <a:srgbClr val="97062E"/>
                </a:solidFill>
              </a:rPr>
              <a:t>© 2019 Robin Murphy </a:t>
            </a:r>
            <a:r>
              <a:rPr lang="en-US" sz="1400" dirty="0" smtClean="0">
                <a:solidFill>
                  <a:srgbClr val="97062E"/>
                </a:solidFill>
              </a:rPr>
              <a:t>Introduction to AI Robotics 2</a:t>
            </a:r>
            <a:r>
              <a:rPr lang="en-US" sz="1400" baseline="30000" dirty="0" smtClean="0">
                <a:solidFill>
                  <a:srgbClr val="97062E"/>
                </a:solidFill>
              </a:rPr>
              <a:t>nd</a:t>
            </a:r>
            <a:r>
              <a:rPr lang="en-US" sz="1400" dirty="0" smtClean="0">
                <a:solidFill>
                  <a:srgbClr val="97062E"/>
                </a:solidFill>
              </a:rPr>
              <a:t> Edition (MIT Press 2019)</a:t>
            </a:r>
            <a:endParaRPr lang="en-US" sz="1400" dirty="0">
              <a:solidFill>
                <a:srgbClr val="97062E"/>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hf hdr="0" ftr="0" dt="0"/>
  <p:txStyles>
    <p:titleStyle>
      <a:lvl1pPr algn="ctr" rtl="0" eaLnBrk="0" fontAlgn="base" hangingPunct="0">
        <a:spcBef>
          <a:spcPct val="0"/>
        </a:spcBef>
        <a:spcAft>
          <a:spcPct val="0"/>
        </a:spcAft>
        <a:defRPr sz="4000">
          <a:solidFill>
            <a:srgbClr val="003366"/>
          </a:solidFill>
          <a:latin typeface="+mj-lt"/>
          <a:ea typeface="+mj-ea"/>
          <a:cs typeface="ＭＳ Ｐゴシック" charset="0"/>
        </a:defRPr>
      </a:lvl1pPr>
      <a:lvl2pPr algn="ctr" rtl="0" eaLnBrk="0" fontAlgn="base" hangingPunct="0">
        <a:spcBef>
          <a:spcPct val="0"/>
        </a:spcBef>
        <a:spcAft>
          <a:spcPct val="0"/>
        </a:spcAft>
        <a:defRPr sz="4000">
          <a:solidFill>
            <a:srgbClr val="003366"/>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rgbClr val="003366"/>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rgbClr val="003366"/>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rgbClr val="003366"/>
          </a:solidFill>
          <a:latin typeface="Arial" charset="0"/>
          <a:ea typeface="ＭＳ Ｐゴシック" charset="0"/>
          <a:cs typeface="ＭＳ Ｐゴシック" charset="0"/>
        </a:defRPr>
      </a:lvl5pPr>
      <a:lvl6pPr marL="457200" algn="ctr" rtl="0" fontAlgn="base">
        <a:spcBef>
          <a:spcPct val="0"/>
        </a:spcBef>
        <a:spcAft>
          <a:spcPct val="0"/>
        </a:spcAft>
        <a:defRPr sz="4000">
          <a:solidFill>
            <a:srgbClr val="003366"/>
          </a:solidFill>
          <a:latin typeface="Arial" charset="0"/>
          <a:ea typeface="ＭＳ Ｐゴシック" charset="0"/>
        </a:defRPr>
      </a:lvl6pPr>
      <a:lvl7pPr marL="914400" algn="ctr" rtl="0" fontAlgn="base">
        <a:spcBef>
          <a:spcPct val="0"/>
        </a:spcBef>
        <a:spcAft>
          <a:spcPct val="0"/>
        </a:spcAft>
        <a:defRPr sz="4000">
          <a:solidFill>
            <a:srgbClr val="003366"/>
          </a:solidFill>
          <a:latin typeface="Arial" charset="0"/>
          <a:ea typeface="ＭＳ Ｐゴシック" charset="0"/>
        </a:defRPr>
      </a:lvl7pPr>
      <a:lvl8pPr marL="1371600" algn="ctr" rtl="0" fontAlgn="base">
        <a:spcBef>
          <a:spcPct val="0"/>
        </a:spcBef>
        <a:spcAft>
          <a:spcPct val="0"/>
        </a:spcAft>
        <a:defRPr sz="4000">
          <a:solidFill>
            <a:srgbClr val="003366"/>
          </a:solidFill>
          <a:latin typeface="Arial" charset="0"/>
          <a:ea typeface="ＭＳ Ｐゴシック" charset="0"/>
        </a:defRPr>
      </a:lvl8pPr>
      <a:lvl9pPr marL="1828800" algn="ctr" rtl="0" fontAlgn="base">
        <a:spcBef>
          <a:spcPct val="0"/>
        </a:spcBef>
        <a:spcAft>
          <a:spcPct val="0"/>
        </a:spcAft>
        <a:defRPr sz="4000">
          <a:solidFill>
            <a:srgbClr val="003366"/>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2400">
          <a:solidFill>
            <a:srgbClr val="003366"/>
          </a:solidFill>
          <a:latin typeface="+mn-lt"/>
          <a:ea typeface="+mn-ea"/>
          <a:cs typeface="ＭＳ Ｐゴシック" charset="0"/>
        </a:defRPr>
      </a:lvl1pPr>
      <a:lvl2pPr marL="742950" indent="-285750" algn="l" rtl="0" eaLnBrk="0" fontAlgn="base" hangingPunct="0">
        <a:spcBef>
          <a:spcPct val="20000"/>
        </a:spcBef>
        <a:spcAft>
          <a:spcPct val="0"/>
        </a:spcAft>
        <a:buChar char="–"/>
        <a:defRPr sz="2000">
          <a:solidFill>
            <a:srgbClr val="003366"/>
          </a:solidFill>
          <a:latin typeface="+mn-lt"/>
          <a:ea typeface="+mn-ea"/>
        </a:defRPr>
      </a:lvl2pPr>
      <a:lvl3pPr marL="1143000" indent="-228600" algn="l" rtl="0" eaLnBrk="0" fontAlgn="base" hangingPunct="0">
        <a:spcBef>
          <a:spcPct val="20000"/>
        </a:spcBef>
        <a:spcAft>
          <a:spcPct val="0"/>
        </a:spcAft>
        <a:buChar char="•"/>
        <a:defRPr>
          <a:solidFill>
            <a:srgbClr val="003366"/>
          </a:solidFill>
          <a:latin typeface="+mn-lt"/>
          <a:ea typeface="+mn-ea"/>
        </a:defRPr>
      </a:lvl3pPr>
      <a:lvl4pPr marL="1600200" indent="-228600" algn="l" rtl="0" eaLnBrk="0" fontAlgn="base" hangingPunct="0">
        <a:spcBef>
          <a:spcPct val="20000"/>
        </a:spcBef>
        <a:spcAft>
          <a:spcPct val="0"/>
        </a:spcAft>
        <a:buChar char="–"/>
        <a:defRPr sz="1600">
          <a:solidFill>
            <a:srgbClr val="003366"/>
          </a:solidFill>
          <a:latin typeface="+mn-lt"/>
          <a:ea typeface="+mn-ea"/>
        </a:defRPr>
      </a:lvl4pPr>
      <a:lvl5pPr marL="2057400" indent="-228600" algn="l" rtl="0" eaLnBrk="0" fontAlgn="base" hangingPunct="0">
        <a:spcBef>
          <a:spcPct val="20000"/>
        </a:spcBef>
        <a:spcAft>
          <a:spcPct val="0"/>
        </a:spcAft>
        <a:buChar char="»"/>
        <a:defRPr sz="1600">
          <a:solidFill>
            <a:srgbClr val="003366"/>
          </a:solidFill>
          <a:latin typeface="+mn-lt"/>
          <a:ea typeface="+mn-ea"/>
        </a:defRPr>
      </a:lvl5pPr>
      <a:lvl6pPr marL="2514600" indent="-228600" algn="l" rtl="0" fontAlgn="base">
        <a:spcBef>
          <a:spcPct val="20000"/>
        </a:spcBef>
        <a:spcAft>
          <a:spcPct val="0"/>
        </a:spcAft>
        <a:buChar char="»"/>
        <a:defRPr sz="1600">
          <a:solidFill>
            <a:srgbClr val="003366"/>
          </a:solidFill>
          <a:latin typeface="+mn-lt"/>
          <a:ea typeface="+mn-ea"/>
        </a:defRPr>
      </a:lvl6pPr>
      <a:lvl7pPr marL="2971800" indent="-228600" algn="l" rtl="0" fontAlgn="base">
        <a:spcBef>
          <a:spcPct val="20000"/>
        </a:spcBef>
        <a:spcAft>
          <a:spcPct val="0"/>
        </a:spcAft>
        <a:buChar char="»"/>
        <a:defRPr sz="1600">
          <a:solidFill>
            <a:srgbClr val="003366"/>
          </a:solidFill>
          <a:latin typeface="+mn-lt"/>
          <a:ea typeface="+mn-ea"/>
        </a:defRPr>
      </a:lvl7pPr>
      <a:lvl8pPr marL="3429000" indent="-228600" algn="l" rtl="0" fontAlgn="base">
        <a:spcBef>
          <a:spcPct val="20000"/>
        </a:spcBef>
        <a:spcAft>
          <a:spcPct val="0"/>
        </a:spcAft>
        <a:buChar char="»"/>
        <a:defRPr sz="1600">
          <a:solidFill>
            <a:srgbClr val="003366"/>
          </a:solidFill>
          <a:latin typeface="+mn-lt"/>
          <a:ea typeface="+mn-ea"/>
        </a:defRPr>
      </a:lvl8pPr>
      <a:lvl9pPr marL="3886200" indent="-228600" algn="l" rtl="0" fontAlgn="base">
        <a:spcBef>
          <a:spcPct val="20000"/>
        </a:spcBef>
        <a:spcAft>
          <a:spcPct val="0"/>
        </a:spcAft>
        <a:buChar char="»"/>
        <a:defRPr sz="1600">
          <a:solidFill>
            <a:srgbClr val="003366"/>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9.xml"/><Relationship Id="rId5" Type="http://schemas.openxmlformats.org/officeDocument/2006/relationships/image" Target="../media/image10.png"/><Relationship Id="rId1" Type="http://schemas.microsoft.com/office/2007/relationships/media" Target="\Users\murphy\Documents\Courses\robotics\FALL07\Module%2011%20SLAM\fastslam-fox.mov" TargetMode="External"/><Relationship Id="rId2" Type="http://schemas.openxmlformats.org/officeDocument/2006/relationships/video" Target="\Users\murphy\Documents\Courses\robotics\FALL07\Module%2011%20SLAM\fastslam-fox.mov"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1.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1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1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2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5"/>
          <p:cNvPicPr>
            <a:picLocks noChangeAspect="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1101725" y="1293813"/>
            <a:ext cx="7813675" cy="5137150"/>
          </a:xfrm>
          <a:prstGeom prst="rect">
            <a:avLst/>
          </a:prstGeom>
          <a:noFill/>
          <a:ln>
            <a:noFill/>
          </a:ln>
          <a:extLst>
            <a:ext uri="{909E8E84-426E-40DD-AFC4-6F175D3DCCD1}">
              <a14:hiddenFill xmlns:a14="http://schemas.microsoft.com/office/drawing/2010/main">
                <a:solidFill>
                  <a:srgbClr val="FFFFFF">
                    <a:alpha val="2196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eaLnBrk="1" hangingPunct="1">
              <a:defRPr/>
            </a:pPr>
            <a:r>
              <a:rPr lang="en-US" dirty="0" smtClean="0">
                <a:cs typeface="+mj-cs"/>
              </a:rPr>
              <a:t>Localization, Mapping, Exploration</a:t>
            </a:r>
            <a:endParaRPr lang="en-US" dirty="0" smtClean="0">
              <a:cs typeface="+mj-cs"/>
            </a:endParaRPr>
          </a:p>
        </p:txBody>
      </p:sp>
      <p:sp>
        <p:nvSpPr>
          <p:cNvPr id="3" name="Content Placeholder 2"/>
          <p:cNvSpPr>
            <a:spLocks noGrp="1"/>
          </p:cNvSpPr>
          <p:nvPr>
            <p:ph idx="1"/>
          </p:nvPr>
        </p:nvSpPr>
        <p:spPr/>
        <p:txBody>
          <a:bodyPr/>
          <a:lstStyle/>
          <a:p>
            <a:pPr eaLnBrk="1" hangingPunct="1"/>
            <a:r>
              <a:rPr lang="en-US" altLang="en-US" sz="2000" b="1"/>
              <a:t>Why is this a problem- can’t you just use GPS or some sort of RFID beacons?</a:t>
            </a:r>
          </a:p>
          <a:p>
            <a:pPr eaLnBrk="1" hangingPunct="1"/>
            <a:endParaRPr lang="en-US" altLang="en-US" sz="1800" b="1"/>
          </a:p>
          <a:p>
            <a:pPr eaLnBrk="1" hangingPunct="1"/>
            <a:r>
              <a:rPr lang="en-US" altLang="en-US" sz="2000" b="1"/>
              <a:t>How can you simultaneously map the world and be sure where you are?</a:t>
            </a:r>
          </a:p>
          <a:p>
            <a:pPr eaLnBrk="1" hangingPunct="1"/>
            <a:endParaRPr lang="en-US" altLang="en-US" sz="2000" b="1"/>
          </a:p>
          <a:p>
            <a:pPr eaLnBrk="1" hangingPunct="1"/>
            <a:r>
              <a:rPr lang="en-US" altLang="en-US" sz="2000" b="1"/>
              <a:t>How do you explore new areas efficiently or at least consistently?</a:t>
            </a:r>
          </a:p>
          <a:p>
            <a:pPr eaLnBrk="1" hangingPunct="1"/>
            <a:endParaRPr lang="en-US" altLang="en-US" sz="2000" b="1"/>
          </a:p>
          <a:p>
            <a:pPr eaLnBrk="1" hangingPunct="1"/>
            <a:r>
              <a:rPr lang="en-US" altLang="en-US" sz="2000" b="1"/>
              <a:t>What about labeling the map with objects and features or terrain?</a:t>
            </a:r>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41FF54D9-EFCD-984F-ABD3-E96246E8D178}" type="slidenum">
              <a:rPr lang="en-US" altLang="en-US" sz="1400" b="0">
                <a:solidFill>
                  <a:srgbClr val="A8CDF6"/>
                </a:solidFill>
              </a:rPr>
              <a:pPr eaLnBrk="1" hangingPunct="1"/>
              <a:t>1</a:t>
            </a:fld>
            <a:endParaRPr lang="en-US" altLang="en-US" sz="1400" b="0">
              <a:solidFill>
                <a:srgbClr val="A8CDF6"/>
              </a:solidFill>
            </a:endParaRPr>
          </a:p>
        </p:txBody>
      </p:sp>
      <p:sp>
        <p:nvSpPr>
          <p:cNvPr id="7" name="TextBox 6"/>
          <p:cNvSpPr txBox="1"/>
          <p:nvPr/>
        </p:nvSpPr>
        <p:spPr>
          <a:xfrm>
            <a:off x="5181600" y="6172200"/>
            <a:ext cx="3810000" cy="254000"/>
          </a:xfrm>
          <a:prstGeom prst="rect">
            <a:avLst/>
          </a:prstGeom>
          <a:noFill/>
        </p:spPr>
        <p:txBody>
          <a:bodyPr>
            <a:spAutoFit/>
          </a:bodyPr>
          <a:lstStyle/>
          <a:p>
            <a:pPr>
              <a:defRPr/>
            </a:pPr>
            <a:r>
              <a:rPr lang="en-US" sz="1050" dirty="0">
                <a:solidFill>
                  <a:schemeClr val="bg1">
                    <a:lumMod val="65000"/>
                  </a:schemeClr>
                </a:solidFill>
                <a:ea typeface="ＭＳ Ｐゴシック" charset="0"/>
              </a:rPr>
              <a:t>Landing of Columbus </a:t>
            </a:r>
            <a:r>
              <a:rPr lang="en-US" sz="1050" dirty="0" err="1">
                <a:solidFill>
                  <a:schemeClr val="bg1">
                    <a:lumMod val="65000"/>
                  </a:schemeClr>
                </a:solidFill>
                <a:ea typeface="ＭＳ Ｐゴシック" charset="0"/>
              </a:rPr>
              <a:t>boringmordheimforum.forumieren.com</a:t>
            </a:r>
            <a:r>
              <a:rPr lang="en-US" sz="1050" dirty="0">
                <a:solidFill>
                  <a:schemeClr val="bg1">
                    <a:lumMod val="65000"/>
                  </a:schemeClr>
                </a:solidFill>
                <a:ea typeface="ＭＳ Ｐゴシック"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9F7B9C4B-9A21-BC48-8A67-11062587AF35}" type="slidenum">
              <a:rPr lang="en-US" altLang="en-US" sz="1400" b="0">
                <a:solidFill>
                  <a:srgbClr val="A8CDF6"/>
                </a:solidFill>
              </a:rPr>
              <a:pPr eaLnBrk="1" hangingPunct="1"/>
              <a:t>2</a:t>
            </a:fld>
            <a:endParaRPr lang="en-US" altLang="en-US" sz="1400" b="0">
              <a:solidFill>
                <a:srgbClr val="A8CDF6"/>
              </a:solidFill>
            </a:endParaRPr>
          </a:p>
        </p:txBody>
      </p:sp>
      <p:sp>
        <p:nvSpPr>
          <p:cNvPr id="391170" name="Rectangle 2"/>
          <p:cNvSpPr>
            <a:spLocks noGrp="1" noChangeArrowheads="1"/>
          </p:cNvSpPr>
          <p:nvPr>
            <p:ph type="title"/>
          </p:nvPr>
        </p:nvSpPr>
        <p:spPr>
          <a:xfrm>
            <a:off x="706438" y="0"/>
            <a:ext cx="7772400" cy="1143000"/>
          </a:xfrm>
        </p:spPr>
        <p:txBody>
          <a:bodyPr/>
          <a:lstStyle/>
          <a:p>
            <a:pPr eaLnBrk="1" hangingPunct="1">
              <a:defRPr/>
            </a:pPr>
            <a:r>
              <a:rPr lang="en-US" dirty="0" smtClean="0">
                <a:cs typeface="+mj-cs"/>
              </a:rPr>
              <a:t>Specific Learning Objectives</a:t>
            </a:r>
          </a:p>
        </p:txBody>
      </p:sp>
      <p:sp>
        <p:nvSpPr>
          <p:cNvPr id="391171" name="Rectangle 3"/>
          <p:cNvSpPr>
            <a:spLocks noGrp="1" noChangeArrowheads="1"/>
          </p:cNvSpPr>
          <p:nvPr>
            <p:ph type="body" idx="1"/>
          </p:nvPr>
        </p:nvSpPr>
        <p:spPr>
          <a:xfrm>
            <a:off x="1219200" y="1295400"/>
            <a:ext cx="7620000" cy="4267200"/>
          </a:xfrm>
        </p:spPr>
        <p:txBody>
          <a:bodyPr/>
          <a:lstStyle/>
          <a:p>
            <a:pPr eaLnBrk="1" hangingPunct="1">
              <a:lnSpc>
                <a:spcPct val="90000"/>
              </a:lnSpc>
              <a:defRPr/>
            </a:pPr>
            <a:r>
              <a:rPr lang="en-US" sz="2000" dirty="0" smtClean="0">
                <a:cs typeface="+mn-cs"/>
              </a:rPr>
              <a:t>Define the pose of a mobile robot</a:t>
            </a:r>
          </a:p>
          <a:p>
            <a:pPr eaLnBrk="1" hangingPunct="1">
              <a:lnSpc>
                <a:spcPct val="90000"/>
              </a:lnSpc>
              <a:defRPr/>
            </a:pPr>
            <a:r>
              <a:rPr lang="en-US" sz="2000" dirty="0" smtClean="0">
                <a:cs typeface="+mn-cs"/>
              </a:rPr>
              <a:t>Describe the difference between iconic and feature-based localization</a:t>
            </a:r>
          </a:p>
          <a:p>
            <a:pPr eaLnBrk="1" hangingPunct="1">
              <a:lnSpc>
                <a:spcPct val="90000"/>
              </a:lnSpc>
              <a:defRPr/>
            </a:pPr>
            <a:r>
              <a:rPr lang="en-US" sz="2000" dirty="0" smtClean="0">
                <a:cs typeface="+mn-cs"/>
              </a:rPr>
              <a:t>Define each term in: </a:t>
            </a:r>
            <a:r>
              <a:rPr lang="en-US" sz="2000" dirty="0" err="1" smtClean="0">
                <a:cs typeface="+mn-cs"/>
              </a:rPr>
              <a:t>bel</a:t>
            </a:r>
            <a:r>
              <a:rPr lang="en-US" sz="2000" dirty="0" smtClean="0">
                <a:cs typeface="+mn-cs"/>
              </a:rPr>
              <a:t>(</a:t>
            </a:r>
            <a:r>
              <a:rPr lang="en-US" sz="2000" dirty="0" err="1" smtClean="0">
                <a:cs typeface="+mn-cs"/>
              </a:rPr>
              <a:t>x</a:t>
            </a:r>
            <a:r>
              <a:rPr lang="en-US" sz="2000" baseline="-25000" dirty="0" err="1" smtClean="0">
                <a:cs typeface="+mn-cs"/>
              </a:rPr>
              <a:t>t</a:t>
            </a:r>
            <a:r>
              <a:rPr lang="en-US" sz="2000" dirty="0" smtClean="0">
                <a:cs typeface="+mn-cs"/>
              </a:rPr>
              <a:t>)=f(</a:t>
            </a:r>
            <a:r>
              <a:rPr lang="en-US" sz="2000" dirty="0" err="1" smtClean="0">
                <a:cs typeface="+mn-cs"/>
              </a:rPr>
              <a:t>bel</a:t>
            </a:r>
            <a:r>
              <a:rPr lang="en-US" sz="2000" dirty="0" smtClean="0">
                <a:cs typeface="+mn-cs"/>
              </a:rPr>
              <a:t>(x</a:t>
            </a:r>
            <a:r>
              <a:rPr lang="en-US" sz="2000" baseline="-25000" dirty="0" smtClean="0">
                <a:cs typeface="+mn-cs"/>
              </a:rPr>
              <a:t>t-1</a:t>
            </a:r>
            <a:r>
              <a:rPr lang="en-US" sz="2000" dirty="0" smtClean="0">
                <a:cs typeface="+mn-cs"/>
              </a:rPr>
              <a:t>), </a:t>
            </a:r>
            <a:r>
              <a:rPr lang="en-US" sz="2000" dirty="0" err="1" smtClean="0">
                <a:cs typeface="+mn-cs"/>
              </a:rPr>
              <a:t>u</a:t>
            </a:r>
            <a:r>
              <a:rPr lang="en-US" sz="2000" baseline="-25000" dirty="0" err="1" smtClean="0">
                <a:cs typeface="+mn-cs"/>
              </a:rPr>
              <a:t>t</a:t>
            </a:r>
            <a:r>
              <a:rPr lang="en-US" sz="2000" dirty="0" smtClean="0">
                <a:cs typeface="+mn-cs"/>
              </a:rPr>
              <a:t>, </a:t>
            </a:r>
            <a:r>
              <a:rPr lang="en-US" sz="2000" dirty="0" err="1" smtClean="0">
                <a:cs typeface="+mn-cs"/>
              </a:rPr>
              <a:t>z</a:t>
            </a:r>
            <a:r>
              <a:rPr lang="en-US" sz="2000" baseline="-25000" dirty="0" err="1" smtClean="0">
                <a:cs typeface="+mn-cs"/>
              </a:rPr>
              <a:t>t</a:t>
            </a:r>
            <a:r>
              <a:rPr lang="en-US" sz="2000" dirty="0" smtClean="0">
                <a:cs typeface="+mn-cs"/>
              </a:rPr>
              <a:t>, m)</a:t>
            </a:r>
          </a:p>
          <a:p>
            <a:pPr eaLnBrk="1" hangingPunct="1">
              <a:lnSpc>
                <a:spcPct val="90000"/>
              </a:lnSpc>
              <a:defRPr/>
            </a:pPr>
            <a:r>
              <a:rPr lang="en-US" sz="2000" dirty="0" smtClean="0">
                <a:cs typeface="+mn-cs"/>
              </a:rPr>
              <a:t>Describe the three types of localization problems</a:t>
            </a:r>
          </a:p>
          <a:p>
            <a:pPr eaLnBrk="1" hangingPunct="1">
              <a:lnSpc>
                <a:spcPct val="90000"/>
              </a:lnSpc>
              <a:defRPr/>
            </a:pPr>
            <a:r>
              <a:rPr lang="en-US" sz="2000" dirty="0" smtClean="0">
                <a:cs typeface="+mn-cs"/>
              </a:rPr>
              <a:t>Describe the difference between the EKF, Grid, and Monte Carlo Localization algorithms and which of the three types of localization problems they are best suited for.</a:t>
            </a:r>
            <a:endParaRPr lang="en-US" dirty="0" smtClean="0">
              <a:cs typeface="+mn-cs"/>
            </a:endParaRPr>
          </a:p>
          <a:p>
            <a:pPr eaLnBrk="1" hangingPunct="1">
              <a:lnSpc>
                <a:spcPct val="90000"/>
              </a:lnSpc>
              <a:defRPr/>
            </a:pPr>
            <a:r>
              <a:rPr lang="en-US" sz="2000" dirty="0" smtClean="0">
                <a:cs typeface="+mn-cs"/>
              </a:rPr>
              <a:t>Be able to describe the difference between localization and simultaneous localization and mapping</a:t>
            </a:r>
          </a:p>
          <a:p>
            <a:pPr eaLnBrk="1" hangingPunct="1">
              <a:lnSpc>
                <a:spcPct val="90000"/>
              </a:lnSpc>
              <a:defRPr/>
            </a:pPr>
            <a:r>
              <a:rPr lang="en-US" sz="2000" dirty="0" smtClean="0">
                <a:cs typeface="+mn-cs"/>
              </a:rPr>
              <a:t>Describe frontier-based and GVG based exploration </a:t>
            </a:r>
          </a:p>
          <a:p>
            <a:pPr eaLnBrk="1" hangingPunct="1">
              <a:lnSpc>
                <a:spcPct val="90000"/>
              </a:lnSpc>
              <a:defRPr/>
            </a:pPr>
            <a:r>
              <a:rPr lang="en-US" sz="2000" dirty="0" smtClean="0">
                <a:cs typeface="+mn-cs"/>
              </a:rPr>
              <a:t>Describe the symbol-ground problem</a:t>
            </a:r>
          </a:p>
          <a:p>
            <a:pPr eaLnBrk="1" hangingPunct="1">
              <a:lnSpc>
                <a:spcPct val="90000"/>
              </a:lnSpc>
              <a:defRPr/>
            </a:pPr>
            <a:r>
              <a:rPr lang="en-US" sz="2000" dirty="0" smtClean="0">
                <a:cs typeface="+mn-cs"/>
              </a:rPr>
              <a:t>List the possible uses of terrain data by a robot and the impact of terrain on its functions</a:t>
            </a:r>
          </a:p>
          <a:p>
            <a:pPr eaLnBrk="1" hangingPunct="1">
              <a:lnSpc>
                <a:spcPct val="90000"/>
              </a:lnSpc>
              <a:defRPr/>
            </a:pPr>
            <a:r>
              <a:rPr lang="en-US" sz="2000" dirty="0" smtClean="0">
                <a:cs typeface="+mn-cs"/>
              </a:rPr>
              <a:t>Give examples of two types of methods for proprioceptive terrain identification and </a:t>
            </a:r>
            <a:r>
              <a:rPr lang="en-US" sz="2000" dirty="0" err="1" smtClean="0">
                <a:cs typeface="+mn-cs"/>
              </a:rPr>
              <a:t>exteroceptive</a:t>
            </a:r>
            <a:r>
              <a:rPr lang="en-US" sz="2000" dirty="0" smtClean="0">
                <a:cs typeface="+mn-cs"/>
              </a:rPr>
              <a:t> terrain identification and limitations of each</a:t>
            </a:r>
            <a:endParaRPr lang="en-US" b="1" dirty="0" smtClean="0">
              <a:cs typeface="+mn-cs"/>
            </a:endParaRPr>
          </a:p>
          <a:p>
            <a:pPr eaLnBrk="1" hangingPunct="1">
              <a:lnSpc>
                <a:spcPct val="90000"/>
              </a:lnSpc>
              <a:defRPr/>
            </a:pPr>
            <a:endParaRPr lang="en-US" b="1" dirty="0" smtClean="0">
              <a:cs typeface="+mn-cs"/>
            </a:endParaRPr>
          </a:p>
        </p:txBody>
      </p:sp>
      <p:sp>
        <p:nvSpPr>
          <p:cNvPr id="391173" name="Text Box 5"/>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cs typeface="+mj-cs"/>
              </a:rPr>
              <a:t>Outline</a:t>
            </a:r>
          </a:p>
        </p:txBody>
      </p:sp>
      <p:sp>
        <p:nvSpPr>
          <p:cNvPr id="3" name="Content Placeholder 2"/>
          <p:cNvSpPr>
            <a:spLocks noGrp="1"/>
          </p:cNvSpPr>
          <p:nvPr>
            <p:ph idx="1"/>
          </p:nvPr>
        </p:nvSpPr>
        <p:spPr/>
        <p:txBody>
          <a:bodyPr/>
          <a:lstStyle/>
          <a:p>
            <a:pPr eaLnBrk="1" hangingPunct="1"/>
            <a:r>
              <a:rPr lang="en-US" altLang="en-US"/>
              <a:t>Localization: where I am?</a:t>
            </a:r>
          </a:p>
          <a:p>
            <a:pPr eaLnBrk="1" hangingPunct="1"/>
            <a:endParaRPr lang="en-US" altLang="en-US"/>
          </a:p>
          <a:p>
            <a:pPr eaLnBrk="1" hangingPunct="1"/>
            <a:r>
              <a:rPr lang="en-US" altLang="en-US"/>
              <a:t>Mapping: where have I been?</a:t>
            </a:r>
          </a:p>
          <a:p>
            <a:pPr eaLnBrk="1" hangingPunct="1"/>
            <a:endParaRPr lang="en-US" altLang="en-US"/>
          </a:p>
          <a:p>
            <a:pPr eaLnBrk="1" hangingPunct="1"/>
            <a:r>
              <a:rPr lang="en-US" altLang="en-US" i="1"/>
              <a:t>Exploration: where haven’t I been?</a:t>
            </a:r>
          </a:p>
          <a:p>
            <a:pPr eaLnBrk="1" hangingPunct="1"/>
            <a:endParaRPr lang="en-US" altLang="en-US"/>
          </a:p>
          <a:p>
            <a:pPr eaLnBrk="1" hangingPunct="1"/>
            <a:r>
              <a:rPr lang="en-US" altLang="en-US" i="1"/>
              <a:t>Semantic World Knowledge: what am/did I see?</a:t>
            </a:r>
          </a:p>
          <a:p>
            <a:pPr eaLnBrk="1" hangingPunct="1"/>
            <a:endParaRPr lang="en-US" altLang="en-US" i="1"/>
          </a:p>
          <a:p>
            <a:pPr eaLnBrk="1" hangingPunct="1">
              <a:buFontTx/>
              <a:buNone/>
            </a:pPr>
            <a:r>
              <a:rPr lang="en-US" altLang="en-US" i="1"/>
              <a:t>Note: this section incorporates additional material beyond Chapter 11 in the textbook</a:t>
            </a:r>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A66CFC5-65E5-4E4A-88A3-96EFCF96CD29}" type="slidenum">
              <a:rPr lang="en-US" altLang="en-US" sz="1400" b="0">
                <a:solidFill>
                  <a:srgbClr val="A8CDF6"/>
                </a:solidFill>
              </a:rPr>
              <a:pPr eaLnBrk="1" hangingPunct="1"/>
              <a:t>3</a:t>
            </a:fld>
            <a:endParaRPr lang="en-US" altLang="en-US" sz="1400" b="0">
              <a:solidFill>
                <a:srgbClr val="A8CDF6"/>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5"/>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E3978E12-EB8F-3B48-8B2D-51EB7269F022}" type="slidenum">
              <a:rPr lang="en-US" altLang="en-US" sz="1400" b="0">
                <a:solidFill>
                  <a:srgbClr val="A8CDF6"/>
                </a:solidFill>
              </a:rPr>
              <a:pPr eaLnBrk="1" hangingPunct="1"/>
              <a:t>4</a:t>
            </a:fld>
            <a:endParaRPr lang="en-US" altLang="en-US" sz="1400" b="0">
              <a:solidFill>
                <a:srgbClr val="A8CDF6"/>
              </a:solidFill>
            </a:endParaRPr>
          </a:p>
        </p:txBody>
      </p:sp>
      <p:sp>
        <p:nvSpPr>
          <p:cNvPr id="392194" name="Rectangle 2"/>
          <p:cNvSpPr>
            <a:spLocks noGrp="1" noChangeArrowheads="1"/>
          </p:cNvSpPr>
          <p:nvPr>
            <p:ph type="title"/>
          </p:nvPr>
        </p:nvSpPr>
        <p:spPr>
          <a:xfrm>
            <a:off x="2381250" y="323850"/>
            <a:ext cx="7772400" cy="1143000"/>
          </a:xfrm>
        </p:spPr>
        <p:txBody>
          <a:bodyPr/>
          <a:lstStyle/>
          <a:p>
            <a:pPr eaLnBrk="1" hangingPunct="1">
              <a:defRPr/>
            </a:pPr>
            <a:r>
              <a:rPr lang="en-US" smtClean="0">
                <a:cs typeface="+mj-cs"/>
              </a:rPr>
              <a:t>Navigation</a:t>
            </a:r>
          </a:p>
        </p:txBody>
      </p:sp>
      <p:sp>
        <p:nvSpPr>
          <p:cNvPr id="392195" name="Rectangle 3"/>
          <p:cNvSpPr>
            <a:spLocks noGrp="1" noChangeArrowheads="1"/>
          </p:cNvSpPr>
          <p:nvPr>
            <p:ph type="body" sz="half" idx="1"/>
          </p:nvPr>
        </p:nvSpPr>
        <p:spPr>
          <a:xfrm>
            <a:off x="1066800" y="304800"/>
            <a:ext cx="3810000" cy="4114800"/>
          </a:xfrm>
        </p:spPr>
        <p:txBody>
          <a:bodyPr/>
          <a:lstStyle/>
          <a:p>
            <a:pPr eaLnBrk="1" hangingPunct="1"/>
            <a:r>
              <a:rPr lang="en-US" altLang="en-US" sz="1800"/>
              <a:t>Where am I going? </a:t>
            </a:r>
            <a:r>
              <a:rPr lang="en-US" altLang="en-US" sz="1800" i="1"/>
              <a:t>Mission planning</a:t>
            </a:r>
          </a:p>
          <a:p>
            <a:pPr eaLnBrk="1" hangingPunct="1"/>
            <a:r>
              <a:rPr lang="en-US" altLang="en-US" sz="1800"/>
              <a:t>What</a:t>
            </a:r>
            <a:r>
              <a:rPr lang="ja-JP" altLang="en-US" sz="1800"/>
              <a:t>’</a:t>
            </a:r>
            <a:r>
              <a:rPr lang="en-US" altLang="ja-JP" sz="1800"/>
              <a:t>s the best way there? </a:t>
            </a:r>
            <a:r>
              <a:rPr lang="en-US" altLang="ja-JP" sz="1800" i="1"/>
              <a:t>Path planning</a:t>
            </a:r>
          </a:p>
          <a:p>
            <a:pPr eaLnBrk="1" hangingPunct="1"/>
            <a:r>
              <a:rPr lang="en-US" altLang="en-US" sz="1800" b="1">
                <a:solidFill>
                  <a:srgbClr val="FF0000"/>
                </a:solidFill>
              </a:rPr>
              <a:t>Where am I? </a:t>
            </a:r>
            <a:r>
              <a:rPr lang="en-US" altLang="en-US" sz="1800" b="1" i="1">
                <a:solidFill>
                  <a:srgbClr val="FF0000"/>
                </a:solidFill>
              </a:rPr>
              <a:t>Localization</a:t>
            </a:r>
          </a:p>
          <a:p>
            <a:pPr eaLnBrk="1" hangingPunct="1"/>
            <a:r>
              <a:rPr lang="en-US" altLang="en-US" sz="1800">
                <a:solidFill>
                  <a:srgbClr val="002E5C"/>
                </a:solidFill>
              </a:rPr>
              <a:t>Where have I been? </a:t>
            </a:r>
            <a:r>
              <a:rPr lang="en-US" altLang="en-US" sz="1800" i="1">
                <a:solidFill>
                  <a:srgbClr val="002E5C"/>
                </a:solidFill>
              </a:rPr>
              <a:t>Map making</a:t>
            </a:r>
            <a:endParaRPr lang="en-US" altLang="en-US" sz="1800">
              <a:solidFill>
                <a:srgbClr val="002E5C"/>
              </a:solidFill>
            </a:endParaRPr>
          </a:p>
        </p:txBody>
      </p:sp>
      <p:sp>
        <p:nvSpPr>
          <p:cNvPr id="392196" name="Rectangle 4"/>
          <p:cNvSpPr>
            <a:spLocks noChangeArrowheads="1"/>
          </p:cNvSpPr>
          <p:nvPr/>
        </p:nvSpPr>
        <p:spPr bwMode="auto">
          <a:xfrm>
            <a:off x="6650038" y="2476500"/>
            <a:ext cx="1600200" cy="1733550"/>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i="1">
                <a:ea typeface="ＭＳ Ｐゴシック" charset="0"/>
              </a:rPr>
              <a:t>Mission</a:t>
            </a:r>
          </a:p>
          <a:p>
            <a:pPr algn="ctr" eaLnBrk="0" hangingPunct="0">
              <a:defRPr/>
            </a:pPr>
            <a:r>
              <a:rPr lang="en-US" i="1">
                <a:ea typeface="ＭＳ Ｐゴシック" charset="0"/>
              </a:rPr>
              <a:t>Planner</a:t>
            </a:r>
          </a:p>
        </p:txBody>
      </p:sp>
      <p:sp>
        <p:nvSpPr>
          <p:cNvPr id="392197" name="Rectangle 5"/>
          <p:cNvSpPr>
            <a:spLocks noChangeArrowheads="1"/>
          </p:cNvSpPr>
          <p:nvPr/>
        </p:nvSpPr>
        <p:spPr bwMode="auto">
          <a:xfrm>
            <a:off x="4724400" y="2457450"/>
            <a:ext cx="1600200" cy="1733550"/>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i="1">
                <a:ea typeface="ＭＳ Ｐゴシック" charset="0"/>
              </a:rPr>
              <a:t>Carto-</a:t>
            </a:r>
          </a:p>
          <a:p>
            <a:pPr algn="ctr" eaLnBrk="0" hangingPunct="0">
              <a:defRPr/>
            </a:pPr>
            <a:r>
              <a:rPr lang="en-US" i="1">
                <a:ea typeface="ＭＳ Ｐゴシック" charset="0"/>
              </a:rPr>
              <a:t>grapher</a:t>
            </a:r>
          </a:p>
        </p:txBody>
      </p:sp>
      <p:grpSp>
        <p:nvGrpSpPr>
          <p:cNvPr id="24583" name="Group 6"/>
          <p:cNvGrpSpPr>
            <a:grpSpLocks/>
          </p:cNvGrpSpPr>
          <p:nvPr/>
        </p:nvGrpSpPr>
        <p:grpSpPr bwMode="auto">
          <a:xfrm>
            <a:off x="5257800" y="5124450"/>
            <a:ext cx="2362200" cy="1485900"/>
            <a:chOff x="3888" y="3384"/>
            <a:chExt cx="1488" cy="936"/>
          </a:xfrm>
        </p:grpSpPr>
        <p:sp>
          <p:nvSpPr>
            <p:cNvPr id="392199" name="Rectangle 7"/>
            <p:cNvSpPr>
              <a:spLocks noChangeArrowheads="1"/>
            </p:cNvSpPr>
            <p:nvPr/>
          </p:nvSpPr>
          <p:spPr bwMode="auto">
            <a:xfrm>
              <a:off x="3888" y="3384"/>
              <a:ext cx="1200" cy="648"/>
            </a:xfrm>
            <a:prstGeom prst="rect">
              <a:avLst/>
            </a:prstGeom>
            <a:solidFill>
              <a:srgbClr val="969696"/>
            </a:solidFill>
            <a:ln w="12700">
              <a:solidFill>
                <a:schemeClr val="tx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i="1">
                  <a:ea typeface="ＭＳ Ｐゴシック" charset="0"/>
                </a:rPr>
                <a:t>Behaviors</a:t>
              </a:r>
            </a:p>
          </p:txBody>
        </p:sp>
        <p:sp>
          <p:nvSpPr>
            <p:cNvPr id="392200" name="Rectangle 8"/>
            <p:cNvSpPr>
              <a:spLocks noChangeArrowheads="1"/>
            </p:cNvSpPr>
            <p:nvPr/>
          </p:nvSpPr>
          <p:spPr bwMode="auto">
            <a:xfrm>
              <a:off x="3984" y="3480"/>
              <a:ext cx="1200" cy="648"/>
            </a:xfrm>
            <a:prstGeom prst="rect">
              <a:avLst/>
            </a:prstGeom>
            <a:solidFill>
              <a:srgbClr val="969696"/>
            </a:solidFill>
            <a:ln w="12700">
              <a:solidFill>
                <a:schemeClr val="tx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i="1">
                  <a:ea typeface="ＭＳ Ｐゴシック" charset="0"/>
                </a:rPr>
                <a:t>Behaviors</a:t>
              </a:r>
            </a:p>
          </p:txBody>
        </p:sp>
        <p:sp>
          <p:nvSpPr>
            <p:cNvPr id="392201" name="Rectangle 9"/>
            <p:cNvSpPr>
              <a:spLocks noChangeArrowheads="1"/>
            </p:cNvSpPr>
            <p:nvPr/>
          </p:nvSpPr>
          <p:spPr bwMode="auto">
            <a:xfrm>
              <a:off x="4080" y="3576"/>
              <a:ext cx="1200" cy="648"/>
            </a:xfrm>
            <a:prstGeom prst="rect">
              <a:avLst/>
            </a:prstGeom>
            <a:solidFill>
              <a:srgbClr val="969696"/>
            </a:solidFill>
            <a:ln w="12700">
              <a:solidFill>
                <a:schemeClr val="tx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i="1">
                  <a:ea typeface="ＭＳ Ｐゴシック" charset="0"/>
                </a:rPr>
                <a:t>Behaviors</a:t>
              </a:r>
            </a:p>
          </p:txBody>
        </p:sp>
        <p:sp>
          <p:nvSpPr>
            <p:cNvPr id="392202" name="Rectangle 10"/>
            <p:cNvSpPr>
              <a:spLocks noChangeArrowheads="1"/>
            </p:cNvSpPr>
            <p:nvPr/>
          </p:nvSpPr>
          <p:spPr bwMode="auto">
            <a:xfrm>
              <a:off x="4176" y="3672"/>
              <a:ext cx="1200" cy="648"/>
            </a:xfrm>
            <a:prstGeom prst="rect">
              <a:avLst/>
            </a:prstGeom>
            <a:solidFill>
              <a:srgbClr val="969696"/>
            </a:solidFill>
            <a:ln w="12700">
              <a:solidFill>
                <a:schemeClr val="tx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i="1">
                  <a:ea typeface="ＭＳ Ｐゴシック" charset="0"/>
                </a:rPr>
                <a:t>Behaviors</a:t>
              </a:r>
            </a:p>
          </p:txBody>
        </p:sp>
      </p:grpSp>
      <p:sp>
        <p:nvSpPr>
          <p:cNvPr id="392203" name="Line 11"/>
          <p:cNvSpPr>
            <a:spLocks noChangeShapeType="1"/>
          </p:cNvSpPr>
          <p:nvPr/>
        </p:nvSpPr>
        <p:spPr bwMode="auto">
          <a:xfrm flipV="1">
            <a:off x="247650" y="4629150"/>
            <a:ext cx="8345488" cy="0"/>
          </a:xfrm>
          <a:prstGeom prst="line">
            <a:avLst/>
          </a:prstGeom>
          <a:noFill/>
          <a:ln w="38100">
            <a:solidFill>
              <a:schemeClr val="tx1"/>
            </a:solidFill>
            <a:prstDash val="sysDot"/>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92204" name="Text Box 12"/>
          <p:cNvSpPr txBox="1">
            <a:spLocks noChangeArrowheads="1"/>
          </p:cNvSpPr>
          <p:nvPr/>
        </p:nvSpPr>
        <p:spPr bwMode="auto">
          <a:xfrm rot="-5400000">
            <a:off x="7771606" y="3199607"/>
            <a:ext cx="163988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i="1">
                <a:ea typeface="ＭＳ Ｐゴシック" charset="0"/>
              </a:rPr>
              <a:t>deliberative</a:t>
            </a:r>
          </a:p>
        </p:txBody>
      </p:sp>
      <p:sp>
        <p:nvSpPr>
          <p:cNvPr id="392205" name="Text Box 13"/>
          <p:cNvSpPr txBox="1">
            <a:spLocks noChangeArrowheads="1"/>
          </p:cNvSpPr>
          <p:nvPr/>
        </p:nvSpPr>
        <p:spPr bwMode="auto">
          <a:xfrm rot="-5400000">
            <a:off x="8008937" y="5475288"/>
            <a:ext cx="11652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i="1">
                <a:ea typeface="ＭＳ Ｐゴシック" charset="0"/>
              </a:rPr>
              <a:t>reactive</a:t>
            </a:r>
          </a:p>
        </p:txBody>
      </p:sp>
      <p:sp>
        <p:nvSpPr>
          <p:cNvPr id="392206" name="Rectangle 14"/>
          <p:cNvSpPr>
            <a:spLocks noChangeArrowheads="1"/>
          </p:cNvSpPr>
          <p:nvPr/>
        </p:nvSpPr>
        <p:spPr bwMode="auto">
          <a:xfrm>
            <a:off x="1047750" y="247650"/>
            <a:ext cx="3371850" cy="3829050"/>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92207" name="Text Box 15"/>
          <p:cNvSpPr txBox="1">
            <a:spLocks noChangeArrowheads="1"/>
          </p:cNvSpPr>
          <p:nvPr/>
        </p:nvSpPr>
        <p:spPr bwMode="auto">
          <a:xfrm>
            <a:off x="1282700" y="5184775"/>
            <a:ext cx="298767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i="1">
                <a:ea typeface="ＭＳ Ｐゴシック" charset="0"/>
              </a:rPr>
              <a:t>How am I going to get</a:t>
            </a:r>
          </a:p>
          <a:p>
            <a:pPr eaLnBrk="0" hangingPunct="0">
              <a:defRPr/>
            </a:pPr>
            <a:r>
              <a:rPr lang="en-US" i="1">
                <a:ea typeface="ＭＳ Ｐゴシック" charset="0"/>
              </a:rPr>
              <a:t>there?</a:t>
            </a:r>
          </a:p>
        </p:txBody>
      </p:sp>
      <p:sp>
        <p:nvSpPr>
          <p:cNvPr id="392209" name="Text Box 17"/>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6800" y="4406900"/>
            <a:ext cx="7427913" cy="1362075"/>
          </a:xfrm>
        </p:spPr>
        <p:txBody>
          <a:bodyPr/>
          <a:lstStyle/>
          <a:p>
            <a:pPr eaLnBrk="1" hangingPunct="1">
              <a:defRPr/>
            </a:pPr>
            <a:r>
              <a:rPr lang="en-US" dirty="0" smtClean="0">
                <a:cs typeface="+mj-cs"/>
              </a:rPr>
              <a:t>Localization</a:t>
            </a:r>
          </a:p>
        </p:txBody>
      </p:sp>
      <p:sp>
        <p:nvSpPr>
          <p:cNvPr id="7" name="Text Placeholder 6"/>
          <p:cNvSpPr>
            <a:spLocks noGrp="1"/>
          </p:cNvSpPr>
          <p:nvPr>
            <p:ph type="body" idx="1"/>
          </p:nvPr>
        </p:nvSpPr>
        <p:spPr>
          <a:xfrm>
            <a:off x="1143000" y="2895600"/>
            <a:ext cx="7772400" cy="1500188"/>
          </a:xfrm>
        </p:spPr>
        <p:txBody>
          <a:bodyPr/>
          <a:lstStyle/>
          <a:p>
            <a:pPr eaLnBrk="1" hangingPunct="1">
              <a:defRPr/>
            </a:pPr>
            <a:endParaRPr lang="en-US" smtClean="0">
              <a:cs typeface="+mn-cs"/>
            </a:endParaRPr>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DC03E4CE-C118-FD48-B4F5-5B5B1E2D65CF}" type="slidenum">
              <a:rPr lang="en-US" altLang="en-US" sz="1400" b="0">
                <a:solidFill>
                  <a:srgbClr val="A8CDF6"/>
                </a:solidFill>
              </a:rPr>
              <a:pPr eaLnBrk="1" hangingPunct="1"/>
              <a:t>5</a:t>
            </a:fld>
            <a:endParaRPr lang="en-US" altLang="en-US" sz="1400" b="0">
              <a:solidFill>
                <a:srgbClr val="A8CDF6"/>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701EB45-9D7F-3D4D-9501-C40C0196DA72}" type="slidenum">
              <a:rPr lang="en-US" altLang="en-US" sz="1400" b="0">
                <a:solidFill>
                  <a:srgbClr val="A8CDF6"/>
                </a:solidFill>
              </a:rPr>
              <a:pPr eaLnBrk="1" hangingPunct="1"/>
              <a:t>6</a:t>
            </a:fld>
            <a:endParaRPr lang="en-US" altLang="en-US" sz="1400" b="0">
              <a:solidFill>
                <a:srgbClr val="A8CDF6"/>
              </a:solidFill>
            </a:endParaRPr>
          </a:p>
        </p:txBody>
      </p:sp>
      <p:sp>
        <p:nvSpPr>
          <p:cNvPr id="405506" name="Rectangle 2"/>
          <p:cNvSpPr>
            <a:spLocks noGrp="1" noChangeArrowheads="1"/>
          </p:cNvSpPr>
          <p:nvPr>
            <p:ph type="title"/>
          </p:nvPr>
        </p:nvSpPr>
        <p:spPr/>
        <p:txBody>
          <a:bodyPr/>
          <a:lstStyle/>
          <a:p>
            <a:pPr eaLnBrk="1" hangingPunct="1">
              <a:defRPr/>
            </a:pPr>
            <a:r>
              <a:rPr lang="en-US" sz="3600" smtClean="0">
                <a:cs typeface="+mj-cs"/>
              </a:rPr>
              <a:t>Localization (Position Estimation)</a:t>
            </a:r>
          </a:p>
        </p:txBody>
      </p:sp>
      <p:sp>
        <p:nvSpPr>
          <p:cNvPr id="405507" name="Rectangle 3"/>
          <p:cNvSpPr>
            <a:spLocks noGrp="1" noChangeArrowheads="1"/>
          </p:cNvSpPr>
          <p:nvPr>
            <p:ph type="body" idx="1"/>
          </p:nvPr>
        </p:nvSpPr>
        <p:spPr/>
        <p:txBody>
          <a:bodyPr/>
          <a:lstStyle/>
          <a:p>
            <a:pPr eaLnBrk="1" hangingPunct="1"/>
            <a:r>
              <a:rPr lang="ja-JP" altLang="en-US"/>
              <a:t>“</a:t>
            </a:r>
            <a:r>
              <a:rPr lang="en-US" altLang="ja-JP"/>
              <a:t>Mobile robot localization is the problem of determining the pose of a robot relative to a given map of the environment</a:t>
            </a:r>
            <a:r>
              <a:rPr lang="ja-JP" altLang="en-US"/>
              <a:t>”</a:t>
            </a:r>
            <a:r>
              <a:rPr lang="en-US" altLang="ja-JP"/>
              <a:t>- Thrun, Burgard, Fox</a:t>
            </a:r>
          </a:p>
          <a:p>
            <a:pPr lvl="1" eaLnBrk="1" hangingPunct="1"/>
            <a:r>
              <a:rPr lang="en-US" altLang="en-US"/>
              <a:t>Mobile robot localization is often called position estimation</a:t>
            </a:r>
          </a:p>
          <a:p>
            <a:pPr eaLnBrk="1" hangingPunct="1"/>
            <a:endParaRPr lang="en-US" altLang="en-US"/>
          </a:p>
          <a:p>
            <a:pPr eaLnBrk="1" hangingPunct="1"/>
            <a:r>
              <a:rPr lang="en-US" altLang="en-US"/>
              <a:t>Assumes that there is some sort of </a:t>
            </a:r>
            <a:r>
              <a:rPr lang="en-US" altLang="en-US" i="1"/>
              <a:t>a priori</a:t>
            </a:r>
            <a:r>
              <a:rPr lang="en-US" altLang="en-US"/>
              <a:t> map and the robot is localizing itself relative to it</a:t>
            </a:r>
          </a:p>
        </p:txBody>
      </p:sp>
      <p:sp>
        <p:nvSpPr>
          <p:cNvPr id="405508"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99B550AD-FA75-EE4E-B80E-E5E230EABC5F}" type="slidenum">
              <a:rPr lang="en-US" altLang="en-US" sz="1400" b="0">
                <a:solidFill>
                  <a:srgbClr val="A8CDF6"/>
                </a:solidFill>
              </a:rPr>
              <a:pPr eaLnBrk="1" hangingPunct="1"/>
              <a:t>7</a:t>
            </a:fld>
            <a:endParaRPr lang="en-US" altLang="en-US" sz="1400" b="0">
              <a:solidFill>
                <a:srgbClr val="A8CDF6"/>
              </a:solidFill>
            </a:endParaRPr>
          </a:p>
        </p:txBody>
      </p:sp>
      <p:sp>
        <p:nvSpPr>
          <p:cNvPr id="407554" name="Rectangle 2"/>
          <p:cNvSpPr>
            <a:spLocks noGrp="1" noChangeArrowheads="1"/>
          </p:cNvSpPr>
          <p:nvPr>
            <p:ph type="title"/>
          </p:nvPr>
        </p:nvSpPr>
        <p:spPr/>
        <p:txBody>
          <a:bodyPr/>
          <a:lstStyle/>
          <a:p>
            <a:pPr eaLnBrk="1" hangingPunct="1">
              <a:defRPr/>
            </a:pPr>
            <a:r>
              <a:rPr lang="en-US" smtClean="0">
                <a:cs typeface="+mj-cs"/>
              </a:rPr>
              <a:t>Localization Problems</a:t>
            </a:r>
          </a:p>
        </p:txBody>
      </p:sp>
      <p:sp>
        <p:nvSpPr>
          <p:cNvPr id="407555" name="Rectangle 3"/>
          <p:cNvSpPr>
            <a:spLocks noGrp="1" noChangeArrowheads="1"/>
          </p:cNvSpPr>
          <p:nvPr>
            <p:ph type="body" idx="1"/>
          </p:nvPr>
        </p:nvSpPr>
        <p:spPr/>
        <p:txBody>
          <a:bodyPr/>
          <a:lstStyle/>
          <a:p>
            <a:pPr eaLnBrk="1" hangingPunct="1">
              <a:lnSpc>
                <a:spcPct val="90000"/>
              </a:lnSpc>
              <a:defRPr/>
            </a:pPr>
            <a:r>
              <a:rPr lang="en-US" smtClean="0">
                <a:cs typeface="+mn-cs"/>
              </a:rPr>
              <a:t>Why localization should be easy</a:t>
            </a:r>
          </a:p>
          <a:p>
            <a:pPr lvl="1" eaLnBrk="1" hangingPunct="1">
              <a:lnSpc>
                <a:spcPct val="90000"/>
              </a:lnSpc>
              <a:defRPr/>
            </a:pPr>
            <a:r>
              <a:rPr lang="en-US" smtClean="0"/>
              <a:t>Just coordinate transform</a:t>
            </a:r>
          </a:p>
          <a:p>
            <a:pPr lvl="1" eaLnBrk="1" hangingPunct="1">
              <a:lnSpc>
                <a:spcPct val="90000"/>
              </a:lnSpc>
              <a:defRPr/>
            </a:pPr>
            <a:endParaRPr lang="en-US" smtClean="0"/>
          </a:p>
          <a:p>
            <a:pPr eaLnBrk="1" hangingPunct="1">
              <a:lnSpc>
                <a:spcPct val="90000"/>
              </a:lnSpc>
              <a:defRPr/>
            </a:pPr>
            <a:r>
              <a:rPr lang="en-US" smtClean="0">
                <a:cs typeface="+mn-cs"/>
              </a:rPr>
              <a:t>What makes localization hard</a:t>
            </a:r>
          </a:p>
          <a:p>
            <a:pPr lvl="1" eaLnBrk="1" hangingPunct="1">
              <a:lnSpc>
                <a:spcPct val="90000"/>
              </a:lnSpc>
              <a:defRPr/>
            </a:pPr>
            <a:r>
              <a:rPr lang="en-US" smtClean="0"/>
              <a:t>Requires model of the robot, sensors and response to the environment</a:t>
            </a:r>
          </a:p>
          <a:p>
            <a:pPr lvl="1" eaLnBrk="1" hangingPunct="1">
              <a:lnSpc>
                <a:spcPct val="90000"/>
              </a:lnSpc>
              <a:defRPr/>
            </a:pPr>
            <a:r>
              <a:rPr lang="en-US" smtClean="0"/>
              <a:t>Sensor noise (proprioceptive and exteroceptive)</a:t>
            </a:r>
          </a:p>
          <a:p>
            <a:pPr lvl="2" eaLnBrk="1" hangingPunct="1">
              <a:lnSpc>
                <a:spcPct val="90000"/>
              </a:lnSpc>
              <a:defRPr/>
            </a:pPr>
            <a:r>
              <a:rPr lang="en-US" smtClean="0"/>
              <a:t>Must infer position from series of uncertain sensor readings</a:t>
            </a:r>
          </a:p>
          <a:p>
            <a:pPr lvl="3" eaLnBrk="1" hangingPunct="1">
              <a:lnSpc>
                <a:spcPct val="90000"/>
              </a:lnSpc>
              <a:defRPr/>
            </a:pPr>
            <a:r>
              <a:rPr lang="en-US" smtClean="0"/>
              <a:t>Computationally expensive</a:t>
            </a:r>
          </a:p>
          <a:p>
            <a:pPr lvl="1" eaLnBrk="1" hangingPunct="1">
              <a:lnSpc>
                <a:spcPct val="90000"/>
              </a:lnSpc>
              <a:defRPr/>
            </a:pPr>
            <a:r>
              <a:rPr lang="en-US" smtClean="0"/>
              <a:t>May not know initial position</a:t>
            </a:r>
          </a:p>
          <a:p>
            <a:pPr lvl="1" eaLnBrk="1" hangingPunct="1">
              <a:lnSpc>
                <a:spcPct val="90000"/>
              </a:lnSpc>
              <a:defRPr/>
            </a:pPr>
            <a:r>
              <a:rPr lang="en-US" smtClean="0"/>
              <a:t>Dynamic environments where objects move (</a:t>
            </a:r>
            <a:r>
              <a:rPr lang="en-US" i="1" smtClean="0"/>
              <a:t>did I move or did Object A move?)</a:t>
            </a:r>
          </a:p>
          <a:p>
            <a:pPr lvl="1" eaLnBrk="1" hangingPunct="1">
              <a:lnSpc>
                <a:spcPct val="90000"/>
              </a:lnSpc>
              <a:defRPr/>
            </a:pPr>
            <a:r>
              <a:rPr lang="en-US" smtClean="0"/>
              <a:t>Path or task may not support localization</a:t>
            </a:r>
          </a:p>
          <a:p>
            <a:pPr lvl="2" eaLnBrk="1" hangingPunct="1">
              <a:lnSpc>
                <a:spcPct val="90000"/>
              </a:lnSpc>
              <a:defRPr/>
            </a:pPr>
            <a:r>
              <a:rPr lang="en-US" smtClean="0"/>
              <a:t>E.g., would be better to hug the walls (active localization) but less optimal for path planning</a:t>
            </a:r>
          </a:p>
          <a:p>
            <a:pPr lvl="2" eaLnBrk="1" hangingPunct="1">
              <a:lnSpc>
                <a:spcPct val="90000"/>
              </a:lnSpc>
              <a:defRPr/>
            </a:pPr>
            <a:endParaRPr lang="en-US" smtClean="0"/>
          </a:p>
        </p:txBody>
      </p:sp>
      <p:sp>
        <p:nvSpPr>
          <p:cNvPr id="407556"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253F1D9-267F-174A-9983-8A83B018313C}" type="slidenum">
              <a:rPr lang="en-US" altLang="en-US" sz="1400" b="0">
                <a:solidFill>
                  <a:srgbClr val="A8CDF6"/>
                </a:solidFill>
              </a:rPr>
              <a:pPr eaLnBrk="1" hangingPunct="1"/>
              <a:t>8</a:t>
            </a:fld>
            <a:endParaRPr lang="en-US" altLang="en-US" sz="1400" b="0">
              <a:solidFill>
                <a:srgbClr val="A8CDF6"/>
              </a:solidFill>
            </a:endParaRPr>
          </a:p>
        </p:txBody>
      </p:sp>
      <p:sp>
        <p:nvSpPr>
          <p:cNvPr id="395266" name="Rectangle 2"/>
          <p:cNvSpPr>
            <a:spLocks noGrp="1" noChangeArrowheads="1"/>
          </p:cNvSpPr>
          <p:nvPr>
            <p:ph type="title"/>
          </p:nvPr>
        </p:nvSpPr>
        <p:spPr/>
        <p:txBody>
          <a:bodyPr/>
          <a:lstStyle/>
          <a:p>
            <a:pPr eaLnBrk="1" hangingPunct="1">
              <a:defRPr/>
            </a:pPr>
            <a:r>
              <a:rPr lang="en-US" sz="3600" smtClean="0">
                <a:cs typeface="+mj-cs"/>
              </a:rPr>
              <a:t>Indoors: Why Odometry is Insufficient</a:t>
            </a:r>
          </a:p>
        </p:txBody>
      </p:sp>
      <p:pic>
        <p:nvPicPr>
          <p:cNvPr id="32772" name="Picture 4" descr="mapNotClo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71600"/>
            <a:ext cx="56388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5269" name="Text Box 5"/>
          <p:cNvSpPr txBox="1">
            <a:spLocks noChangeArrowheads="1"/>
          </p:cNvSpPr>
          <p:nvPr/>
        </p:nvSpPr>
        <p:spPr bwMode="auto">
          <a:xfrm>
            <a:off x="1508125" y="3795713"/>
            <a:ext cx="1306513" cy="2047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ea typeface="ＭＳ Ｐゴシック" charset="0"/>
              </a:rPr>
              <a:t>Black</a:t>
            </a:r>
          </a:p>
          <a:p>
            <a:pPr>
              <a:defRPr/>
            </a:pPr>
            <a:r>
              <a:rPr lang="en-US" sz="1600">
                <a:ea typeface="ＭＳ Ｐゴシック" charset="0"/>
              </a:rPr>
              <a:t>Is ground</a:t>
            </a:r>
          </a:p>
          <a:p>
            <a:pPr>
              <a:defRPr/>
            </a:pPr>
            <a:r>
              <a:rPr lang="en-US" sz="1600">
                <a:ea typeface="ＭＳ Ｐゴシック" charset="0"/>
              </a:rPr>
              <a:t>Truth,</a:t>
            </a:r>
          </a:p>
          <a:p>
            <a:pPr>
              <a:defRPr/>
            </a:pPr>
            <a:r>
              <a:rPr lang="en-US" sz="1600">
                <a:ea typeface="ＭＳ Ｐゴシック" charset="0"/>
              </a:rPr>
              <a:t>Purple is</a:t>
            </a:r>
          </a:p>
          <a:p>
            <a:pPr>
              <a:defRPr/>
            </a:pPr>
            <a:r>
              <a:rPr lang="en-US" sz="1600">
                <a:ea typeface="ＭＳ Ｐゴシック" charset="0"/>
              </a:rPr>
              <a:t>Measured</a:t>
            </a:r>
          </a:p>
          <a:p>
            <a:pPr>
              <a:defRPr/>
            </a:pPr>
            <a:r>
              <a:rPr lang="en-US" sz="1600">
                <a:ea typeface="ＭＳ Ｐゴシック" charset="0"/>
              </a:rPr>
              <a:t>Using shaft</a:t>
            </a:r>
          </a:p>
          <a:p>
            <a:pPr>
              <a:defRPr/>
            </a:pPr>
            <a:r>
              <a:rPr lang="en-US" sz="1600">
                <a:ea typeface="ＭＳ Ｐゴシック" charset="0"/>
              </a:rPr>
              <a:t>Encoders for</a:t>
            </a:r>
          </a:p>
          <a:p>
            <a:pPr>
              <a:defRPr/>
            </a:pPr>
            <a:r>
              <a:rPr lang="en-US" sz="1600">
                <a:latin typeface="Symbol" charset="0"/>
                <a:ea typeface="ＭＳ Ｐゴシック" charset="0"/>
              </a:rPr>
              <a:t>D</a:t>
            </a:r>
          </a:p>
        </p:txBody>
      </p:sp>
      <p:sp>
        <p:nvSpPr>
          <p:cNvPr id="395271" name="Text Box 7"/>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6D2DE1FA-58C4-2240-BB91-1875CE37EBF8}" type="slidenum">
              <a:rPr lang="en-US" altLang="en-US" sz="1400" b="0">
                <a:solidFill>
                  <a:srgbClr val="A8CDF6"/>
                </a:solidFill>
              </a:rPr>
              <a:pPr eaLnBrk="1" hangingPunct="1"/>
              <a:t>9</a:t>
            </a:fld>
            <a:endParaRPr lang="en-US" altLang="en-US" sz="1400" b="0">
              <a:solidFill>
                <a:srgbClr val="A8CDF6"/>
              </a:solidFill>
            </a:endParaRPr>
          </a:p>
        </p:txBody>
      </p:sp>
      <p:sp>
        <p:nvSpPr>
          <p:cNvPr id="446466" name="Rectangle 2"/>
          <p:cNvSpPr>
            <a:spLocks noGrp="1" noChangeArrowheads="1"/>
          </p:cNvSpPr>
          <p:nvPr>
            <p:ph type="title"/>
          </p:nvPr>
        </p:nvSpPr>
        <p:spPr/>
        <p:txBody>
          <a:bodyPr/>
          <a:lstStyle/>
          <a:p>
            <a:pPr eaLnBrk="1" hangingPunct="1"/>
            <a:r>
              <a:rPr lang="en-US" altLang="en-US"/>
              <a:t>Outdoors: GPS isn</a:t>
            </a:r>
            <a:r>
              <a:rPr lang="ja-JP" altLang="en-US"/>
              <a:t>’</a:t>
            </a:r>
            <a:r>
              <a:rPr lang="en-US" altLang="ja-JP"/>
              <a:t>t Perfect</a:t>
            </a:r>
            <a:endParaRPr lang="en-US" altLang="en-US"/>
          </a:p>
        </p:txBody>
      </p:sp>
      <p:pic>
        <p:nvPicPr>
          <p:cNvPr id="34820" name="Picture 4" descr="G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09663"/>
            <a:ext cx="6781800" cy="516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469" name="Text Box 5"/>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A93005AE-31C3-A641-A4DB-DC77E84B8A08}" type="slidenum">
              <a:rPr lang="en-US" altLang="en-US" sz="1400" b="0">
                <a:solidFill>
                  <a:srgbClr val="A8CDF6"/>
                </a:solidFill>
              </a:rPr>
              <a:pPr eaLnBrk="1" hangingPunct="1"/>
              <a:t>10</a:t>
            </a:fld>
            <a:endParaRPr lang="en-US" altLang="en-US" sz="1400" b="0">
              <a:solidFill>
                <a:srgbClr val="A8CDF6"/>
              </a:solidFill>
            </a:endParaRPr>
          </a:p>
        </p:txBody>
      </p:sp>
      <p:sp>
        <p:nvSpPr>
          <p:cNvPr id="447490" name="Rectangle 2"/>
          <p:cNvSpPr>
            <a:spLocks noGrp="1" noChangeArrowheads="1"/>
          </p:cNvSpPr>
          <p:nvPr>
            <p:ph type="title"/>
          </p:nvPr>
        </p:nvSpPr>
        <p:spPr/>
        <p:txBody>
          <a:bodyPr/>
          <a:lstStyle/>
          <a:p>
            <a:pPr eaLnBrk="1" hangingPunct="1">
              <a:defRPr/>
            </a:pPr>
            <a:r>
              <a:rPr lang="en-US" smtClean="0">
                <a:cs typeface="+mj-cs"/>
              </a:rPr>
              <a:t>GPS Errors</a:t>
            </a:r>
          </a:p>
        </p:txBody>
      </p:sp>
      <p:sp>
        <p:nvSpPr>
          <p:cNvPr id="447491" name="Rectangle 3"/>
          <p:cNvSpPr>
            <a:spLocks noGrp="1" noChangeArrowheads="1"/>
          </p:cNvSpPr>
          <p:nvPr>
            <p:ph type="body" idx="1"/>
          </p:nvPr>
        </p:nvSpPr>
        <p:spPr/>
        <p:txBody>
          <a:bodyPr/>
          <a:lstStyle/>
          <a:p>
            <a:pPr eaLnBrk="1" hangingPunct="1"/>
            <a:r>
              <a:rPr lang="en-US" altLang="en-US" sz="2000"/>
              <a:t>Errors relating to satellites: </a:t>
            </a:r>
          </a:p>
          <a:p>
            <a:pPr lvl="1" eaLnBrk="1" hangingPunct="1"/>
            <a:r>
              <a:rPr lang="en-US" altLang="en-US" sz="1800" i="1"/>
              <a:t>Orbital error</a:t>
            </a:r>
            <a:r>
              <a:rPr lang="en-US" altLang="en-US" sz="1800"/>
              <a:t> (location of satellite)</a:t>
            </a:r>
          </a:p>
          <a:p>
            <a:pPr lvl="1" eaLnBrk="1" hangingPunct="1"/>
            <a:r>
              <a:rPr lang="en-US" altLang="en-US" sz="1800" i="1"/>
              <a:t>Satellite clock error</a:t>
            </a:r>
            <a:r>
              <a:rPr lang="en-US" altLang="en-US" sz="1800"/>
              <a:t> (satellite internal timekeeping)</a:t>
            </a:r>
          </a:p>
          <a:p>
            <a:pPr lvl="2" eaLnBrk="1" hangingPunct="1"/>
            <a:endParaRPr lang="en-US" altLang="en-US" sz="1600"/>
          </a:p>
          <a:p>
            <a:pPr eaLnBrk="1" hangingPunct="1"/>
            <a:r>
              <a:rPr lang="en-US" altLang="en-US" sz="2000"/>
              <a:t>Atmospheric error: </a:t>
            </a:r>
            <a:endParaRPr lang="en-US" altLang="en-US" sz="2000" i="1"/>
          </a:p>
          <a:p>
            <a:pPr lvl="1" eaLnBrk="1" hangingPunct="1"/>
            <a:r>
              <a:rPr lang="en-US" altLang="en-US" sz="1800" i="1"/>
              <a:t>Ionospheric error</a:t>
            </a:r>
            <a:r>
              <a:rPr lang="en-US" altLang="en-US" sz="1800"/>
              <a:t> (proportional to electron content),</a:t>
            </a:r>
          </a:p>
          <a:p>
            <a:pPr lvl="1" eaLnBrk="1" hangingPunct="1"/>
            <a:r>
              <a:rPr lang="en-US" altLang="en-US" sz="1800" i="1"/>
              <a:t>tropospheric error </a:t>
            </a:r>
            <a:r>
              <a:rPr lang="en-US" altLang="en-US" sz="1800"/>
              <a:t>(variable moisture content)</a:t>
            </a:r>
          </a:p>
          <a:p>
            <a:pPr lvl="2" eaLnBrk="1" hangingPunct="1"/>
            <a:endParaRPr lang="en-US" altLang="en-US" sz="1600"/>
          </a:p>
          <a:p>
            <a:pPr eaLnBrk="1" hangingPunct="1"/>
            <a:r>
              <a:rPr lang="en-US" altLang="en-US" sz="2000"/>
              <a:t>Multipath errors: GPS signal bounce off local obstacles</a:t>
            </a:r>
          </a:p>
          <a:p>
            <a:pPr lvl="1" eaLnBrk="1" hangingPunct="1"/>
            <a:endParaRPr lang="en-US" altLang="en-US" sz="1800"/>
          </a:p>
          <a:p>
            <a:pPr eaLnBrk="1" hangingPunct="1"/>
            <a:r>
              <a:rPr lang="en-US" altLang="en-US" sz="2000"/>
              <a:t>Receiver noise: noise in the receiver</a:t>
            </a:r>
            <a:r>
              <a:rPr lang="ja-JP" altLang="en-US" sz="2000"/>
              <a:t>’</a:t>
            </a:r>
            <a:r>
              <a:rPr lang="en-US" altLang="ja-JP" sz="2000"/>
              <a:t>s circuitry</a:t>
            </a:r>
          </a:p>
          <a:p>
            <a:pPr lvl="1" eaLnBrk="1" hangingPunct="1"/>
            <a:endParaRPr lang="en-US" altLang="en-US" sz="1800"/>
          </a:p>
          <a:p>
            <a:pPr eaLnBrk="1" hangingPunct="1"/>
            <a:r>
              <a:rPr lang="en-US" altLang="en-US" sz="2000"/>
              <a:t>Satellite geometry: jumps occur as satellites are blocked and new fix is obtained from new satellite set</a:t>
            </a:r>
          </a:p>
          <a:p>
            <a:pPr eaLnBrk="1" hangingPunct="1"/>
            <a:endParaRPr lang="en-US" altLang="en-US" sz="2000"/>
          </a:p>
        </p:txBody>
      </p:sp>
      <p:sp>
        <p:nvSpPr>
          <p:cNvPr id="447492"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19E2A781-2A54-684F-B30E-0FAE8CE71DB8}" type="slidenum">
              <a:rPr lang="en-US" altLang="en-US" sz="1400" b="0">
                <a:solidFill>
                  <a:srgbClr val="A8CDF6"/>
                </a:solidFill>
              </a:rPr>
              <a:pPr eaLnBrk="1" hangingPunct="1"/>
              <a:t>11</a:t>
            </a:fld>
            <a:endParaRPr lang="en-US" altLang="en-US" sz="1400" b="0">
              <a:solidFill>
                <a:srgbClr val="A8CDF6"/>
              </a:solidFill>
            </a:endParaRPr>
          </a:p>
        </p:txBody>
      </p:sp>
      <p:sp>
        <p:nvSpPr>
          <p:cNvPr id="408578" name="Rectangle 2"/>
          <p:cNvSpPr>
            <a:spLocks noGrp="1" noChangeArrowheads="1"/>
          </p:cNvSpPr>
          <p:nvPr>
            <p:ph type="title"/>
          </p:nvPr>
        </p:nvSpPr>
        <p:spPr/>
        <p:txBody>
          <a:bodyPr/>
          <a:lstStyle/>
          <a:p>
            <a:pPr eaLnBrk="1" hangingPunct="1">
              <a:defRPr/>
            </a:pPr>
            <a:r>
              <a:rPr lang="en-US" smtClean="0">
                <a:cs typeface="+mj-cs"/>
              </a:rPr>
              <a:t>3 Types of Localization</a:t>
            </a:r>
          </a:p>
        </p:txBody>
      </p:sp>
      <p:sp>
        <p:nvSpPr>
          <p:cNvPr id="408581" name="Rectangle 5"/>
          <p:cNvSpPr>
            <a:spLocks noChangeArrowheads="1"/>
          </p:cNvSpPr>
          <p:nvPr/>
        </p:nvSpPr>
        <p:spPr bwMode="auto">
          <a:xfrm>
            <a:off x="1524000" y="2209800"/>
            <a:ext cx="2362200" cy="1219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a:ea typeface="ＭＳ Ｐゴシック" charset="0"/>
              </a:rPr>
              <a:t>LOCAL</a:t>
            </a:r>
          </a:p>
          <a:p>
            <a:pPr algn="ctr">
              <a:defRPr/>
            </a:pPr>
            <a:r>
              <a:rPr lang="en-US">
                <a:ea typeface="ＭＳ Ｐゴシック" charset="0"/>
              </a:rPr>
              <a:t>(initial x</a:t>
            </a:r>
            <a:r>
              <a:rPr lang="en-US" baseline="-25000">
                <a:ea typeface="ＭＳ Ｐゴシック" charset="0"/>
              </a:rPr>
              <a:t>t</a:t>
            </a:r>
            <a:r>
              <a:rPr lang="en-US">
                <a:ea typeface="ＭＳ Ｐゴシック" charset="0"/>
              </a:rPr>
              <a:t>)</a:t>
            </a:r>
          </a:p>
        </p:txBody>
      </p:sp>
      <p:sp>
        <p:nvSpPr>
          <p:cNvPr id="408582" name="Rectangle 6"/>
          <p:cNvSpPr>
            <a:spLocks noChangeArrowheads="1"/>
          </p:cNvSpPr>
          <p:nvPr/>
        </p:nvSpPr>
        <p:spPr bwMode="auto">
          <a:xfrm>
            <a:off x="5257800" y="2209800"/>
            <a:ext cx="2362200" cy="1219200"/>
          </a:xfrm>
          <a:prstGeom prst="rect">
            <a:avLst/>
          </a:prstGeom>
          <a:solidFill>
            <a:srgbClr val="FFF1B3"/>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a:ea typeface="ＭＳ Ｐゴシック" charset="0"/>
              </a:rPr>
              <a:t>GLOBAL</a:t>
            </a:r>
          </a:p>
          <a:p>
            <a:pPr algn="ctr">
              <a:defRPr/>
            </a:pPr>
            <a:r>
              <a:rPr lang="en-US">
                <a:ea typeface="ＭＳ Ｐゴシック" charset="0"/>
              </a:rPr>
              <a:t>(no initial x</a:t>
            </a:r>
            <a:r>
              <a:rPr lang="en-US" baseline="-25000">
                <a:ea typeface="ＭＳ Ｐゴシック" charset="0"/>
              </a:rPr>
              <a:t>t</a:t>
            </a:r>
            <a:r>
              <a:rPr lang="en-US">
                <a:ea typeface="ＭＳ Ｐゴシック" charset="0"/>
              </a:rPr>
              <a:t>)</a:t>
            </a:r>
          </a:p>
        </p:txBody>
      </p:sp>
      <p:sp>
        <p:nvSpPr>
          <p:cNvPr id="408583" name="Rectangle 7"/>
          <p:cNvSpPr>
            <a:spLocks noChangeArrowheads="1"/>
          </p:cNvSpPr>
          <p:nvPr/>
        </p:nvSpPr>
        <p:spPr bwMode="auto">
          <a:xfrm>
            <a:off x="3810000" y="4038600"/>
            <a:ext cx="2362200" cy="1219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a:ea typeface="ＭＳ Ｐゴシック" charset="0"/>
              </a:rPr>
              <a:t>SUSTAINED</a:t>
            </a:r>
          </a:p>
          <a:p>
            <a:pPr algn="ctr">
              <a:defRPr/>
            </a:pPr>
            <a:r>
              <a:rPr lang="en-US">
                <a:ea typeface="ＭＳ Ｐゴシック" charset="0"/>
              </a:rPr>
              <a:t>UPDATES</a:t>
            </a:r>
          </a:p>
        </p:txBody>
      </p:sp>
      <p:sp>
        <p:nvSpPr>
          <p:cNvPr id="408584" name="Rectangle 8"/>
          <p:cNvSpPr>
            <a:spLocks noChangeArrowheads="1"/>
          </p:cNvSpPr>
          <p:nvPr/>
        </p:nvSpPr>
        <p:spPr bwMode="auto">
          <a:xfrm>
            <a:off x="6591300" y="4038600"/>
            <a:ext cx="2362200" cy="1219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a:ea typeface="ＭＳ Ｐゴシック" charset="0"/>
              </a:rPr>
              <a:t>INTERRUPTED</a:t>
            </a:r>
          </a:p>
          <a:p>
            <a:pPr algn="ctr">
              <a:defRPr/>
            </a:pPr>
            <a:r>
              <a:rPr lang="en-US">
                <a:ea typeface="ＭＳ Ｐゴシック" charset="0"/>
              </a:rPr>
              <a:t>UPDATES</a:t>
            </a:r>
          </a:p>
          <a:p>
            <a:pPr algn="ctr">
              <a:defRPr/>
            </a:pPr>
            <a:r>
              <a:rPr lang="en-US">
                <a:ea typeface="ＭＳ Ｐゴシック" charset="0"/>
              </a:rPr>
              <a:t>(kidnapped)</a:t>
            </a:r>
          </a:p>
        </p:txBody>
      </p:sp>
      <p:cxnSp>
        <p:nvCxnSpPr>
          <p:cNvPr id="408585" name="AutoShape 9"/>
          <p:cNvCxnSpPr>
            <a:cxnSpLocks noChangeShapeType="1"/>
            <a:stCxn id="408582" idx="2"/>
            <a:endCxn id="408583" idx="0"/>
          </p:cNvCxnSpPr>
          <p:nvPr/>
        </p:nvCxnSpPr>
        <p:spPr bwMode="auto">
          <a:xfrm flipH="1">
            <a:off x="4991100" y="3429000"/>
            <a:ext cx="1447800" cy="609600"/>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08586" name="AutoShape 10"/>
          <p:cNvCxnSpPr>
            <a:cxnSpLocks noChangeShapeType="1"/>
            <a:stCxn id="408582" idx="2"/>
            <a:endCxn id="408584" idx="0"/>
          </p:cNvCxnSpPr>
          <p:nvPr/>
        </p:nvCxnSpPr>
        <p:spPr bwMode="auto">
          <a:xfrm>
            <a:off x="6438900" y="3429000"/>
            <a:ext cx="1333500" cy="609600"/>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08587" name="Text Box 11"/>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DF96BBB8-5F3C-1D43-9B5F-F37B8E9EF4AE}" type="slidenum">
              <a:rPr lang="en-US" altLang="en-US" sz="1400" b="0">
                <a:solidFill>
                  <a:srgbClr val="A8CDF6"/>
                </a:solidFill>
              </a:rPr>
              <a:pPr eaLnBrk="1" hangingPunct="1"/>
              <a:t>12</a:t>
            </a:fld>
            <a:endParaRPr lang="en-US" altLang="en-US" sz="1400" b="0">
              <a:solidFill>
                <a:srgbClr val="A8CDF6"/>
              </a:solidFill>
            </a:endParaRPr>
          </a:p>
        </p:txBody>
      </p:sp>
      <p:sp>
        <p:nvSpPr>
          <p:cNvPr id="411650" name="Rectangle 2"/>
          <p:cNvSpPr>
            <a:spLocks noGrp="1" noChangeArrowheads="1"/>
          </p:cNvSpPr>
          <p:nvPr>
            <p:ph type="title"/>
          </p:nvPr>
        </p:nvSpPr>
        <p:spPr/>
        <p:txBody>
          <a:bodyPr/>
          <a:lstStyle/>
          <a:p>
            <a:pPr eaLnBrk="1" hangingPunct="1">
              <a:defRPr/>
            </a:pPr>
            <a:r>
              <a:rPr lang="en-US" sz="3600" smtClean="0">
                <a:cs typeface="+mj-cs"/>
              </a:rPr>
              <a:t>3 Types of Localization</a:t>
            </a:r>
            <a:br>
              <a:rPr lang="en-US" sz="3600" smtClean="0">
                <a:cs typeface="+mj-cs"/>
              </a:rPr>
            </a:br>
            <a:r>
              <a:rPr lang="en-US" sz="2800" smtClean="0">
                <a:cs typeface="+mj-cs"/>
              </a:rPr>
              <a:t>is not the same as localization algorithms</a:t>
            </a:r>
          </a:p>
        </p:txBody>
      </p:sp>
      <p:sp>
        <p:nvSpPr>
          <p:cNvPr id="411651" name="Rectangle 3"/>
          <p:cNvSpPr>
            <a:spLocks noChangeArrowheads="1"/>
          </p:cNvSpPr>
          <p:nvPr/>
        </p:nvSpPr>
        <p:spPr bwMode="auto">
          <a:xfrm>
            <a:off x="1524000" y="2209800"/>
            <a:ext cx="2362200" cy="1219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a:ea typeface="ＭＳ Ｐゴシック" charset="0"/>
              </a:rPr>
              <a:t>LOCAL</a:t>
            </a:r>
          </a:p>
          <a:p>
            <a:pPr algn="ctr">
              <a:defRPr/>
            </a:pPr>
            <a:r>
              <a:rPr lang="en-US">
                <a:ea typeface="ＭＳ Ｐゴシック" charset="0"/>
              </a:rPr>
              <a:t>(initial x</a:t>
            </a:r>
            <a:r>
              <a:rPr lang="en-US" baseline="-25000">
                <a:ea typeface="ＭＳ Ｐゴシック" charset="0"/>
              </a:rPr>
              <a:t>t</a:t>
            </a:r>
            <a:r>
              <a:rPr lang="en-US">
                <a:ea typeface="ＭＳ Ｐゴシック" charset="0"/>
              </a:rPr>
              <a:t>)</a:t>
            </a:r>
          </a:p>
        </p:txBody>
      </p:sp>
      <p:sp>
        <p:nvSpPr>
          <p:cNvPr id="411652" name="Rectangle 4"/>
          <p:cNvSpPr>
            <a:spLocks noChangeArrowheads="1"/>
          </p:cNvSpPr>
          <p:nvPr/>
        </p:nvSpPr>
        <p:spPr bwMode="auto">
          <a:xfrm>
            <a:off x="5257800" y="2209800"/>
            <a:ext cx="2362200" cy="1219200"/>
          </a:xfrm>
          <a:prstGeom prst="rect">
            <a:avLst/>
          </a:prstGeom>
          <a:solidFill>
            <a:srgbClr val="FFF1B3"/>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a:ea typeface="ＭＳ Ｐゴシック" charset="0"/>
              </a:rPr>
              <a:t>GLOBAL</a:t>
            </a:r>
          </a:p>
          <a:p>
            <a:pPr algn="ctr">
              <a:defRPr/>
            </a:pPr>
            <a:r>
              <a:rPr lang="en-US">
                <a:ea typeface="ＭＳ Ｐゴシック" charset="0"/>
              </a:rPr>
              <a:t>(no initial x</a:t>
            </a:r>
            <a:r>
              <a:rPr lang="en-US" baseline="-25000">
                <a:ea typeface="ＭＳ Ｐゴシック" charset="0"/>
              </a:rPr>
              <a:t>t</a:t>
            </a:r>
            <a:r>
              <a:rPr lang="en-US">
                <a:ea typeface="ＭＳ Ｐゴシック" charset="0"/>
              </a:rPr>
              <a:t>)</a:t>
            </a:r>
          </a:p>
        </p:txBody>
      </p:sp>
      <p:sp>
        <p:nvSpPr>
          <p:cNvPr id="411653" name="Rectangle 5"/>
          <p:cNvSpPr>
            <a:spLocks noChangeArrowheads="1"/>
          </p:cNvSpPr>
          <p:nvPr/>
        </p:nvSpPr>
        <p:spPr bwMode="auto">
          <a:xfrm>
            <a:off x="3810000" y="4038600"/>
            <a:ext cx="2362200" cy="1219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a:ea typeface="ＭＳ Ｐゴシック" charset="0"/>
              </a:rPr>
              <a:t>SUSTAINED</a:t>
            </a:r>
          </a:p>
          <a:p>
            <a:pPr algn="ctr">
              <a:defRPr/>
            </a:pPr>
            <a:r>
              <a:rPr lang="en-US">
                <a:ea typeface="ＭＳ Ｐゴシック" charset="0"/>
              </a:rPr>
              <a:t>UPDATES</a:t>
            </a:r>
          </a:p>
        </p:txBody>
      </p:sp>
      <p:sp>
        <p:nvSpPr>
          <p:cNvPr id="411654" name="Rectangle 6"/>
          <p:cNvSpPr>
            <a:spLocks noChangeArrowheads="1"/>
          </p:cNvSpPr>
          <p:nvPr/>
        </p:nvSpPr>
        <p:spPr bwMode="auto">
          <a:xfrm>
            <a:off x="6591300" y="4038600"/>
            <a:ext cx="2362200" cy="1219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a:ea typeface="ＭＳ Ｐゴシック" charset="0"/>
              </a:rPr>
              <a:t>INTERRUPTED</a:t>
            </a:r>
          </a:p>
          <a:p>
            <a:pPr algn="ctr">
              <a:defRPr/>
            </a:pPr>
            <a:r>
              <a:rPr lang="en-US">
                <a:ea typeface="ＭＳ Ｐゴシック" charset="0"/>
              </a:rPr>
              <a:t>UPDATES</a:t>
            </a:r>
          </a:p>
          <a:p>
            <a:pPr algn="ctr">
              <a:defRPr/>
            </a:pPr>
            <a:r>
              <a:rPr lang="en-US">
                <a:ea typeface="ＭＳ Ｐゴシック" charset="0"/>
              </a:rPr>
              <a:t>(kidnapped)</a:t>
            </a:r>
          </a:p>
        </p:txBody>
      </p:sp>
      <p:cxnSp>
        <p:nvCxnSpPr>
          <p:cNvPr id="411655" name="AutoShape 7"/>
          <p:cNvCxnSpPr>
            <a:cxnSpLocks noChangeShapeType="1"/>
            <a:stCxn id="411652" idx="2"/>
            <a:endCxn id="411653" idx="0"/>
          </p:cNvCxnSpPr>
          <p:nvPr/>
        </p:nvCxnSpPr>
        <p:spPr bwMode="auto">
          <a:xfrm flipH="1">
            <a:off x="4991100" y="3429000"/>
            <a:ext cx="1447800" cy="609600"/>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11656" name="AutoShape 8"/>
          <p:cNvCxnSpPr>
            <a:cxnSpLocks noChangeShapeType="1"/>
            <a:stCxn id="411652" idx="2"/>
            <a:endCxn id="411654" idx="0"/>
          </p:cNvCxnSpPr>
          <p:nvPr/>
        </p:nvCxnSpPr>
        <p:spPr bwMode="auto">
          <a:xfrm>
            <a:off x="6438900" y="3429000"/>
            <a:ext cx="1333500" cy="609600"/>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11657" name="Text Box 9"/>
          <p:cNvSpPr txBox="1">
            <a:spLocks noChangeArrowheads="1"/>
          </p:cNvSpPr>
          <p:nvPr/>
        </p:nvSpPr>
        <p:spPr bwMode="auto">
          <a:xfrm>
            <a:off x="990600" y="3733800"/>
            <a:ext cx="20574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0" i="1">
                <a:latin typeface="Arial" charset="0"/>
                <a:ea typeface="ＭＳ Ｐゴシック" charset="0"/>
              </a:rPr>
              <a:t>Key: Maintain position tracking</a:t>
            </a:r>
          </a:p>
        </p:txBody>
      </p:sp>
      <p:sp>
        <p:nvSpPr>
          <p:cNvPr id="411658" name="Text Box 10"/>
          <p:cNvSpPr txBox="1">
            <a:spLocks noChangeArrowheads="1"/>
          </p:cNvSpPr>
          <p:nvPr/>
        </p:nvSpPr>
        <p:spPr bwMode="auto">
          <a:xfrm>
            <a:off x="2819400" y="5410200"/>
            <a:ext cx="24384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0" i="1">
                <a:latin typeface="Arial" charset="0"/>
                <a:ea typeface="ＭＳ Ｐゴシック" charset="0"/>
              </a:rPr>
              <a:t>Key: Converge to right place quickly</a:t>
            </a:r>
          </a:p>
        </p:txBody>
      </p:sp>
      <p:sp>
        <p:nvSpPr>
          <p:cNvPr id="411659" name="Text Box 11"/>
          <p:cNvSpPr txBox="1">
            <a:spLocks noChangeArrowheads="1"/>
          </p:cNvSpPr>
          <p:nvPr/>
        </p:nvSpPr>
        <p:spPr bwMode="auto">
          <a:xfrm>
            <a:off x="5715000" y="5410200"/>
            <a:ext cx="24384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0" i="1">
                <a:latin typeface="Arial" charset="0"/>
                <a:ea typeface="ＭＳ Ｐゴシック" charset="0"/>
              </a:rPr>
              <a:t>Key: Notice that world is different</a:t>
            </a:r>
          </a:p>
        </p:txBody>
      </p:sp>
      <p:sp>
        <p:nvSpPr>
          <p:cNvPr id="411660" name="Text Box 12"/>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859C48EB-3B0A-C749-8DAA-CBE80176DBE1}" type="slidenum">
              <a:rPr lang="en-US" altLang="en-US" sz="1400" b="0">
                <a:solidFill>
                  <a:srgbClr val="A8CDF6"/>
                </a:solidFill>
              </a:rPr>
              <a:pPr eaLnBrk="1" hangingPunct="1"/>
              <a:t>13</a:t>
            </a:fld>
            <a:endParaRPr lang="en-US" altLang="en-US" sz="1400" b="0">
              <a:solidFill>
                <a:srgbClr val="A8CDF6"/>
              </a:solidFill>
            </a:endParaRPr>
          </a:p>
        </p:txBody>
      </p:sp>
      <p:sp>
        <p:nvSpPr>
          <p:cNvPr id="417794" name="Rectangle 2"/>
          <p:cNvSpPr>
            <a:spLocks noGrp="1" noChangeArrowheads="1"/>
          </p:cNvSpPr>
          <p:nvPr>
            <p:ph type="title"/>
          </p:nvPr>
        </p:nvSpPr>
        <p:spPr/>
        <p:txBody>
          <a:bodyPr/>
          <a:lstStyle/>
          <a:p>
            <a:pPr eaLnBrk="1" hangingPunct="1">
              <a:defRPr/>
            </a:pPr>
            <a:r>
              <a:rPr lang="en-US" smtClean="0">
                <a:cs typeface="+mj-cs"/>
              </a:rPr>
              <a:t>Two Approaches</a:t>
            </a:r>
          </a:p>
        </p:txBody>
      </p:sp>
      <p:sp>
        <p:nvSpPr>
          <p:cNvPr id="417795" name="Rectangle 3"/>
          <p:cNvSpPr>
            <a:spLocks noGrp="1" noChangeArrowheads="1"/>
          </p:cNvSpPr>
          <p:nvPr>
            <p:ph type="body" idx="1"/>
          </p:nvPr>
        </p:nvSpPr>
        <p:spPr/>
        <p:txBody>
          <a:bodyPr/>
          <a:lstStyle/>
          <a:p>
            <a:pPr eaLnBrk="1" hangingPunct="1">
              <a:defRPr/>
            </a:pPr>
            <a:r>
              <a:rPr lang="en-US" b="1" smtClean="0">
                <a:cs typeface="+mn-cs"/>
              </a:rPr>
              <a:t>Feature-based</a:t>
            </a:r>
            <a:r>
              <a:rPr lang="en-US" smtClean="0">
                <a:cs typeface="+mn-cs"/>
              </a:rPr>
              <a:t>: use features extracted from raw data</a:t>
            </a:r>
          </a:p>
          <a:p>
            <a:pPr lvl="1" eaLnBrk="1" hangingPunct="1">
              <a:defRPr/>
            </a:pPr>
            <a:r>
              <a:rPr lang="en-US" smtClean="0"/>
              <a:t>Label and match corners, walls, whatever</a:t>
            </a:r>
          </a:p>
          <a:p>
            <a:pPr lvl="1" eaLnBrk="1" hangingPunct="1">
              <a:defRPr/>
            </a:pPr>
            <a:r>
              <a:rPr lang="en-US" smtClean="0"/>
              <a:t>Less features, so less computation </a:t>
            </a:r>
          </a:p>
          <a:p>
            <a:pPr lvl="1" eaLnBrk="1" hangingPunct="1">
              <a:defRPr/>
            </a:pPr>
            <a:r>
              <a:rPr lang="en-US" smtClean="0">
                <a:solidFill>
                  <a:srgbClr val="FF0000"/>
                </a:solidFill>
              </a:rPr>
              <a:t>Hard to extract features reliably</a:t>
            </a:r>
          </a:p>
          <a:p>
            <a:pPr lvl="1" eaLnBrk="1" hangingPunct="1">
              <a:defRPr/>
            </a:pPr>
            <a:endParaRPr lang="en-US" smtClean="0">
              <a:solidFill>
                <a:srgbClr val="FF0000"/>
              </a:solidFill>
            </a:endParaRPr>
          </a:p>
          <a:p>
            <a:pPr eaLnBrk="1" hangingPunct="1">
              <a:defRPr/>
            </a:pPr>
            <a:r>
              <a:rPr lang="en-US" b="1" smtClean="0">
                <a:cs typeface="+mn-cs"/>
              </a:rPr>
              <a:t>Iconic</a:t>
            </a:r>
            <a:r>
              <a:rPr lang="en-US" smtClean="0">
                <a:cs typeface="+mn-cs"/>
              </a:rPr>
              <a:t>: use raw (or near raw) sensor readings</a:t>
            </a:r>
          </a:p>
          <a:p>
            <a:pPr lvl="1" eaLnBrk="1" hangingPunct="1">
              <a:defRPr/>
            </a:pPr>
            <a:r>
              <a:rPr lang="en-US" smtClean="0"/>
              <a:t>Match observations to what would expect to see at a location</a:t>
            </a:r>
          </a:p>
          <a:p>
            <a:pPr lvl="1" eaLnBrk="1" hangingPunct="1">
              <a:defRPr/>
            </a:pPr>
            <a:r>
              <a:rPr lang="en-US" smtClean="0">
                <a:solidFill>
                  <a:srgbClr val="FF0000"/>
                </a:solidFill>
              </a:rPr>
              <a:t>Computationally intensive</a:t>
            </a:r>
          </a:p>
          <a:p>
            <a:pPr lvl="1" eaLnBrk="1" hangingPunct="1">
              <a:buFontTx/>
              <a:buNone/>
              <a:defRPr/>
            </a:pPr>
            <a:endParaRPr lang="en-US" smtClean="0">
              <a:solidFill>
                <a:srgbClr val="FF0000"/>
              </a:solidFill>
            </a:endParaRPr>
          </a:p>
        </p:txBody>
      </p:sp>
      <p:sp>
        <p:nvSpPr>
          <p:cNvPr id="417796"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002E5C"/>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09EA6A00-C291-474C-A558-2BFFCCD884D5}" type="slidenum">
              <a:rPr lang="en-US" altLang="en-US" sz="1400" b="0">
                <a:solidFill>
                  <a:srgbClr val="A8CDF6"/>
                </a:solidFill>
              </a:rPr>
              <a:pPr eaLnBrk="1" hangingPunct="1"/>
              <a:t>14</a:t>
            </a:fld>
            <a:endParaRPr lang="en-US" altLang="en-US" sz="1400" b="0">
              <a:solidFill>
                <a:srgbClr val="A8CDF6"/>
              </a:solidFill>
            </a:endParaRPr>
          </a:p>
        </p:txBody>
      </p:sp>
      <p:sp>
        <p:nvSpPr>
          <p:cNvPr id="410626" name="Rectangle 2"/>
          <p:cNvSpPr>
            <a:spLocks noGrp="1" noChangeArrowheads="1"/>
          </p:cNvSpPr>
          <p:nvPr>
            <p:ph type="title"/>
          </p:nvPr>
        </p:nvSpPr>
        <p:spPr/>
        <p:txBody>
          <a:bodyPr/>
          <a:lstStyle/>
          <a:p>
            <a:pPr eaLnBrk="1" hangingPunct="1">
              <a:defRPr/>
            </a:pPr>
            <a:r>
              <a:rPr lang="en-US" smtClean="0">
                <a:cs typeface="+mj-cs"/>
              </a:rPr>
              <a:t>Feature-Based Algorithms</a:t>
            </a:r>
          </a:p>
        </p:txBody>
      </p:sp>
      <p:sp>
        <p:nvSpPr>
          <p:cNvPr id="410627" name="Rectangle 3"/>
          <p:cNvSpPr>
            <a:spLocks noGrp="1" noChangeArrowheads="1"/>
          </p:cNvSpPr>
          <p:nvPr>
            <p:ph type="body" idx="1"/>
          </p:nvPr>
        </p:nvSpPr>
        <p:spPr/>
        <p:txBody>
          <a:bodyPr/>
          <a:lstStyle/>
          <a:p>
            <a:pPr eaLnBrk="1" hangingPunct="1">
              <a:defRPr/>
            </a:pPr>
            <a:r>
              <a:rPr lang="en-US" b="1" smtClean="0">
                <a:cs typeface="+mn-cs"/>
              </a:rPr>
              <a:t>Markov Localization</a:t>
            </a:r>
            <a:r>
              <a:rPr lang="en-US" smtClean="0">
                <a:cs typeface="+mn-cs"/>
              </a:rPr>
              <a:t> covers all three problems, though usually used for local</a:t>
            </a:r>
          </a:p>
          <a:p>
            <a:pPr lvl="1" eaLnBrk="1" hangingPunct="1">
              <a:defRPr/>
            </a:pPr>
            <a:endParaRPr lang="en-US" smtClean="0"/>
          </a:p>
          <a:p>
            <a:pPr eaLnBrk="1" hangingPunct="1">
              <a:defRPr/>
            </a:pPr>
            <a:r>
              <a:rPr lang="en-US" smtClean="0">
                <a:cs typeface="+mn-cs"/>
              </a:rPr>
              <a:t>bel(x</a:t>
            </a:r>
            <a:r>
              <a:rPr lang="en-US" baseline="-25000" smtClean="0">
                <a:cs typeface="+mn-cs"/>
              </a:rPr>
              <a:t>t</a:t>
            </a:r>
            <a:r>
              <a:rPr lang="en-US" smtClean="0">
                <a:cs typeface="+mn-cs"/>
              </a:rPr>
              <a:t>)=f(bel(x</a:t>
            </a:r>
            <a:r>
              <a:rPr lang="en-US" baseline="-25000" smtClean="0">
                <a:cs typeface="+mn-cs"/>
              </a:rPr>
              <a:t>t-1</a:t>
            </a:r>
            <a:r>
              <a:rPr lang="en-US" smtClean="0">
                <a:cs typeface="+mn-cs"/>
              </a:rPr>
              <a:t>), u</a:t>
            </a:r>
            <a:r>
              <a:rPr lang="en-US" baseline="-25000" smtClean="0">
                <a:cs typeface="+mn-cs"/>
              </a:rPr>
              <a:t>t</a:t>
            </a:r>
            <a:r>
              <a:rPr lang="en-US" smtClean="0">
                <a:cs typeface="+mn-cs"/>
              </a:rPr>
              <a:t>, z</a:t>
            </a:r>
            <a:r>
              <a:rPr lang="en-US" baseline="-25000" smtClean="0">
                <a:cs typeface="+mn-cs"/>
              </a:rPr>
              <a:t>t</a:t>
            </a:r>
            <a:r>
              <a:rPr lang="en-US" smtClean="0">
                <a:cs typeface="+mn-cs"/>
              </a:rPr>
              <a:t>, m), where</a:t>
            </a:r>
          </a:p>
          <a:p>
            <a:pPr lvl="2" eaLnBrk="1" hangingPunct="1">
              <a:defRPr/>
            </a:pPr>
            <a:endParaRPr lang="en-US" smtClean="0"/>
          </a:p>
          <a:p>
            <a:pPr lvl="1" eaLnBrk="1" hangingPunct="1">
              <a:defRPr/>
            </a:pPr>
            <a:r>
              <a:rPr lang="en-US" sz="2400" b="1" smtClean="0"/>
              <a:t>bel(x) </a:t>
            </a:r>
            <a:r>
              <a:rPr lang="en-US" smtClean="0"/>
              <a:t>: belief that the robot is at pose </a:t>
            </a:r>
            <a:r>
              <a:rPr lang="en-US" b="1" smtClean="0"/>
              <a:t>x</a:t>
            </a:r>
          </a:p>
          <a:p>
            <a:pPr lvl="3" eaLnBrk="1" hangingPunct="1">
              <a:defRPr/>
            </a:pPr>
            <a:r>
              <a:rPr lang="en-US" b="1" smtClean="0"/>
              <a:t>Remember pose for 2D is:  x=(x y </a:t>
            </a:r>
            <a:r>
              <a:rPr lang="en-US" b="1" smtClean="0">
                <a:latin typeface="Symbol" charset="0"/>
              </a:rPr>
              <a:t>q</a:t>
            </a:r>
            <a:r>
              <a:rPr lang="en-US" b="1" smtClean="0"/>
              <a:t>)</a:t>
            </a:r>
            <a:r>
              <a:rPr lang="en-US" b="1" baseline="30000" smtClean="0"/>
              <a:t>T</a:t>
            </a:r>
          </a:p>
          <a:p>
            <a:pPr lvl="3" eaLnBrk="1" hangingPunct="1">
              <a:defRPr/>
            </a:pPr>
            <a:endParaRPr lang="en-US" b="1" baseline="30000" smtClean="0"/>
          </a:p>
          <a:p>
            <a:pPr lvl="1" eaLnBrk="1" hangingPunct="1">
              <a:defRPr/>
            </a:pPr>
            <a:r>
              <a:rPr lang="en-US" sz="2400" b="1" smtClean="0"/>
              <a:t>u</a:t>
            </a:r>
            <a:r>
              <a:rPr lang="en-US" sz="2400" b="1" baseline="-25000" smtClean="0"/>
              <a:t>t </a:t>
            </a:r>
            <a:r>
              <a:rPr lang="en-US" smtClean="0"/>
              <a:t>: control actions or </a:t>
            </a:r>
            <a:r>
              <a:rPr lang="en-US" i="1" smtClean="0"/>
              <a:t>what you told the robot to do</a:t>
            </a:r>
          </a:p>
          <a:p>
            <a:pPr lvl="3" eaLnBrk="1" hangingPunct="1">
              <a:buFontTx/>
              <a:buNone/>
              <a:defRPr/>
            </a:pPr>
            <a:r>
              <a:rPr lang="en-US" smtClean="0"/>
              <a:t> </a:t>
            </a:r>
          </a:p>
          <a:p>
            <a:pPr lvl="1" eaLnBrk="1" hangingPunct="1">
              <a:defRPr/>
            </a:pPr>
            <a:r>
              <a:rPr lang="en-US" sz="2400" b="1" smtClean="0"/>
              <a:t>z</a:t>
            </a:r>
            <a:r>
              <a:rPr lang="en-US" sz="2400" b="1" baseline="-25000" smtClean="0"/>
              <a:t>t</a:t>
            </a:r>
            <a:r>
              <a:rPr lang="en-US" smtClean="0"/>
              <a:t> : measurements or </a:t>
            </a:r>
            <a:r>
              <a:rPr lang="en-US" i="1" smtClean="0"/>
              <a:t>what the robot observed</a:t>
            </a:r>
          </a:p>
          <a:p>
            <a:pPr lvl="3" eaLnBrk="1" hangingPunct="1">
              <a:defRPr/>
            </a:pPr>
            <a:endParaRPr lang="en-US" i="1" smtClean="0"/>
          </a:p>
          <a:p>
            <a:pPr lvl="1" eaLnBrk="1" hangingPunct="1">
              <a:defRPr/>
            </a:pPr>
            <a:r>
              <a:rPr lang="en-US" sz="2400" b="1" smtClean="0"/>
              <a:t>m</a:t>
            </a:r>
            <a:r>
              <a:rPr lang="en-US" smtClean="0"/>
              <a:t> : map </a:t>
            </a:r>
          </a:p>
        </p:txBody>
      </p:sp>
      <p:sp>
        <p:nvSpPr>
          <p:cNvPr id="410628"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002E5C"/>
                </a:solidFill>
                <a:latin typeface="Helvetica-Narrow" charset="0"/>
                <a:ea typeface="ＭＳ Ｐゴシック" charset="0"/>
              </a:rPr>
              <a:t>Local</a:t>
            </a:r>
          </a:p>
          <a:p>
            <a:pPr>
              <a:defRPr/>
            </a:pPr>
            <a:r>
              <a:rPr lang="en-US" sz="1200" b="0">
                <a:solidFill>
                  <a:srgbClr val="002E5C"/>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E53B3145-A15D-4C49-9652-604C91757B31}" type="slidenum">
              <a:rPr lang="en-US" altLang="en-US" sz="1400" b="0">
                <a:solidFill>
                  <a:srgbClr val="A8CDF6"/>
                </a:solidFill>
              </a:rPr>
              <a:pPr eaLnBrk="1" hangingPunct="1"/>
              <a:t>15</a:t>
            </a:fld>
            <a:endParaRPr lang="en-US" altLang="en-US" sz="1400" b="0">
              <a:solidFill>
                <a:srgbClr val="A8CDF6"/>
              </a:solidFill>
            </a:endParaRPr>
          </a:p>
        </p:txBody>
      </p:sp>
      <p:sp>
        <p:nvSpPr>
          <p:cNvPr id="421892"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002E5C"/>
                </a:solidFill>
                <a:latin typeface="Helvetica-Narrow" charset="0"/>
                <a:ea typeface="ＭＳ Ｐゴシック" charset="0"/>
              </a:rPr>
              <a:t>Local</a:t>
            </a:r>
          </a:p>
          <a:p>
            <a:pPr>
              <a:defRPr/>
            </a:pPr>
            <a:r>
              <a:rPr lang="en-US" sz="1200" b="0">
                <a:solidFill>
                  <a:srgbClr val="002E5C"/>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pic>
        <p:nvPicPr>
          <p:cNvPr id="47108" name="Picture 6" descr="pg1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988" y="0"/>
            <a:ext cx="5662612"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895" name="Text Box 7"/>
          <p:cNvSpPr txBox="1">
            <a:spLocks noChangeArrowheads="1"/>
          </p:cNvSpPr>
          <p:nvPr/>
        </p:nvSpPr>
        <p:spPr bwMode="auto">
          <a:xfrm>
            <a:off x="1066800" y="685800"/>
            <a:ext cx="22860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ea typeface="ＭＳ Ｐゴシック" charset="0"/>
              </a:rPr>
              <a:t>Starts out equally unsure</a:t>
            </a:r>
          </a:p>
        </p:txBody>
      </p:sp>
      <p:sp>
        <p:nvSpPr>
          <p:cNvPr id="421896" name="Text Box 8"/>
          <p:cNvSpPr txBox="1">
            <a:spLocks noChangeArrowheads="1"/>
          </p:cNvSpPr>
          <p:nvPr/>
        </p:nvSpPr>
        <p:spPr bwMode="auto">
          <a:xfrm>
            <a:off x="1066800" y="1828800"/>
            <a:ext cx="2743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i="1">
                <a:ea typeface="ＭＳ Ｐゴシック" charset="0"/>
              </a:rPr>
              <a:t>Senses door: could be any door</a:t>
            </a:r>
          </a:p>
        </p:txBody>
      </p:sp>
      <p:sp>
        <p:nvSpPr>
          <p:cNvPr id="421898" name="Text Box 10"/>
          <p:cNvSpPr txBox="1">
            <a:spLocks noChangeArrowheads="1"/>
          </p:cNvSpPr>
          <p:nvPr/>
        </p:nvSpPr>
        <p:spPr bwMode="auto">
          <a:xfrm>
            <a:off x="1143000" y="2438400"/>
            <a:ext cx="2743200" cy="623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ea typeface="ＭＳ Ｐゴシック" charset="0"/>
              </a:rPr>
              <a:t>New bel of where are in world:</a:t>
            </a:r>
          </a:p>
          <a:p>
            <a:pPr>
              <a:spcBef>
                <a:spcPct val="50000"/>
              </a:spcBef>
              <a:defRPr/>
            </a:pPr>
            <a:r>
              <a:rPr lang="en-US" sz="1400">
                <a:ea typeface="ＭＳ Ｐゴシック" charset="0"/>
              </a:rPr>
              <a:t>3 major  possibilities</a:t>
            </a:r>
          </a:p>
        </p:txBody>
      </p:sp>
      <p:sp>
        <p:nvSpPr>
          <p:cNvPr id="421899" name="Text Box 11"/>
          <p:cNvSpPr txBox="1">
            <a:spLocks noChangeArrowheads="1"/>
          </p:cNvSpPr>
          <p:nvPr/>
        </p:nvSpPr>
        <p:spPr bwMode="auto">
          <a:xfrm>
            <a:off x="1143000" y="3429000"/>
            <a:ext cx="27432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ea typeface="ＭＳ Ｐゴシック" charset="0"/>
              </a:rPr>
              <a:t>As move forward, estimate of where is  moves but gets wider</a:t>
            </a:r>
          </a:p>
        </p:txBody>
      </p:sp>
      <p:sp>
        <p:nvSpPr>
          <p:cNvPr id="421900" name="Text Box 12"/>
          <p:cNvSpPr txBox="1">
            <a:spLocks noChangeArrowheads="1"/>
          </p:cNvSpPr>
          <p:nvPr/>
        </p:nvSpPr>
        <p:spPr bwMode="auto">
          <a:xfrm>
            <a:off x="1066800" y="4267200"/>
            <a:ext cx="2743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i="1">
                <a:ea typeface="ＭＳ Ｐゴシック" charset="0"/>
              </a:rPr>
              <a:t>Senses door</a:t>
            </a:r>
          </a:p>
        </p:txBody>
      </p:sp>
      <p:sp>
        <p:nvSpPr>
          <p:cNvPr id="421901" name="Text Box 13"/>
          <p:cNvSpPr txBox="1">
            <a:spLocks noChangeArrowheads="1"/>
          </p:cNvSpPr>
          <p:nvPr/>
        </p:nvSpPr>
        <p:spPr bwMode="auto">
          <a:xfrm>
            <a:off x="1066800" y="4876800"/>
            <a:ext cx="27432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ea typeface="ＭＳ Ｐゴシック" charset="0"/>
              </a:rPr>
              <a:t>Belief is mostly that at second door due to match to map</a:t>
            </a:r>
          </a:p>
        </p:txBody>
      </p:sp>
      <p:sp>
        <p:nvSpPr>
          <p:cNvPr id="421903" name="Text Box 15"/>
          <p:cNvSpPr txBox="1">
            <a:spLocks noChangeArrowheads="1"/>
          </p:cNvSpPr>
          <p:nvPr/>
        </p:nvSpPr>
        <p:spPr bwMode="auto">
          <a:xfrm>
            <a:off x="1066800" y="5807075"/>
            <a:ext cx="27432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ea typeface="ＭＳ Ｐゴシック" charset="0"/>
              </a:rPr>
              <a:t>As move forward, estimate of where is  moves but gets wider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9BC5E0D7-DA44-A846-82B9-8A21E3861084}" type="slidenum">
              <a:rPr lang="en-US" altLang="en-US" sz="1400" b="0">
                <a:solidFill>
                  <a:srgbClr val="A8CDF6"/>
                </a:solidFill>
              </a:rPr>
              <a:pPr eaLnBrk="1" hangingPunct="1"/>
              <a:t>16</a:t>
            </a:fld>
            <a:endParaRPr lang="en-US" altLang="en-US" sz="1400" b="0">
              <a:solidFill>
                <a:srgbClr val="A8CDF6"/>
              </a:solidFill>
            </a:endParaRPr>
          </a:p>
        </p:txBody>
      </p:sp>
      <p:sp>
        <p:nvSpPr>
          <p:cNvPr id="422914" name="Rectangle 2"/>
          <p:cNvSpPr>
            <a:spLocks noGrp="1" noChangeArrowheads="1"/>
          </p:cNvSpPr>
          <p:nvPr>
            <p:ph type="title"/>
          </p:nvPr>
        </p:nvSpPr>
        <p:spPr/>
        <p:txBody>
          <a:bodyPr/>
          <a:lstStyle/>
          <a:p>
            <a:pPr eaLnBrk="1" hangingPunct="1">
              <a:defRPr/>
            </a:pPr>
            <a:r>
              <a:rPr lang="en-US" smtClean="0">
                <a:cs typeface="+mj-cs"/>
              </a:rPr>
              <a:t>How Would You Compute This?</a:t>
            </a:r>
          </a:p>
        </p:txBody>
      </p:sp>
      <p:sp>
        <p:nvSpPr>
          <p:cNvPr id="422915" name="Rectangle 3"/>
          <p:cNvSpPr>
            <a:spLocks noGrp="1" noChangeArrowheads="1"/>
          </p:cNvSpPr>
          <p:nvPr>
            <p:ph type="body" idx="1"/>
          </p:nvPr>
        </p:nvSpPr>
        <p:spPr/>
        <p:txBody>
          <a:bodyPr/>
          <a:lstStyle/>
          <a:p>
            <a:pPr eaLnBrk="1" hangingPunct="1"/>
            <a:r>
              <a:rPr lang="en-US" altLang="en-US" sz="2000" b="1"/>
              <a:t>Extended Kalman Filter</a:t>
            </a:r>
            <a:r>
              <a:rPr lang="en-US" altLang="en-US" sz="2000"/>
              <a:t> is most common</a:t>
            </a:r>
          </a:p>
          <a:p>
            <a:pPr eaLnBrk="1" hangingPunct="1"/>
            <a:r>
              <a:rPr lang="en-US" altLang="en-US" sz="2000"/>
              <a:t>Main idea: </a:t>
            </a:r>
          </a:p>
          <a:p>
            <a:pPr lvl="1" eaLnBrk="1" hangingPunct="1"/>
            <a:r>
              <a:rPr lang="en-US" altLang="en-US" sz="1800" b="1"/>
              <a:t>z</a:t>
            </a:r>
            <a:r>
              <a:rPr lang="en-US" altLang="en-US" sz="1800"/>
              <a:t> is the set of observations about the features (aka landmarks)</a:t>
            </a:r>
          </a:p>
          <a:p>
            <a:pPr lvl="2" eaLnBrk="1" hangingPunct="1"/>
            <a:endParaRPr lang="en-US" altLang="en-US" sz="1600"/>
          </a:p>
          <a:p>
            <a:pPr lvl="1" eaLnBrk="1" hangingPunct="1"/>
            <a:r>
              <a:rPr lang="en-US" altLang="en-US" sz="1800"/>
              <a:t>Need an additional vector to represent which feature in </a:t>
            </a:r>
            <a:r>
              <a:rPr lang="en-US" altLang="en-US" sz="1800" b="1"/>
              <a:t>z</a:t>
            </a:r>
            <a:r>
              <a:rPr lang="en-US" altLang="en-US" sz="1800"/>
              <a:t> corresponds to what feature in the map </a:t>
            </a:r>
            <a:r>
              <a:rPr lang="en-US" altLang="en-US" sz="1800" b="1"/>
              <a:t>m</a:t>
            </a:r>
          </a:p>
          <a:p>
            <a:pPr lvl="2" eaLnBrk="1" hangingPunct="1"/>
            <a:r>
              <a:rPr lang="ja-JP" altLang="en-US" sz="1600"/>
              <a:t>“</a:t>
            </a:r>
            <a:r>
              <a:rPr lang="en-US" altLang="ja-JP" sz="1600" b="1"/>
              <a:t>correspondence variables</a:t>
            </a:r>
            <a:r>
              <a:rPr lang="ja-JP" altLang="en-US" sz="1600"/>
              <a:t>”</a:t>
            </a:r>
            <a:endParaRPr lang="en-US" altLang="ja-JP" sz="1600"/>
          </a:p>
          <a:p>
            <a:pPr lvl="3" eaLnBrk="1" hangingPunct="1"/>
            <a:endParaRPr lang="en-US" altLang="en-US" sz="1400"/>
          </a:p>
          <a:p>
            <a:pPr lvl="1" eaLnBrk="1" hangingPunct="1"/>
            <a:r>
              <a:rPr lang="en-US" altLang="en-US" sz="1800"/>
              <a:t>Try to minimize the first and second moments, covariance to get the correct pose and then use those statistics about how the robot is moving to predict result of next control action</a:t>
            </a:r>
          </a:p>
          <a:p>
            <a:pPr lvl="2" eaLnBrk="1" hangingPunct="1"/>
            <a:endParaRPr lang="en-US" altLang="en-US" sz="1600"/>
          </a:p>
          <a:p>
            <a:pPr lvl="1" eaLnBrk="1" hangingPunct="1"/>
            <a:r>
              <a:rPr lang="en-US" altLang="en-US" sz="1800" b="1"/>
              <a:t>EKF steps</a:t>
            </a:r>
          </a:p>
          <a:p>
            <a:pPr lvl="2" eaLnBrk="1" hangingPunct="1"/>
            <a:r>
              <a:rPr lang="en-US" altLang="en-US" sz="1600" b="1"/>
              <a:t>Prediction: where the robot will be, given the control action</a:t>
            </a:r>
          </a:p>
          <a:p>
            <a:pPr lvl="2" eaLnBrk="1" hangingPunct="1"/>
            <a:r>
              <a:rPr lang="en-US" altLang="en-US" sz="1600" b="1"/>
              <a:t>Correction: predict what it will measure at that location, take the difference, update the estimation for the next cycle</a:t>
            </a:r>
            <a:endParaRPr lang="en-US" altLang="en-US" sz="1600"/>
          </a:p>
        </p:txBody>
      </p:sp>
      <p:sp>
        <p:nvSpPr>
          <p:cNvPr id="422916"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002E5C"/>
                </a:solidFill>
                <a:latin typeface="Helvetica-Narrow" charset="0"/>
                <a:ea typeface="ＭＳ Ｐゴシック" charset="0"/>
              </a:rPr>
              <a:t>Local</a:t>
            </a:r>
          </a:p>
          <a:p>
            <a:pPr>
              <a:defRPr/>
            </a:pPr>
            <a:r>
              <a:rPr lang="en-US" sz="1200" b="0">
                <a:solidFill>
                  <a:srgbClr val="002E5C"/>
                </a:solidFill>
                <a:latin typeface="Helvetica-Narrow" charset="0"/>
                <a:ea typeface="ＭＳ Ｐゴシック" charset="0"/>
              </a:rPr>
              <a:t>-Markov</a:t>
            </a:r>
          </a:p>
          <a:p>
            <a:pPr>
              <a:defRPr/>
            </a:pPr>
            <a:r>
              <a:rPr lang="en-US" sz="1200" b="0">
                <a:solidFill>
                  <a:srgbClr val="002E5C"/>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20B17B1-B81D-2D49-95D1-3B45B6D5D32A}" type="slidenum">
              <a:rPr lang="en-US" altLang="en-US" sz="1400" b="0">
                <a:solidFill>
                  <a:srgbClr val="A8CDF6"/>
                </a:solidFill>
              </a:rPr>
              <a:pPr eaLnBrk="1" hangingPunct="1"/>
              <a:t>17</a:t>
            </a:fld>
            <a:endParaRPr lang="en-US" altLang="en-US" sz="1400" b="0">
              <a:solidFill>
                <a:srgbClr val="A8CDF6"/>
              </a:solidFill>
            </a:endParaRPr>
          </a:p>
        </p:txBody>
      </p:sp>
      <p:sp>
        <p:nvSpPr>
          <p:cNvPr id="425986" name="Rectangle 2"/>
          <p:cNvSpPr>
            <a:spLocks noGrp="1" noChangeArrowheads="1"/>
          </p:cNvSpPr>
          <p:nvPr>
            <p:ph type="title"/>
          </p:nvPr>
        </p:nvSpPr>
        <p:spPr/>
        <p:txBody>
          <a:bodyPr/>
          <a:lstStyle/>
          <a:p>
            <a:pPr eaLnBrk="1" hangingPunct="1">
              <a:defRPr/>
            </a:pPr>
            <a:r>
              <a:rPr lang="en-US" smtClean="0">
                <a:cs typeface="+mj-cs"/>
              </a:rPr>
              <a:t>Impact of Errors on Prediction</a:t>
            </a:r>
          </a:p>
        </p:txBody>
      </p:sp>
      <p:sp>
        <p:nvSpPr>
          <p:cNvPr id="425988"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002E5C"/>
                </a:solidFill>
                <a:latin typeface="Helvetica-Narrow" charset="0"/>
                <a:ea typeface="ＭＳ Ｐゴシック" charset="0"/>
              </a:rPr>
              <a:t>Local</a:t>
            </a:r>
          </a:p>
          <a:p>
            <a:pPr>
              <a:defRPr/>
            </a:pPr>
            <a:r>
              <a:rPr lang="en-US" sz="1200" b="0">
                <a:solidFill>
                  <a:srgbClr val="002E5C"/>
                </a:solidFill>
                <a:latin typeface="Helvetica-Narrow" charset="0"/>
                <a:ea typeface="ＭＳ Ｐゴシック" charset="0"/>
              </a:rPr>
              <a:t>-Markov</a:t>
            </a:r>
          </a:p>
          <a:p>
            <a:pPr>
              <a:defRPr/>
            </a:pPr>
            <a:r>
              <a:rPr lang="en-US" sz="1200" b="0">
                <a:solidFill>
                  <a:srgbClr val="002E5C"/>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pic>
        <p:nvPicPr>
          <p:cNvPr id="51205" name="Picture 6" descr="pg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8788" y="1295400"/>
            <a:ext cx="7056437" cy="707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5991" name="Text Box 7"/>
          <p:cNvSpPr txBox="1">
            <a:spLocks noChangeArrowheads="1"/>
          </p:cNvSpPr>
          <p:nvPr/>
        </p:nvSpPr>
        <p:spPr bwMode="auto">
          <a:xfrm>
            <a:off x="2209800" y="1219200"/>
            <a:ext cx="25908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a:ea typeface="ＭＳ Ｐゴシック" charset="0"/>
              </a:rPr>
              <a:t>Small translation, rotational error</a:t>
            </a:r>
          </a:p>
        </p:txBody>
      </p:sp>
      <p:sp>
        <p:nvSpPr>
          <p:cNvPr id="425992" name="Text Box 8"/>
          <p:cNvSpPr txBox="1">
            <a:spLocks noChangeArrowheads="1"/>
          </p:cNvSpPr>
          <p:nvPr/>
        </p:nvSpPr>
        <p:spPr bwMode="auto">
          <a:xfrm>
            <a:off x="5562600" y="1219200"/>
            <a:ext cx="25908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a:ea typeface="ＭＳ Ｐゴシック" charset="0"/>
              </a:rPr>
              <a:t>High translation error</a:t>
            </a:r>
          </a:p>
        </p:txBody>
      </p:sp>
      <p:sp>
        <p:nvSpPr>
          <p:cNvPr id="425993" name="Text Box 9"/>
          <p:cNvSpPr txBox="1">
            <a:spLocks noChangeArrowheads="1"/>
          </p:cNvSpPr>
          <p:nvPr/>
        </p:nvSpPr>
        <p:spPr bwMode="auto">
          <a:xfrm>
            <a:off x="2209800" y="3733800"/>
            <a:ext cx="2590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a:ea typeface="ＭＳ Ｐゴシック" charset="0"/>
              </a:rPr>
              <a:t>High rotation error</a:t>
            </a:r>
          </a:p>
        </p:txBody>
      </p:sp>
      <p:sp>
        <p:nvSpPr>
          <p:cNvPr id="425994" name="Text Box 10"/>
          <p:cNvSpPr txBox="1">
            <a:spLocks noChangeArrowheads="1"/>
          </p:cNvSpPr>
          <p:nvPr/>
        </p:nvSpPr>
        <p:spPr bwMode="auto">
          <a:xfrm>
            <a:off x="5715000" y="3581400"/>
            <a:ext cx="25908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a:ea typeface="ＭＳ Ｐゴシック" charset="0"/>
              </a:rPr>
              <a:t>Large translation, rotational error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E29C3D5B-F3DA-7944-A653-7D3FDD3AFC39}" type="slidenum">
              <a:rPr lang="en-US" altLang="en-US" sz="1400" b="0">
                <a:solidFill>
                  <a:srgbClr val="A8CDF6"/>
                </a:solidFill>
              </a:rPr>
              <a:pPr eaLnBrk="1" hangingPunct="1"/>
              <a:t>18</a:t>
            </a:fld>
            <a:endParaRPr lang="en-US" altLang="en-US" sz="1400" b="0">
              <a:solidFill>
                <a:srgbClr val="A8CDF6"/>
              </a:solidFill>
            </a:endParaRPr>
          </a:p>
        </p:txBody>
      </p:sp>
      <p:sp>
        <p:nvSpPr>
          <p:cNvPr id="424962" name="Rectangle 2"/>
          <p:cNvSpPr>
            <a:spLocks noGrp="1" noChangeArrowheads="1"/>
          </p:cNvSpPr>
          <p:nvPr>
            <p:ph type="title"/>
          </p:nvPr>
        </p:nvSpPr>
        <p:spPr/>
        <p:txBody>
          <a:bodyPr/>
          <a:lstStyle/>
          <a:p>
            <a:pPr eaLnBrk="1" hangingPunct="1">
              <a:defRPr/>
            </a:pPr>
            <a:r>
              <a:rPr lang="en-US" smtClean="0">
                <a:cs typeface="+mj-cs"/>
              </a:rPr>
              <a:t>EKF Example</a:t>
            </a:r>
          </a:p>
        </p:txBody>
      </p:sp>
      <p:sp>
        <p:nvSpPr>
          <p:cNvPr id="424964"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002E5C"/>
                </a:solidFill>
                <a:latin typeface="Helvetica-Narrow" charset="0"/>
                <a:ea typeface="ＭＳ Ｐゴシック" charset="0"/>
              </a:rPr>
              <a:t>Local</a:t>
            </a:r>
          </a:p>
          <a:p>
            <a:pPr>
              <a:defRPr/>
            </a:pPr>
            <a:r>
              <a:rPr lang="en-US" sz="1200" b="0">
                <a:solidFill>
                  <a:srgbClr val="002E5C"/>
                </a:solidFill>
                <a:latin typeface="Helvetica-Narrow" charset="0"/>
                <a:ea typeface="ＭＳ Ｐゴシック" charset="0"/>
              </a:rPr>
              <a:t>-Markov</a:t>
            </a:r>
          </a:p>
          <a:p>
            <a:pPr>
              <a:defRPr/>
            </a:pPr>
            <a:r>
              <a:rPr lang="en-US" sz="1200" b="0">
                <a:solidFill>
                  <a:srgbClr val="002E5C"/>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pic>
        <p:nvPicPr>
          <p:cNvPr id="53253" name="Picture 6" descr="pg2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066800"/>
            <a:ext cx="73914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4967" name="Text Box 7"/>
          <p:cNvSpPr txBox="1">
            <a:spLocks noChangeArrowheads="1"/>
          </p:cNvSpPr>
          <p:nvPr/>
        </p:nvSpPr>
        <p:spPr bwMode="auto">
          <a:xfrm>
            <a:off x="990600" y="838200"/>
            <a:ext cx="32004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000">
                <a:ea typeface="ＭＳ Ｐゴシック" charset="0"/>
              </a:rPr>
              <a:t>Can find distances to corresponding landmarks</a:t>
            </a:r>
          </a:p>
        </p:txBody>
      </p:sp>
      <p:sp>
        <p:nvSpPr>
          <p:cNvPr id="424968" name="Text Box 8"/>
          <p:cNvSpPr txBox="1">
            <a:spLocks noChangeArrowheads="1"/>
          </p:cNvSpPr>
          <p:nvPr/>
        </p:nvSpPr>
        <p:spPr bwMode="auto">
          <a:xfrm>
            <a:off x="990600" y="3565525"/>
            <a:ext cx="3200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000">
                <a:ea typeface="ＭＳ Ｐゴシック" charset="0"/>
              </a:rPr>
              <a:t>Less accurate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6557A30D-E975-EE4D-93E7-25D48CCA45AE}" type="slidenum">
              <a:rPr lang="en-US" altLang="en-US" sz="1400" b="0">
                <a:solidFill>
                  <a:srgbClr val="A8CDF6"/>
                </a:solidFill>
              </a:rPr>
              <a:pPr eaLnBrk="1" hangingPunct="1"/>
              <a:t>19</a:t>
            </a:fld>
            <a:endParaRPr lang="en-US" altLang="en-US" sz="1400" b="0">
              <a:solidFill>
                <a:srgbClr val="A8CDF6"/>
              </a:solidFill>
            </a:endParaRPr>
          </a:p>
        </p:txBody>
      </p:sp>
      <p:sp>
        <p:nvSpPr>
          <p:cNvPr id="427010" name="Rectangle 2"/>
          <p:cNvSpPr>
            <a:spLocks noGrp="1" noChangeArrowheads="1"/>
          </p:cNvSpPr>
          <p:nvPr>
            <p:ph type="title"/>
          </p:nvPr>
        </p:nvSpPr>
        <p:spPr/>
        <p:txBody>
          <a:bodyPr/>
          <a:lstStyle/>
          <a:p>
            <a:pPr eaLnBrk="1" hangingPunct="1">
              <a:defRPr/>
            </a:pPr>
            <a:r>
              <a:rPr lang="en-US" smtClean="0">
                <a:cs typeface="+mj-cs"/>
              </a:rPr>
              <a:t>2 Iconic Methods</a:t>
            </a:r>
          </a:p>
        </p:txBody>
      </p:sp>
      <p:sp>
        <p:nvSpPr>
          <p:cNvPr id="427011" name="Rectangle 3"/>
          <p:cNvSpPr>
            <a:spLocks noGrp="1" noChangeArrowheads="1"/>
          </p:cNvSpPr>
          <p:nvPr>
            <p:ph type="body" idx="1"/>
          </p:nvPr>
        </p:nvSpPr>
        <p:spPr/>
        <p:txBody>
          <a:bodyPr/>
          <a:lstStyle/>
          <a:p>
            <a:pPr eaLnBrk="1" hangingPunct="1"/>
            <a:r>
              <a:rPr lang="en-US" altLang="en-US"/>
              <a:t>Grid-based localization</a:t>
            </a:r>
          </a:p>
          <a:p>
            <a:pPr lvl="1" eaLnBrk="1" hangingPunct="1"/>
            <a:r>
              <a:rPr lang="en-US" altLang="en-US"/>
              <a:t>Uses a grid as a tesselation of convex polygon</a:t>
            </a:r>
          </a:p>
          <a:p>
            <a:pPr lvl="2" eaLnBrk="1" hangingPunct="1"/>
            <a:r>
              <a:rPr lang="en-US" altLang="en-US"/>
              <a:t>(Other algorithms use regular grid as way to store data)</a:t>
            </a:r>
          </a:p>
          <a:p>
            <a:pPr lvl="1" eaLnBrk="1" hangingPunct="1"/>
            <a:r>
              <a:rPr lang="en-US" altLang="en-US"/>
              <a:t>Computes the likelihood of all possible poses within that polygon given the observation and puts in a histogram</a:t>
            </a:r>
          </a:p>
          <a:p>
            <a:pPr lvl="1" eaLnBrk="1" hangingPunct="1"/>
            <a:r>
              <a:rPr lang="en-US" altLang="en-US"/>
              <a:t>In practice, use just a local </a:t>
            </a:r>
            <a:r>
              <a:rPr lang="ja-JP" altLang="en-US"/>
              <a:t>“</a:t>
            </a:r>
            <a:r>
              <a:rPr lang="en-US" altLang="ja-JP"/>
              <a:t>sub-map</a:t>
            </a:r>
            <a:r>
              <a:rPr lang="ja-JP" altLang="en-US"/>
              <a:t>”</a:t>
            </a:r>
            <a:r>
              <a:rPr lang="en-US" altLang="ja-JP"/>
              <a:t> which restricts applicability to local localization</a:t>
            </a:r>
          </a:p>
          <a:p>
            <a:pPr lvl="1" eaLnBrk="1" hangingPunct="1"/>
            <a:endParaRPr lang="en-US" altLang="en-US"/>
          </a:p>
        </p:txBody>
      </p:sp>
      <p:sp>
        <p:nvSpPr>
          <p:cNvPr id="427012"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002E5C"/>
                </a:solidFill>
                <a:latin typeface="Helvetica-Narrow" charset="0"/>
                <a:ea typeface="ＭＳ Ｐゴシック" charset="0"/>
              </a:rPr>
              <a:t>Global</a:t>
            </a:r>
          </a:p>
          <a:p>
            <a:pPr>
              <a:defRPr/>
            </a:pPr>
            <a:r>
              <a:rPr lang="en-US" sz="1200" b="0">
                <a:solidFill>
                  <a:srgbClr val="002E5C"/>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23974A09-2336-D54E-9BE6-4662204331AC}" type="slidenum">
              <a:rPr lang="en-US" altLang="en-US" sz="1400" b="0">
                <a:solidFill>
                  <a:srgbClr val="A8CDF6"/>
                </a:solidFill>
              </a:rPr>
              <a:pPr eaLnBrk="1" hangingPunct="1"/>
              <a:t>20</a:t>
            </a:fld>
            <a:endParaRPr lang="en-US" altLang="en-US" sz="1400" b="0">
              <a:solidFill>
                <a:srgbClr val="A8CDF6"/>
              </a:solidFill>
            </a:endParaRPr>
          </a:p>
        </p:txBody>
      </p:sp>
      <p:sp>
        <p:nvSpPr>
          <p:cNvPr id="431108"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002E5C"/>
                </a:solidFill>
                <a:latin typeface="Helvetica-Narrow" charset="0"/>
                <a:ea typeface="ＭＳ Ｐゴシック" charset="0"/>
              </a:rPr>
              <a:t>Global</a:t>
            </a:r>
          </a:p>
          <a:p>
            <a:pPr>
              <a:defRPr/>
            </a:pPr>
            <a:r>
              <a:rPr lang="en-US" sz="1200" b="0">
                <a:solidFill>
                  <a:srgbClr val="002E5C"/>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pic>
        <p:nvPicPr>
          <p:cNvPr id="57348" name="Picture 7" descr="pg2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9488" y="-46038"/>
            <a:ext cx="5124450" cy="766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0EDEF03B-7054-D540-8C88-EF8FCA1E83B9}" type="slidenum">
              <a:rPr lang="en-US" altLang="en-US" sz="1400" b="0">
                <a:solidFill>
                  <a:srgbClr val="A8CDF6"/>
                </a:solidFill>
              </a:rPr>
              <a:pPr eaLnBrk="1" hangingPunct="1"/>
              <a:t>21</a:t>
            </a:fld>
            <a:endParaRPr lang="en-US" altLang="en-US" sz="1400" b="0">
              <a:solidFill>
                <a:srgbClr val="A8CDF6"/>
              </a:solidFill>
            </a:endParaRPr>
          </a:p>
        </p:txBody>
      </p:sp>
      <p:sp>
        <p:nvSpPr>
          <p:cNvPr id="430082" name="Rectangle 2"/>
          <p:cNvSpPr>
            <a:spLocks noGrp="1" noChangeArrowheads="1"/>
          </p:cNvSpPr>
          <p:nvPr>
            <p:ph type="title"/>
          </p:nvPr>
        </p:nvSpPr>
        <p:spPr/>
        <p:txBody>
          <a:bodyPr/>
          <a:lstStyle/>
          <a:p>
            <a:pPr eaLnBrk="1" hangingPunct="1">
              <a:defRPr/>
            </a:pPr>
            <a:r>
              <a:rPr lang="en-US" smtClean="0">
                <a:cs typeface="+mj-cs"/>
              </a:rPr>
              <a:t>2 Iconic Methods</a:t>
            </a:r>
          </a:p>
        </p:txBody>
      </p:sp>
      <p:sp>
        <p:nvSpPr>
          <p:cNvPr id="430083" name="Rectangle 3"/>
          <p:cNvSpPr>
            <a:spLocks noGrp="1" noChangeArrowheads="1"/>
          </p:cNvSpPr>
          <p:nvPr>
            <p:ph type="body" idx="1"/>
          </p:nvPr>
        </p:nvSpPr>
        <p:spPr/>
        <p:txBody>
          <a:bodyPr/>
          <a:lstStyle/>
          <a:p>
            <a:pPr eaLnBrk="1" hangingPunct="1"/>
            <a:r>
              <a:rPr lang="en-US" altLang="en-US"/>
              <a:t>Grid-based localization</a:t>
            </a:r>
          </a:p>
          <a:p>
            <a:pPr lvl="1" eaLnBrk="1" hangingPunct="1">
              <a:buFontTx/>
              <a:buNone/>
            </a:pPr>
            <a:endParaRPr lang="en-US" altLang="en-US"/>
          </a:p>
          <a:p>
            <a:pPr eaLnBrk="1" hangingPunct="1"/>
            <a:r>
              <a:rPr lang="en-US" altLang="en-US"/>
              <a:t>Monte Carlo Localization (MCL)</a:t>
            </a:r>
          </a:p>
          <a:p>
            <a:pPr lvl="1" eaLnBrk="1" hangingPunct="1"/>
            <a:r>
              <a:rPr lang="en-US" altLang="en-US"/>
              <a:t>Technically it is not restricted to raw sensor observations, but is typically used this way</a:t>
            </a:r>
          </a:p>
          <a:p>
            <a:pPr lvl="1" eaLnBrk="1" hangingPunct="1"/>
            <a:r>
              <a:rPr lang="en-US" altLang="en-US"/>
              <a:t>Scatters </a:t>
            </a:r>
            <a:r>
              <a:rPr lang="ja-JP" altLang="en-US"/>
              <a:t>“</a:t>
            </a:r>
            <a:r>
              <a:rPr lang="en-US" altLang="ja-JP"/>
              <a:t>particles</a:t>
            </a:r>
            <a:r>
              <a:rPr lang="ja-JP" altLang="en-US"/>
              <a:t>”</a:t>
            </a:r>
            <a:r>
              <a:rPr lang="en-US" altLang="ja-JP"/>
              <a:t> throughout space, then computes probability given the observation</a:t>
            </a:r>
          </a:p>
          <a:p>
            <a:pPr lvl="1" eaLnBrk="1" hangingPunct="1"/>
            <a:r>
              <a:rPr lang="en-US" altLang="en-US"/>
              <a:t>Adds more particles at the next update, while some particles </a:t>
            </a:r>
            <a:r>
              <a:rPr lang="ja-JP" altLang="en-US"/>
              <a:t>“</a:t>
            </a:r>
            <a:r>
              <a:rPr lang="en-US" altLang="ja-JP"/>
              <a:t>die</a:t>
            </a:r>
            <a:r>
              <a:rPr lang="ja-JP" altLang="en-US"/>
              <a:t>”</a:t>
            </a:r>
            <a:endParaRPr lang="en-US" altLang="ja-JP"/>
          </a:p>
          <a:p>
            <a:pPr lvl="1" eaLnBrk="1" hangingPunct="1"/>
            <a:r>
              <a:rPr lang="en-US" altLang="en-US"/>
              <a:t>Fun fact: noise actually helps this method!</a:t>
            </a:r>
          </a:p>
        </p:txBody>
      </p:sp>
      <p:sp>
        <p:nvSpPr>
          <p:cNvPr id="430084"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002E5C"/>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86B2B3E7-98BD-8444-8069-B11EAA52D01E}" type="slidenum">
              <a:rPr lang="en-US" altLang="en-US" sz="1400" b="0">
                <a:solidFill>
                  <a:srgbClr val="A8CDF6"/>
                </a:solidFill>
              </a:rPr>
              <a:pPr eaLnBrk="1" hangingPunct="1"/>
              <a:t>22</a:t>
            </a:fld>
            <a:endParaRPr lang="en-US" altLang="en-US" sz="1400" b="0">
              <a:solidFill>
                <a:srgbClr val="A8CDF6"/>
              </a:solidFill>
            </a:endParaRPr>
          </a:p>
        </p:txBody>
      </p:sp>
      <p:sp>
        <p:nvSpPr>
          <p:cNvPr id="432132"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002E5C"/>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pic>
        <p:nvPicPr>
          <p:cNvPr id="61444" name="Picture 7" descr="pg2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6700" y="0"/>
            <a:ext cx="5067300" cy="693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2136" name="Text Box 8"/>
          <p:cNvSpPr txBox="1">
            <a:spLocks noChangeArrowheads="1"/>
          </p:cNvSpPr>
          <p:nvPr/>
        </p:nvSpPr>
        <p:spPr bwMode="auto">
          <a:xfrm>
            <a:off x="1066800" y="685800"/>
            <a:ext cx="22860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ea typeface="ＭＳ Ｐゴシック" charset="0"/>
              </a:rPr>
              <a:t>Starts out equally unsure</a:t>
            </a:r>
          </a:p>
        </p:txBody>
      </p:sp>
      <p:sp>
        <p:nvSpPr>
          <p:cNvPr id="432137" name="Text Box 9"/>
          <p:cNvSpPr txBox="1">
            <a:spLocks noChangeArrowheads="1"/>
          </p:cNvSpPr>
          <p:nvPr/>
        </p:nvSpPr>
        <p:spPr bwMode="auto">
          <a:xfrm>
            <a:off x="1066800" y="1828800"/>
            <a:ext cx="2743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i="1">
                <a:ea typeface="ＭＳ Ｐゴシック" charset="0"/>
              </a:rPr>
              <a:t>Senses door: could be any door</a:t>
            </a:r>
          </a:p>
        </p:txBody>
      </p:sp>
      <p:sp>
        <p:nvSpPr>
          <p:cNvPr id="432138" name="Text Box 10"/>
          <p:cNvSpPr txBox="1">
            <a:spLocks noChangeArrowheads="1"/>
          </p:cNvSpPr>
          <p:nvPr/>
        </p:nvSpPr>
        <p:spPr bwMode="auto">
          <a:xfrm>
            <a:off x="1143000" y="2438400"/>
            <a:ext cx="2743200" cy="623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ea typeface="ＭＳ Ｐゴシック" charset="0"/>
              </a:rPr>
              <a:t>New bel of where are in world:</a:t>
            </a:r>
          </a:p>
          <a:p>
            <a:pPr>
              <a:spcBef>
                <a:spcPct val="50000"/>
              </a:spcBef>
              <a:defRPr/>
            </a:pPr>
            <a:r>
              <a:rPr lang="en-US" sz="1400">
                <a:ea typeface="ＭＳ Ｐゴシック" charset="0"/>
              </a:rPr>
              <a:t>3 major  possibilities</a:t>
            </a:r>
          </a:p>
        </p:txBody>
      </p:sp>
      <p:sp>
        <p:nvSpPr>
          <p:cNvPr id="432139" name="Text Box 11"/>
          <p:cNvSpPr txBox="1">
            <a:spLocks noChangeArrowheads="1"/>
          </p:cNvSpPr>
          <p:nvPr/>
        </p:nvSpPr>
        <p:spPr bwMode="auto">
          <a:xfrm>
            <a:off x="1143000" y="3429000"/>
            <a:ext cx="27432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solidFill>
                  <a:srgbClr val="FF0000"/>
                </a:solidFill>
                <a:ea typeface="ＭＳ Ｐゴシック" charset="0"/>
              </a:rPr>
              <a:t>Generate new particles, delete others- more dense around most likely spots</a:t>
            </a:r>
          </a:p>
        </p:txBody>
      </p:sp>
      <p:sp>
        <p:nvSpPr>
          <p:cNvPr id="432140" name="Text Box 12"/>
          <p:cNvSpPr txBox="1">
            <a:spLocks noChangeArrowheads="1"/>
          </p:cNvSpPr>
          <p:nvPr/>
        </p:nvSpPr>
        <p:spPr bwMode="auto">
          <a:xfrm>
            <a:off x="1066800" y="4267200"/>
            <a:ext cx="2743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i="1">
                <a:ea typeface="ＭＳ Ｐゴシック" charset="0"/>
              </a:rPr>
              <a:t>Senses door</a:t>
            </a:r>
          </a:p>
        </p:txBody>
      </p:sp>
      <p:sp>
        <p:nvSpPr>
          <p:cNvPr id="432141" name="Text Box 13"/>
          <p:cNvSpPr txBox="1">
            <a:spLocks noChangeArrowheads="1"/>
          </p:cNvSpPr>
          <p:nvPr/>
        </p:nvSpPr>
        <p:spPr bwMode="auto">
          <a:xfrm>
            <a:off x="1066800" y="4876800"/>
            <a:ext cx="2743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solidFill>
                  <a:srgbClr val="FF0000"/>
                </a:solidFill>
                <a:ea typeface="ＭＳ Ｐゴシック" charset="0"/>
              </a:rPr>
              <a:t>Assign importance to particles</a:t>
            </a:r>
          </a:p>
        </p:txBody>
      </p:sp>
      <p:sp>
        <p:nvSpPr>
          <p:cNvPr id="432142" name="Text Box 14"/>
          <p:cNvSpPr txBox="1">
            <a:spLocks noChangeArrowheads="1"/>
          </p:cNvSpPr>
          <p:nvPr/>
        </p:nvSpPr>
        <p:spPr bwMode="auto">
          <a:xfrm>
            <a:off x="1066800" y="5807075"/>
            <a:ext cx="27432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400">
                <a:ea typeface="ＭＳ Ｐゴシック" charset="0"/>
              </a:rPr>
              <a:t>As move forward, estimate of where is  moves but gets wider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4F1511B-AEB9-7E49-9E44-B604E82E6AE7}" type="slidenum">
              <a:rPr lang="en-US" altLang="en-US" sz="1400" b="0">
                <a:solidFill>
                  <a:srgbClr val="A8CDF6"/>
                </a:solidFill>
              </a:rPr>
              <a:pPr eaLnBrk="1" hangingPunct="1"/>
              <a:t>23</a:t>
            </a:fld>
            <a:endParaRPr lang="en-US" altLang="en-US" sz="1400" b="0">
              <a:solidFill>
                <a:srgbClr val="A8CDF6"/>
              </a:solidFill>
            </a:endParaRPr>
          </a:p>
        </p:txBody>
      </p:sp>
      <p:sp>
        <p:nvSpPr>
          <p:cNvPr id="429058" name="Rectangle 2"/>
          <p:cNvSpPr>
            <a:spLocks noGrp="1" noChangeArrowheads="1"/>
          </p:cNvSpPr>
          <p:nvPr>
            <p:ph type="title"/>
          </p:nvPr>
        </p:nvSpPr>
        <p:spPr/>
        <p:txBody>
          <a:bodyPr/>
          <a:lstStyle/>
          <a:p>
            <a:pPr eaLnBrk="1" hangingPunct="1">
              <a:defRPr/>
            </a:pPr>
            <a:r>
              <a:rPr lang="en-US" smtClean="0">
                <a:cs typeface="+mj-cs"/>
              </a:rPr>
              <a:t>Static v. Dynamic Environments</a:t>
            </a:r>
          </a:p>
        </p:txBody>
      </p:sp>
      <p:sp>
        <p:nvSpPr>
          <p:cNvPr id="429059" name="Rectangle 3"/>
          <p:cNvSpPr>
            <a:spLocks noGrp="1" noChangeArrowheads="1"/>
          </p:cNvSpPr>
          <p:nvPr>
            <p:ph type="body" idx="1"/>
          </p:nvPr>
        </p:nvSpPr>
        <p:spPr/>
        <p:txBody>
          <a:bodyPr/>
          <a:lstStyle/>
          <a:p>
            <a:pPr eaLnBrk="1" hangingPunct="1"/>
            <a:r>
              <a:rPr lang="en-US" altLang="en-US"/>
              <a:t>People, changes introduce a </a:t>
            </a:r>
            <a:r>
              <a:rPr lang="ja-JP" altLang="en-US"/>
              <a:t>“</a:t>
            </a:r>
            <a:r>
              <a:rPr lang="en-US" altLang="ja-JP"/>
              <a:t>hidden state</a:t>
            </a:r>
            <a:r>
              <a:rPr lang="ja-JP" altLang="en-US"/>
              <a:t>”</a:t>
            </a:r>
            <a:r>
              <a:rPr lang="en-US" altLang="ja-JP"/>
              <a:t> in the model, therefore the algorithms break</a:t>
            </a:r>
          </a:p>
          <a:p>
            <a:pPr lvl="2" eaLnBrk="1" hangingPunct="1"/>
            <a:endParaRPr lang="en-US" altLang="en-US"/>
          </a:p>
          <a:p>
            <a:pPr eaLnBrk="1" hangingPunct="1"/>
            <a:r>
              <a:rPr lang="en-US" altLang="en-US"/>
              <a:t>Two fundamental techniques</a:t>
            </a:r>
          </a:p>
          <a:p>
            <a:pPr lvl="1" eaLnBrk="1" hangingPunct="1"/>
            <a:r>
              <a:rPr lang="en-US" altLang="en-US" b="1"/>
              <a:t>State augmentation</a:t>
            </a:r>
            <a:r>
              <a:rPr lang="en-US" altLang="en-US"/>
              <a:t>: try to make the hidden state unhidden</a:t>
            </a:r>
          </a:p>
          <a:p>
            <a:pPr lvl="2" eaLnBrk="1" hangingPunct="1"/>
            <a:r>
              <a:rPr lang="en-US" altLang="en-US"/>
              <a:t>Have to estimate impact of people on observations</a:t>
            </a:r>
          </a:p>
          <a:p>
            <a:pPr lvl="3" eaLnBrk="1" hangingPunct="1"/>
            <a:endParaRPr lang="en-US" altLang="en-US"/>
          </a:p>
          <a:p>
            <a:pPr lvl="1" eaLnBrk="1" hangingPunct="1"/>
            <a:r>
              <a:rPr lang="en-US" altLang="en-US" b="1"/>
              <a:t>Outlier rejection</a:t>
            </a:r>
            <a:endParaRPr lang="en-US" altLang="en-US"/>
          </a:p>
          <a:p>
            <a:pPr lvl="2" eaLnBrk="1" hangingPunct="1"/>
            <a:r>
              <a:rPr lang="en-US" altLang="en-US"/>
              <a:t>Depends on sensors, environment</a:t>
            </a:r>
          </a:p>
          <a:p>
            <a:pPr lvl="2" eaLnBrk="1" hangingPunct="1"/>
            <a:r>
              <a:rPr lang="en-US" altLang="en-US"/>
              <a:t>Ex. Eliminate surprisingly short readings</a:t>
            </a:r>
          </a:p>
        </p:txBody>
      </p:sp>
      <p:sp>
        <p:nvSpPr>
          <p:cNvPr id="429060"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002E5C"/>
                </a:solidFill>
                <a:latin typeface="Helvetica-Narrow" charset="0"/>
                <a:ea typeface="ＭＳ Ｐゴシック" charset="0"/>
              </a:rPr>
              <a:t>Dynamic</a:t>
            </a:r>
          </a:p>
          <a:p>
            <a:pPr>
              <a:defRPr/>
            </a:pPr>
            <a:r>
              <a:rPr lang="en-US" sz="1200" b="0">
                <a:solidFill>
                  <a:srgbClr val="336699"/>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94E2688C-979B-FB40-8D7B-897916E6AB6F}" type="slidenum">
              <a:rPr lang="en-US" altLang="en-US" sz="1400" b="0">
                <a:solidFill>
                  <a:srgbClr val="A8CDF6"/>
                </a:solidFill>
              </a:rPr>
              <a:pPr eaLnBrk="1" hangingPunct="1"/>
              <a:t>24</a:t>
            </a:fld>
            <a:endParaRPr lang="en-US" altLang="en-US" sz="1400" b="0">
              <a:solidFill>
                <a:srgbClr val="A8CDF6"/>
              </a:solidFill>
            </a:endParaRPr>
          </a:p>
        </p:txBody>
      </p:sp>
      <p:sp>
        <p:nvSpPr>
          <p:cNvPr id="428034" name="Rectangle 2"/>
          <p:cNvSpPr>
            <a:spLocks noGrp="1" noChangeArrowheads="1"/>
          </p:cNvSpPr>
          <p:nvPr>
            <p:ph type="title"/>
          </p:nvPr>
        </p:nvSpPr>
        <p:spPr/>
        <p:txBody>
          <a:bodyPr/>
          <a:lstStyle/>
          <a:p>
            <a:pPr eaLnBrk="1" hangingPunct="1">
              <a:defRPr/>
            </a:pPr>
            <a:r>
              <a:rPr lang="en-US" smtClean="0">
                <a:cs typeface="+mj-cs"/>
              </a:rPr>
              <a:t>Summary</a:t>
            </a:r>
          </a:p>
        </p:txBody>
      </p:sp>
      <p:sp>
        <p:nvSpPr>
          <p:cNvPr id="428035" name="Rectangle 3"/>
          <p:cNvSpPr>
            <a:spLocks noGrp="1" noChangeArrowheads="1"/>
          </p:cNvSpPr>
          <p:nvPr>
            <p:ph type="body" idx="1"/>
          </p:nvPr>
        </p:nvSpPr>
        <p:spPr/>
        <p:txBody>
          <a:bodyPr/>
          <a:lstStyle/>
          <a:p>
            <a:pPr eaLnBrk="1" hangingPunct="1">
              <a:lnSpc>
                <a:spcPct val="80000"/>
              </a:lnSpc>
              <a:defRPr/>
            </a:pPr>
            <a:r>
              <a:rPr lang="en-US" sz="1600" smtClean="0">
                <a:cs typeface="+mn-cs"/>
              </a:rPr>
              <a:t>Mobile robot localization is the problem of determining the pose of a robot relative to a given map of the environment</a:t>
            </a:r>
          </a:p>
          <a:p>
            <a:pPr lvl="2" eaLnBrk="1" hangingPunct="1">
              <a:lnSpc>
                <a:spcPct val="80000"/>
              </a:lnSpc>
              <a:defRPr/>
            </a:pPr>
            <a:endParaRPr lang="en-US" sz="1200" smtClean="0"/>
          </a:p>
          <a:p>
            <a:pPr eaLnBrk="1" hangingPunct="1">
              <a:lnSpc>
                <a:spcPct val="80000"/>
              </a:lnSpc>
              <a:defRPr/>
            </a:pPr>
            <a:r>
              <a:rPr lang="en-US" sz="1600" smtClean="0">
                <a:cs typeface="+mn-cs"/>
              </a:rPr>
              <a:t>Localization algorithms are variants of Bayes Filter algorithms, where the belief in a pose is a function of the last pose and a motion model</a:t>
            </a:r>
          </a:p>
          <a:p>
            <a:pPr lvl="1" eaLnBrk="1" hangingPunct="1">
              <a:lnSpc>
                <a:spcPct val="80000"/>
              </a:lnSpc>
              <a:defRPr/>
            </a:pPr>
            <a:r>
              <a:rPr lang="en-US" sz="1400" smtClean="0"/>
              <a:t>Motion model must contain at a minimum pose, control actions, map</a:t>
            </a:r>
          </a:p>
          <a:p>
            <a:pPr lvl="2" eaLnBrk="1" hangingPunct="1">
              <a:lnSpc>
                <a:spcPct val="80000"/>
              </a:lnSpc>
              <a:defRPr/>
            </a:pPr>
            <a:endParaRPr lang="en-US" sz="1200" smtClean="0"/>
          </a:p>
          <a:p>
            <a:pPr eaLnBrk="1" hangingPunct="1">
              <a:lnSpc>
                <a:spcPct val="80000"/>
              </a:lnSpc>
              <a:defRPr/>
            </a:pPr>
            <a:r>
              <a:rPr lang="en-US" sz="1600" smtClean="0">
                <a:cs typeface="+mn-cs"/>
              </a:rPr>
              <a:t>Iconic localization is more common than feature-based due to problems in reliably extracting features</a:t>
            </a:r>
          </a:p>
          <a:p>
            <a:pPr lvl="1" eaLnBrk="1" hangingPunct="1">
              <a:lnSpc>
                <a:spcPct val="80000"/>
              </a:lnSpc>
              <a:defRPr/>
            </a:pPr>
            <a:endParaRPr lang="en-US" sz="1400" smtClean="0"/>
          </a:p>
          <a:p>
            <a:pPr eaLnBrk="1" hangingPunct="1">
              <a:lnSpc>
                <a:spcPct val="80000"/>
              </a:lnSpc>
              <a:defRPr/>
            </a:pPr>
            <a:r>
              <a:rPr lang="en-US" sz="1600" smtClean="0">
                <a:cs typeface="+mn-cs"/>
              </a:rPr>
              <a:t>Feature-based localization historically has used EKF</a:t>
            </a:r>
          </a:p>
          <a:p>
            <a:pPr lvl="1" eaLnBrk="1" hangingPunct="1">
              <a:lnSpc>
                <a:spcPct val="80000"/>
              </a:lnSpc>
              <a:defRPr/>
            </a:pPr>
            <a:r>
              <a:rPr lang="en-US" sz="1400" smtClean="0"/>
              <a:t>Need </a:t>
            </a:r>
            <a:r>
              <a:rPr lang="en-US" sz="1400" i="1" smtClean="0"/>
              <a:t>correspondence variables</a:t>
            </a:r>
            <a:r>
              <a:rPr lang="en-US" sz="1400" smtClean="0"/>
              <a:t> to link observations to map</a:t>
            </a:r>
          </a:p>
          <a:p>
            <a:pPr lvl="2" eaLnBrk="1" hangingPunct="1">
              <a:lnSpc>
                <a:spcPct val="80000"/>
              </a:lnSpc>
              <a:defRPr/>
            </a:pPr>
            <a:endParaRPr lang="en-US" sz="1200" smtClean="0"/>
          </a:p>
          <a:p>
            <a:pPr eaLnBrk="1" hangingPunct="1">
              <a:lnSpc>
                <a:spcPct val="80000"/>
              </a:lnSpc>
              <a:defRPr/>
            </a:pPr>
            <a:r>
              <a:rPr lang="en-US" sz="1600" smtClean="0">
                <a:cs typeface="+mn-cs"/>
              </a:rPr>
              <a:t>In practice, Monte Carlo methods (MCL) dominate localization, both for iconic and feature-based</a:t>
            </a:r>
          </a:p>
          <a:p>
            <a:pPr lvl="1" eaLnBrk="1" hangingPunct="1">
              <a:lnSpc>
                <a:spcPct val="80000"/>
              </a:lnSpc>
              <a:defRPr/>
            </a:pPr>
            <a:endParaRPr lang="en-US" sz="1400" smtClean="0"/>
          </a:p>
          <a:p>
            <a:pPr eaLnBrk="1" hangingPunct="1">
              <a:lnSpc>
                <a:spcPct val="80000"/>
              </a:lnSpc>
              <a:defRPr/>
            </a:pPr>
            <a:r>
              <a:rPr lang="en-US" sz="1600" smtClean="0">
                <a:cs typeface="+mn-cs"/>
              </a:rPr>
              <a:t>Localization works very well for static environments with good models, but dynamic environments are difficult. State augmentation is incomplete and outlier detection hard to quantify</a:t>
            </a:r>
          </a:p>
          <a:p>
            <a:pPr lvl="1" eaLnBrk="1" hangingPunct="1">
              <a:lnSpc>
                <a:spcPct val="80000"/>
              </a:lnSpc>
              <a:defRPr/>
            </a:pPr>
            <a:endParaRPr lang="en-US" sz="1400" smtClean="0"/>
          </a:p>
          <a:p>
            <a:pPr eaLnBrk="1" hangingPunct="1">
              <a:lnSpc>
                <a:spcPct val="80000"/>
              </a:lnSpc>
              <a:defRPr/>
            </a:pPr>
            <a:r>
              <a:rPr lang="en-US" sz="1600" smtClean="0">
                <a:cs typeface="+mn-cs"/>
              </a:rPr>
              <a:t>The results rely heavily on the ability to accurately sense the environment</a:t>
            </a:r>
          </a:p>
          <a:p>
            <a:pPr lvl="1" eaLnBrk="1" hangingPunct="1">
              <a:lnSpc>
                <a:spcPct val="80000"/>
              </a:lnSpc>
              <a:defRPr/>
            </a:pPr>
            <a:r>
              <a:rPr lang="en-US" sz="1400" smtClean="0"/>
              <a:t>Math is there, but beyond Sick laser is problematic</a:t>
            </a:r>
          </a:p>
        </p:txBody>
      </p:sp>
      <p:sp>
        <p:nvSpPr>
          <p:cNvPr id="428036" name="Text Box 4"/>
          <p:cNvSpPr txBox="1">
            <a:spLocks noChangeArrowheads="1"/>
          </p:cNvSpPr>
          <p:nvPr/>
        </p:nvSpPr>
        <p:spPr bwMode="auto">
          <a:xfrm>
            <a:off x="0" y="2112963"/>
            <a:ext cx="87947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0">
                <a:solidFill>
                  <a:srgbClr val="336699"/>
                </a:solidFill>
                <a:latin typeface="Helvetica-Narrow" charset="0"/>
                <a:ea typeface="ＭＳ Ｐゴシック" charset="0"/>
              </a:rPr>
              <a:t>Motivation</a:t>
            </a:r>
          </a:p>
          <a:p>
            <a:pPr>
              <a:defRPr/>
            </a:pPr>
            <a:r>
              <a:rPr lang="en-US" sz="1200" b="0">
                <a:solidFill>
                  <a:srgbClr val="336699"/>
                </a:solidFill>
                <a:latin typeface="Helvetica-Narrow" charset="0"/>
                <a:ea typeface="ＭＳ Ｐゴシック" charset="0"/>
              </a:rPr>
              <a:t>Local</a:t>
            </a:r>
          </a:p>
          <a:p>
            <a:pPr>
              <a:defRPr/>
            </a:pPr>
            <a:r>
              <a:rPr lang="en-US" sz="1200" b="0">
                <a:solidFill>
                  <a:srgbClr val="336699"/>
                </a:solidFill>
                <a:latin typeface="Helvetica-Narrow" charset="0"/>
                <a:ea typeface="ＭＳ Ｐゴシック" charset="0"/>
              </a:rPr>
              <a:t>-Markov</a:t>
            </a:r>
          </a:p>
          <a:p>
            <a:pPr>
              <a:defRPr/>
            </a:pPr>
            <a:r>
              <a:rPr lang="en-US" sz="1200" b="0">
                <a:solidFill>
                  <a:srgbClr val="336699"/>
                </a:solidFill>
                <a:latin typeface="Helvetica-Narrow" charset="0"/>
                <a:ea typeface="ＭＳ Ｐゴシック" charset="0"/>
              </a:rPr>
              <a:t>--EKF</a:t>
            </a:r>
          </a:p>
          <a:p>
            <a:pPr>
              <a:defRPr/>
            </a:pPr>
            <a:r>
              <a:rPr lang="en-US" sz="1200" b="0">
                <a:solidFill>
                  <a:srgbClr val="336699"/>
                </a:solidFill>
                <a:latin typeface="Helvetica-Narrow" charset="0"/>
                <a:ea typeface="ＭＳ Ｐゴシック" charset="0"/>
              </a:rPr>
              <a:t>Global</a:t>
            </a:r>
          </a:p>
          <a:p>
            <a:pPr>
              <a:defRPr/>
            </a:pPr>
            <a:r>
              <a:rPr lang="en-US" sz="1200" b="0">
                <a:solidFill>
                  <a:srgbClr val="336699"/>
                </a:solidFill>
                <a:latin typeface="Helvetica-Narrow" charset="0"/>
                <a:ea typeface="ＭＳ Ｐゴシック" charset="0"/>
              </a:rPr>
              <a:t>-Grid</a:t>
            </a:r>
          </a:p>
          <a:p>
            <a:pPr>
              <a:defRPr/>
            </a:pPr>
            <a:r>
              <a:rPr lang="en-US" sz="1200" b="0">
                <a:solidFill>
                  <a:srgbClr val="336699"/>
                </a:solidFill>
                <a:latin typeface="Helvetica-Narrow" charset="0"/>
                <a:ea typeface="ＭＳ Ｐゴシック" charset="0"/>
              </a:rPr>
              <a:t>-MCL</a:t>
            </a:r>
          </a:p>
          <a:p>
            <a:pPr>
              <a:defRPr/>
            </a:pPr>
            <a:r>
              <a:rPr lang="en-US" sz="1200" b="0">
                <a:solidFill>
                  <a:srgbClr val="336699"/>
                </a:solidFill>
                <a:latin typeface="Helvetica-Narrow" charset="0"/>
                <a:ea typeface="ＭＳ Ｐゴシック" charset="0"/>
              </a:rPr>
              <a:t>Dynamic</a:t>
            </a:r>
          </a:p>
          <a:p>
            <a:pPr>
              <a:defRPr/>
            </a:pPr>
            <a:r>
              <a:rPr lang="en-US" sz="1200" b="0">
                <a:solidFill>
                  <a:srgbClr val="002E5C"/>
                </a:solidFill>
                <a:latin typeface="Helvetica-Narrow" charset="0"/>
                <a:ea typeface="ＭＳ Ｐゴシック" charset="0"/>
              </a:rPr>
              <a:t>Summary</a:t>
            </a:r>
          </a:p>
          <a:p>
            <a:pPr>
              <a:defRPr/>
            </a:pPr>
            <a:endParaRPr lang="en-US" sz="1200" b="0">
              <a:solidFill>
                <a:srgbClr val="002E5C"/>
              </a:solidFill>
              <a:latin typeface="Helvetica-Narrow" charset="0"/>
              <a:ea typeface="ＭＳ Ｐゴシック" charset="0"/>
            </a:endParaRPr>
          </a:p>
          <a:p>
            <a:pPr>
              <a:defRPr/>
            </a:pPr>
            <a:endParaRPr lang="en-US" sz="1600" b="0">
              <a:solidFill>
                <a:srgbClr val="002E5C"/>
              </a:solidFill>
              <a:latin typeface="Helvetica-Narrow" charset="0"/>
              <a:ea typeface="ＭＳ Ｐゴシック"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6800" y="4406900"/>
            <a:ext cx="7427913" cy="1362075"/>
          </a:xfrm>
        </p:spPr>
        <p:txBody>
          <a:bodyPr/>
          <a:lstStyle/>
          <a:p>
            <a:pPr eaLnBrk="1" hangingPunct="1">
              <a:defRPr/>
            </a:pPr>
            <a:r>
              <a:rPr lang="en-US" dirty="0" smtClean="0">
                <a:cs typeface="+mj-cs"/>
              </a:rPr>
              <a:t>MAPPING</a:t>
            </a:r>
          </a:p>
        </p:txBody>
      </p:sp>
      <p:sp>
        <p:nvSpPr>
          <p:cNvPr id="7" name="Text Placeholder 6"/>
          <p:cNvSpPr>
            <a:spLocks noGrp="1"/>
          </p:cNvSpPr>
          <p:nvPr>
            <p:ph type="body" idx="1"/>
          </p:nvPr>
        </p:nvSpPr>
        <p:spPr>
          <a:xfrm>
            <a:off x="1143000" y="2895600"/>
            <a:ext cx="7772400" cy="1500188"/>
          </a:xfrm>
        </p:spPr>
        <p:txBody>
          <a:bodyPr/>
          <a:lstStyle/>
          <a:p>
            <a:pPr eaLnBrk="1" hangingPunct="1">
              <a:defRPr/>
            </a:pPr>
            <a:endParaRPr lang="en-US" smtClean="0">
              <a:cs typeface="+mn-cs"/>
            </a:endParaRPr>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BF564F70-D622-6743-91EF-226BB910ED47}" type="slidenum">
              <a:rPr lang="en-US" altLang="en-US" sz="1400" b="0">
                <a:solidFill>
                  <a:srgbClr val="A8CDF6"/>
                </a:solidFill>
              </a:rPr>
              <a:pPr eaLnBrk="1" hangingPunct="1"/>
              <a:t>25</a:t>
            </a:fld>
            <a:endParaRPr lang="en-US" altLang="en-US" sz="1400" b="0">
              <a:solidFill>
                <a:srgbClr val="A8CDF6"/>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Slide Number Placeholder 5"/>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912A804D-E97E-0C44-B90F-E00761FAB40D}" type="slidenum">
              <a:rPr lang="en-US" altLang="en-US" sz="1400" b="0">
                <a:solidFill>
                  <a:srgbClr val="A8CDF6"/>
                </a:solidFill>
              </a:rPr>
              <a:pPr eaLnBrk="1" hangingPunct="1"/>
              <a:t>26</a:t>
            </a:fld>
            <a:endParaRPr lang="en-US" altLang="en-US" sz="1400" b="0">
              <a:solidFill>
                <a:srgbClr val="A8CDF6"/>
              </a:solidFill>
            </a:endParaRPr>
          </a:p>
        </p:txBody>
      </p:sp>
      <p:sp>
        <p:nvSpPr>
          <p:cNvPr id="24580" name="Rectangle 2"/>
          <p:cNvSpPr>
            <a:spLocks noGrp="1" noChangeArrowheads="1"/>
          </p:cNvSpPr>
          <p:nvPr>
            <p:ph type="title"/>
          </p:nvPr>
        </p:nvSpPr>
        <p:spPr>
          <a:xfrm>
            <a:off x="2381250" y="323850"/>
            <a:ext cx="7772400" cy="1143000"/>
          </a:xfrm>
        </p:spPr>
        <p:txBody>
          <a:bodyPr/>
          <a:lstStyle/>
          <a:p>
            <a:pPr eaLnBrk="1" hangingPunct="1">
              <a:defRPr/>
            </a:pPr>
            <a:r>
              <a:rPr lang="en-US" smtClean="0">
                <a:cs typeface="+mj-cs"/>
              </a:rPr>
              <a:t>Navigation</a:t>
            </a:r>
          </a:p>
        </p:txBody>
      </p:sp>
      <p:sp>
        <p:nvSpPr>
          <p:cNvPr id="24581" name="Rectangle 3"/>
          <p:cNvSpPr>
            <a:spLocks noGrp="1" noChangeArrowheads="1"/>
          </p:cNvSpPr>
          <p:nvPr>
            <p:ph type="body" sz="half" idx="1"/>
          </p:nvPr>
        </p:nvSpPr>
        <p:spPr>
          <a:xfrm>
            <a:off x="1066800" y="304800"/>
            <a:ext cx="3810000" cy="4114800"/>
          </a:xfrm>
        </p:spPr>
        <p:txBody>
          <a:bodyPr/>
          <a:lstStyle/>
          <a:p>
            <a:pPr eaLnBrk="1" hangingPunct="1"/>
            <a:r>
              <a:rPr lang="en-US" altLang="en-US" sz="1800"/>
              <a:t>Where am I going? </a:t>
            </a:r>
            <a:r>
              <a:rPr lang="en-US" altLang="en-US" sz="1800" i="1"/>
              <a:t>Mission planning</a:t>
            </a:r>
          </a:p>
          <a:p>
            <a:pPr eaLnBrk="1" hangingPunct="1"/>
            <a:r>
              <a:rPr lang="en-US" altLang="en-US" sz="1800"/>
              <a:t>What</a:t>
            </a:r>
            <a:r>
              <a:rPr lang="ja-JP" altLang="en-US" sz="1800"/>
              <a:t>’</a:t>
            </a:r>
            <a:r>
              <a:rPr lang="en-US" altLang="ja-JP" sz="1800"/>
              <a:t>s the best way there? </a:t>
            </a:r>
            <a:r>
              <a:rPr lang="en-US" altLang="ja-JP" sz="1800" i="1"/>
              <a:t>Path planning</a:t>
            </a:r>
          </a:p>
          <a:p>
            <a:pPr eaLnBrk="1" hangingPunct="1"/>
            <a:r>
              <a:rPr lang="en-US" altLang="en-US" sz="1800">
                <a:solidFill>
                  <a:schemeClr val="tx1"/>
                </a:solidFill>
              </a:rPr>
              <a:t>Where am I? </a:t>
            </a:r>
            <a:r>
              <a:rPr lang="en-US" altLang="en-US" sz="1800" i="1">
                <a:solidFill>
                  <a:schemeClr val="tx1"/>
                </a:solidFill>
              </a:rPr>
              <a:t>Localization</a:t>
            </a:r>
          </a:p>
          <a:p>
            <a:pPr eaLnBrk="1" hangingPunct="1"/>
            <a:r>
              <a:rPr lang="en-US" altLang="en-US" sz="1800" b="1">
                <a:solidFill>
                  <a:srgbClr val="FF0000"/>
                </a:solidFill>
              </a:rPr>
              <a:t>Where have I been? </a:t>
            </a:r>
            <a:r>
              <a:rPr lang="en-US" altLang="en-US" sz="1800" b="1" i="1">
                <a:solidFill>
                  <a:srgbClr val="FF0000"/>
                </a:solidFill>
              </a:rPr>
              <a:t>Map making</a:t>
            </a:r>
            <a:endParaRPr lang="en-US" altLang="en-US" sz="1800" b="1">
              <a:solidFill>
                <a:srgbClr val="FF0000"/>
              </a:solidFill>
            </a:endParaRPr>
          </a:p>
        </p:txBody>
      </p:sp>
      <p:sp>
        <p:nvSpPr>
          <p:cNvPr id="69637" name="Rectangle 4"/>
          <p:cNvSpPr>
            <a:spLocks noChangeArrowheads="1"/>
          </p:cNvSpPr>
          <p:nvPr/>
        </p:nvSpPr>
        <p:spPr bwMode="auto">
          <a:xfrm>
            <a:off x="6650038" y="2476500"/>
            <a:ext cx="1600200" cy="1733550"/>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a:r>
              <a:rPr lang="en-US" altLang="en-US" i="1"/>
              <a:t>Mission</a:t>
            </a:r>
          </a:p>
          <a:p>
            <a:pPr algn="ctr"/>
            <a:r>
              <a:rPr lang="en-US" altLang="en-US" i="1"/>
              <a:t>Planner</a:t>
            </a:r>
          </a:p>
        </p:txBody>
      </p:sp>
      <p:sp>
        <p:nvSpPr>
          <p:cNvPr id="69638" name="Rectangle 5"/>
          <p:cNvSpPr>
            <a:spLocks noChangeArrowheads="1"/>
          </p:cNvSpPr>
          <p:nvPr/>
        </p:nvSpPr>
        <p:spPr bwMode="auto">
          <a:xfrm>
            <a:off x="4724400" y="2457450"/>
            <a:ext cx="1600200" cy="1733550"/>
          </a:xfrm>
          <a:prstGeom prst="rect">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a:r>
              <a:rPr lang="en-US" altLang="en-US" i="1"/>
              <a:t>Carto-</a:t>
            </a:r>
          </a:p>
          <a:p>
            <a:pPr algn="ctr"/>
            <a:r>
              <a:rPr lang="en-US" altLang="en-US" i="1"/>
              <a:t>grapher</a:t>
            </a:r>
          </a:p>
        </p:txBody>
      </p:sp>
      <p:grpSp>
        <p:nvGrpSpPr>
          <p:cNvPr id="69639" name="Group 6"/>
          <p:cNvGrpSpPr>
            <a:grpSpLocks/>
          </p:cNvGrpSpPr>
          <p:nvPr/>
        </p:nvGrpSpPr>
        <p:grpSpPr bwMode="auto">
          <a:xfrm>
            <a:off x="5257800" y="5124450"/>
            <a:ext cx="2362200" cy="1485900"/>
            <a:chOff x="3888" y="3384"/>
            <a:chExt cx="1488" cy="936"/>
          </a:xfrm>
        </p:grpSpPr>
        <p:sp>
          <p:nvSpPr>
            <p:cNvPr id="69646" name="Rectangle 7"/>
            <p:cNvSpPr>
              <a:spLocks noChangeArrowheads="1"/>
            </p:cNvSpPr>
            <p:nvPr/>
          </p:nvSpPr>
          <p:spPr bwMode="auto">
            <a:xfrm>
              <a:off x="3888" y="3384"/>
              <a:ext cx="1200" cy="648"/>
            </a:xfrm>
            <a:prstGeom prst="rect">
              <a:avLst/>
            </a:prstGeom>
            <a:solidFill>
              <a:srgbClr val="969696"/>
            </a:solidFill>
            <a:ln w="12700">
              <a:solidFill>
                <a:schemeClr val="tx1"/>
              </a:solidFill>
              <a:miter lim="800000"/>
              <a:headEnd type="none" w="sm" len="sm"/>
              <a:tailEnd type="none" w="sm" len="sm"/>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a:r>
                <a:rPr lang="en-US" altLang="en-US" i="1"/>
                <a:t>Behaviors</a:t>
              </a:r>
            </a:p>
          </p:txBody>
        </p:sp>
        <p:sp>
          <p:nvSpPr>
            <p:cNvPr id="69647" name="Rectangle 8"/>
            <p:cNvSpPr>
              <a:spLocks noChangeArrowheads="1"/>
            </p:cNvSpPr>
            <p:nvPr/>
          </p:nvSpPr>
          <p:spPr bwMode="auto">
            <a:xfrm>
              <a:off x="3984" y="3480"/>
              <a:ext cx="1200" cy="648"/>
            </a:xfrm>
            <a:prstGeom prst="rect">
              <a:avLst/>
            </a:prstGeom>
            <a:solidFill>
              <a:srgbClr val="969696"/>
            </a:solidFill>
            <a:ln w="12700">
              <a:solidFill>
                <a:schemeClr val="tx1"/>
              </a:solidFill>
              <a:miter lim="800000"/>
              <a:headEnd type="none" w="sm" len="sm"/>
              <a:tailEnd type="none" w="sm" len="sm"/>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a:r>
                <a:rPr lang="en-US" altLang="en-US" i="1"/>
                <a:t>Behaviors</a:t>
              </a:r>
            </a:p>
          </p:txBody>
        </p:sp>
        <p:sp>
          <p:nvSpPr>
            <p:cNvPr id="69648" name="Rectangle 9"/>
            <p:cNvSpPr>
              <a:spLocks noChangeArrowheads="1"/>
            </p:cNvSpPr>
            <p:nvPr/>
          </p:nvSpPr>
          <p:spPr bwMode="auto">
            <a:xfrm>
              <a:off x="4080" y="3576"/>
              <a:ext cx="1200" cy="648"/>
            </a:xfrm>
            <a:prstGeom prst="rect">
              <a:avLst/>
            </a:prstGeom>
            <a:solidFill>
              <a:srgbClr val="969696"/>
            </a:solidFill>
            <a:ln w="12700">
              <a:solidFill>
                <a:schemeClr val="tx1"/>
              </a:solidFill>
              <a:miter lim="800000"/>
              <a:headEnd type="none" w="sm" len="sm"/>
              <a:tailEnd type="none" w="sm" len="sm"/>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a:r>
                <a:rPr lang="en-US" altLang="en-US" i="1"/>
                <a:t>Behaviors</a:t>
              </a:r>
            </a:p>
          </p:txBody>
        </p:sp>
        <p:sp>
          <p:nvSpPr>
            <p:cNvPr id="69649" name="Rectangle 10"/>
            <p:cNvSpPr>
              <a:spLocks noChangeArrowheads="1"/>
            </p:cNvSpPr>
            <p:nvPr/>
          </p:nvSpPr>
          <p:spPr bwMode="auto">
            <a:xfrm>
              <a:off x="4176" y="3672"/>
              <a:ext cx="1200" cy="648"/>
            </a:xfrm>
            <a:prstGeom prst="rect">
              <a:avLst/>
            </a:prstGeom>
            <a:solidFill>
              <a:srgbClr val="969696"/>
            </a:solidFill>
            <a:ln w="12700">
              <a:solidFill>
                <a:schemeClr val="tx1"/>
              </a:solidFill>
              <a:miter lim="800000"/>
              <a:headEnd type="none" w="sm" len="sm"/>
              <a:tailEnd type="none" w="sm" len="sm"/>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a:r>
                <a:rPr lang="en-US" altLang="en-US" i="1"/>
                <a:t>Behaviors</a:t>
              </a:r>
            </a:p>
          </p:txBody>
        </p:sp>
      </p:grpSp>
      <p:sp>
        <p:nvSpPr>
          <p:cNvPr id="69640" name="Line 11"/>
          <p:cNvSpPr>
            <a:spLocks noChangeShapeType="1"/>
          </p:cNvSpPr>
          <p:nvPr/>
        </p:nvSpPr>
        <p:spPr bwMode="auto">
          <a:xfrm flipV="1">
            <a:off x="247650" y="4629150"/>
            <a:ext cx="8345488" cy="0"/>
          </a:xfrm>
          <a:prstGeom prst="line">
            <a:avLst/>
          </a:prstGeom>
          <a:noFill/>
          <a:ln w="381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1" name="Text Box 12"/>
          <p:cNvSpPr txBox="1">
            <a:spLocks noChangeArrowheads="1"/>
          </p:cNvSpPr>
          <p:nvPr/>
        </p:nvSpPr>
        <p:spPr bwMode="auto">
          <a:xfrm rot="-5400000">
            <a:off x="7771606" y="3199607"/>
            <a:ext cx="1639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r>
              <a:rPr lang="en-US" altLang="en-US" i="1"/>
              <a:t>deliberative</a:t>
            </a:r>
          </a:p>
        </p:txBody>
      </p:sp>
      <p:sp>
        <p:nvSpPr>
          <p:cNvPr id="69642" name="Text Box 13"/>
          <p:cNvSpPr txBox="1">
            <a:spLocks noChangeArrowheads="1"/>
          </p:cNvSpPr>
          <p:nvPr/>
        </p:nvSpPr>
        <p:spPr bwMode="auto">
          <a:xfrm rot="-5400000">
            <a:off x="8008937" y="5475288"/>
            <a:ext cx="1165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r>
              <a:rPr lang="en-US" altLang="en-US" i="1"/>
              <a:t>reactive</a:t>
            </a:r>
          </a:p>
        </p:txBody>
      </p:sp>
      <p:sp>
        <p:nvSpPr>
          <p:cNvPr id="69643" name="Rectangle 14"/>
          <p:cNvSpPr>
            <a:spLocks noChangeArrowheads="1"/>
          </p:cNvSpPr>
          <p:nvPr/>
        </p:nvSpPr>
        <p:spPr bwMode="auto">
          <a:xfrm>
            <a:off x="1047750" y="247650"/>
            <a:ext cx="3371850" cy="382905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endParaRPr lang="en-US" altLang="en-US"/>
          </a:p>
        </p:txBody>
      </p:sp>
      <p:sp>
        <p:nvSpPr>
          <p:cNvPr id="69644" name="Text Box 15"/>
          <p:cNvSpPr txBox="1">
            <a:spLocks noChangeArrowheads="1"/>
          </p:cNvSpPr>
          <p:nvPr/>
        </p:nvSpPr>
        <p:spPr bwMode="auto">
          <a:xfrm>
            <a:off x="1282700" y="5184775"/>
            <a:ext cx="29876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r>
              <a:rPr lang="en-US" altLang="en-US" i="1"/>
              <a:t>How am I going to get</a:t>
            </a:r>
          </a:p>
          <a:p>
            <a:r>
              <a:rPr lang="en-US" altLang="en-US" i="1"/>
              <a:t>there?</a:t>
            </a:r>
          </a:p>
        </p:txBody>
      </p:sp>
      <p:sp>
        <p:nvSpPr>
          <p:cNvPr id="69645" name="Text Box 18"/>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002E5C"/>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49758E0E-267B-4242-9567-739D9243911E}" type="slidenum">
              <a:rPr lang="en-US" altLang="en-US" sz="1400" b="0">
                <a:solidFill>
                  <a:srgbClr val="A8CDF6"/>
                </a:solidFill>
              </a:rPr>
              <a:pPr eaLnBrk="1" hangingPunct="1"/>
              <a:t>27</a:t>
            </a:fld>
            <a:endParaRPr lang="en-US" altLang="en-US" sz="1400" b="0">
              <a:solidFill>
                <a:srgbClr val="A8CDF6"/>
              </a:solidFill>
            </a:endParaRPr>
          </a:p>
        </p:txBody>
      </p:sp>
      <p:sp>
        <p:nvSpPr>
          <p:cNvPr id="26628" name="Rectangle 2"/>
          <p:cNvSpPr>
            <a:spLocks noGrp="1" noChangeArrowheads="1"/>
          </p:cNvSpPr>
          <p:nvPr>
            <p:ph type="title"/>
          </p:nvPr>
        </p:nvSpPr>
        <p:spPr/>
        <p:txBody>
          <a:bodyPr/>
          <a:lstStyle/>
          <a:p>
            <a:pPr eaLnBrk="1" hangingPunct="1">
              <a:defRPr/>
            </a:pPr>
            <a:r>
              <a:rPr lang="en-US" smtClean="0">
                <a:cs typeface="+mj-cs"/>
              </a:rPr>
              <a:t>SLAM</a:t>
            </a:r>
          </a:p>
        </p:txBody>
      </p:sp>
      <p:sp>
        <p:nvSpPr>
          <p:cNvPr id="26629" name="Rectangle 3"/>
          <p:cNvSpPr>
            <a:spLocks noGrp="1" noChangeArrowheads="1"/>
          </p:cNvSpPr>
          <p:nvPr>
            <p:ph type="body" idx="1"/>
          </p:nvPr>
        </p:nvSpPr>
        <p:spPr/>
        <p:txBody>
          <a:bodyPr/>
          <a:lstStyle/>
          <a:p>
            <a:pPr eaLnBrk="1" hangingPunct="1"/>
            <a:r>
              <a:rPr lang="en-US" altLang="en-US"/>
              <a:t>Simultaneous localization and mapping</a:t>
            </a:r>
          </a:p>
          <a:p>
            <a:pPr eaLnBrk="1" hangingPunct="1"/>
            <a:endParaRPr lang="en-US" altLang="en-US"/>
          </a:p>
          <a:p>
            <a:pPr eaLnBrk="1" hangingPunct="1"/>
            <a:r>
              <a:rPr lang="en-US" altLang="en-US"/>
              <a:t>Recall that localization requires an a priori map</a:t>
            </a:r>
          </a:p>
          <a:p>
            <a:pPr eaLnBrk="1" hangingPunct="1"/>
            <a:endParaRPr lang="en-US" altLang="en-US"/>
          </a:p>
          <a:p>
            <a:pPr eaLnBrk="1" hangingPunct="1"/>
            <a:r>
              <a:rPr lang="en-US" altLang="en-US"/>
              <a:t>Mapping is when you don</a:t>
            </a:r>
            <a:r>
              <a:rPr lang="ja-JP" altLang="en-US"/>
              <a:t>’</a:t>
            </a:r>
            <a:r>
              <a:rPr lang="en-US" altLang="ja-JP"/>
              <a:t>t have a map, but you probably don</a:t>
            </a:r>
            <a:r>
              <a:rPr lang="ja-JP" altLang="en-US"/>
              <a:t>’</a:t>
            </a:r>
            <a:r>
              <a:rPr lang="en-US" altLang="ja-JP"/>
              <a:t>t have localization either…</a:t>
            </a:r>
            <a:endParaRPr lang="en-US" altLang="en-US"/>
          </a:p>
        </p:txBody>
      </p:sp>
      <p:sp>
        <p:nvSpPr>
          <p:cNvPr id="71685"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002E5C"/>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C5D8728-11B0-8F4B-B315-801BB3AE799A}" type="slidenum">
              <a:rPr lang="en-US" altLang="en-US" sz="1400" b="0">
                <a:solidFill>
                  <a:srgbClr val="A8CDF6"/>
                </a:solidFill>
              </a:rPr>
              <a:pPr eaLnBrk="1" hangingPunct="1"/>
              <a:t>28</a:t>
            </a:fld>
            <a:endParaRPr lang="en-US" altLang="en-US" sz="1400" b="0">
              <a:solidFill>
                <a:srgbClr val="A8CDF6"/>
              </a:solidFill>
            </a:endParaRPr>
          </a:p>
        </p:txBody>
      </p:sp>
      <p:sp>
        <p:nvSpPr>
          <p:cNvPr id="28676" name="Rectangle 2"/>
          <p:cNvSpPr>
            <a:spLocks noGrp="1" noChangeArrowheads="1"/>
          </p:cNvSpPr>
          <p:nvPr>
            <p:ph type="title"/>
          </p:nvPr>
        </p:nvSpPr>
        <p:spPr/>
        <p:txBody>
          <a:bodyPr/>
          <a:lstStyle/>
          <a:p>
            <a:pPr eaLnBrk="1" hangingPunct="1">
              <a:defRPr/>
            </a:pPr>
            <a:r>
              <a:rPr lang="en-US" smtClean="0">
                <a:cs typeface="+mj-cs"/>
              </a:rPr>
              <a:t>Rao-Blackwellized Filtering</a:t>
            </a:r>
          </a:p>
        </p:txBody>
      </p:sp>
      <p:sp>
        <p:nvSpPr>
          <p:cNvPr id="28677" name="Rectangle 3"/>
          <p:cNvSpPr>
            <a:spLocks noGrp="1" noChangeArrowheads="1"/>
          </p:cNvSpPr>
          <p:nvPr>
            <p:ph type="body" idx="1"/>
          </p:nvPr>
        </p:nvSpPr>
        <p:spPr/>
        <p:txBody>
          <a:bodyPr/>
          <a:lstStyle/>
          <a:p>
            <a:pPr eaLnBrk="1" hangingPunct="1">
              <a:lnSpc>
                <a:spcPct val="80000"/>
              </a:lnSpc>
            </a:pPr>
            <a:r>
              <a:rPr lang="en-US" altLang="en-US" sz="2000"/>
              <a:t>Dominant method in SLAM</a:t>
            </a:r>
          </a:p>
          <a:p>
            <a:pPr lvl="1" eaLnBrk="1" hangingPunct="1">
              <a:lnSpc>
                <a:spcPct val="80000"/>
              </a:lnSpc>
            </a:pPr>
            <a:endParaRPr lang="en-US" altLang="en-US" sz="1800"/>
          </a:p>
          <a:p>
            <a:pPr eaLnBrk="1" hangingPunct="1">
              <a:lnSpc>
                <a:spcPct val="80000"/>
              </a:lnSpc>
            </a:pPr>
            <a:r>
              <a:rPr lang="en-US" altLang="en-US" sz="2000"/>
              <a:t>If you know the path that the robot has taken, computing the maximum likelihood map is easy</a:t>
            </a:r>
          </a:p>
          <a:p>
            <a:pPr lvl="1" eaLnBrk="1" hangingPunct="1">
              <a:lnSpc>
                <a:spcPct val="80000"/>
              </a:lnSpc>
            </a:pPr>
            <a:r>
              <a:rPr lang="en-US" altLang="en-US" sz="1800"/>
              <a:t>It</a:t>
            </a:r>
            <a:r>
              <a:rPr lang="ja-JP" altLang="en-US" sz="1800"/>
              <a:t>’</a:t>
            </a:r>
            <a:r>
              <a:rPr lang="en-US" altLang="ja-JP" sz="1800"/>
              <a:t>s the map where the observations are consistent</a:t>
            </a:r>
          </a:p>
          <a:p>
            <a:pPr lvl="1" eaLnBrk="1" hangingPunct="1">
              <a:lnSpc>
                <a:spcPct val="80000"/>
              </a:lnSpc>
            </a:pPr>
            <a:r>
              <a:rPr lang="en-US" altLang="en-US" sz="1800"/>
              <a:t>But you don</a:t>
            </a:r>
            <a:r>
              <a:rPr lang="ja-JP" altLang="en-US" sz="1800"/>
              <a:t>’</a:t>
            </a:r>
            <a:r>
              <a:rPr lang="en-US" altLang="ja-JP" sz="1800"/>
              <a:t>t know the path, because that would be localization…</a:t>
            </a:r>
          </a:p>
          <a:p>
            <a:pPr lvl="3" eaLnBrk="1" hangingPunct="1">
              <a:lnSpc>
                <a:spcPct val="80000"/>
              </a:lnSpc>
            </a:pPr>
            <a:endParaRPr lang="en-US" altLang="en-US" sz="1400"/>
          </a:p>
          <a:p>
            <a:pPr eaLnBrk="1" hangingPunct="1">
              <a:lnSpc>
                <a:spcPct val="80000"/>
              </a:lnSpc>
            </a:pPr>
            <a:r>
              <a:rPr lang="en-US" altLang="en-US" sz="2000"/>
              <a:t>Let each particle contain a path and a local map (instead of only one version of the map)</a:t>
            </a:r>
          </a:p>
          <a:p>
            <a:pPr lvl="1" eaLnBrk="1" hangingPunct="1">
              <a:lnSpc>
                <a:spcPct val="80000"/>
              </a:lnSpc>
            </a:pPr>
            <a:r>
              <a:rPr lang="en-US" altLang="en-US" sz="1800"/>
              <a:t>After each observation, update only the sensed area of the maps</a:t>
            </a:r>
          </a:p>
          <a:p>
            <a:pPr lvl="1" eaLnBrk="1" hangingPunct="1">
              <a:lnSpc>
                <a:spcPct val="80000"/>
              </a:lnSpc>
            </a:pPr>
            <a:r>
              <a:rPr lang="en-US" altLang="en-US" sz="1800"/>
              <a:t>Use a tree to save all the particles forming the history of the current particles</a:t>
            </a:r>
          </a:p>
          <a:p>
            <a:pPr lvl="1" eaLnBrk="1" hangingPunct="1">
              <a:lnSpc>
                <a:spcPct val="80000"/>
              </a:lnSpc>
            </a:pPr>
            <a:r>
              <a:rPr lang="en-US" altLang="en-US" sz="1800"/>
              <a:t>Each particle is computed independently of the others</a:t>
            </a:r>
          </a:p>
          <a:p>
            <a:pPr lvl="3" eaLnBrk="1" hangingPunct="1">
              <a:lnSpc>
                <a:spcPct val="80000"/>
              </a:lnSpc>
            </a:pPr>
            <a:endParaRPr lang="en-US" altLang="en-US" sz="1400"/>
          </a:p>
          <a:p>
            <a:pPr eaLnBrk="1" hangingPunct="1">
              <a:lnSpc>
                <a:spcPct val="80000"/>
              </a:lnSpc>
            </a:pPr>
            <a:r>
              <a:rPr lang="en-US" altLang="en-US" sz="2000"/>
              <a:t>Will get pretty good map as go along, though probably several possible paths</a:t>
            </a:r>
          </a:p>
          <a:p>
            <a:pPr lvl="1" eaLnBrk="1" hangingPunct="1">
              <a:lnSpc>
                <a:spcPct val="80000"/>
              </a:lnSpc>
            </a:pPr>
            <a:r>
              <a:rPr lang="en-US" altLang="en-US" sz="1800"/>
              <a:t>When </a:t>
            </a:r>
            <a:r>
              <a:rPr lang="ja-JP" altLang="en-US" sz="1800"/>
              <a:t>“</a:t>
            </a:r>
            <a:r>
              <a:rPr lang="en-US" altLang="ja-JP" sz="1800"/>
              <a:t>close the loop</a:t>
            </a:r>
            <a:r>
              <a:rPr lang="ja-JP" altLang="en-US" sz="1800"/>
              <a:t>”</a:t>
            </a:r>
            <a:r>
              <a:rPr lang="en-US" altLang="ja-JP" sz="1800"/>
              <a:t> will get a better path estimate (closure will propagate backwards)</a:t>
            </a:r>
            <a:endParaRPr lang="en-US" altLang="en-US" sz="1800"/>
          </a:p>
        </p:txBody>
      </p:sp>
      <p:sp>
        <p:nvSpPr>
          <p:cNvPr id="73733"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002E5C"/>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EB3B44EF-D767-424F-8E12-6F002335D1B4}" type="slidenum">
              <a:rPr lang="en-US" altLang="en-US" sz="1400" b="0">
                <a:solidFill>
                  <a:srgbClr val="A8CDF6"/>
                </a:solidFill>
              </a:rPr>
              <a:pPr eaLnBrk="1" hangingPunct="1"/>
              <a:t>29</a:t>
            </a:fld>
            <a:endParaRPr lang="en-US" altLang="en-US" sz="1400" b="0">
              <a:solidFill>
                <a:srgbClr val="A8CDF6"/>
              </a:solidFill>
            </a:endParaRPr>
          </a:p>
        </p:txBody>
      </p:sp>
      <p:sp>
        <p:nvSpPr>
          <p:cNvPr id="30724" name="Rectangle 2"/>
          <p:cNvSpPr>
            <a:spLocks noGrp="1" noChangeArrowheads="1"/>
          </p:cNvSpPr>
          <p:nvPr>
            <p:ph type="title"/>
          </p:nvPr>
        </p:nvSpPr>
        <p:spPr/>
        <p:txBody>
          <a:bodyPr/>
          <a:lstStyle/>
          <a:p>
            <a:pPr eaLnBrk="1" hangingPunct="1">
              <a:defRPr/>
            </a:pPr>
            <a:r>
              <a:rPr lang="en-US" smtClean="0">
                <a:cs typeface="+mj-cs"/>
              </a:rPr>
              <a:t>Rao-Blackwellized Filtering (Fox)</a:t>
            </a:r>
          </a:p>
        </p:txBody>
      </p:sp>
      <p:sp>
        <p:nvSpPr>
          <p:cNvPr id="75780"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002E5C"/>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pic>
        <p:nvPicPr>
          <p:cNvPr id="30726" name="fastslam-fox.mov" descr="/Users/murphy/Documents/courses/robotics/FALL07/Module 11 SLAM/fastslam-fox.mov">
            <a:hlinkClick r:id="" action="ppaction://media"/>
          </p:cNvPr>
          <p:cNvPicPr>
            <a:picLocks noGrp="1" noChangeAspect="1" noChangeArrowheads="1"/>
          </p:cNvPicPr>
          <p:nvPr>
            <p:ph idx="1"/>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a:xfrm>
            <a:off x="1933575" y="1295400"/>
            <a:ext cx="6191250" cy="49530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9200" fill="hold"/>
                                        <p:tgtEl>
                                          <p:spTgt spid="307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0726"/>
                </p:tgtEl>
              </p:cMediaNode>
            </p:video>
            <p:seq concurrent="1" nextAc="seek">
              <p:cTn id="8" restart="whenNotActive" fill="hold" evtFilter="cancelBubble" nodeType="interactiveSeq">
                <p:stCondLst>
                  <p:cond evt="onClick" delay="0">
                    <p:tgtEl>
                      <p:spTgt spid="3072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0726"/>
                                        </p:tgtEl>
                                      </p:cBhvr>
                                    </p:cmd>
                                  </p:childTnLst>
                                </p:cTn>
                              </p:par>
                            </p:childTnLst>
                          </p:cTn>
                        </p:par>
                      </p:childTnLst>
                    </p:cTn>
                  </p:par>
                </p:childTnLst>
              </p:cTn>
              <p:nextCondLst>
                <p:cond evt="onClick" delay="0">
                  <p:tgtEl>
                    <p:spTgt spid="3072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6800" y="4406900"/>
            <a:ext cx="7427913" cy="1362075"/>
          </a:xfrm>
        </p:spPr>
        <p:txBody>
          <a:bodyPr/>
          <a:lstStyle/>
          <a:p>
            <a:pPr eaLnBrk="1" hangingPunct="1">
              <a:defRPr/>
            </a:pPr>
            <a:r>
              <a:rPr lang="en-US" dirty="0" smtClean="0">
                <a:cs typeface="+mj-cs"/>
              </a:rPr>
              <a:t>Exploration</a:t>
            </a:r>
          </a:p>
        </p:txBody>
      </p:sp>
      <p:sp>
        <p:nvSpPr>
          <p:cNvPr id="7" name="Text Placeholder 6"/>
          <p:cNvSpPr>
            <a:spLocks noGrp="1"/>
          </p:cNvSpPr>
          <p:nvPr>
            <p:ph type="body" idx="1"/>
          </p:nvPr>
        </p:nvSpPr>
        <p:spPr>
          <a:xfrm>
            <a:off x="1143000" y="2895600"/>
            <a:ext cx="7772400" cy="1500188"/>
          </a:xfrm>
        </p:spPr>
        <p:txBody>
          <a:bodyPr/>
          <a:lstStyle/>
          <a:p>
            <a:pPr eaLnBrk="1" hangingPunct="1">
              <a:defRPr/>
            </a:pPr>
            <a:endParaRPr lang="en-US" smtClean="0">
              <a:cs typeface="+mn-cs"/>
            </a:endParaRPr>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B0C74904-98EE-314B-BC4E-CB9C56BB59A8}" type="slidenum">
              <a:rPr lang="en-US" altLang="en-US" sz="1400" b="0">
                <a:solidFill>
                  <a:srgbClr val="A8CDF6"/>
                </a:solidFill>
              </a:rPr>
              <a:pPr eaLnBrk="1" hangingPunct="1"/>
              <a:t>30</a:t>
            </a:fld>
            <a:endParaRPr lang="en-US" altLang="en-US" sz="1400" b="0">
              <a:solidFill>
                <a:srgbClr val="A8CDF6"/>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5463ADE3-EDAD-7343-B435-166F86D300EF}" type="slidenum">
              <a:rPr lang="en-US" altLang="en-US" sz="1400" b="0">
                <a:solidFill>
                  <a:srgbClr val="A8CDF6"/>
                </a:solidFill>
              </a:rPr>
              <a:pPr eaLnBrk="1" hangingPunct="1"/>
              <a:t>31</a:t>
            </a:fld>
            <a:endParaRPr lang="en-US" altLang="en-US" sz="1400" b="0">
              <a:solidFill>
                <a:srgbClr val="A8CDF6"/>
              </a:solidFill>
            </a:endParaRPr>
          </a:p>
        </p:txBody>
      </p:sp>
      <p:sp>
        <p:nvSpPr>
          <p:cNvPr id="32772" name="Rectangle 2"/>
          <p:cNvSpPr>
            <a:spLocks noGrp="1" noChangeArrowheads="1"/>
          </p:cNvSpPr>
          <p:nvPr>
            <p:ph type="title"/>
          </p:nvPr>
        </p:nvSpPr>
        <p:spPr/>
        <p:txBody>
          <a:bodyPr/>
          <a:lstStyle/>
          <a:p>
            <a:pPr eaLnBrk="1" hangingPunct="1">
              <a:defRPr/>
            </a:pPr>
            <a:r>
              <a:rPr lang="en-US" smtClean="0">
                <a:cs typeface="+mj-cs"/>
              </a:rPr>
              <a:t>Exploration</a:t>
            </a:r>
          </a:p>
        </p:txBody>
      </p:sp>
      <p:sp>
        <p:nvSpPr>
          <p:cNvPr id="32773" name="Rectangle 3"/>
          <p:cNvSpPr>
            <a:spLocks noGrp="1" noChangeArrowheads="1"/>
          </p:cNvSpPr>
          <p:nvPr>
            <p:ph type="body" idx="1"/>
          </p:nvPr>
        </p:nvSpPr>
        <p:spPr/>
        <p:txBody>
          <a:bodyPr/>
          <a:lstStyle/>
          <a:p>
            <a:pPr eaLnBrk="1" hangingPunct="1"/>
            <a:r>
              <a:rPr lang="en-US" altLang="en-US"/>
              <a:t>Where HAVEN</a:t>
            </a:r>
            <a:r>
              <a:rPr lang="ja-JP" altLang="en-US"/>
              <a:t>’</a:t>
            </a:r>
            <a:r>
              <a:rPr lang="en-US" altLang="ja-JP"/>
              <a:t>T I been?</a:t>
            </a:r>
          </a:p>
          <a:p>
            <a:pPr eaLnBrk="1" hangingPunct="1"/>
            <a:endParaRPr lang="en-US" altLang="en-US"/>
          </a:p>
          <a:p>
            <a:pPr eaLnBrk="1" hangingPunct="1"/>
            <a:r>
              <a:rPr lang="en-US" altLang="en-US"/>
              <a:t>Can explore reactively (move to open area as per Donath), but we</a:t>
            </a:r>
            <a:r>
              <a:rPr lang="ja-JP" altLang="en-US"/>
              <a:t>’</a:t>
            </a:r>
            <a:r>
              <a:rPr lang="en-US" altLang="ja-JP"/>
              <a:t>d like to create </a:t>
            </a:r>
            <a:r>
              <a:rPr lang="en-US" altLang="ja-JP" i="1"/>
              <a:t>maps </a:t>
            </a:r>
            <a:r>
              <a:rPr lang="en-US" altLang="ja-JP"/>
              <a:t>and be purposeful about it</a:t>
            </a:r>
            <a:endParaRPr lang="en-US" altLang="ja-JP" i="1"/>
          </a:p>
          <a:p>
            <a:pPr lvl="1" eaLnBrk="1" hangingPunct="1"/>
            <a:endParaRPr lang="en-US" altLang="en-US"/>
          </a:p>
          <a:p>
            <a:pPr eaLnBrk="1" hangingPunct="1"/>
            <a:r>
              <a:rPr lang="en-US" altLang="en-US"/>
              <a:t>Two major methods</a:t>
            </a:r>
          </a:p>
          <a:p>
            <a:pPr lvl="1" eaLnBrk="1" hangingPunct="1"/>
            <a:r>
              <a:rPr lang="en-US" altLang="en-US"/>
              <a:t>Frontier-based</a:t>
            </a:r>
          </a:p>
          <a:p>
            <a:pPr lvl="1" eaLnBrk="1" hangingPunct="1"/>
            <a:r>
              <a:rPr lang="en-US" altLang="en-US"/>
              <a:t>GVG</a:t>
            </a:r>
          </a:p>
        </p:txBody>
      </p:sp>
      <p:sp>
        <p:nvSpPr>
          <p:cNvPr id="79877"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002E5C"/>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Slide Number Placeholder 5"/>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86823268-C8E0-5844-AE74-04827761A7BB}" type="slidenum">
              <a:rPr lang="en-US" altLang="en-US" sz="1400" b="0">
                <a:solidFill>
                  <a:srgbClr val="A8CDF6"/>
                </a:solidFill>
              </a:rPr>
              <a:pPr eaLnBrk="1" hangingPunct="1"/>
              <a:t>32</a:t>
            </a:fld>
            <a:endParaRPr lang="en-US" altLang="en-US" sz="1400" b="0">
              <a:solidFill>
                <a:srgbClr val="A8CDF6"/>
              </a:solidFill>
            </a:endParaRPr>
          </a:p>
        </p:txBody>
      </p:sp>
      <p:sp>
        <p:nvSpPr>
          <p:cNvPr id="34820" name="Rectangle 2"/>
          <p:cNvSpPr>
            <a:spLocks noGrp="1" noChangeArrowheads="1"/>
          </p:cNvSpPr>
          <p:nvPr>
            <p:ph type="title"/>
          </p:nvPr>
        </p:nvSpPr>
        <p:spPr/>
        <p:txBody>
          <a:bodyPr/>
          <a:lstStyle/>
          <a:p>
            <a:pPr eaLnBrk="1" hangingPunct="1">
              <a:defRPr/>
            </a:pPr>
            <a:r>
              <a:rPr lang="en-US" smtClean="0">
                <a:cs typeface="+mj-cs"/>
              </a:rPr>
              <a:t>Frontier Based Exploration</a:t>
            </a:r>
          </a:p>
        </p:txBody>
      </p:sp>
      <p:sp>
        <p:nvSpPr>
          <p:cNvPr id="34821" name="Rectangle 3"/>
          <p:cNvSpPr>
            <a:spLocks noGrp="1" noChangeArrowheads="1"/>
          </p:cNvSpPr>
          <p:nvPr>
            <p:ph type="body" sz="half" idx="1"/>
          </p:nvPr>
        </p:nvSpPr>
        <p:spPr>
          <a:xfrm>
            <a:off x="1219200" y="1295400"/>
            <a:ext cx="3732213" cy="4953000"/>
          </a:xfrm>
        </p:spPr>
        <p:txBody>
          <a:bodyPr/>
          <a:lstStyle/>
          <a:p>
            <a:pPr eaLnBrk="1" hangingPunct="1">
              <a:lnSpc>
                <a:spcPct val="90000"/>
              </a:lnSpc>
              <a:defRPr/>
            </a:pPr>
            <a:r>
              <a:rPr lang="en-US" sz="2000" smtClean="0">
                <a:cs typeface="+mn-cs"/>
              </a:rPr>
              <a:t>Robot senses environment</a:t>
            </a:r>
          </a:p>
          <a:p>
            <a:pPr lvl="1" eaLnBrk="1" hangingPunct="1">
              <a:lnSpc>
                <a:spcPct val="90000"/>
              </a:lnSpc>
              <a:defRPr/>
            </a:pPr>
            <a:endParaRPr lang="en-US" sz="1800" smtClean="0"/>
          </a:p>
          <a:p>
            <a:pPr eaLnBrk="1" hangingPunct="1">
              <a:lnSpc>
                <a:spcPct val="90000"/>
              </a:lnSpc>
              <a:defRPr/>
            </a:pPr>
            <a:r>
              <a:rPr lang="en-US" sz="2000" smtClean="0">
                <a:cs typeface="+mn-cs"/>
              </a:rPr>
              <a:t>Borders of low certainty form </a:t>
            </a:r>
            <a:r>
              <a:rPr lang="en-US" sz="2000" i="1" smtClean="0">
                <a:cs typeface="+mn-cs"/>
              </a:rPr>
              <a:t>frontiers</a:t>
            </a:r>
          </a:p>
          <a:p>
            <a:pPr lvl="1" eaLnBrk="1" hangingPunct="1">
              <a:lnSpc>
                <a:spcPct val="90000"/>
              </a:lnSpc>
              <a:defRPr/>
            </a:pPr>
            <a:endParaRPr lang="en-US" sz="1800" smtClean="0"/>
          </a:p>
          <a:p>
            <a:pPr eaLnBrk="1" hangingPunct="1">
              <a:lnSpc>
                <a:spcPct val="90000"/>
              </a:lnSpc>
              <a:defRPr/>
            </a:pPr>
            <a:r>
              <a:rPr lang="en-US" sz="2000" smtClean="0">
                <a:cs typeface="+mn-cs"/>
              </a:rPr>
              <a:t>Rate the frontiers</a:t>
            </a:r>
          </a:p>
          <a:p>
            <a:pPr lvl="1" eaLnBrk="1" hangingPunct="1">
              <a:lnSpc>
                <a:spcPct val="90000"/>
              </a:lnSpc>
              <a:defRPr/>
            </a:pPr>
            <a:r>
              <a:rPr lang="en-US" sz="1800" smtClean="0"/>
              <a:t>Centroid</a:t>
            </a:r>
          </a:p>
          <a:p>
            <a:pPr lvl="1" eaLnBrk="1" hangingPunct="1">
              <a:lnSpc>
                <a:spcPct val="90000"/>
              </a:lnSpc>
              <a:defRPr/>
            </a:pPr>
            <a:r>
              <a:rPr lang="en-US" sz="1800" smtClean="0"/>
              <a:t>Utility of exploring (big? Close?)</a:t>
            </a:r>
          </a:p>
          <a:p>
            <a:pPr lvl="2" eaLnBrk="1" hangingPunct="1">
              <a:lnSpc>
                <a:spcPct val="90000"/>
              </a:lnSpc>
              <a:defRPr/>
            </a:pPr>
            <a:endParaRPr lang="en-US" sz="1600" smtClean="0"/>
          </a:p>
          <a:p>
            <a:pPr eaLnBrk="1" hangingPunct="1">
              <a:lnSpc>
                <a:spcPct val="90000"/>
              </a:lnSpc>
              <a:defRPr/>
            </a:pPr>
            <a:r>
              <a:rPr lang="en-US" sz="2000" smtClean="0">
                <a:cs typeface="+mn-cs"/>
              </a:rPr>
              <a:t>Move robot to the centroid and repeat</a:t>
            </a:r>
          </a:p>
          <a:p>
            <a:pPr lvl="1" eaLnBrk="1" hangingPunct="1">
              <a:lnSpc>
                <a:spcPct val="90000"/>
              </a:lnSpc>
              <a:defRPr/>
            </a:pPr>
            <a:endParaRPr lang="en-US" sz="1800" smtClean="0"/>
          </a:p>
          <a:p>
            <a:pPr eaLnBrk="1" hangingPunct="1">
              <a:lnSpc>
                <a:spcPct val="90000"/>
              </a:lnSpc>
              <a:defRPr/>
            </a:pPr>
            <a:r>
              <a:rPr lang="en-US" sz="2000" smtClean="0">
                <a:cs typeface="+mn-cs"/>
              </a:rPr>
              <a:t>(continuously localize and map as you go)</a:t>
            </a:r>
          </a:p>
        </p:txBody>
      </p:sp>
      <p:sp>
        <p:nvSpPr>
          <p:cNvPr id="34822" name="Rectangle 4"/>
          <p:cNvSpPr>
            <a:spLocks noGrp="1" noChangeArrowheads="1" noTextEdit="1"/>
          </p:cNvSpPr>
          <p:nvPr>
            <p:ph type="chart" sz="half" idx="2"/>
          </p:nvPr>
        </p:nvSpPr>
        <p:spPr>
          <a:xfrm>
            <a:off x="5106988" y="1295400"/>
            <a:ext cx="3732212" cy="4953000"/>
          </a:xfrm>
        </p:spPr>
      </p:sp>
      <p:pic>
        <p:nvPicPr>
          <p:cNvPr id="81926" name="Picture 5" descr="office-an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990600"/>
            <a:ext cx="3783013"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7" name="Text Box 6"/>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002E5C"/>
                </a:solidFill>
                <a:latin typeface="Helvetica-Narrow" charset="0"/>
              </a:rPr>
              <a:t>Exploration</a:t>
            </a:r>
          </a:p>
          <a:p>
            <a:pPr eaLnBrk="1" hangingPunct="1"/>
            <a:r>
              <a:rPr lang="en-US" altLang="en-US" sz="1200" b="0">
                <a:solidFill>
                  <a:srgbClr val="002E5C"/>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Slide Number Placeholder 3"/>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9362EA8-3704-024E-817C-28C76ED9115F}" type="slidenum">
              <a:rPr lang="en-US" altLang="en-US" sz="1400" b="0">
                <a:solidFill>
                  <a:srgbClr val="A8CDF6"/>
                </a:solidFill>
              </a:rPr>
              <a:pPr eaLnBrk="1" hangingPunct="1"/>
              <a:t>33</a:t>
            </a:fld>
            <a:endParaRPr lang="en-US" altLang="en-US" sz="1400" b="0">
              <a:solidFill>
                <a:srgbClr val="A8CDF6"/>
              </a:solidFill>
            </a:endParaRPr>
          </a:p>
        </p:txBody>
      </p:sp>
      <p:sp>
        <p:nvSpPr>
          <p:cNvPr id="36868" name="Rectangle 2"/>
          <p:cNvSpPr>
            <a:spLocks noGrp="1" noChangeArrowheads="1"/>
          </p:cNvSpPr>
          <p:nvPr>
            <p:ph type="title"/>
          </p:nvPr>
        </p:nvSpPr>
        <p:spPr/>
        <p:txBody>
          <a:bodyPr/>
          <a:lstStyle/>
          <a:p>
            <a:pPr eaLnBrk="1" hangingPunct="1">
              <a:defRPr/>
            </a:pPr>
            <a:r>
              <a:rPr lang="en-US" smtClean="0">
                <a:cs typeface="+mj-cs"/>
              </a:rPr>
              <a:t>GVG</a:t>
            </a:r>
          </a:p>
        </p:txBody>
      </p:sp>
      <p:pic>
        <p:nvPicPr>
          <p:cNvPr id="83972" name="Picture 3" descr="hard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219200"/>
            <a:ext cx="6478588"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002E5C"/>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002E5C"/>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Slide Number Placeholder 3"/>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124F9FF7-5F08-F940-BA2A-59E33F7DD4D6}" type="slidenum">
              <a:rPr lang="en-US" altLang="en-US" sz="1400" b="0">
                <a:solidFill>
                  <a:srgbClr val="A8CDF6"/>
                </a:solidFill>
              </a:rPr>
              <a:pPr eaLnBrk="1" hangingPunct="1"/>
              <a:t>34</a:t>
            </a:fld>
            <a:endParaRPr lang="en-US" altLang="en-US" sz="1400" b="0">
              <a:solidFill>
                <a:srgbClr val="A8CDF6"/>
              </a:solidFill>
            </a:endParaRPr>
          </a:p>
        </p:txBody>
      </p:sp>
      <p:sp>
        <p:nvSpPr>
          <p:cNvPr id="38916" name="Rectangle 2"/>
          <p:cNvSpPr>
            <a:spLocks noGrp="1" noChangeArrowheads="1"/>
          </p:cNvSpPr>
          <p:nvPr>
            <p:ph type="title"/>
          </p:nvPr>
        </p:nvSpPr>
        <p:spPr/>
        <p:txBody>
          <a:bodyPr/>
          <a:lstStyle/>
          <a:p>
            <a:pPr eaLnBrk="1" hangingPunct="1">
              <a:defRPr/>
            </a:pPr>
            <a:r>
              <a:rPr lang="en-US" smtClean="0">
                <a:cs typeface="+mj-cs"/>
              </a:rPr>
              <a:t>Keeps moving, ignores areas hard to get to</a:t>
            </a:r>
          </a:p>
        </p:txBody>
      </p:sp>
      <p:pic>
        <p:nvPicPr>
          <p:cNvPr id="86020" name="Picture 3" descr="har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447800"/>
            <a:ext cx="6548438" cy="50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1"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002E5C"/>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002E5C"/>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Slide Number Placeholder 3"/>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5B178BB3-E98E-ED4E-BA2E-6B198D966BF4}" type="slidenum">
              <a:rPr lang="en-US" altLang="en-US" sz="1400" b="0">
                <a:solidFill>
                  <a:srgbClr val="A8CDF6"/>
                </a:solidFill>
              </a:rPr>
              <a:pPr eaLnBrk="1" hangingPunct="1"/>
              <a:t>35</a:t>
            </a:fld>
            <a:endParaRPr lang="en-US" altLang="en-US" sz="1400" b="0">
              <a:solidFill>
                <a:srgbClr val="A8CDF6"/>
              </a:solidFill>
            </a:endParaRPr>
          </a:p>
        </p:txBody>
      </p:sp>
      <p:sp>
        <p:nvSpPr>
          <p:cNvPr id="40964" name="Rectangle 2"/>
          <p:cNvSpPr>
            <a:spLocks noGrp="1" noChangeArrowheads="1"/>
          </p:cNvSpPr>
          <p:nvPr>
            <p:ph type="title"/>
          </p:nvPr>
        </p:nvSpPr>
        <p:spPr/>
        <p:txBody>
          <a:bodyPr/>
          <a:lstStyle/>
          <a:p>
            <a:pPr eaLnBrk="1" hangingPunct="1">
              <a:defRPr/>
            </a:pPr>
            <a:r>
              <a:rPr lang="en-US" smtClean="0">
                <a:cs typeface="+mj-cs"/>
              </a:rPr>
              <a:t>Reaches deadend at 9, backtracks</a:t>
            </a:r>
          </a:p>
        </p:txBody>
      </p:sp>
      <p:pic>
        <p:nvPicPr>
          <p:cNvPr id="88068" name="Picture 3" descr="hard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371600"/>
            <a:ext cx="6337300"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Text Box 5"/>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002E5C"/>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002E5C"/>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Slide Number Placeholder 3"/>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5EB6D425-2D4E-504A-BB28-6B259203C378}" type="slidenum">
              <a:rPr lang="en-US" altLang="en-US" sz="1400" b="0">
                <a:solidFill>
                  <a:srgbClr val="A8CDF6"/>
                </a:solidFill>
              </a:rPr>
              <a:pPr eaLnBrk="1" hangingPunct="1"/>
              <a:t>36</a:t>
            </a:fld>
            <a:endParaRPr lang="en-US" altLang="en-US" sz="1400" b="0">
              <a:solidFill>
                <a:srgbClr val="A8CDF6"/>
              </a:solidFill>
            </a:endParaRPr>
          </a:p>
        </p:txBody>
      </p:sp>
      <p:sp>
        <p:nvSpPr>
          <p:cNvPr id="43012" name="Rectangle 2"/>
          <p:cNvSpPr>
            <a:spLocks noGrp="1" noChangeArrowheads="1"/>
          </p:cNvSpPr>
          <p:nvPr>
            <p:ph type="title"/>
          </p:nvPr>
        </p:nvSpPr>
        <p:spPr/>
        <p:txBody>
          <a:bodyPr/>
          <a:lstStyle/>
          <a:p>
            <a:pPr eaLnBrk="1" hangingPunct="1">
              <a:defRPr/>
            </a:pPr>
            <a:r>
              <a:rPr lang="en-US" smtClean="0">
                <a:cs typeface="+mj-cs"/>
              </a:rPr>
              <a:t>Goes back and catches missing areas</a:t>
            </a:r>
          </a:p>
        </p:txBody>
      </p:sp>
      <p:pic>
        <p:nvPicPr>
          <p:cNvPr id="90116" name="Picture 3" descr="hard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417638"/>
            <a:ext cx="664845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002E5C"/>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002E5C"/>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BE1DB045-1819-A144-A4F7-C9ECB4B47CD7}" type="slidenum">
              <a:rPr lang="en-US" altLang="en-US" sz="1400" b="0">
                <a:solidFill>
                  <a:srgbClr val="A8CDF6"/>
                </a:solidFill>
              </a:rPr>
              <a:pPr eaLnBrk="1" hangingPunct="1"/>
              <a:t>37</a:t>
            </a:fld>
            <a:endParaRPr lang="en-US" altLang="en-US" sz="1400" b="0">
              <a:solidFill>
                <a:srgbClr val="A8CDF6"/>
              </a:solidFill>
            </a:endParaRPr>
          </a:p>
        </p:txBody>
      </p:sp>
      <p:sp>
        <p:nvSpPr>
          <p:cNvPr id="45060" name="Rectangle 2"/>
          <p:cNvSpPr>
            <a:spLocks noGrp="1" noChangeArrowheads="1"/>
          </p:cNvSpPr>
          <p:nvPr>
            <p:ph type="title"/>
          </p:nvPr>
        </p:nvSpPr>
        <p:spPr/>
        <p:txBody>
          <a:bodyPr/>
          <a:lstStyle/>
          <a:p>
            <a:pPr eaLnBrk="1" hangingPunct="1">
              <a:defRPr/>
            </a:pPr>
            <a:r>
              <a:rPr lang="en-US" smtClean="0">
                <a:cs typeface="+mj-cs"/>
              </a:rPr>
              <a:t>Discussion of Exploration</a:t>
            </a:r>
          </a:p>
        </p:txBody>
      </p:sp>
      <p:sp>
        <p:nvSpPr>
          <p:cNvPr id="45061" name="Rectangle 3"/>
          <p:cNvSpPr>
            <a:spLocks noGrp="1" noChangeArrowheads="1"/>
          </p:cNvSpPr>
          <p:nvPr>
            <p:ph type="body" idx="1"/>
          </p:nvPr>
        </p:nvSpPr>
        <p:spPr/>
        <p:txBody>
          <a:bodyPr/>
          <a:lstStyle/>
          <a:p>
            <a:pPr eaLnBrk="1" hangingPunct="1"/>
            <a:r>
              <a:rPr lang="en-US" altLang="en-US"/>
              <a:t>Both methods work OK indoors, not so clear on utility outdoors</a:t>
            </a:r>
          </a:p>
          <a:p>
            <a:pPr lvl="2" eaLnBrk="1" hangingPunct="1"/>
            <a:endParaRPr lang="en-US" altLang="en-US"/>
          </a:p>
          <a:p>
            <a:pPr eaLnBrk="1" hangingPunct="1"/>
            <a:r>
              <a:rPr lang="en-US" altLang="en-US"/>
              <a:t>GVG</a:t>
            </a:r>
          </a:p>
          <a:p>
            <a:pPr lvl="1" eaLnBrk="1" hangingPunct="1"/>
            <a:r>
              <a:rPr lang="en-US" altLang="en-US"/>
              <a:t>Susceptible to noise, hard to recover nodes</a:t>
            </a:r>
          </a:p>
          <a:p>
            <a:pPr lvl="1" eaLnBrk="1" hangingPunct="1">
              <a:buFontTx/>
              <a:buNone/>
            </a:pPr>
            <a:r>
              <a:rPr lang="en-US" altLang="en-US"/>
              <a:t>		</a:t>
            </a:r>
          </a:p>
          <a:p>
            <a:pPr eaLnBrk="1" hangingPunct="1"/>
            <a:r>
              <a:rPr lang="en-US" altLang="en-US"/>
              <a:t>Frontier</a:t>
            </a:r>
          </a:p>
          <a:p>
            <a:pPr lvl="1" eaLnBrk="1" hangingPunct="1"/>
            <a:r>
              <a:rPr lang="en-US" altLang="en-US"/>
              <a:t>Have to rate the frontiers so don</a:t>
            </a:r>
            <a:r>
              <a:rPr lang="ja-JP" altLang="en-US"/>
              <a:t>’</a:t>
            </a:r>
            <a:r>
              <a:rPr lang="en-US" altLang="ja-JP"/>
              <a:t>t trash</a:t>
            </a:r>
          </a:p>
          <a:p>
            <a:pPr lvl="1" eaLnBrk="1" hangingPunct="1"/>
            <a:endParaRPr lang="en-US" altLang="en-US"/>
          </a:p>
        </p:txBody>
      </p:sp>
      <p:sp>
        <p:nvSpPr>
          <p:cNvPr id="92165"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002E5C"/>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6800" y="4406900"/>
            <a:ext cx="7427913" cy="1362075"/>
          </a:xfrm>
        </p:spPr>
        <p:txBody>
          <a:bodyPr/>
          <a:lstStyle/>
          <a:p>
            <a:pPr eaLnBrk="1" hangingPunct="1">
              <a:defRPr/>
            </a:pPr>
            <a:r>
              <a:rPr lang="en-US" dirty="0" smtClean="0">
                <a:cs typeface="+mj-cs"/>
              </a:rPr>
              <a:t>Semantic world knowledge </a:t>
            </a:r>
          </a:p>
        </p:txBody>
      </p:sp>
      <p:sp>
        <p:nvSpPr>
          <p:cNvPr id="7" name="Text Placeholder 6"/>
          <p:cNvSpPr>
            <a:spLocks noGrp="1"/>
          </p:cNvSpPr>
          <p:nvPr>
            <p:ph type="body" idx="1"/>
          </p:nvPr>
        </p:nvSpPr>
        <p:spPr>
          <a:xfrm>
            <a:off x="1143000" y="2895600"/>
            <a:ext cx="7772400" cy="1500188"/>
          </a:xfrm>
        </p:spPr>
        <p:txBody>
          <a:bodyPr/>
          <a:lstStyle/>
          <a:p>
            <a:pPr eaLnBrk="1" hangingPunct="1">
              <a:defRPr/>
            </a:pPr>
            <a:endParaRPr lang="en-US" dirty="0" smtClean="0">
              <a:cs typeface="+mn-cs"/>
            </a:endParaRPr>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651F56D-92EE-FD4C-A9C5-0A4FCE9E26BB}" type="slidenum">
              <a:rPr lang="en-US" altLang="en-US" sz="1400" b="0">
                <a:solidFill>
                  <a:srgbClr val="A8CDF6"/>
                </a:solidFill>
              </a:rPr>
              <a:pPr eaLnBrk="1" hangingPunct="1"/>
              <a:t>38</a:t>
            </a:fld>
            <a:endParaRPr lang="en-US" altLang="en-US" sz="1400" b="0">
              <a:solidFill>
                <a:srgbClr val="A8CDF6"/>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Slide Number Placeholder 5"/>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E17EAFCF-5D42-804C-A338-5020A1F24828}" type="slidenum">
              <a:rPr lang="en-US" altLang="en-US" sz="1400" b="0">
                <a:solidFill>
                  <a:srgbClr val="A8CDF6"/>
                </a:solidFill>
              </a:rPr>
              <a:pPr eaLnBrk="1" hangingPunct="1"/>
              <a:t>39</a:t>
            </a:fld>
            <a:endParaRPr lang="en-US" altLang="en-US" sz="1400" b="0">
              <a:solidFill>
                <a:srgbClr val="A8CDF6"/>
              </a:solidFill>
            </a:endParaRPr>
          </a:p>
        </p:txBody>
      </p:sp>
      <p:sp>
        <p:nvSpPr>
          <p:cNvPr id="47108" name="Rectangle 2"/>
          <p:cNvSpPr>
            <a:spLocks noGrp="1" noChangeArrowheads="1"/>
          </p:cNvSpPr>
          <p:nvPr>
            <p:ph type="title"/>
          </p:nvPr>
        </p:nvSpPr>
        <p:spPr>
          <a:xfrm>
            <a:off x="-228600" y="0"/>
            <a:ext cx="7772400" cy="1143000"/>
          </a:xfrm>
        </p:spPr>
        <p:txBody>
          <a:bodyPr/>
          <a:lstStyle/>
          <a:p>
            <a:pPr eaLnBrk="1" hangingPunct="1">
              <a:defRPr/>
            </a:pPr>
            <a:r>
              <a:rPr lang="en-US" smtClean="0">
                <a:cs typeface="+mj-cs"/>
              </a:rPr>
              <a:t>Saphira Architecture</a:t>
            </a:r>
          </a:p>
        </p:txBody>
      </p:sp>
      <p:sp>
        <p:nvSpPr>
          <p:cNvPr id="47109" name="Rectangle 3"/>
          <p:cNvSpPr>
            <a:spLocks noGrp="1" noChangeArrowheads="1"/>
          </p:cNvSpPr>
          <p:nvPr>
            <p:ph type="body" sz="half" idx="1"/>
          </p:nvPr>
        </p:nvSpPr>
        <p:spPr>
          <a:xfrm>
            <a:off x="1371600" y="1371600"/>
            <a:ext cx="3200400" cy="4648200"/>
          </a:xfrm>
        </p:spPr>
        <p:txBody>
          <a:bodyPr/>
          <a:lstStyle/>
          <a:p>
            <a:pPr eaLnBrk="1" hangingPunct="1">
              <a:defRPr/>
            </a:pPr>
            <a:r>
              <a:rPr lang="en-US" sz="2000" smtClean="0">
                <a:cs typeface="+mn-cs"/>
              </a:rPr>
              <a:t>Developed at SRI by Konolige, Myers, Saffioti</a:t>
            </a:r>
          </a:p>
          <a:p>
            <a:pPr eaLnBrk="1" hangingPunct="1">
              <a:defRPr/>
            </a:pPr>
            <a:r>
              <a:rPr lang="en-US" sz="2000" smtClean="0">
                <a:cs typeface="+mn-cs"/>
              </a:rPr>
              <a:t>Comes with Pioneer robots</a:t>
            </a:r>
          </a:p>
          <a:p>
            <a:pPr eaLnBrk="1" hangingPunct="1">
              <a:defRPr/>
            </a:pPr>
            <a:r>
              <a:rPr lang="en-US" sz="2000" smtClean="0">
                <a:cs typeface="+mn-cs"/>
              </a:rPr>
              <a:t>Behaviors produce fuzzy outputs, fuzzy logic combines them</a:t>
            </a:r>
          </a:p>
          <a:p>
            <a:pPr eaLnBrk="1" hangingPunct="1">
              <a:defRPr/>
            </a:pPr>
            <a:r>
              <a:rPr lang="en-US" sz="2000" smtClean="0">
                <a:cs typeface="+mn-cs"/>
              </a:rPr>
              <a:t>Has a global rep called a </a:t>
            </a:r>
            <a:r>
              <a:rPr lang="en-US" sz="2000" b="1" smtClean="0">
                <a:cs typeface="+mn-cs"/>
              </a:rPr>
              <a:t>Local Perceptual Structure</a:t>
            </a:r>
            <a:r>
              <a:rPr lang="en-US" sz="2000" smtClean="0">
                <a:cs typeface="+mn-cs"/>
              </a:rPr>
              <a:t> to filter noise</a:t>
            </a:r>
          </a:p>
          <a:p>
            <a:pPr eaLnBrk="1" hangingPunct="1">
              <a:defRPr/>
            </a:pPr>
            <a:r>
              <a:rPr lang="en-US" sz="2000" smtClean="0">
                <a:cs typeface="+mn-cs"/>
              </a:rPr>
              <a:t>Instead of RAPs, uses PRS-Lite</a:t>
            </a:r>
          </a:p>
        </p:txBody>
      </p:sp>
      <p:pic>
        <p:nvPicPr>
          <p:cNvPr id="96261" name="Picture 4" descr="konoli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5863" y="304800"/>
            <a:ext cx="2306637"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5" descr="errat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3335338"/>
            <a:ext cx="4395788"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3" name="Text Box 6"/>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002E5C"/>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Slide Number Placeholder 3"/>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FC1C2A93-91AD-6541-BD6E-1D73EC0B385F}" type="slidenum">
              <a:rPr lang="en-US" altLang="en-US" sz="1400" b="0">
                <a:solidFill>
                  <a:srgbClr val="A8CDF6"/>
                </a:solidFill>
              </a:rPr>
              <a:pPr eaLnBrk="1" hangingPunct="1"/>
              <a:t>40</a:t>
            </a:fld>
            <a:endParaRPr lang="en-US" altLang="en-US" sz="1400" b="0">
              <a:solidFill>
                <a:srgbClr val="A8CDF6"/>
              </a:solidFill>
            </a:endParaRPr>
          </a:p>
        </p:txBody>
      </p:sp>
      <p:sp>
        <p:nvSpPr>
          <p:cNvPr id="49156" name="Rectangle 2"/>
          <p:cNvSpPr>
            <a:spLocks noGrp="1" noChangeArrowheads="1"/>
          </p:cNvSpPr>
          <p:nvPr>
            <p:ph type="title"/>
          </p:nvPr>
        </p:nvSpPr>
        <p:spPr>
          <a:xfrm>
            <a:off x="685800" y="0"/>
            <a:ext cx="7772400" cy="1143000"/>
          </a:xfrm>
        </p:spPr>
        <p:txBody>
          <a:bodyPr/>
          <a:lstStyle/>
          <a:p>
            <a:pPr eaLnBrk="1" hangingPunct="1">
              <a:defRPr/>
            </a:pPr>
            <a:r>
              <a:rPr lang="en-US" smtClean="0">
                <a:cs typeface="+mj-cs"/>
              </a:rPr>
              <a:t>Saphira and LPS </a:t>
            </a:r>
          </a:p>
        </p:txBody>
      </p:sp>
      <p:pic>
        <p:nvPicPr>
          <p:cNvPr id="98308" name="Picture 3" descr="fig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914400"/>
            <a:ext cx="5219700"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002E5C"/>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Slide Number Placeholder 3"/>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7077BF34-4CD8-5049-AF44-9057CB4CDD0F}" type="slidenum">
              <a:rPr lang="en-US" altLang="en-US" sz="1400" b="0">
                <a:solidFill>
                  <a:srgbClr val="A8CDF6"/>
                </a:solidFill>
              </a:rPr>
              <a:pPr eaLnBrk="1" hangingPunct="1"/>
              <a:t>41</a:t>
            </a:fld>
            <a:endParaRPr lang="en-US" altLang="en-US" sz="1400" b="0">
              <a:solidFill>
                <a:srgbClr val="A8CDF6"/>
              </a:solidFill>
            </a:endParaRPr>
          </a:p>
        </p:txBody>
      </p:sp>
      <p:pic>
        <p:nvPicPr>
          <p:cNvPr id="100355" name="Picture 2" descr="fig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2138" y="938213"/>
            <a:ext cx="5419725"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Text Box 12"/>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002E5C"/>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96677D03-7DC4-A945-B736-4EC90F19FA12}" type="slidenum">
              <a:rPr lang="en-US" altLang="en-US" sz="1400" b="0">
                <a:solidFill>
                  <a:srgbClr val="A8CDF6"/>
                </a:solidFill>
              </a:rPr>
              <a:pPr eaLnBrk="1" hangingPunct="1"/>
              <a:t>42</a:t>
            </a:fld>
            <a:endParaRPr lang="en-US" altLang="en-US" sz="1400" b="0">
              <a:solidFill>
                <a:srgbClr val="A8CDF6"/>
              </a:solidFill>
            </a:endParaRPr>
          </a:p>
        </p:txBody>
      </p:sp>
      <p:sp>
        <p:nvSpPr>
          <p:cNvPr id="53252" name="Rectangle 2"/>
          <p:cNvSpPr>
            <a:spLocks noGrp="1" noChangeArrowheads="1"/>
          </p:cNvSpPr>
          <p:nvPr>
            <p:ph type="title"/>
          </p:nvPr>
        </p:nvSpPr>
        <p:spPr/>
        <p:txBody>
          <a:bodyPr/>
          <a:lstStyle/>
          <a:p>
            <a:pPr eaLnBrk="1" hangingPunct="1">
              <a:defRPr/>
            </a:pPr>
            <a:r>
              <a:rPr lang="en-US" smtClean="0">
                <a:cs typeface="+mj-cs"/>
              </a:rPr>
              <a:t>Symbol-Grounding Problem</a:t>
            </a:r>
          </a:p>
        </p:txBody>
      </p:sp>
      <p:sp>
        <p:nvSpPr>
          <p:cNvPr id="53253" name="Rectangle 3"/>
          <p:cNvSpPr>
            <a:spLocks noGrp="1" noChangeArrowheads="1"/>
          </p:cNvSpPr>
          <p:nvPr>
            <p:ph type="body" idx="1"/>
          </p:nvPr>
        </p:nvSpPr>
        <p:spPr/>
        <p:txBody>
          <a:bodyPr/>
          <a:lstStyle/>
          <a:p>
            <a:pPr eaLnBrk="1" hangingPunct="1"/>
            <a:r>
              <a:rPr lang="en-US" altLang="en-US" sz="3200"/>
              <a:t>Computers (and AI) reasons using symbols</a:t>
            </a:r>
          </a:p>
          <a:p>
            <a:pPr lvl="1" eaLnBrk="1" hangingPunct="1"/>
            <a:r>
              <a:rPr lang="en-US" altLang="en-US" sz="2800"/>
              <a:t>Ex. </a:t>
            </a:r>
            <a:r>
              <a:rPr lang="ja-JP" altLang="en-US" sz="2800"/>
              <a:t>“</a:t>
            </a:r>
            <a:r>
              <a:rPr lang="en-US" altLang="ja-JP" sz="2800"/>
              <a:t>room</a:t>
            </a:r>
            <a:r>
              <a:rPr lang="ja-JP" altLang="en-US" sz="2800"/>
              <a:t>”</a:t>
            </a:r>
            <a:r>
              <a:rPr lang="en-US" altLang="ja-JP" sz="2800"/>
              <a:t>, </a:t>
            </a:r>
            <a:r>
              <a:rPr lang="ja-JP" altLang="en-US" sz="2800"/>
              <a:t>“</a:t>
            </a:r>
            <a:r>
              <a:rPr lang="en-US" altLang="ja-JP" sz="2800"/>
              <a:t>box,</a:t>
            </a:r>
            <a:r>
              <a:rPr lang="ja-JP" altLang="en-US" sz="2800"/>
              <a:t>”</a:t>
            </a:r>
            <a:r>
              <a:rPr lang="en-US" altLang="ja-JP" sz="2800"/>
              <a:t> </a:t>
            </a:r>
            <a:r>
              <a:rPr lang="ja-JP" altLang="en-US" sz="2800"/>
              <a:t>“</a:t>
            </a:r>
            <a:r>
              <a:rPr lang="en-US" altLang="ja-JP" sz="2800"/>
              <a:t>corner,</a:t>
            </a:r>
            <a:r>
              <a:rPr lang="ja-JP" altLang="en-US" sz="2800"/>
              <a:t>”</a:t>
            </a:r>
            <a:r>
              <a:rPr lang="en-US" altLang="ja-JP" sz="2800"/>
              <a:t> </a:t>
            </a:r>
            <a:r>
              <a:rPr lang="ja-JP" altLang="en-US" sz="2800"/>
              <a:t>“</a:t>
            </a:r>
            <a:r>
              <a:rPr lang="en-US" altLang="ja-JP" sz="2800"/>
              <a:t>door</a:t>
            </a:r>
            <a:r>
              <a:rPr lang="ja-JP" altLang="en-US" sz="2800"/>
              <a:t>”</a:t>
            </a:r>
            <a:endParaRPr lang="en-US" altLang="ja-JP" sz="2800"/>
          </a:p>
          <a:p>
            <a:pPr eaLnBrk="1" hangingPunct="1"/>
            <a:r>
              <a:rPr lang="en-US" altLang="en-US" sz="3200"/>
              <a:t>Robots perceive raw data</a:t>
            </a:r>
          </a:p>
          <a:p>
            <a:pPr eaLnBrk="1" hangingPunct="1"/>
            <a:endParaRPr lang="en-US" altLang="en-US" sz="3200"/>
          </a:p>
          <a:p>
            <a:pPr eaLnBrk="1" hangingPunct="1"/>
            <a:r>
              <a:rPr lang="en-US" altLang="en-US" sz="3200" i="1"/>
              <a:t>How to convert sensor readings to these labels?</a:t>
            </a:r>
          </a:p>
        </p:txBody>
      </p:sp>
      <p:sp>
        <p:nvSpPr>
          <p:cNvPr id="102405"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002E5C"/>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Slide Number Placeholder 5"/>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772C8812-14CC-7A4D-B571-8AD15938F529}" type="slidenum">
              <a:rPr lang="en-US" altLang="en-US" sz="1400" b="0">
                <a:solidFill>
                  <a:srgbClr val="A8CDF6"/>
                </a:solidFill>
              </a:rPr>
              <a:pPr eaLnBrk="1" hangingPunct="1"/>
              <a:t>43</a:t>
            </a:fld>
            <a:endParaRPr lang="en-US" altLang="en-US" sz="1400" b="0">
              <a:solidFill>
                <a:srgbClr val="A8CDF6"/>
              </a:solidFill>
            </a:endParaRPr>
          </a:p>
        </p:txBody>
      </p:sp>
      <p:sp>
        <p:nvSpPr>
          <p:cNvPr id="55300" name="Rectangle 2"/>
          <p:cNvSpPr>
            <a:spLocks noGrp="1" noChangeArrowheads="1"/>
          </p:cNvSpPr>
          <p:nvPr>
            <p:ph type="title"/>
          </p:nvPr>
        </p:nvSpPr>
        <p:spPr/>
        <p:txBody>
          <a:bodyPr/>
          <a:lstStyle/>
          <a:p>
            <a:pPr eaLnBrk="1" hangingPunct="1">
              <a:defRPr/>
            </a:pPr>
            <a:r>
              <a:rPr lang="en-US" smtClean="0">
                <a:cs typeface="+mj-cs"/>
              </a:rPr>
              <a:t>Spatial World Knowledge</a:t>
            </a:r>
          </a:p>
        </p:txBody>
      </p:sp>
      <p:sp>
        <p:nvSpPr>
          <p:cNvPr id="55301" name="Rectangle 3"/>
          <p:cNvSpPr>
            <a:spLocks noGrp="1" noChangeArrowheads="1"/>
          </p:cNvSpPr>
          <p:nvPr>
            <p:ph type="body" sz="half" idx="1"/>
          </p:nvPr>
        </p:nvSpPr>
        <p:spPr>
          <a:xfrm>
            <a:off x="1219200" y="1295400"/>
            <a:ext cx="3732213" cy="4953000"/>
          </a:xfrm>
        </p:spPr>
        <p:txBody>
          <a:bodyPr/>
          <a:lstStyle/>
          <a:p>
            <a:pPr eaLnBrk="1" hangingPunct="1">
              <a:defRPr/>
            </a:pPr>
            <a:r>
              <a:rPr lang="en-US" sz="2800" smtClean="0">
                <a:cs typeface="+mn-cs"/>
              </a:rPr>
              <a:t>What do you see?</a:t>
            </a:r>
          </a:p>
          <a:p>
            <a:pPr eaLnBrk="1" hangingPunct="1">
              <a:defRPr/>
            </a:pPr>
            <a:endParaRPr lang="en-US" sz="2800" smtClean="0">
              <a:cs typeface="+mn-cs"/>
            </a:endParaRPr>
          </a:p>
          <a:p>
            <a:pPr eaLnBrk="1" hangingPunct="1">
              <a:defRPr/>
            </a:pPr>
            <a:r>
              <a:rPr lang="en-US" sz="2800" smtClean="0">
                <a:cs typeface="+mn-cs"/>
              </a:rPr>
              <a:t>How could a robot reliably extract the same labels?</a:t>
            </a:r>
          </a:p>
        </p:txBody>
      </p:sp>
      <p:pic>
        <p:nvPicPr>
          <p:cNvPr id="104453" name="Picture 4" descr="ultraMapCMU-merc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3688" y="1295400"/>
            <a:ext cx="3465512"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4" name="Text Box 5"/>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002E5C"/>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F1D63CAF-F082-ED44-A49F-5A488EB4004F}" type="slidenum">
              <a:rPr lang="en-US" altLang="en-US" sz="1400" b="0">
                <a:solidFill>
                  <a:srgbClr val="A8CDF6"/>
                </a:solidFill>
              </a:rPr>
              <a:pPr eaLnBrk="1" hangingPunct="1"/>
              <a:t>44</a:t>
            </a:fld>
            <a:endParaRPr lang="en-US" altLang="en-US" sz="1400" b="0">
              <a:solidFill>
                <a:srgbClr val="A8CDF6"/>
              </a:solidFill>
            </a:endParaRPr>
          </a:p>
        </p:txBody>
      </p:sp>
      <p:sp>
        <p:nvSpPr>
          <p:cNvPr id="57348" name="Rectangle 2"/>
          <p:cNvSpPr>
            <a:spLocks noGrp="1" noChangeArrowheads="1"/>
          </p:cNvSpPr>
          <p:nvPr>
            <p:ph type="title"/>
          </p:nvPr>
        </p:nvSpPr>
        <p:spPr/>
        <p:txBody>
          <a:bodyPr/>
          <a:lstStyle/>
          <a:p>
            <a:pPr eaLnBrk="1" hangingPunct="1">
              <a:defRPr/>
            </a:pPr>
            <a:r>
              <a:rPr lang="en-US" smtClean="0">
                <a:cs typeface="+mj-cs"/>
              </a:rPr>
              <a:t>Terrain</a:t>
            </a:r>
          </a:p>
        </p:txBody>
      </p:sp>
      <p:sp>
        <p:nvSpPr>
          <p:cNvPr id="57349" name="Rectangle 3"/>
          <p:cNvSpPr>
            <a:spLocks noGrp="1" noChangeArrowheads="1"/>
          </p:cNvSpPr>
          <p:nvPr>
            <p:ph type="body" idx="1"/>
          </p:nvPr>
        </p:nvSpPr>
        <p:spPr/>
        <p:txBody>
          <a:bodyPr/>
          <a:lstStyle/>
          <a:p>
            <a:pPr eaLnBrk="1" hangingPunct="1"/>
            <a:r>
              <a:rPr lang="en-US" altLang="en-US"/>
              <a:t>What does terrain mapping mean?</a:t>
            </a:r>
          </a:p>
          <a:p>
            <a:pPr lvl="1" eaLnBrk="1" hangingPunct="1"/>
            <a:endParaRPr lang="en-US" altLang="en-US"/>
          </a:p>
          <a:p>
            <a:pPr eaLnBrk="1" hangingPunct="1"/>
            <a:r>
              <a:rPr lang="en-US" altLang="en-US"/>
              <a:t>Terrain Maps Types</a:t>
            </a:r>
          </a:p>
          <a:p>
            <a:pPr lvl="1" eaLnBrk="1" hangingPunct="1"/>
            <a:r>
              <a:rPr lang="en-US" altLang="en-US"/>
              <a:t>Elevation-oriented</a:t>
            </a:r>
          </a:p>
          <a:p>
            <a:pPr lvl="1" eaLnBrk="1" hangingPunct="1"/>
            <a:r>
              <a:rPr lang="en-US" altLang="en-US"/>
              <a:t>Imagery</a:t>
            </a:r>
          </a:p>
          <a:p>
            <a:pPr lvl="2" eaLnBrk="1" hangingPunct="1"/>
            <a:r>
              <a:rPr lang="en-US" altLang="en-US"/>
              <a:t>Mostly manual interpretation</a:t>
            </a:r>
          </a:p>
          <a:p>
            <a:pPr lvl="2" eaLnBrk="1" hangingPunct="1"/>
            <a:endParaRPr lang="en-US" altLang="en-US"/>
          </a:p>
          <a:p>
            <a:pPr eaLnBrk="1" hangingPunct="1"/>
            <a:r>
              <a:rPr lang="en-US" altLang="en-US"/>
              <a:t>Usually terrain mapping means getting elevation data</a:t>
            </a:r>
          </a:p>
          <a:p>
            <a:pPr eaLnBrk="1" hangingPunct="1"/>
            <a:endParaRPr lang="en-US" altLang="en-US"/>
          </a:p>
          <a:p>
            <a:pPr eaLnBrk="1" hangingPunct="1"/>
            <a:r>
              <a:rPr lang="en-US" altLang="en-US"/>
              <a:t>But in robotics, elevation maps are available so it</a:t>
            </a:r>
            <a:r>
              <a:rPr lang="ja-JP" altLang="en-US"/>
              <a:t>’</a:t>
            </a:r>
            <a:r>
              <a:rPr lang="en-US" altLang="ja-JP"/>
              <a:t>s more about mapping things that aren</a:t>
            </a:r>
            <a:r>
              <a:rPr lang="ja-JP" altLang="en-US"/>
              <a:t>’</a:t>
            </a:r>
            <a:r>
              <a:rPr lang="en-US" altLang="ja-JP"/>
              <a:t>t elevation</a:t>
            </a:r>
            <a:endParaRPr lang="en-US" altLang="en-US"/>
          </a:p>
        </p:txBody>
      </p:sp>
      <p:sp>
        <p:nvSpPr>
          <p:cNvPr id="106501"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002E5C"/>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50F23BE2-D053-7B4A-945C-D93033C399AA}" type="slidenum">
              <a:rPr lang="en-US" altLang="en-US" sz="1400" b="0">
                <a:solidFill>
                  <a:srgbClr val="A8CDF6"/>
                </a:solidFill>
              </a:rPr>
              <a:pPr eaLnBrk="1" hangingPunct="1"/>
              <a:t>45</a:t>
            </a:fld>
            <a:endParaRPr lang="en-US" altLang="en-US" sz="1400" b="0">
              <a:solidFill>
                <a:srgbClr val="A8CDF6"/>
              </a:solidFill>
            </a:endParaRPr>
          </a:p>
        </p:txBody>
      </p:sp>
      <p:sp>
        <p:nvSpPr>
          <p:cNvPr id="59396" name="Rectangle 2"/>
          <p:cNvSpPr>
            <a:spLocks noGrp="1" noChangeArrowheads="1"/>
          </p:cNvSpPr>
          <p:nvPr>
            <p:ph type="title"/>
          </p:nvPr>
        </p:nvSpPr>
        <p:spPr/>
        <p:txBody>
          <a:bodyPr/>
          <a:lstStyle/>
          <a:p>
            <a:pPr eaLnBrk="1" hangingPunct="1">
              <a:defRPr/>
            </a:pPr>
            <a:r>
              <a:rPr lang="en-US" sz="3600" smtClean="0">
                <a:cs typeface="+mj-cs"/>
              </a:rPr>
              <a:t>Components of a Terrain Map</a:t>
            </a:r>
            <a:br>
              <a:rPr lang="en-US" sz="3600" smtClean="0">
                <a:cs typeface="+mj-cs"/>
              </a:rPr>
            </a:br>
            <a:r>
              <a:rPr lang="en-US" sz="1800" smtClean="0">
                <a:cs typeface="+mj-cs"/>
              </a:rPr>
              <a:t>US Army Field Manual FM5-33 Terrain Analysis</a:t>
            </a:r>
          </a:p>
        </p:txBody>
      </p:sp>
      <p:sp>
        <p:nvSpPr>
          <p:cNvPr id="59397" name="Rectangle 3"/>
          <p:cNvSpPr>
            <a:spLocks noGrp="1" noChangeArrowheads="1"/>
          </p:cNvSpPr>
          <p:nvPr>
            <p:ph type="body" idx="1"/>
          </p:nvPr>
        </p:nvSpPr>
        <p:spPr>
          <a:xfrm>
            <a:off x="1219200" y="1524000"/>
            <a:ext cx="7620000" cy="4724400"/>
          </a:xfrm>
        </p:spPr>
        <p:txBody>
          <a:bodyPr/>
          <a:lstStyle/>
          <a:p>
            <a:pPr eaLnBrk="1" hangingPunct="1"/>
            <a:r>
              <a:rPr lang="en-US" altLang="en-US"/>
              <a:t>Natural terrain</a:t>
            </a:r>
          </a:p>
          <a:p>
            <a:pPr lvl="1" eaLnBrk="1" hangingPunct="1"/>
            <a:r>
              <a:rPr lang="en-US" altLang="en-US"/>
              <a:t>Surface configuration: landforms, relief, slope or gradient</a:t>
            </a:r>
          </a:p>
          <a:p>
            <a:pPr lvl="1" eaLnBrk="1" hangingPunct="1"/>
            <a:r>
              <a:rPr lang="en-US" altLang="en-US"/>
              <a:t>Vegetation features</a:t>
            </a:r>
          </a:p>
          <a:p>
            <a:pPr lvl="1" eaLnBrk="1" hangingPunct="1"/>
            <a:r>
              <a:rPr lang="en-US" altLang="en-US"/>
              <a:t>Soil features</a:t>
            </a:r>
          </a:p>
          <a:p>
            <a:pPr lvl="1" eaLnBrk="1" hangingPunct="1"/>
            <a:r>
              <a:rPr lang="en-US" altLang="en-US"/>
              <a:t>Water features</a:t>
            </a:r>
          </a:p>
          <a:p>
            <a:pPr lvl="3" eaLnBrk="1" hangingPunct="1"/>
            <a:endParaRPr lang="en-US" altLang="en-US"/>
          </a:p>
          <a:p>
            <a:pPr eaLnBrk="1" hangingPunct="1"/>
            <a:r>
              <a:rPr lang="en-US" altLang="en-US"/>
              <a:t>Man-made features</a:t>
            </a:r>
          </a:p>
          <a:p>
            <a:pPr lvl="1" eaLnBrk="1" hangingPunct="1"/>
            <a:r>
              <a:rPr lang="en-US" altLang="en-US"/>
              <a:t>Urban areas</a:t>
            </a:r>
          </a:p>
          <a:p>
            <a:pPr lvl="1" eaLnBrk="1" hangingPunct="1"/>
            <a:r>
              <a:rPr lang="en-US" altLang="en-US"/>
              <a:t>Transportation: highways, railroads, bridges, culverts, tunnels, ferries, fords, … shipyards, naval bases, landings, airfields</a:t>
            </a:r>
          </a:p>
        </p:txBody>
      </p:sp>
      <p:sp>
        <p:nvSpPr>
          <p:cNvPr id="108549" name="Text Box 4"/>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002E5C"/>
                </a:solidFill>
                <a:latin typeface="Helvetica-Narrow" charset="0"/>
              </a:rPr>
              <a:t>Terrain</a:t>
            </a:r>
          </a:p>
          <a:p>
            <a:pPr eaLnBrk="1" hangingPunct="1">
              <a:buFontTx/>
              <a:buChar char="-"/>
            </a:pPr>
            <a:r>
              <a:rPr lang="en-US" altLang="en-US" sz="1200" b="0">
                <a:solidFill>
                  <a:srgbClr val="002E5C"/>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Slide Number Placeholder 5"/>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C669ABB-0709-8C48-AD51-AFF5C0D7B789}" type="slidenum">
              <a:rPr lang="en-US" altLang="en-US" sz="1400" b="0">
                <a:solidFill>
                  <a:srgbClr val="A8CDF6"/>
                </a:solidFill>
              </a:rPr>
              <a:pPr eaLnBrk="1" hangingPunct="1"/>
              <a:t>46</a:t>
            </a:fld>
            <a:endParaRPr lang="en-US" altLang="en-US" sz="1400" b="0">
              <a:solidFill>
                <a:srgbClr val="A8CDF6"/>
              </a:solidFill>
            </a:endParaRPr>
          </a:p>
        </p:txBody>
      </p:sp>
      <p:sp>
        <p:nvSpPr>
          <p:cNvPr id="61444" name="Rectangle 2"/>
          <p:cNvSpPr>
            <a:spLocks noGrp="1" noChangeArrowheads="1"/>
          </p:cNvSpPr>
          <p:nvPr>
            <p:ph type="title"/>
          </p:nvPr>
        </p:nvSpPr>
        <p:spPr/>
        <p:txBody>
          <a:bodyPr/>
          <a:lstStyle/>
          <a:p>
            <a:pPr eaLnBrk="1" hangingPunct="1">
              <a:defRPr/>
            </a:pPr>
            <a:r>
              <a:rPr lang="en-US" smtClean="0">
                <a:cs typeface="+mj-cs"/>
              </a:rPr>
              <a:t>DTED Maps</a:t>
            </a:r>
          </a:p>
        </p:txBody>
      </p:sp>
      <p:sp>
        <p:nvSpPr>
          <p:cNvPr id="61445" name="Rectangle 3"/>
          <p:cNvSpPr>
            <a:spLocks noGrp="1" noChangeArrowheads="1"/>
          </p:cNvSpPr>
          <p:nvPr>
            <p:ph type="body" sz="half" idx="1"/>
          </p:nvPr>
        </p:nvSpPr>
        <p:spPr/>
        <p:txBody>
          <a:bodyPr/>
          <a:lstStyle/>
          <a:p>
            <a:pPr eaLnBrk="1" hangingPunct="1">
              <a:defRPr/>
            </a:pPr>
            <a:r>
              <a:rPr lang="en-US" sz="2000" smtClean="0">
                <a:cs typeface="+mn-cs"/>
              </a:rPr>
              <a:t>Digital Terrain Elevation Data (DTED)</a:t>
            </a:r>
          </a:p>
          <a:p>
            <a:pPr lvl="1" eaLnBrk="1" hangingPunct="1">
              <a:defRPr/>
            </a:pPr>
            <a:r>
              <a:rPr lang="en-US" sz="1800" smtClean="0"/>
              <a:t>Produced by NIMA (National Imagery and Mapping Agency)</a:t>
            </a:r>
          </a:p>
          <a:p>
            <a:pPr lvl="1" eaLnBrk="1" hangingPunct="1">
              <a:defRPr/>
            </a:pPr>
            <a:r>
              <a:rPr lang="en-US" sz="1800" smtClean="0"/>
              <a:t>Shuttle created at least level 1, 2</a:t>
            </a:r>
          </a:p>
          <a:p>
            <a:pPr lvl="1" eaLnBrk="1" hangingPunct="1">
              <a:defRPr/>
            </a:pPr>
            <a:endParaRPr lang="en-US" sz="1800" smtClean="0"/>
          </a:p>
          <a:p>
            <a:pPr eaLnBrk="1" hangingPunct="1">
              <a:defRPr/>
            </a:pPr>
            <a:r>
              <a:rPr lang="en-US" sz="2000" smtClean="0">
                <a:cs typeface="+mn-cs"/>
              </a:rPr>
              <a:t>Levels 3-5 are classified by US</a:t>
            </a:r>
          </a:p>
          <a:p>
            <a:pPr eaLnBrk="1" hangingPunct="1">
              <a:defRPr/>
            </a:pPr>
            <a:endParaRPr lang="en-US" sz="2000" smtClean="0">
              <a:cs typeface="+mn-cs"/>
            </a:endParaRPr>
          </a:p>
          <a:p>
            <a:pPr eaLnBrk="1" hangingPunct="1">
              <a:defRPr/>
            </a:pPr>
            <a:r>
              <a:rPr lang="en-US" sz="2000" smtClean="0">
                <a:cs typeface="+mn-cs"/>
              </a:rPr>
              <a:t>But &lt;10m data sets are commercially available</a:t>
            </a:r>
          </a:p>
        </p:txBody>
      </p:sp>
      <p:graphicFrame>
        <p:nvGraphicFramePr>
          <p:cNvPr id="451707" name="Group 123"/>
          <p:cNvGraphicFramePr>
            <a:graphicFrameLocks noGrp="1"/>
          </p:cNvGraphicFramePr>
          <p:nvPr>
            <p:ph sz="half" idx="2"/>
          </p:nvPr>
        </p:nvGraphicFramePr>
        <p:xfrm>
          <a:off x="5105400" y="1295400"/>
          <a:ext cx="3124200" cy="4953000"/>
        </p:xfrm>
        <a:graphic>
          <a:graphicData uri="http://schemas.openxmlformats.org/drawingml/2006/table">
            <a:tbl>
              <a:tblPr/>
              <a:tblGrid>
                <a:gridCol w="1546225"/>
                <a:gridCol w="1577975"/>
              </a:tblGrid>
              <a:tr h="825500">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Times New Roman" charset="0"/>
                          <a:ea typeface="ＭＳ Ｐゴシック" charset="-128"/>
                        </a:rPr>
                        <a:t>DTED Level </a:t>
                      </a:r>
                      <a:endParaRPr kumimoji="0" lang="en-US" altLang="en-US" sz="2400" b="0" i="0" u="none" strike="noStrike" cap="none" normalizeH="0" baseline="0">
                        <a:ln>
                          <a:noFill/>
                        </a:ln>
                        <a:solidFill>
                          <a:schemeClr val="tx1"/>
                        </a:solidFill>
                        <a:effectLst/>
                        <a:latin typeface="Times New Roman" charset="0"/>
                        <a:ea typeface="ＭＳ Ｐゴシック"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Times New Roman" charset="0"/>
                          <a:ea typeface="ＭＳ Ｐゴシック" charset="-128"/>
                        </a:rPr>
                        <a:t>Post Spacing </a:t>
                      </a:r>
                      <a:endParaRPr kumimoji="0" lang="en-US" altLang="en-US" sz="2400" b="0" i="0" u="none" strike="noStrike" cap="none" normalizeH="0" baseline="0">
                        <a:ln>
                          <a:noFill/>
                        </a:ln>
                        <a:solidFill>
                          <a:schemeClr val="tx1"/>
                        </a:solidFill>
                        <a:effectLst/>
                        <a:latin typeface="Times New Roman" charset="0"/>
                        <a:ea typeface="ＭＳ Ｐゴシック"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825500">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1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100m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825500">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2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30m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825500">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3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10m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folHlink"/>
                    </a:solidFill>
                  </a:tcPr>
                </a:tc>
              </a:tr>
              <a:tr h="825500">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4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3m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folHlink"/>
                    </a:solidFill>
                  </a:tcPr>
                </a:tc>
              </a:tr>
              <a:tr h="825500">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5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lvl1pPr marL="342900" indent="-342900" eaLnBrk="0" hangingPunct="0">
                        <a:spcBef>
                          <a:spcPct val="20000"/>
                        </a:spcBef>
                        <a:defRPr sz="2000">
                          <a:solidFill>
                            <a:srgbClr val="003366"/>
                          </a:solidFill>
                          <a:latin typeface="Arial" charset="0"/>
                          <a:ea typeface="ＭＳ Ｐゴシック" charset="-128"/>
                        </a:defRPr>
                      </a:lvl1pPr>
                      <a:lvl2pPr marL="742950" indent="-285750" eaLnBrk="0" hangingPunct="0">
                        <a:spcBef>
                          <a:spcPct val="20000"/>
                        </a:spcBef>
                        <a:defRPr>
                          <a:solidFill>
                            <a:srgbClr val="003366"/>
                          </a:solidFill>
                          <a:latin typeface="Arial" charset="0"/>
                          <a:ea typeface="ＭＳ Ｐゴシック" charset="-128"/>
                        </a:defRPr>
                      </a:lvl2pPr>
                      <a:lvl3pPr marL="1143000" indent="-228600" eaLnBrk="0" hangingPunct="0">
                        <a:spcBef>
                          <a:spcPct val="20000"/>
                        </a:spcBef>
                        <a:defRPr sz="1600">
                          <a:solidFill>
                            <a:srgbClr val="003366"/>
                          </a:solidFill>
                          <a:latin typeface="Arial" charset="0"/>
                          <a:ea typeface="ＭＳ Ｐゴシック" charset="-128"/>
                        </a:defRPr>
                      </a:lvl3pPr>
                      <a:lvl4pPr marL="1600200" indent="-228600" eaLnBrk="0" hangingPunct="0">
                        <a:spcBef>
                          <a:spcPct val="20000"/>
                        </a:spcBef>
                        <a:defRPr sz="1400">
                          <a:solidFill>
                            <a:srgbClr val="003366"/>
                          </a:solidFill>
                          <a:latin typeface="Arial" charset="0"/>
                          <a:ea typeface="ＭＳ Ｐゴシック" charset="-128"/>
                        </a:defRPr>
                      </a:lvl4pPr>
                      <a:lvl5pPr marL="2057400" indent="-228600" eaLnBrk="0" hangingPunct="0">
                        <a:spcBef>
                          <a:spcPct val="20000"/>
                        </a:spcBef>
                        <a:defRPr sz="1400">
                          <a:solidFill>
                            <a:srgbClr val="003366"/>
                          </a:solidFill>
                          <a:latin typeface="Arial" charset="0"/>
                          <a:ea typeface="ＭＳ Ｐゴシック" charset="-128"/>
                        </a:defRPr>
                      </a:lvl5pPr>
                      <a:lvl6pPr marL="2514600" indent="-228600" eaLnBrk="0" fontAlgn="base" hangingPunct="0">
                        <a:spcBef>
                          <a:spcPct val="20000"/>
                        </a:spcBef>
                        <a:spcAft>
                          <a:spcPct val="0"/>
                        </a:spcAft>
                        <a:defRPr sz="1400">
                          <a:solidFill>
                            <a:srgbClr val="003366"/>
                          </a:solidFill>
                          <a:latin typeface="Arial" charset="0"/>
                          <a:ea typeface="ＭＳ Ｐゴシック" charset="-128"/>
                        </a:defRPr>
                      </a:lvl6pPr>
                      <a:lvl7pPr marL="2971800" indent="-228600" eaLnBrk="0" fontAlgn="base" hangingPunct="0">
                        <a:spcBef>
                          <a:spcPct val="20000"/>
                        </a:spcBef>
                        <a:spcAft>
                          <a:spcPct val="0"/>
                        </a:spcAft>
                        <a:defRPr sz="1400">
                          <a:solidFill>
                            <a:srgbClr val="003366"/>
                          </a:solidFill>
                          <a:latin typeface="Arial" charset="0"/>
                          <a:ea typeface="ＭＳ Ｐゴシック" charset="-128"/>
                        </a:defRPr>
                      </a:lvl7pPr>
                      <a:lvl8pPr marL="3429000" indent="-228600" eaLnBrk="0" fontAlgn="base" hangingPunct="0">
                        <a:spcBef>
                          <a:spcPct val="20000"/>
                        </a:spcBef>
                        <a:spcAft>
                          <a:spcPct val="0"/>
                        </a:spcAft>
                        <a:defRPr sz="1400">
                          <a:solidFill>
                            <a:srgbClr val="003366"/>
                          </a:solidFill>
                          <a:latin typeface="Arial" charset="0"/>
                          <a:ea typeface="ＭＳ Ｐゴシック" charset="-128"/>
                        </a:defRPr>
                      </a:lvl8pPr>
                      <a:lvl9pPr marL="3886200" indent="-228600" eaLnBrk="0" fontAlgn="base" hangingPunct="0">
                        <a:spcBef>
                          <a:spcPct val="20000"/>
                        </a:spcBef>
                        <a:spcAft>
                          <a:spcPct val="0"/>
                        </a:spcAft>
                        <a:defRPr sz="1400">
                          <a:solidFill>
                            <a:srgbClr val="003366"/>
                          </a:solidFill>
                          <a:latin typeface="Arial" charset="0"/>
                          <a:ea typeface="ＭＳ Ｐゴシック" charset="-128"/>
                        </a:defRPr>
                      </a:lvl9p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charset="0"/>
                          <a:ea typeface="ＭＳ Ｐゴシック" charset="-128"/>
                        </a:rPr>
                        <a:t>1m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folHlink"/>
                    </a:solidFill>
                  </a:tcPr>
                </a:tc>
              </a:tr>
            </a:tbl>
          </a:graphicData>
        </a:graphic>
      </p:graphicFrame>
      <p:sp>
        <p:nvSpPr>
          <p:cNvPr id="110620" name="Text Box 125"/>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002E5C"/>
                </a:solidFill>
                <a:latin typeface="Helvetica-Narrow" charset="0"/>
              </a:rPr>
              <a:t>Terrain</a:t>
            </a:r>
          </a:p>
          <a:p>
            <a:pPr eaLnBrk="1" hangingPunct="1">
              <a:buFontTx/>
              <a:buChar char="-"/>
            </a:pPr>
            <a:r>
              <a:rPr lang="en-US" altLang="en-US" sz="1200" b="0">
                <a:solidFill>
                  <a:srgbClr val="002E5C"/>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336699"/>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16372A1A-2A91-0247-8012-43D61CF94792}" type="slidenum">
              <a:rPr lang="en-US" altLang="en-US" sz="1400" b="0">
                <a:solidFill>
                  <a:srgbClr val="A8CDF6"/>
                </a:solidFill>
              </a:rPr>
              <a:pPr eaLnBrk="1" hangingPunct="1"/>
              <a:t>47</a:t>
            </a:fld>
            <a:endParaRPr lang="en-US" altLang="en-US" sz="1400" b="0">
              <a:solidFill>
                <a:srgbClr val="A8CDF6"/>
              </a:solidFill>
            </a:endParaRPr>
          </a:p>
        </p:txBody>
      </p:sp>
      <p:sp>
        <p:nvSpPr>
          <p:cNvPr id="63492" name="Rectangle 2"/>
          <p:cNvSpPr>
            <a:spLocks noGrp="1" noChangeArrowheads="1"/>
          </p:cNvSpPr>
          <p:nvPr>
            <p:ph type="title"/>
          </p:nvPr>
        </p:nvSpPr>
        <p:spPr/>
        <p:txBody>
          <a:bodyPr/>
          <a:lstStyle/>
          <a:p>
            <a:pPr eaLnBrk="1" hangingPunct="1">
              <a:defRPr/>
            </a:pPr>
            <a:r>
              <a:rPr lang="en-US" smtClean="0">
                <a:cs typeface="+mj-cs"/>
              </a:rPr>
              <a:t>Redux: Navigation</a:t>
            </a:r>
          </a:p>
        </p:txBody>
      </p:sp>
      <p:sp>
        <p:nvSpPr>
          <p:cNvPr id="112644" name="Rectangle 3"/>
          <p:cNvSpPr>
            <a:spLocks noChangeArrowheads="1"/>
          </p:cNvSpPr>
          <p:nvPr/>
        </p:nvSpPr>
        <p:spPr bwMode="auto">
          <a:xfrm>
            <a:off x="1905000" y="1600200"/>
            <a:ext cx="1828800" cy="18288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Cartographer</a:t>
            </a:r>
          </a:p>
          <a:p>
            <a:pPr algn="ctr" eaLnBrk="1" hangingPunct="1"/>
            <a:r>
              <a:rPr lang="en-US" altLang="en-US" b="0"/>
              <a:t>&amp;</a:t>
            </a:r>
          </a:p>
          <a:p>
            <a:pPr algn="ctr" eaLnBrk="1" hangingPunct="1"/>
            <a:r>
              <a:rPr lang="en-US" altLang="en-US" b="0"/>
              <a:t>World model</a:t>
            </a:r>
          </a:p>
        </p:txBody>
      </p:sp>
      <p:sp>
        <p:nvSpPr>
          <p:cNvPr id="112645" name="Rectangle 4"/>
          <p:cNvSpPr>
            <a:spLocks noChangeArrowheads="1"/>
          </p:cNvSpPr>
          <p:nvPr/>
        </p:nvSpPr>
        <p:spPr bwMode="auto">
          <a:xfrm>
            <a:off x="5105400" y="1600200"/>
            <a:ext cx="2057400" cy="18288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endParaRPr lang="en-US" altLang="en-US" b="0"/>
          </a:p>
        </p:txBody>
      </p:sp>
      <p:sp>
        <p:nvSpPr>
          <p:cNvPr id="112646" name="Rectangle 5"/>
          <p:cNvSpPr>
            <a:spLocks noChangeArrowheads="1"/>
          </p:cNvSpPr>
          <p:nvPr/>
        </p:nvSpPr>
        <p:spPr bwMode="auto">
          <a:xfrm>
            <a:off x="5105400" y="1600200"/>
            <a:ext cx="2057400" cy="6096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Mission Planner</a:t>
            </a:r>
          </a:p>
        </p:txBody>
      </p:sp>
      <p:sp>
        <p:nvSpPr>
          <p:cNvPr id="112647" name="Rectangle 6"/>
          <p:cNvSpPr>
            <a:spLocks noChangeArrowheads="1"/>
          </p:cNvSpPr>
          <p:nvPr/>
        </p:nvSpPr>
        <p:spPr bwMode="auto">
          <a:xfrm>
            <a:off x="5105400" y="2209800"/>
            <a:ext cx="2057400" cy="6096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Navigator</a:t>
            </a:r>
          </a:p>
        </p:txBody>
      </p:sp>
      <p:sp>
        <p:nvSpPr>
          <p:cNvPr id="112648" name="Rectangle 7"/>
          <p:cNvSpPr>
            <a:spLocks noChangeArrowheads="1"/>
          </p:cNvSpPr>
          <p:nvPr/>
        </p:nvSpPr>
        <p:spPr bwMode="auto">
          <a:xfrm>
            <a:off x="5105400" y="2819400"/>
            <a:ext cx="2057400" cy="6096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Pilot</a:t>
            </a:r>
          </a:p>
        </p:txBody>
      </p:sp>
      <p:sp>
        <p:nvSpPr>
          <p:cNvPr id="112649" name="Rectangle 8"/>
          <p:cNvSpPr>
            <a:spLocks noChangeArrowheads="1"/>
          </p:cNvSpPr>
          <p:nvPr/>
        </p:nvSpPr>
        <p:spPr bwMode="auto">
          <a:xfrm>
            <a:off x="2743200" y="4191000"/>
            <a:ext cx="2743200" cy="6858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behavior</a:t>
            </a:r>
          </a:p>
        </p:txBody>
      </p:sp>
      <p:sp>
        <p:nvSpPr>
          <p:cNvPr id="112650" name="Rectangle 9"/>
          <p:cNvSpPr>
            <a:spLocks noChangeArrowheads="1"/>
          </p:cNvSpPr>
          <p:nvPr/>
        </p:nvSpPr>
        <p:spPr bwMode="auto">
          <a:xfrm>
            <a:off x="2895600" y="4343400"/>
            <a:ext cx="2743200" cy="6858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behavior</a:t>
            </a:r>
          </a:p>
        </p:txBody>
      </p:sp>
      <p:sp>
        <p:nvSpPr>
          <p:cNvPr id="112651" name="Rectangle 10"/>
          <p:cNvSpPr>
            <a:spLocks noChangeArrowheads="1"/>
          </p:cNvSpPr>
          <p:nvPr/>
        </p:nvSpPr>
        <p:spPr bwMode="auto">
          <a:xfrm>
            <a:off x="3048000" y="4495800"/>
            <a:ext cx="2743200" cy="6858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behavior</a:t>
            </a:r>
          </a:p>
        </p:txBody>
      </p:sp>
      <p:sp>
        <p:nvSpPr>
          <p:cNvPr id="112652" name="Rectangle 11"/>
          <p:cNvSpPr>
            <a:spLocks noChangeArrowheads="1"/>
          </p:cNvSpPr>
          <p:nvPr/>
        </p:nvSpPr>
        <p:spPr bwMode="auto">
          <a:xfrm>
            <a:off x="3200400" y="4648200"/>
            <a:ext cx="2743200" cy="6858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behavior</a:t>
            </a:r>
          </a:p>
        </p:txBody>
      </p:sp>
      <p:sp>
        <p:nvSpPr>
          <p:cNvPr id="112653" name="Rectangle 12"/>
          <p:cNvSpPr>
            <a:spLocks noChangeArrowheads="1"/>
          </p:cNvSpPr>
          <p:nvPr/>
        </p:nvSpPr>
        <p:spPr bwMode="auto">
          <a:xfrm>
            <a:off x="3352800" y="4800600"/>
            <a:ext cx="2743200" cy="685800"/>
          </a:xfrm>
          <a:prstGeom prst="rect">
            <a:avLst/>
          </a:prstGeom>
          <a:solidFill>
            <a:schemeClr val="bg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algn="ctr" eaLnBrk="1" hangingPunct="1"/>
            <a:r>
              <a:rPr lang="en-US" altLang="en-US" b="0"/>
              <a:t>behavior</a:t>
            </a:r>
          </a:p>
        </p:txBody>
      </p:sp>
      <p:sp>
        <p:nvSpPr>
          <p:cNvPr id="112654" name="Freeform 13"/>
          <p:cNvSpPr>
            <a:spLocks/>
          </p:cNvSpPr>
          <p:nvPr/>
        </p:nvSpPr>
        <p:spPr bwMode="auto">
          <a:xfrm>
            <a:off x="609600" y="1981200"/>
            <a:ext cx="1244600" cy="3657600"/>
          </a:xfrm>
          <a:custGeom>
            <a:avLst/>
            <a:gdLst>
              <a:gd name="T0" fmla="*/ 2147483647 w 784"/>
              <a:gd name="T1" fmla="*/ 2147483647 h 2544"/>
              <a:gd name="T2" fmla="*/ 2147483647 w 784"/>
              <a:gd name="T3" fmla="*/ 2147483647 h 2544"/>
              <a:gd name="T4" fmla="*/ 2147483647 w 784"/>
              <a:gd name="T5" fmla="*/ 2147483647 h 2544"/>
              <a:gd name="T6" fmla="*/ 0 60000 65536"/>
              <a:gd name="T7" fmla="*/ 0 60000 65536"/>
              <a:gd name="T8" fmla="*/ 0 60000 65536"/>
              <a:gd name="T9" fmla="*/ 0 w 784"/>
              <a:gd name="T10" fmla="*/ 0 h 2544"/>
              <a:gd name="T11" fmla="*/ 784 w 784"/>
              <a:gd name="T12" fmla="*/ 2544 h 2544"/>
            </a:gdLst>
            <a:ahLst/>
            <a:cxnLst>
              <a:cxn ang="T6">
                <a:pos x="T0" y="T1"/>
              </a:cxn>
              <a:cxn ang="T7">
                <a:pos x="T2" y="T3"/>
              </a:cxn>
              <a:cxn ang="T8">
                <a:pos x="T4" y="T5"/>
              </a:cxn>
            </a:cxnLst>
            <a:rect l="T9" t="T10" r="T11" b="T12"/>
            <a:pathLst>
              <a:path w="784" h="2544">
                <a:moveTo>
                  <a:pt x="112" y="2544"/>
                </a:moveTo>
                <a:cubicBezTo>
                  <a:pt x="56" y="1656"/>
                  <a:pt x="0" y="768"/>
                  <a:pt x="112" y="384"/>
                </a:cubicBezTo>
                <a:cubicBezTo>
                  <a:pt x="224" y="0"/>
                  <a:pt x="504" y="120"/>
                  <a:pt x="784" y="240"/>
                </a:cubicBezTo>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655" name="Freeform 14"/>
          <p:cNvSpPr>
            <a:spLocks/>
          </p:cNvSpPr>
          <p:nvPr/>
        </p:nvSpPr>
        <p:spPr bwMode="auto">
          <a:xfrm>
            <a:off x="762000" y="4622800"/>
            <a:ext cx="1752600" cy="635000"/>
          </a:xfrm>
          <a:custGeom>
            <a:avLst/>
            <a:gdLst>
              <a:gd name="T0" fmla="*/ 0 w 1104"/>
              <a:gd name="T1" fmla="*/ 2147483647 h 400"/>
              <a:gd name="T2" fmla="*/ 2147483647 w 1104"/>
              <a:gd name="T3" fmla="*/ 2147483647 h 400"/>
              <a:gd name="T4" fmla="*/ 2147483647 w 1104"/>
              <a:gd name="T5" fmla="*/ 2147483647 h 400"/>
              <a:gd name="T6" fmla="*/ 0 60000 65536"/>
              <a:gd name="T7" fmla="*/ 0 60000 65536"/>
              <a:gd name="T8" fmla="*/ 0 60000 65536"/>
              <a:gd name="T9" fmla="*/ 0 w 1104"/>
              <a:gd name="T10" fmla="*/ 0 h 400"/>
              <a:gd name="T11" fmla="*/ 1104 w 1104"/>
              <a:gd name="T12" fmla="*/ 400 h 400"/>
            </a:gdLst>
            <a:ahLst/>
            <a:cxnLst>
              <a:cxn ang="T6">
                <a:pos x="T0" y="T1"/>
              </a:cxn>
              <a:cxn ang="T7">
                <a:pos x="T2" y="T3"/>
              </a:cxn>
              <a:cxn ang="T8">
                <a:pos x="T4" y="T5"/>
              </a:cxn>
            </a:cxnLst>
            <a:rect l="T9" t="T10" r="T11" b="T12"/>
            <a:pathLst>
              <a:path w="1104" h="400">
                <a:moveTo>
                  <a:pt x="0" y="400"/>
                </a:moveTo>
                <a:cubicBezTo>
                  <a:pt x="52" y="264"/>
                  <a:pt x="104" y="128"/>
                  <a:pt x="288" y="64"/>
                </a:cubicBezTo>
                <a:cubicBezTo>
                  <a:pt x="472" y="0"/>
                  <a:pt x="788" y="8"/>
                  <a:pt x="1104" y="16"/>
                </a:cubicBezTo>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656" name="Text Box 15"/>
          <p:cNvSpPr txBox="1">
            <a:spLocks noChangeArrowheads="1"/>
          </p:cNvSpPr>
          <p:nvPr/>
        </p:nvSpPr>
        <p:spPr bwMode="auto">
          <a:xfrm>
            <a:off x="304800" y="5791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spcBef>
                <a:spcPct val="50000"/>
              </a:spcBef>
            </a:pPr>
            <a:r>
              <a:rPr lang="en-US" altLang="en-US" b="0"/>
              <a:t>SENSORS</a:t>
            </a:r>
          </a:p>
        </p:txBody>
      </p:sp>
      <p:sp>
        <p:nvSpPr>
          <p:cNvPr id="112657" name="Text Box 16"/>
          <p:cNvSpPr txBox="1">
            <a:spLocks noChangeArrowheads="1"/>
          </p:cNvSpPr>
          <p:nvPr/>
        </p:nvSpPr>
        <p:spPr bwMode="auto">
          <a:xfrm>
            <a:off x="1736725" y="5375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endParaRPr lang="en-US" altLang="en-US" b="0"/>
          </a:p>
        </p:txBody>
      </p:sp>
      <p:sp>
        <p:nvSpPr>
          <p:cNvPr id="112658" name="Text Box 17"/>
          <p:cNvSpPr txBox="1">
            <a:spLocks noChangeArrowheads="1"/>
          </p:cNvSpPr>
          <p:nvPr/>
        </p:nvSpPr>
        <p:spPr bwMode="auto">
          <a:xfrm>
            <a:off x="6629400" y="57912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spcBef>
                <a:spcPct val="50000"/>
              </a:spcBef>
            </a:pPr>
            <a:r>
              <a:rPr lang="en-US" altLang="en-US" b="0"/>
              <a:t>ACTUATORS</a:t>
            </a:r>
          </a:p>
        </p:txBody>
      </p:sp>
      <p:sp>
        <p:nvSpPr>
          <p:cNvPr id="112659" name="Freeform 18"/>
          <p:cNvSpPr>
            <a:spLocks/>
          </p:cNvSpPr>
          <p:nvPr/>
        </p:nvSpPr>
        <p:spPr bwMode="auto">
          <a:xfrm>
            <a:off x="6248400" y="4648200"/>
            <a:ext cx="1600200" cy="1143000"/>
          </a:xfrm>
          <a:custGeom>
            <a:avLst/>
            <a:gdLst>
              <a:gd name="T0" fmla="*/ 0 w 1008"/>
              <a:gd name="T1" fmla="*/ 2147483647 h 720"/>
              <a:gd name="T2" fmla="*/ 2147483647 w 1008"/>
              <a:gd name="T3" fmla="*/ 2147483647 h 720"/>
              <a:gd name="T4" fmla="*/ 2147483647 w 1008"/>
              <a:gd name="T5" fmla="*/ 2147483647 h 720"/>
              <a:gd name="T6" fmla="*/ 0 60000 65536"/>
              <a:gd name="T7" fmla="*/ 0 60000 65536"/>
              <a:gd name="T8" fmla="*/ 0 60000 65536"/>
              <a:gd name="T9" fmla="*/ 0 w 1008"/>
              <a:gd name="T10" fmla="*/ 0 h 720"/>
              <a:gd name="T11" fmla="*/ 1008 w 1008"/>
              <a:gd name="T12" fmla="*/ 720 h 720"/>
            </a:gdLst>
            <a:ahLst/>
            <a:cxnLst>
              <a:cxn ang="T6">
                <a:pos x="T0" y="T1"/>
              </a:cxn>
              <a:cxn ang="T7">
                <a:pos x="T2" y="T3"/>
              </a:cxn>
              <a:cxn ang="T8">
                <a:pos x="T4" y="T5"/>
              </a:cxn>
            </a:cxnLst>
            <a:rect l="T9" t="T10" r="T11" b="T12"/>
            <a:pathLst>
              <a:path w="1008" h="720">
                <a:moveTo>
                  <a:pt x="0" y="144"/>
                </a:moveTo>
                <a:cubicBezTo>
                  <a:pt x="324" y="72"/>
                  <a:pt x="648" y="0"/>
                  <a:pt x="816" y="96"/>
                </a:cubicBezTo>
                <a:cubicBezTo>
                  <a:pt x="984" y="192"/>
                  <a:pt x="996" y="456"/>
                  <a:pt x="1008" y="720"/>
                </a:cubicBezTo>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660" name="AutoShape 19"/>
          <p:cNvSpPr>
            <a:spLocks noChangeArrowheads="1"/>
          </p:cNvSpPr>
          <p:nvPr/>
        </p:nvSpPr>
        <p:spPr bwMode="auto">
          <a:xfrm>
            <a:off x="3886200" y="2362200"/>
            <a:ext cx="1066800" cy="457200"/>
          </a:xfrm>
          <a:prstGeom prst="leftRightArrow">
            <a:avLst>
              <a:gd name="adj1" fmla="val 50000"/>
              <a:gd name="adj2" fmla="val 46667"/>
            </a:avLst>
          </a:prstGeom>
          <a:solidFill>
            <a:schemeClr val="tx1"/>
          </a:solidFill>
          <a:ln w="9525">
            <a:solidFill>
              <a:schemeClr val="tx1"/>
            </a:solidFill>
            <a:miter lim="800000"/>
            <a:headEnd/>
            <a:tailEnd/>
          </a:ln>
        </p:spPr>
        <p:txBody>
          <a:bodyPr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endParaRPr lang="en-US" altLang="en-US"/>
          </a:p>
        </p:txBody>
      </p:sp>
      <p:sp>
        <p:nvSpPr>
          <p:cNvPr id="112661" name="AutoShape 20"/>
          <p:cNvSpPr>
            <a:spLocks noChangeArrowheads="1"/>
          </p:cNvSpPr>
          <p:nvPr/>
        </p:nvSpPr>
        <p:spPr bwMode="auto">
          <a:xfrm rot="2043469">
            <a:off x="5334000" y="3505200"/>
            <a:ext cx="533400" cy="685800"/>
          </a:xfrm>
          <a:prstGeom prst="downArrow">
            <a:avLst>
              <a:gd name="adj1" fmla="val 50000"/>
              <a:gd name="adj2" fmla="val 32143"/>
            </a:avLst>
          </a:prstGeom>
          <a:solidFill>
            <a:schemeClr val="tx1"/>
          </a:solidFill>
          <a:ln w="9525">
            <a:solidFill>
              <a:schemeClr val="tx1"/>
            </a:solidFill>
            <a:miter lim="800000"/>
            <a:headEnd/>
            <a:tailEnd/>
          </a:ln>
        </p:spPr>
        <p:txBody>
          <a:bodyPr vert="eaVert"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endParaRPr lang="en-US" altLang="en-US"/>
          </a:p>
        </p:txBody>
      </p:sp>
      <p:sp>
        <p:nvSpPr>
          <p:cNvPr id="112662" name="Text Box 21"/>
          <p:cNvSpPr txBox="1">
            <a:spLocks noChangeArrowheads="1"/>
          </p:cNvSpPr>
          <p:nvPr/>
        </p:nvSpPr>
        <p:spPr bwMode="auto">
          <a:xfrm>
            <a:off x="685800" y="1157288"/>
            <a:ext cx="2057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spcBef>
                <a:spcPct val="50000"/>
              </a:spcBef>
            </a:pPr>
            <a:r>
              <a:rPr lang="en-US" altLang="en-US" sz="1800" b="0"/>
              <a:t>A priori knowledge</a:t>
            </a:r>
          </a:p>
        </p:txBody>
      </p:sp>
      <p:sp>
        <p:nvSpPr>
          <p:cNvPr id="112663" name="Text Box 22"/>
          <p:cNvSpPr txBox="1">
            <a:spLocks noChangeArrowheads="1"/>
          </p:cNvSpPr>
          <p:nvPr/>
        </p:nvSpPr>
        <p:spPr bwMode="auto">
          <a:xfrm>
            <a:off x="6400800" y="11430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spcBef>
                <a:spcPct val="50000"/>
              </a:spcBef>
            </a:pPr>
            <a:r>
              <a:rPr lang="en-US" altLang="en-US" sz="1800" b="0"/>
              <a:t>Mission</a:t>
            </a:r>
          </a:p>
        </p:txBody>
      </p:sp>
      <p:sp>
        <p:nvSpPr>
          <p:cNvPr id="112664" name="AutoShape 23"/>
          <p:cNvSpPr>
            <a:spLocks noChangeArrowheads="1"/>
          </p:cNvSpPr>
          <p:nvPr/>
        </p:nvSpPr>
        <p:spPr bwMode="auto">
          <a:xfrm>
            <a:off x="2743200" y="1219200"/>
            <a:ext cx="152400" cy="381000"/>
          </a:xfrm>
          <a:prstGeom prst="downArrow">
            <a:avLst>
              <a:gd name="adj1" fmla="val 50000"/>
              <a:gd name="adj2" fmla="val 62500"/>
            </a:avLst>
          </a:prstGeom>
          <a:solidFill>
            <a:schemeClr val="tx1"/>
          </a:solidFill>
          <a:ln w="9525">
            <a:solidFill>
              <a:schemeClr val="tx1"/>
            </a:solidFill>
            <a:miter lim="800000"/>
            <a:headEnd/>
            <a:tailEnd/>
          </a:ln>
        </p:spPr>
        <p:txBody>
          <a:bodyPr vert="eaVert"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endParaRPr lang="en-US" altLang="en-US"/>
          </a:p>
        </p:txBody>
      </p:sp>
      <p:sp>
        <p:nvSpPr>
          <p:cNvPr id="112665" name="AutoShape 24"/>
          <p:cNvSpPr>
            <a:spLocks noChangeArrowheads="1"/>
          </p:cNvSpPr>
          <p:nvPr/>
        </p:nvSpPr>
        <p:spPr bwMode="auto">
          <a:xfrm>
            <a:off x="6096000" y="1219200"/>
            <a:ext cx="152400" cy="381000"/>
          </a:xfrm>
          <a:prstGeom prst="downArrow">
            <a:avLst>
              <a:gd name="adj1" fmla="val 50000"/>
              <a:gd name="adj2" fmla="val 62500"/>
            </a:avLst>
          </a:prstGeom>
          <a:solidFill>
            <a:schemeClr val="tx1"/>
          </a:solidFill>
          <a:ln w="9525">
            <a:solidFill>
              <a:schemeClr val="tx1"/>
            </a:solidFill>
            <a:miter lim="800000"/>
            <a:headEnd/>
            <a:tailEnd/>
          </a:ln>
        </p:spPr>
        <p:txBody>
          <a:bodyPr vert="eaVert" wrap="none" anchor="ct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endParaRPr lang="en-US" altLang="en-US"/>
          </a:p>
        </p:txBody>
      </p:sp>
      <p:sp>
        <p:nvSpPr>
          <p:cNvPr id="112666" name="Line 25"/>
          <p:cNvSpPr>
            <a:spLocks noChangeShapeType="1"/>
          </p:cNvSpPr>
          <p:nvPr/>
        </p:nvSpPr>
        <p:spPr bwMode="auto">
          <a:xfrm>
            <a:off x="0" y="3886200"/>
            <a:ext cx="9144000" cy="0"/>
          </a:xfrm>
          <a:prstGeom prst="line">
            <a:avLst/>
          </a:prstGeom>
          <a:noFill/>
          <a:ln w="9525">
            <a:solidFill>
              <a:schemeClr val="tx1"/>
            </a:solidFill>
            <a:prstDash val="dashDot"/>
            <a:round/>
            <a:headEnd/>
            <a:tailEnd/>
          </a:ln>
          <a:extLst>
            <a:ext uri="{909E8E84-426E-40DD-AFC4-6F175D3DCCD1}">
              <a14:hiddenFill xmlns:a14="http://schemas.microsoft.com/office/drawing/2010/main">
                <a:noFill/>
              </a14:hiddenFill>
            </a:ext>
          </a:extLst>
        </p:spPr>
        <p:txBody>
          <a:bodyPr/>
          <a:lstStyle/>
          <a:p>
            <a:endParaRPr lang="en-US"/>
          </a:p>
        </p:txBody>
      </p:sp>
      <p:sp>
        <p:nvSpPr>
          <p:cNvPr id="112667" name="Text Box 26"/>
          <p:cNvSpPr txBox="1">
            <a:spLocks noChangeArrowheads="1"/>
          </p:cNvSpPr>
          <p:nvPr/>
        </p:nvSpPr>
        <p:spPr bwMode="auto">
          <a:xfrm>
            <a:off x="7715250" y="3467100"/>
            <a:ext cx="1276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800" b="0" i="1"/>
              <a:t>deliberative</a:t>
            </a:r>
          </a:p>
        </p:txBody>
      </p:sp>
      <p:sp>
        <p:nvSpPr>
          <p:cNvPr id="112668" name="Text Box 27"/>
          <p:cNvSpPr txBox="1">
            <a:spLocks noChangeArrowheads="1"/>
          </p:cNvSpPr>
          <p:nvPr/>
        </p:nvSpPr>
        <p:spPr bwMode="auto">
          <a:xfrm>
            <a:off x="8070850" y="3900488"/>
            <a:ext cx="920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800" b="0" i="1"/>
              <a:t>reactive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Slide Number Placeholder 3"/>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CCEAC110-A9DE-C94F-99D1-A1DE0A187193}" type="slidenum">
              <a:rPr lang="en-US" altLang="en-US" sz="1400" b="0">
                <a:solidFill>
                  <a:srgbClr val="A8CDF6"/>
                </a:solidFill>
              </a:rPr>
              <a:pPr eaLnBrk="1" hangingPunct="1"/>
              <a:t>48</a:t>
            </a:fld>
            <a:endParaRPr lang="en-US" altLang="en-US" sz="1400" b="0">
              <a:solidFill>
                <a:srgbClr val="A8CDF6"/>
              </a:solidFill>
            </a:endParaRPr>
          </a:p>
        </p:txBody>
      </p:sp>
      <p:sp>
        <p:nvSpPr>
          <p:cNvPr id="65540" name="Rectangle 2"/>
          <p:cNvSpPr>
            <a:spLocks noGrp="1" noChangeArrowheads="1"/>
          </p:cNvSpPr>
          <p:nvPr>
            <p:ph type="title"/>
          </p:nvPr>
        </p:nvSpPr>
        <p:spPr/>
        <p:txBody>
          <a:bodyPr/>
          <a:lstStyle/>
          <a:p>
            <a:pPr eaLnBrk="1" hangingPunct="1">
              <a:defRPr/>
            </a:pPr>
            <a:r>
              <a:rPr lang="en-US" smtClean="0">
                <a:cs typeface="+mj-cs"/>
              </a:rPr>
              <a:t>NHC Navigation Planning</a:t>
            </a:r>
          </a:p>
        </p:txBody>
      </p:sp>
      <p:pic>
        <p:nvPicPr>
          <p:cNvPr id="114692" name="Picture 3" descr="nhcExa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0788" y="1376363"/>
            <a:ext cx="5053012" cy="498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3" name="Text Box 4"/>
          <p:cNvSpPr txBox="1">
            <a:spLocks noChangeArrowheads="1"/>
          </p:cNvSpPr>
          <p:nvPr/>
        </p:nvSpPr>
        <p:spPr bwMode="auto">
          <a:xfrm>
            <a:off x="228600" y="2209800"/>
            <a:ext cx="2133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spcBef>
                <a:spcPct val="50000"/>
              </a:spcBef>
            </a:pPr>
            <a:r>
              <a:rPr lang="en-US" altLang="en-US" sz="1800" b="0">
                <a:solidFill>
                  <a:schemeClr val="accent2"/>
                </a:solidFill>
              </a:rPr>
              <a:t>Reasons about goals, ROE</a:t>
            </a:r>
          </a:p>
        </p:txBody>
      </p:sp>
      <p:sp>
        <p:nvSpPr>
          <p:cNvPr id="114694" name="Text Box 5"/>
          <p:cNvSpPr txBox="1">
            <a:spLocks noChangeArrowheads="1"/>
          </p:cNvSpPr>
          <p:nvPr/>
        </p:nvSpPr>
        <p:spPr bwMode="auto">
          <a:xfrm>
            <a:off x="228600" y="3429000"/>
            <a:ext cx="21336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spcBef>
                <a:spcPct val="50000"/>
              </a:spcBef>
            </a:pPr>
            <a:r>
              <a:rPr lang="en-US" altLang="en-US" sz="1800" b="0">
                <a:solidFill>
                  <a:schemeClr val="accent2"/>
                </a:solidFill>
              </a:rPr>
              <a:t>Path Planning, any navigational constraints</a:t>
            </a:r>
          </a:p>
        </p:txBody>
      </p:sp>
      <p:sp>
        <p:nvSpPr>
          <p:cNvPr id="114695" name="Text Box 6"/>
          <p:cNvSpPr txBox="1">
            <a:spLocks noChangeArrowheads="1"/>
          </p:cNvSpPr>
          <p:nvPr/>
        </p:nvSpPr>
        <p:spPr bwMode="auto">
          <a:xfrm>
            <a:off x="304800" y="4953000"/>
            <a:ext cx="21336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spcBef>
                <a:spcPct val="50000"/>
              </a:spcBef>
            </a:pPr>
            <a:r>
              <a:rPr lang="en-US" altLang="en-US" sz="1800" b="0">
                <a:solidFill>
                  <a:schemeClr val="accent2"/>
                </a:solidFill>
              </a:rPr>
              <a:t>Instantiates behaviors &amp; monitors progress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Slide Number Placeholder 4"/>
          <p:cNvSpPr>
            <a:spLocks noGrp="1"/>
          </p:cNvSpPr>
          <p:nvPr>
            <p:ph type="sldNum" sz="quarter" idx="11"/>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3D2A227A-7988-B94A-9256-93317B56660E}" type="slidenum">
              <a:rPr lang="en-US" altLang="en-US" sz="1400" b="0">
                <a:solidFill>
                  <a:srgbClr val="A8CDF6"/>
                </a:solidFill>
              </a:rPr>
              <a:pPr eaLnBrk="1" hangingPunct="1"/>
              <a:t>49</a:t>
            </a:fld>
            <a:endParaRPr lang="en-US" altLang="en-US" sz="1400" b="0">
              <a:solidFill>
                <a:srgbClr val="A8CDF6"/>
              </a:solidFill>
            </a:endParaRPr>
          </a:p>
        </p:txBody>
      </p:sp>
      <p:sp>
        <p:nvSpPr>
          <p:cNvPr id="94212" name="Rectangle 2"/>
          <p:cNvSpPr>
            <a:spLocks noGrp="1" noChangeArrowheads="1"/>
          </p:cNvSpPr>
          <p:nvPr>
            <p:ph type="title"/>
          </p:nvPr>
        </p:nvSpPr>
        <p:spPr/>
        <p:txBody>
          <a:bodyPr/>
          <a:lstStyle/>
          <a:p>
            <a:pPr eaLnBrk="1" hangingPunct="1">
              <a:defRPr/>
            </a:pPr>
            <a:r>
              <a:rPr lang="en-US" smtClean="0">
                <a:cs typeface="+mj-cs"/>
              </a:rPr>
              <a:t>Summary</a:t>
            </a:r>
          </a:p>
        </p:txBody>
      </p:sp>
      <p:sp>
        <p:nvSpPr>
          <p:cNvPr id="94213" name="Rectangle 3"/>
          <p:cNvSpPr>
            <a:spLocks noGrp="1" noChangeArrowheads="1"/>
          </p:cNvSpPr>
          <p:nvPr>
            <p:ph type="body" idx="1"/>
          </p:nvPr>
        </p:nvSpPr>
        <p:spPr/>
        <p:txBody>
          <a:bodyPr/>
          <a:lstStyle/>
          <a:p>
            <a:pPr eaLnBrk="1" hangingPunct="1">
              <a:defRPr/>
            </a:pPr>
            <a:r>
              <a:rPr lang="en-US" sz="2000" smtClean="0">
                <a:cs typeface="+mn-cs"/>
              </a:rPr>
              <a:t>SLAM works well for indoors, especially if range scans and multiple loops through an area</a:t>
            </a:r>
          </a:p>
          <a:p>
            <a:pPr lvl="3" eaLnBrk="1" hangingPunct="1">
              <a:defRPr/>
            </a:pPr>
            <a:endParaRPr lang="en-US" sz="1400" smtClean="0"/>
          </a:p>
          <a:p>
            <a:pPr eaLnBrk="1" hangingPunct="1">
              <a:defRPr/>
            </a:pPr>
            <a:r>
              <a:rPr lang="en-US" sz="2000" smtClean="0">
                <a:cs typeface="+mn-cs"/>
              </a:rPr>
              <a:t>Frontier-based and GVG are two types of exploration, but not necessarily as intuitively efficient as might be expected</a:t>
            </a:r>
          </a:p>
          <a:p>
            <a:pPr lvl="4" eaLnBrk="1" hangingPunct="1">
              <a:defRPr/>
            </a:pPr>
            <a:endParaRPr lang="en-US" sz="1400" smtClean="0"/>
          </a:p>
          <a:p>
            <a:pPr eaLnBrk="1" hangingPunct="1">
              <a:defRPr/>
            </a:pPr>
            <a:r>
              <a:rPr lang="en-US" sz="2000" smtClean="0">
                <a:cs typeface="+mn-cs"/>
              </a:rPr>
              <a:t>Symbol-ground problem remains a general challenge for AI and existing solutions are limited, highly domain specific</a:t>
            </a:r>
          </a:p>
          <a:p>
            <a:pPr lvl="4" eaLnBrk="1" hangingPunct="1">
              <a:defRPr/>
            </a:pPr>
            <a:endParaRPr lang="en-US" sz="1400" smtClean="0"/>
          </a:p>
          <a:p>
            <a:pPr eaLnBrk="1" hangingPunct="1">
              <a:defRPr/>
            </a:pPr>
            <a:r>
              <a:rPr lang="en-US" sz="2000" smtClean="0">
                <a:cs typeface="+mn-cs"/>
              </a:rPr>
              <a:t>Terrain maps are available at low resolutions which are good for planning but terrible for execution</a:t>
            </a:r>
          </a:p>
          <a:p>
            <a:pPr lvl="3" eaLnBrk="1" hangingPunct="1">
              <a:defRPr/>
            </a:pPr>
            <a:endParaRPr lang="en-US" sz="1400" smtClean="0"/>
          </a:p>
          <a:p>
            <a:pPr eaLnBrk="1" hangingPunct="1">
              <a:defRPr/>
            </a:pPr>
            <a:r>
              <a:rPr lang="en-US" sz="2000" smtClean="0">
                <a:cs typeface="+mn-cs"/>
              </a:rPr>
              <a:t>Outdoor navigation requires being able to sense terrain, but no reliable proprioceptive or exteroceptive methods, though proprioception appears more promising in the short term</a:t>
            </a:r>
          </a:p>
          <a:p>
            <a:pPr eaLnBrk="1" hangingPunct="1">
              <a:defRPr/>
            </a:pPr>
            <a:endParaRPr lang="en-US" sz="2000" smtClean="0">
              <a:cs typeface="+mn-cs"/>
            </a:endParaRPr>
          </a:p>
        </p:txBody>
      </p:sp>
      <p:sp>
        <p:nvSpPr>
          <p:cNvPr id="116741" name="Text Box 5"/>
          <p:cNvSpPr txBox="1">
            <a:spLocks noChangeArrowheads="1"/>
          </p:cNvSpPr>
          <p:nvPr/>
        </p:nvSpPr>
        <p:spPr bwMode="auto">
          <a:xfrm>
            <a:off x="0" y="2112963"/>
            <a:ext cx="94615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r>
              <a:rPr lang="en-US" altLang="en-US" sz="1200" b="0">
                <a:solidFill>
                  <a:srgbClr val="336699"/>
                </a:solidFill>
                <a:latin typeface="Helvetica-Narrow" charset="0"/>
              </a:rPr>
              <a:t>Motivation</a:t>
            </a:r>
          </a:p>
          <a:p>
            <a:pPr eaLnBrk="1" hangingPunct="1"/>
            <a:r>
              <a:rPr lang="en-US" altLang="en-US" sz="1200" b="0">
                <a:solidFill>
                  <a:srgbClr val="336699"/>
                </a:solidFill>
                <a:latin typeface="Helvetica-Narrow" charset="0"/>
              </a:rPr>
              <a:t>SLAM</a:t>
            </a:r>
          </a:p>
          <a:p>
            <a:pPr eaLnBrk="1" hangingPunct="1"/>
            <a:r>
              <a:rPr lang="en-US" altLang="en-US" sz="1200" b="0">
                <a:solidFill>
                  <a:srgbClr val="336699"/>
                </a:solidFill>
                <a:latin typeface="Helvetica-Narrow" charset="0"/>
              </a:rPr>
              <a:t>Exploration</a:t>
            </a:r>
          </a:p>
          <a:p>
            <a:pPr eaLnBrk="1" hangingPunct="1"/>
            <a:r>
              <a:rPr lang="en-US" altLang="en-US" sz="1200" b="0">
                <a:solidFill>
                  <a:srgbClr val="336699"/>
                </a:solidFill>
                <a:latin typeface="Helvetica-Narrow" charset="0"/>
              </a:rPr>
              <a:t>-Frontier</a:t>
            </a:r>
          </a:p>
          <a:p>
            <a:pPr eaLnBrk="1" hangingPunct="1"/>
            <a:r>
              <a:rPr lang="en-US" altLang="en-US" sz="1200" b="0">
                <a:solidFill>
                  <a:srgbClr val="336699"/>
                </a:solidFill>
                <a:latin typeface="Helvetica-Narrow" charset="0"/>
              </a:rPr>
              <a:t>-GVG</a:t>
            </a:r>
          </a:p>
          <a:p>
            <a:pPr eaLnBrk="1" hangingPunct="1"/>
            <a:r>
              <a:rPr lang="en-US" altLang="en-US" sz="1200" b="0">
                <a:solidFill>
                  <a:srgbClr val="336699"/>
                </a:solidFill>
                <a:latin typeface="Helvetica-Narrow" charset="0"/>
              </a:rPr>
              <a:t>Sym-Grnd</a:t>
            </a:r>
          </a:p>
          <a:p>
            <a:pPr eaLnBrk="1" hangingPunct="1"/>
            <a:r>
              <a:rPr lang="en-US" altLang="en-US" sz="1200" b="0">
                <a:solidFill>
                  <a:srgbClr val="336699"/>
                </a:solidFill>
                <a:latin typeface="Helvetica-Narrow" charset="0"/>
              </a:rPr>
              <a:t>Terrain</a:t>
            </a:r>
          </a:p>
          <a:p>
            <a:pPr eaLnBrk="1" hangingPunct="1">
              <a:buFontTx/>
              <a:buChar char="-"/>
            </a:pPr>
            <a:r>
              <a:rPr lang="en-US" altLang="en-US" sz="1200" b="0">
                <a:solidFill>
                  <a:srgbClr val="336699"/>
                </a:solidFill>
                <a:latin typeface="Helvetica-Narrow" charset="0"/>
              </a:rPr>
              <a:t>Maps</a:t>
            </a:r>
          </a:p>
          <a:p>
            <a:pPr eaLnBrk="1" hangingPunct="1">
              <a:buFontTx/>
              <a:buChar char="-"/>
            </a:pPr>
            <a:r>
              <a:rPr lang="en-US" altLang="en-US" sz="1200" b="0">
                <a:solidFill>
                  <a:srgbClr val="336699"/>
                </a:solidFill>
                <a:latin typeface="Helvetica-Narrow" charset="0"/>
              </a:rPr>
              <a:t>Impact</a:t>
            </a:r>
          </a:p>
          <a:p>
            <a:pPr eaLnBrk="1" hangingPunct="1">
              <a:buFontTx/>
              <a:buChar char="-"/>
            </a:pPr>
            <a:r>
              <a:rPr lang="en-US" altLang="en-US" sz="1200" b="0">
                <a:solidFill>
                  <a:srgbClr val="336699"/>
                </a:solidFill>
                <a:latin typeface="Helvetica-Narrow" charset="0"/>
              </a:rPr>
              <a:t>Sensing</a:t>
            </a:r>
          </a:p>
          <a:p>
            <a:pPr eaLnBrk="1" hangingPunct="1"/>
            <a:r>
              <a:rPr lang="en-US" altLang="en-US" sz="1200" b="0">
                <a:solidFill>
                  <a:srgbClr val="002E5C"/>
                </a:solidFill>
                <a:latin typeface="Helvetica-Narrow" charset="0"/>
              </a:rPr>
              <a:t>Summary</a:t>
            </a:r>
          </a:p>
          <a:p>
            <a:pPr eaLnBrk="1" hangingPunct="1"/>
            <a:endParaRPr lang="en-US" altLang="en-US" sz="1200" b="0">
              <a:solidFill>
                <a:srgbClr val="002E5C"/>
              </a:solidFill>
              <a:latin typeface="Helvetica-Narrow" charset="0"/>
            </a:endParaRPr>
          </a:p>
          <a:p>
            <a:pPr eaLnBrk="1" hangingPunct="1"/>
            <a:endParaRPr lang="en-US" altLang="en-US" sz="1600" b="0">
              <a:solidFill>
                <a:srgbClr val="002E5C"/>
              </a:solidFill>
              <a:latin typeface="Helvetica-Narrow"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cs typeface="+mj-cs"/>
              </a:rPr>
              <a:t>SLAM</a:t>
            </a:r>
          </a:p>
        </p:txBody>
      </p:sp>
      <p:sp>
        <p:nvSpPr>
          <p:cNvPr id="3" name="Content Placeholder 2"/>
          <p:cNvSpPr>
            <a:spLocks noGrp="1"/>
          </p:cNvSpPr>
          <p:nvPr>
            <p:ph idx="1"/>
          </p:nvPr>
        </p:nvSpPr>
        <p:spPr/>
        <p:txBody>
          <a:bodyPr/>
          <a:lstStyle/>
          <a:p>
            <a:pPr eaLnBrk="1" hangingPunct="1"/>
            <a:r>
              <a:rPr lang="en-US" altLang="en-US" sz="2000"/>
              <a:t>Why is this a problem- can’t you just use GPS or some sort of RFID beacons?</a:t>
            </a:r>
          </a:p>
          <a:p>
            <a:pPr lvl="1" eaLnBrk="1" hangingPunct="1"/>
            <a:r>
              <a:rPr lang="en-US" altLang="en-US" sz="1800"/>
              <a:t>GPS is only for outdoors, RFID beacons for indoor encounter transmission problems</a:t>
            </a:r>
          </a:p>
          <a:p>
            <a:pPr eaLnBrk="1" hangingPunct="1"/>
            <a:r>
              <a:rPr lang="en-US" altLang="en-US" sz="2000"/>
              <a:t>How can you simultaneously map the world and be sure where you are?</a:t>
            </a:r>
          </a:p>
          <a:p>
            <a:pPr lvl="1" eaLnBrk="1" hangingPunct="1"/>
            <a:r>
              <a:rPr lang="en-US" altLang="en-US" sz="1800"/>
              <a:t>You can use probabilistic methods to be reasonably certain where you are </a:t>
            </a:r>
          </a:p>
          <a:p>
            <a:pPr eaLnBrk="1" hangingPunct="1"/>
            <a:r>
              <a:rPr lang="en-US" altLang="en-US" sz="2000"/>
              <a:t>How do you explore new areas efficiently or at least consistently?</a:t>
            </a:r>
          </a:p>
          <a:p>
            <a:pPr lvl="1" eaLnBrk="1" hangingPunct="1"/>
            <a:r>
              <a:rPr lang="en-US" altLang="en-US" sz="1800"/>
              <a:t>Generally use some type of frontier-based exploration method</a:t>
            </a:r>
          </a:p>
          <a:p>
            <a:pPr eaLnBrk="1" hangingPunct="1"/>
            <a:r>
              <a:rPr lang="en-US" altLang="en-US" sz="2000"/>
              <a:t>What about labeling the map with objects and features or terrain?</a:t>
            </a:r>
          </a:p>
          <a:p>
            <a:pPr lvl="1" eaLnBrk="1" hangingPunct="1"/>
            <a:r>
              <a:rPr lang="en-US" altLang="en-US" sz="1800"/>
              <a:t>Adding semantics to a map is part of the symbol-ground problem or general recognition problem</a:t>
            </a:r>
          </a:p>
          <a:p>
            <a:pPr lvl="1" eaLnBrk="1" hangingPunct="1"/>
            <a:r>
              <a:rPr lang="en-US" altLang="en-US" sz="1800"/>
              <a:t>Some work has been done in terrain labeling but not a lot. </a:t>
            </a:r>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Times New Roman" charset="0"/>
                <a:ea typeface="ＭＳ Ｐゴシック" charset="-128"/>
              </a:defRPr>
            </a:lvl1pPr>
            <a:lvl2pPr marL="742950" indent="-285750" eaLnBrk="0" hangingPunct="0">
              <a:defRPr sz="2400" b="1">
                <a:solidFill>
                  <a:schemeClr val="tx1"/>
                </a:solidFill>
                <a:latin typeface="Times New Roman" charset="0"/>
                <a:ea typeface="ＭＳ Ｐゴシック" charset="-128"/>
              </a:defRPr>
            </a:lvl2pPr>
            <a:lvl3pPr marL="1143000" indent="-228600" eaLnBrk="0" hangingPunct="0">
              <a:defRPr sz="2400" b="1">
                <a:solidFill>
                  <a:schemeClr val="tx1"/>
                </a:solidFill>
                <a:latin typeface="Times New Roman" charset="0"/>
                <a:ea typeface="ＭＳ Ｐゴシック" charset="-128"/>
              </a:defRPr>
            </a:lvl3pPr>
            <a:lvl4pPr marL="1600200" indent="-228600" eaLnBrk="0" hangingPunct="0">
              <a:defRPr sz="2400" b="1">
                <a:solidFill>
                  <a:schemeClr val="tx1"/>
                </a:solidFill>
                <a:latin typeface="Times New Roman" charset="0"/>
                <a:ea typeface="ＭＳ Ｐゴシック" charset="-128"/>
              </a:defRPr>
            </a:lvl4pPr>
            <a:lvl5pPr marL="2057400" indent="-228600" eaLnBrk="0" hangingPunct="0">
              <a:defRPr sz="24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128"/>
              </a:defRPr>
            </a:lvl9pPr>
          </a:lstStyle>
          <a:p>
            <a:pPr eaLnBrk="1" hangingPunct="1"/>
            <a:fld id="{FC9D3CB9-CE38-4246-8997-E0649E4642FC}" type="slidenum">
              <a:rPr lang="en-US" altLang="en-US" sz="1400" b="0">
                <a:solidFill>
                  <a:srgbClr val="A8CDF6"/>
                </a:solidFill>
              </a:rPr>
              <a:pPr eaLnBrk="1" hangingPunct="1"/>
              <a:t>50</a:t>
            </a:fld>
            <a:endParaRPr lang="en-US" altLang="en-US" sz="1400" b="0">
              <a:solidFill>
                <a:srgbClr val="A8CDF6"/>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Default Design">
  <a:themeElements>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2572</TotalTime>
  <Words>2977</Words>
  <Application>Microsoft Macintosh PowerPoint</Application>
  <PresentationFormat>On-screen Show (4:3)</PresentationFormat>
  <Paragraphs>904</Paragraphs>
  <Slides>50</Slides>
  <Notes>50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Times New Roman</vt:lpstr>
      <vt:lpstr>ＭＳ Ｐゴシック</vt:lpstr>
      <vt:lpstr>Arial</vt:lpstr>
      <vt:lpstr>Helvetica-Narrow</vt:lpstr>
      <vt:lpstr>Symbol</vt:lpstr>
      <vt:lpstr>Default Design</vt:lpstr>
      <vt:lpstr>Localization, Mapping, Exploration</vt:lpstr>
      <vt:lpstr>Specific Learning Objectives</vt:lpstr>
      <vt:lpstr>Outline</vt:lpstr>
      <vt:lpstr>Navigation</vt:lpstr>
      <vt:lpstr>Localization</vt:lpstr>
      <vt:lpstr>Localization (Position Estimation)</vt:lpstr>
      <vt:lpstr>Localization Problems</vt:lpstr>
      <vt:lpstr>Indoors: Why Odometry is Insufficient</vt:lpstr>
      <vt:lpstr>Outdoors: GPS isn’t Perfect</vt:lpstr>
      <vt:lpstr>GPS Errors</vt:lpstr>
      <vt:lpstr>3 Types of Localization</vt:lpstr>
      <vt:lpstr>3 Types of Localization is not the same as localization algorithms</vt:lpstr>
      <vt:lpstr>Two Approaches</vt:lpstr>
      <vt:lpstr>Feature-Based Algorithms</vt:lpstr>
      <vt:lpstr>PowerPoint Presentation</vt:lpstr>
      <vt:lpstr>How Would You Compute This?</vt:lpstr>
      <vt:lpstr>Impact of Errors on Prediction</vt:lpstr>
      <vt:lpstr>EKF Example</vt:lpstr>
      <vt:lpstr>2 Iconic Methods</vt:lpstr>
      <vt:lpstr>PowerPoint Presentation</vt:lpstr>
      <vt:lpstr>2 Iconic Methods</vt:lpstr>
      <vt:lpstr>PowerPoint Presentation</vt:lpstr>
      <vt:lpstr>Static v. Dynamic Environments</vt:lpstr>
      <vt:lpstr>Summary</vt:lpstr>
      <vt:lpstr>MAPPING</vt:lpstr>
      <vt:lpstr>Navigation</vt:lpstr>
      <vt:lpstr>SLAM</vt:lpstr>
      <vt:lpstr>Rao-Blackwellized Filtering</vt:lpstr>
      <vt:lpstr>Rao-Blackwellized Filtering (Fox)</vt:lpstr>
      <vt:lpstr>Exploration</vt:lpstr>
      <vt:lpstr>Exploration</vt:lpstr>
      <vt:lpstr>Frontier Based Exploration</vt:lpstr>
      <vt:lpstr>GVG</vt:lpstr>
      <vt:lpstr>Keeps moving, ignores areas hard to get to</vt:lpstr>
      <vt:lpstr>Reaches deadend at 9, backtracks</vt:lpstr>
      <vt:lpstr>Goes back and catches missing areas</vt:lpstr>
      <vt:lpstr>Discussion of Exploration</vt:lpstr>
      <vt:lpstr>Semantic world knowledge </vt:lpstr>
      <vt:lpstr>Saphira Architecture</vt:lpstr>
      <vt:lpstr>Saphira and LPS </vt:lpstr>
      <vt:lpstr>PowerPoint Presentation</vt:lpstr>
      <vt:lpstr>Symbol-Grounding Problem</vt:lpstr>
      <vt:lpstr>Spatial World Knowledge</vt:lpstr>
      <vt:lpstr>Terrain</vt:lpstr>
      <vt:lpstr>Components of a Terrain Map US Army Field Manual FM5-33 Terrain Analysis</vt:lpstr>
      <vt:lpstr>DTED Maps</vt:lpstr>
      <vt:lpstr>Redux: Navigation</vt:lpstr>
      <vt:lpstr>NHC Navigation Planning</vt:lpstr>
      <vt:lpstr>Summary</vt:lpstr>
      <vt:lpstr>SLAM</vt:lpstr>
    </vt:vector>
  </TitlesOfParts>
  <Company>Robin Murphy</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Objectives</dc:title>
  <cp:lastModifiedBy>Microsoft Office User</cp:lastModifiedBy>
  <cp:revision>16</cp:revision>
  <dcterms:modified xsi:type="dcterms:W3CDTF">2019-11-01T02:02:56Z</dcterms:modified>
</cp:coreProperties>
</file>