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56" r:id="rId2"/>
    <p:sldId id="259" r:id="rId3"/>
    <p:sldId id="320" r:id="rId4"/>
    <p:sldId id="321" r:id="rId5"/>
    <p:sldId id="322" r:id="rId6"/>
    <p:sldId id="295" r:id="rId7"/>
    <p:sldId id="294" r:id="rId8"/>
    <p:sldId id="307" r:id="rId9"/>
    <p:sldId id="312" r:id="rId10"/>
    <p:sldId id="315" r:id="rId11"/>
    <p:sldId id="313" r:id="rId12"/>
    <p:sldId id="314" r:id="rId13"/>
    <p:sldId id="316" r:id="rId14"/>
    <p:sldId id="317" r:id="rId15"/>
    <p:sldId id="318" r:id="rId16"/>
    <p:sldId id="319" r:id="rId17"/>
    <p:sldId id="323" r:id="rId18"/>
    <p:sldId id="324" r:id="rId19"/>
    <p:sldId id="258" r:id="rId20"/>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021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4170" autoAdjust="0"/>
  </p:normalViewPr>
  <p:slideViewPr>
    <p:cSldViewPr snapToGrid="0" snapToObjects="1">
      <p:cViewPr varScale="1">
        <p:scale>
          <a:sx n="87" d="100"/>
          <a:sy n="87" d="100"/>
        </p:scale>
        <p:origin x="102" y="606"/>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A88F70-00C8-406D-B6C4-77F652543B19}" type="datetimeFigureOut">
              <a:rPr lang="en-US" smtClean="0"/>
              <a:t>6/4/2019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6FB265-B287-42FF-AF96-39D5C933469F}" type="slidenum">
              <a:rPr lang="en-US" smtClean="0"/>
              <a:t>‹#›</a:t>
            </a:fld>
            <a:endParaRPr lang="en-US" dirty="0"/>
          </a:p>
        </p:txBody>
      </p:sp>
    </p:spTree>
    <p:extLst>
      <p:ext uri="{BB962C8B-B14F-4D97-AF65-F5344CB8AC3E}">
        <p14:creationId xmlns:p14="http://schemas.microsoft.com/office/powerpoint/2010/main" val="34767370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SSBSI Chapter 2</a:t>
            </a:r>
          </a:p>
        </p:txBody>
      </p:sp>
      <p:sp>
        <p:nvSpPr>
          <p:cNvPr id="4" name="Slide Number Placeholder 3"/>
          <p:cNvSpPr>
            <a:spLocks noGrp="1"/>
          </p:cNvSpPr>
          <p:nvPr>
            <p:ph type="sldNum" sz="quarter" idx="10"/>
          </p:nvPr>
        </p:nvSpPr>
        <p:spPr/>
        <p:txBody>
          <a:bodyPr/>
          <a:lstStyle/>
          <a:p>
            <a:fld id="{DA6FB265-B287-42FF-AF96-39D5C933469F}" type="slidenum">
              <a:rPr lang="en-US" smtClean="0"/>
              <a:t>1</a:t>
            </a:fld>
            <a:endParaRPr lang="en-US" dirty="0"/>
          </a:p>
        </p:txBody>
      </p:sp>
    </p:spTree>
    <p:extLst>
      <p:ext uri="{BB962C8B-B14F-4D97-AF65-F5344CB8AC3E}">
        <p14:creationId xmlns:p14="http://schemas.microsoft.com/office/powerpoint/2010/main" val="22057861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6FB265-B287-42FF-AF96-39D5C933469F}" type="slidenum">
              <a:rPr lang="en-US" smtClean="0"/>
              <a:t>2</a:t>
            </a:fld>
            <a:endParaRPr lang="en-US" dirty="0"/>
          </a:p>
        </p:txBody>
      </p:sp>
    </p:spTree>
    <p:extLst>
      <p:ext uri="{BB962C8B-B14F-4D97-AF65-F5344CB8AC3E}">
        <p14:creationId xmlns:p14="http://schemas.microsoft.com/office/powerpoint/2010/main" val="40943335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There are lots of very smart people doing fascinating work on cryptographic voting protocols. We should be funding and encouraging them and doing all our elections with paper ballots until everyone currently working in that field has retired.</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XKCD has so many good comics that reference software and security.  Find your favorite (doesn’t even have to be XKCD) and post it to Piazza.</a:t>
            </a:r>
            <a:endParaRPr lang="en-US" dirty="0"/>
          </a:p>
        </p:txBody>
      </p:sp>
      <p:sp>
        <p:nvSpPr>
          <p:cNvPr id="4" name="Slide Number Placeholder 3"/>
          <p:cNvSpPr>
            <a:spLocks noGrp="1"/>
          </p:cNvSpPr>
          <p:nvPr>
            <p:ph type="sldNum" sz="quarter" idx="5"/>
          </p:nvPr>
        </p:nvSpPr>
        <p:spPr/>
        <p:txBody>
          <a:bodyPr/>
          <a:lstStyle/>
          <a:p>
            <a:fld id="{DA6FB265-B287-42FF-AF96-39D5C933469F}" type="slidenum">
              <a:rPr lang="en-US" smtClean="0"/>
              <a:t>3</a:t>
            </a:fld>
            <a:endParaRPr lang="en-US" dirty="0"/>
          </a:p>
        </p:txBody>
      </p:sp>
    </p:spTree>
    <p:extLst>
      <p:ext uri="{BB962C8B-B14F-4D97-AF65-F5344CB8AC3E}">
        <p14:creationId xmlns:p14="http://schemas.microsoft.com/office/powerpoint/2010/main" val="22254276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example of insecure design.</a:t>
            </a:r>
          </a:p>
          <a:p>
            <a:r>
              <a:rPr lang="en-US" dirty="0"/>
              <a:t>Also an example </a:t>
            </a:r>
            <a:r>
              <a:rPr lang="en-US"/>
              <a:t>of compromise recording.</a:t>
            </a:r>
            <a:endParaRPr lang="en-US" dirty="0"/>
          </a:p>
        </p:txBody>
      </p:sp>
      <p:sp>
        <p:nvSpPr>
          <p:cNvPr id="4" name="Slide Number Placeholder 3"/>
          <p:cNvSpPr>
            <a:spLocks noGrp="1"/>
          </p:cNvSpPr>
          <p:nvPr>
            <p:ph type="sldNum" sz="quarter" idx="5"/>
          </p:nvPr>
        </p:nvSpPr>
        <p:spPr/>
        <p:txBody>
          <a:bodyPr/>
          <a:lstStyle/>
          <a:p>
            <a:fld id="{DA6FB265-B287-42FF-AF96-39D5C933469F}" type="slidenum">
              <a:rPr lang="en-US" smtClean="0"/>
              <a:t>4</a:t>
            </a:fld>
            <a:endParaRPr lang="en-US" dirty="0"/>
          </a:p>
        </p:txBody>
      </p:sp>
    </p:spTree>
    <p:extLst>
      <p:ext uri="{BB962C8B-B14F-4D97-AF65-F5344CB8AC3E}">
        <p14:creationId xmlns:p14="http://schemas.microsoft.com/office/powerpoint/2010/main" val="4580742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MUCH easier said than done.</a:t>
            </a:r>
          </a:p>
          <a:p>
            <a:r>
              <a:rPr lang="en-US" dirty="0"/>
              <a:t>	in fact, you should assume your system IS hackable and protect it even during an attack </a:t>
            </a:r>
            <a:r>
              <a:rPr lang="en-US" dirty="0">
                <a:sym typeface="Wingdings" panose="05000000000000000000" pitchFamily="2" charset="2"/>
              </a:rPr>
              <a:t> defense in depth</a:t>
            </a:r>
          </a:p>
          <a:p>
            <a:endParaRPr lang="en-US" dirty="0">
              <a:sym typeface="Wingdings" panose="05000000000000000000" pitchFamily="2" charset="2"/>
            </a:endParaRPr>
          </a:p>
          <a:p>
            <a:r>
              <a:rPr lang="en-US" dirty="0">
                <a:sym typeface="Wingdings" panose="05000000000000000000" pitchFamily="2" charset="2"/>
              </a:rPr>
              <a:t>@</a:t>
            </a:r>
            <a:r>
              <a:rPr lang="en-US" dirty="0" err="1">
                <a:sym typeface="Wingdings" panose="05000000000000000000" pitchFamily="2" charset="2"/>
              </a:rPr>
              <a:t>DeepakChopra’s</a:t>
            </a:r>
            <a:r>
              <a:rPr lang="en-US" dirty="0">
                <a:sym typeface="Wingdings" panose="05000000000000000000" pitchFamily="2" charset="2"/>
              </a:rPr>
              <a:t> reply is equally, if not more, asinine. “it’s still hackable to those who created it”</a:t>
            </a:r>
          </a:p>
          <a:p>
            <a:r>
              <a:rPr lang="en-US" dirty="0">
                <a:sym typeface="Wingdings" panose="05000000000000000000" pitchFamily="2" charset="2"/>
              </a:rPr>
              <a:t>	if they did their job well, then… just, no.  Most </a:t>
            </a:r>
            <a:r>
              <a:rPr lang="en-US" dirty="0" err="1">
                <a:sym typeface="Wingdings" panose="05000000000000000000" pitchFamily="2" charset="2"/>
              </a:rPr>
              <a:t>devs</a:t>
            </a:r>
            <a:r>
              <a:rPr lang="en-US" dirty="0">
                <a:sym typeface="Wingdings" panose="05000000000000000000" pitchFamily="2" charset="2"/>
              </a:rPr>
              <a:t> can’t hack their own stuff, but that has never stopped others from finding vulnerabilities.</a:t>
            </a:r>
            <a:endParaRPr lang="en-US" dirty="0"/>
          </a:p>
        </p:txBody>
      </p:sp>
      <p:sp>
        <p:nvSpPr>
          <p:cNvPr id="4" name="Slide Number Placeholder 3"/>
          <p:cNvSpPr>
            <a:spLocks noGrp="1"/>
          </p:cNvSpPr>
          <p:nvPr>
            <p:ph type="sldNum" sz="quarter" idx="5"/>
          </p:nvPr>
        </p:nvSpPr>
        <p:spPr/>
        <p:txBody>
          <a:bodyPr/>
          <a:lstStyle/>
          <a:p>
            <a:fld id="{DA6FB265-B287-42FF-AF96-39D5C933469F}" type="slidenum">
              <a:rPr lang="en-US" smtClean="0"/>
              <a:t>5</a:t>
            </a:fld>
            <a:endParaRPr lang="en-US" dirty="0"/>
          </a:p>
        </p:txBody>
      </p:sp>
    </p:spTree>
    <p:extLst>
      <p:ext uri="{BB962C8B-B14F-4D97-AF65-F5344CB8AC3E}">
        <p14:creationId xmlns:p14="http://schemas.microsoft.com/office/powerpoint/2010/main" val="16258116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E1A5C3-3EA9-4F59-9980-2B9DF819F887}" type="slidenum">
              <a:rPr lang="en-US" altLang="en-US"/>
              <a:pPr/>
              <a:t>6</a:t>
            </a:fld>
            <a:endParaRPr lang="en-US" altLang="en-US"/>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p:txBody>
          <a:bodyPr/>
          <a:lstStyle/>
          <a:p>
            <a:r>
              <a:rPr lang="en-US" altLang="en-US" dirty="0"/>
              <a:t>The design principles are rooted in simplicity and restrictiveness.</a:t>
            </a:r>
          </a:p>
          <a:p>
            <a:r>
              <a:rPr lang="en-US" altLang="en-US" dirty="0"/>
              <a:t>Simplicity lies on many levels. The basic idea is that simpler things have fewer components, so less can go wrong. Further, there are fewer interfaces, so there are fewer subjects communicating through the interfaces that can be inconsistent. Finally, they are easier to check, since the mechanism is not complex, and therefore easier to understand. There is also less to check.</a:t>
            </a:r>
          </a:p>
          <a:p>
            <a:r>
              <a:rPr lang="en-US" altLang="en-US" dirty="0"/>
              <a:t>Restriction minimizes the number and types of interactions between the subject and other subjects. In some (MIL/GOV) circles, an example is the “need to know” principle: only give the subject access to the information it needs to complete its task. It also should only be able to release information when required to by its goals. Note that this includes integrity, because by altering other subjects, the writer can communicate information (e.g. covert channels).</a:t>
            </a:r>
          </a:p>
        </p:txBody>
      </p:sp>
    </p:spTree>
    <p:extLst>
      <p:ext uri="{BB962C8B-B14F-4D97-AF65-F5344CB8AC3E}">
        <p14:creationId xmlns:p14="http://schemas.microsoft.com/office/powerpoint/2010/main" val="640878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Saltzer</a:t>
            </a:r>
            <a:r>
              <a:rPr lang="en-US" dirty="0"/>
              <a:t> and Schroeder's design principles are design principles enumerated by Jerome </a:t>
            </a:r>
            <a:r>
              <a:rPr lang="en-US" dirty="0" err="1"/>
              <a:t>Saltzer</a:t>
            </a:r>
            <a:r>
              <a:rPr lang="en-US" dirty="0"/>
              <a:t> and Michael Schroeder in their 1975 article The Protection of Information in Computer Systems, that from their experience are important for the design of secure software systems.</a:t>
            </a:r>
          </a:p>
          <a:p>
            <a:endParaRPr lang="en-US" dirty="0"/>
          </a:p>
          <a:p>
            <a:r>
              <a:rPr lang="en-US" dirty="0"/>
              <a:t>Fun example of not fail-safe default: Christmas classic movie “Diehard”. Hans Gruber and the Vault. Last stage is EM lock.  Power cut, vault unlocked. Bad design!</a:t>
            </a:r>
          </a:p>
        </p:txBody>
      </p:sp>
      <p:sp>
        <p:nvSpPr>
          <p:cNvPr id="4" name="Slide Number Placeholder 3"/>
          <p:cNvSpPr>
            <a:spLocks noGrp="1"/>
          </p:cNvSpPr>
          <p:nvPr>
            <p:ph type="sldNum" sz="quarter" idx="10"/>
          </p:nvPr>
        </p:nvSpPr>
        <p:spPr/>
        <p:txBody>
          <a:bodyPr/>
          <a:lstStyle/>
          <a:p>
            <a:fld id="{DA6FB265-B287-42FF-AF96-39D5C933469F}" type="slidenum">
              <a:rPr lang="en-US" smtClean="0"/>
              <a:t>7</a:t>
            </a:fld>
            <a:endParaRPr lang="en-US"/>
          </a:p>
        </p:txBody>
      </p:sp>
    </p:spTree>
    <p:extLst>
      <p:ext uri="{BB962C8B-B14F-4D97-AF65-F5344CB8AC3E}">
        <p14:creationId xmlns:p14="http://schemas.microsoft.com/office/powerpoint/2010/main" val="10490184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Security is risk management</a:t>
            </a:r>
          </a:p>
        </p:txBody>
      </p:sp>
      <p:sp>
        <p:nvSpPr>
          <p:cNvPr id="4" name="Slide Number Placeholder 3"/>
          <p:cNvSpPr>
            <a:spLocks noGrp="1"/>
          </p:cNvSpPr>
          <p:nvPr>
            <p:ph type="sldNum" sz="quarter" idx="10"/>
          </p:nvPr>
        </p:nvSpPr>
        <p:spPr/>
        <p:txBody>
          <a:bodyPr/>
          <a:lstStyle/>
          <a:p>
            <a:fld id="{DA6FB265-B287-42FF-AF96-39D5C933469F}" type="slidenum">
              <a:rPr lang="en-US" smtClean="0"/>
              <a:t>8</a:t>
            </a:fld>
            <a:endParaRPr lang="en-US"/>
          </a:p>
        </p:txBody>
      </p:sp>
    </p:spTree>
    <p:extLst>
      <p:ext uri="{BB962C8B-B14F-4D97-AF65-F5344CB8AC3E}">
        <p14:creationId xmlns:p14="http://schemas.microsoft.com/office/powerpoint/2010/main" val="37728287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EF08790-D0E7-4473-B5B2-3F404D4F4C35}" type="slidenum">
              <a:rPr lang="en-US" altLang="en-US"/>
              <a:pPr/>
              <a:t>9</a:t>
            </a:fld>
            <a:endParaRPr lang="en-US" altLang="en-US"/>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r>
              <a:rPr lang="en-US" altLang="en-US" dirty="0"/>
              <a:t>This is an example of restriction. Key concepts are:</a:t>
            </a:r>
          </a:p>
          <a:p>
            <a:pPr>
              <a:buFontTx/>
              <a:buChar char="•"/>
            </a:pPr>
            <a:r>
              <a:rPr lang="en-US" altLang="en-US" dirty="0"/>
              <a:t>Function: what is the task, and what is the minimal set of rights needed? “Minimal” here means that if the right is not present, the task cannot be performed. A good example is a UNIX network server that needs access to a port below 1024 (this access requires root).</a:t>
            </a:r>
          </a:p>
          <a:p>
            <a:pPr>
              <a:buFontTx/>
              <a:buChar char="•"/>
            </a:pPr>
            <a:r>
              <a:rPr lang="en-US" altLang="en-US" dirty="0"/>
              <a:t>Rights being added, discarded: if the task requires privileges for only one action, then the privileges should be added before the action and then removed. Going back to the UNIX network server, if the server need not act as root (for example, an SMTP server), then drop the root privileges immediately after the port is opened.</a:t>
            </a:r>
          </a:p>
          <a:p>
            <a:r>
              <a:rPr lang="en-US" altLang="en-US" dirty="0"/>
              <a:t>The protection domain statement emphasizes the other two.  Protection domain is the set of things which NEED to be secure – i.e. trusted computing base.</a:t>
            </a:r>
          </a:p>
        </p:txBody>
      </p:sp>
    </p:spTree>
    <p:extLst>
      <p:ext uri="{BB962C8B-B14F-4D97-AF65-F5344CB8AC3E}">
        <p14:creationId xmlns:p14="http://schemas.microsoft.com/office/powerpoint/2010/main" val="2508122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2201BA-ED0F-47EC-A70E-2DA4A7B3D295}" type="slidenum">
              <a:rPr lang="en-US" altLang="en-US"/>
              <a:pPr/>
              <a:t>10</a:t>
            </a:fld>
            <a:endParaRPr lang="en-US" altLang="en-US"/>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p:txBody>
          <a:bodyPr/>
          <a:lstStyle/>
          <a:p>
            <a:r>
              <a:rPr lang="en-US" altLang="en-US" dirty="0"/>
              <a:t>A common reason for relaxing this one is efficiency: if you do lots of accesses, the checks will slow you down substantially. It’s not clear if that is really true, though.</a:t>
            </a:r>
          </a:p>
          <a:p>
            <a:r>
              <a:rPr lang="en-US" altLang="en-US" dirty="0"/>
              <a:t>	other common reasons: lazy or ignorant</a:t>
            </a:r>
          </a:p>
          <a:p>
            <a:r>
              <a:rPr lang="en-US" altLang="en-US" dirty="0"/>
              <a:t>Exercise: Have a process open a UNIX file for reading. From the shell, delete the read permissions that allow the process to read the file. Then have the process read from the open file. The process can do so. This shows the check is done at the open. If you want to be sure, have the process close the file. Then have the process try to reopen the file for reading. This open will fail.</a:t>
            </a:r>
          </a:p>
          <a:p>
            <a:r>
              <a:rPr lang="en-US" altLang="en-US" dirty="0"/>
              <a:t>Note that UNIX systems fail to enforce this principle to </a:t>
            </a:r>
            <a:r>
              <a:rPr lang="en-US" altLang="en-US" i="1" dirty="0"/>
              <a:t>any</a:t>
            </a:r>
            <a:r>
              <a:rPr lang="en-US" altLang="en-US" dirty="0"/>
              <a:t> degree on a </a:t>
            </a:r>
            <a:r>
              <a:rPr lang="en-US" altLang="en-US" dirty="0" err="1"/>
              <a:t>superuser</a:t>
            </a:r>
            <a:r>
              <a:rPr lang="en-US" altLang="en-US" dirty="0"/>
              <a:t> process, where access permissions are not even checked for an open! This is why people create management accounts (more properly, role accounts) like </a:t>
            </a:r>
            <a:r>
              <a:rPr lang="en-US" altLang="en-US" i="1" dirty="0"/>
              <a:t>bin</a:t>
            </a:r>
            <a:r>
              <a:rPr lang="en-US" altLang="en-US" dirty="0"/>
              <a:t> or </a:t>
            </a:r>
            <a:r>
              <a:rPr lang="en-US" altLang="en-US" i="1" dirty="0"/>
              <a:t>mail</a:t>
            </a:r>
            <a:r>
              <a:rPr lang="en-US" altLang="en-US" dirty="0"/>
              <a:t>: by restricting processes to those accounts, so access control checking applies. It also is an application of the principle of least privilege.</a:t>
            </a:r>
          </a:p>
          <a:p>
            <a:endParaRPr lang="en-US" altLang="en-US" dirty="0"/>
          </a:p>
          <a:p>
            <a:r>
              <a:rPr lang="en-US" altLang="en-US" dirty="0"/>
              <a:t>This principle is a primary underpinning for secure systems.</a:t>
            </a:r>
          </a:p>
        </p:txBody>
      </p:sp>
    </p:spTree>
    <p:extLst>
      <p:ext uri="{BB962C8B-B14F-4D97-AF65-F5344CB8AC3E}">
        <p14:creationId xmlns:p14="http://schemas.microsoft.com/office/powerpoint/2010/main" val="39849027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B776AD6-E8F2-4667-8196-C7AEADFC02E8}" type="slidenum">
              <a:rPr lang="en-US" altLang="en-US"/>
              <a:pPr/>
              <a:t>11</a:t>
            </a:fld>
            <a:endParaRPr lang="en-US" altLang="en-US"/>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p:txBody>
          <a:bodyPr/>
          <a:lstStyle/>
          <a:p>
            <a:r>
              <a:rPr lang="en-US" altLang="en-US" dirty="0"/>
              <a:t>The first is well-known. Add rights explicitly; set everything to deny, and add back. This follows the Principle of Least Privilege. You see a variation when writing code that has security considerations. If you take untrusted data (such as input) that may contain meta-characters. The rule of thumb is to specify the LEGAL characters, and discard all others, rather than to specify the ILLEGAL characters and discard them. </a:t>
            </a:r>
          </a:p>
          <a:p>
            <a:r>
              <a:rPr lang="en-US" altLang="en-US" dirty="0"/>
              <a:t>The second is often overlooked, but goes to the meaning of “fail safe”: if something fails, the system is still safe. Failure should never change the security state of the system. Hence, if an action fails, the system should be as secure as if the action never took place.</a:t>
            </a:r>
          </a:p>
        </p:txBody>
      </p:sp>
    </p:spTree>
    <p:extLst>
      <p:ext uri="{BB962C8B-B14F-4D97-AF65-F5344CB8AC3E}">
        <p14:creationId xmlns:p14="http://schemas.microsoft.com/office/powerpoint/2010/main" val="35254667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A724F08-877C-4D7A-B642-DF4D3C98E907}" type="slidenum">
              <a:rPr lang="en-US" altLang="en-US"/>
              <a:pPr/>
              <a:t>12</a:t>
            </a:fld>
            <a:endParaRPr lang="en-US" altLang="en-US"/>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p:txBody>
          <a:bodyPr/>
          <a:lstStyle/>
          <a:p>
            <a:r>
              <a:rPr lang="en-US" altLang="en-US" dirty="0"/>
              <a:t>KISS principle: “Keep It Simple, Stupid”</a:t>
            </a:r>
          </a:p>
          <a:p>
            <a:r>
              <a:rPr lang="en-US" altLang="en-US" dirty="0"/>
              <a:t>Simplicity refers to all dimensions: design, implementation, operation, interaction with other components, even in specification. The toolkit philosophy of the UNIX system is excellent here; each tool is designed and implemented to perform a single task. The tools are then put together. This allows the checking of each component, and then their interfaces. It is conceptually much less complex than examining the unit as a whole. The key, though, is to define </a:t>
            </a:r>
            <a:r>
              <a:rPr lang="en-US" altLang="en-US" i="1" dirty="0"/>
              <a:t>all</a:t>
            </a:r>
            <a:r>
              <a:rPr lang="en-US" altLang="en-US" dirty="0"/>
              <a:t> interfaces </a:t>
            </a:r>
            <a:r>
              <a:rPr lang="en-US" altLang="en-US" i="1" dirty="0"/>
              <a:t>completely</a:t>
            </a:r>
            <a:r>
              <a:rPr lang="en-US" altLang="en-US" dirty="0"/>
              <a:t> (for example, environment variables and global variables as well as parameter lists).</a:t>
            </a:r>
          </a:p>
          <a:p>
            <a:endParaRPr lang="en-US" altLang="en-US" dirty="0"/>
          </a:p>
        </p:txBody>
      </p:sp>
    </p:spTree>
    <p:extLst>
      <p:ext uri="{BB962C8B-B14F-4D97-AF65-F5344CB8AC3E}">
        <p14:creationId xmlns:p14="http://schemas.microsoft.com/office/powerpoint/2010/main" val="40486794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FA7A4-60AB-4E85-8FE4-DFEF9D35E8F4}" type="slidenum">
              <a:rPr lang="en-US" altLang="en-US"/>
              <a:pPr/>
              <a:t>13</a:t>
            </a:fld>
            <a:endParaRPr lang="en-US" altLang="en-US"/>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p:txBody>
          <a:bodyPr/>
          <a:lstStyle/>
          <a:p>
            <a:r>
              <a:rPr lang="en-US" altLang="en-US" dirty="0"/>
              <a:t>Note that source code need not be available to meet this principle. It simply says that your security cannot depend upon your design being a secret. Secrecy can enhance the security, but if the design becomes exposed, the security of the mechanism cannot be affected.</a:t>
            </a:r>
          </a:p>
          <a:p>
            <a:r>
              <a:rPr lang="en-US" altLang="en-US" dirty="0"/>
              <a:t>The problem is that people are very good at finding out what secrets protect you. They may figure it out from the way the system works, or from reverse engineering the interface or system, or by more prosaic techniques such as dumpster diving.</a:t>
            </a:r>
          </a:p>
          <a:p>
            <a:r>
              <a:rPr lang="en-US" altLang="en-US" dirty="0"/>
              <a:t>This principle does not speak to secrets not involving design or implementation. For example, you can keep crypto keys and passwords secret.</a:t>
            </a:r>
          </a:p>
          <a:p>
            <a:endParaRPr lang="en-US" altLang="en-US" dirty="0"/>
          </a:p>
          <a:p>
            <a:endParaRPr lang="en-US" altLang="en-US" dirty="0"/>
          </a:p>
        </p:txBody>
      </p:sp>
    </p:spTree>
    <p:extLst>
      <p:ext uri="{BB962C8B-B14F-4D97-AF65-F5344CB8AC3E}">
        <p14:creationId xmlns:p14="http://schemas.microsoft.com/office/powerpoint/2010/main" val="5123664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2C30FB0-545A-4982-A6F6-3DAD26FD222C}" type="slidenum">
              <a:rPr lang="en-US" altLang="en-US"/>
              <a:pPr/>
              <a:t>14</a:t>
            </a:fld>
            <a:endParaRPr lang="en-US" altLang="en-US"/>
          </a:p>
        </p:txBody>
      </p:sp>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p:txBody>
          <a:bodyPr/>
          <a:lstStyle/>
          <a:p>
            <a:r>
              <a:rPr lang="en-US" altLang="en-US" dirty="0"/>
              <a:t>You need to meet more than one condition to gain access. Separation of duty says that the one who signs the checks cannot be the one who prints the checks because then a single person could steal money. To make that more difficult, the thief must compromise two people, not one.</a:t>
            </a:r>
          </a:p>
          <a:p>
            <a:r>
              <a:rPr lang="en-US" altLang="en-US" dirty="0"/>
              <a:t>This also provides a finer-grained control over a resource than a single condition.</a:t>
            </a:r>
          </a:p>
          <a:p>
            <a:r>
              <a:rPr lang="en-US" altLang="en-US" dirty="0"/>
              <a:t>Defense in depth: To get into a castle, you need to cross the moat, scale the walls, and drop down over the walls before you can get in. That is three barriers (conditions) that must be overcome (met).</a:t>
            </a:r>
          </a:p>
          <a:p>
            <a:r>
              <a:rPr lang="en-US" altLang="en-US" dirty="0"/>
              <a:t>	add more: moat + outer walls + inner walls + buildings + rooms inside buildings = 5 barriers</a:t>
            </a:r>
          </a:p>
          <a:p>
            <a:endParaRPr lang="en-US" altLang="en-US" dirty="0"/>
          </a:p>
        </p:txBody>
      </p:sp>
    </p:spTree>
    <p:extLst>
      <p:ext uri="{BB962C8B-B14F-4D97-AF65-F5344CB8AC3E}">
        <p14:creationId xmlns:p14="http://schemas.microsoft.com/office/powerpoint/2010/main" val="21066164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8C737B0-654C-43D5-A174-D0F3036EE21C}" type="slidenum">
              <a:rPr lang="en-US" altLang="en-US"/>
              <a:pPr/>
              <a:t>15</a:t>
            </a:fld>
            <a:endParaRPr lang="en-US" altLang="en-US"/>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p:txBody>
          <a:bodyPr/>
          <a:lstStyle/>
          <a:p>
            <a:r>
              <a:rPr lang="en-US" altLang="en-US" dirty="0"/>
              <a:t>Isolation prevents communication, and communication with something—another process or a resource—is necessary for a breach of security. Limit the communication, and you limit the damage. So, if two processes share a resource, by coordinating access, they can communicate by modulating access to the resource.</a:t>
            </a:r>
          </a:p>
          <a:p>
            <a:r>
              <a:rPr lang="en-US" altLang="en-US" dirty="0"/>
              <a:t>Examples: percent of CPU used. To send a 1 bit, the first process uses 75% of the CPU; to send a 0 bit, it uses 25% of the CPU. The other process sees how much of the CPU it can get and from that can tell what  the first process used, and hence is sending. Variations include filling disks, creating files with fixed names, and so forth.</a:t>
            </a:r>
          </a:p>
          <a:p>
            <a:r>
              <a:rPr lang="en-US" altLang="en-US" dirty="0"/>
              <a:t>Approaches to implementing this principle: isolate each process, via virtual machines or sandboxes (a sandbox is like a VM, but the isolation is not complete).</a:t>
            </a:r>
          </a:p>
        </p:txBody>
      </p:sp>
    </p:spTree>
    <p:extLst>
      <p:ext uri="{BB962C8B-B14F-4D97-AF65-F5344CB8AC3E}">
        <p14:creationId xmlns:p14="http://schemas.microsoft.com/office/powerpoint/2010/main" val="7720135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B16815-45BD-42FC-AF19-D7FB931BA9C1}" type="slidenum">
              <a:rPr lang="en-US" altLang="en-US"/>
              <a:pPr/>
              <a:t>16</a:t>
            </a:fld>
            <a:endParaRPr lang="en-US" altLang="en-US"/>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p:txBody>
          <a:bodyPr/>
          <a:lstStyle/>
          <a:p>
            <a:r>
              <a:rPr lang="en-US" altLang="en-US" dirty="0"/>
              <a:t>This recognizes the human element. General rules are:</a:t>
            </a:r>
          </a:p>
          <a:p>
            <a:pPr>
              <a:buFontTx/>
              <a:buChar char="•"/>
            </a:pPr>
            <a:r>
              <a:rPr lang="en-US" altLang="en-US" dirty="0"/>
              <a:t>Be clear in error messages. You don’t need to be detailed (e.g., did the user mistype the password or login name) but you do need to state the rules for using the mechanism (in the example, that the user must supply both password and login name).</a:t>
            </a:r>
          </a:p>
          <a:p>
            <a:pPr lvl="1">
              <a:buFontTx/>
              <a:buChar char="•"/>
            </a:pPr>
            <a:r>
              <a:rPr lang="en-US" altLang="en-US" dirty="0"/>
              <a:t>Don’t be too detailed.  “wrong password” tells attacker that they have a valid username.</a:t>
            </a:r>
          </a:p>
          <a:p>
            <a:pPr>
              <a:buFontTx/>
              <a:buChar char="•"/>
            </a:pPr>
            <a:r>
              <a:rPr lang="en-US" altLang="en-US" dirty="0"/>
              <a:t>Use (and compilation, installation, etc.) must be straightforward. It’s okay to have scripts or other aids to help here. But, for example, data types in the configuration file should either be obvious or explicitly stated. A “duration” field does not indicate if the period of time is to be expressed in hours, minutes, seconds, or something else, nor whether fractional units are allowed (a float) or not (an integer). The latter is actually a common bug. If duration is in minutes, then does “0.5” mean 30 seconds (as a float) or 0 seconds (as an integer)? If the latter, an error message should be given (“invalid type”).</a:t>
            </a:r>
          </a:p>
          <a:p>
            <a:pPr>
              <a:buFontTx/>
              <a:buChar char="•"/>
            </a:pPr>
            <a:r>
              <a:rPr lang="en-US" altLang="en-US" dirty="0"/>
              <a:t>This is usually interpreted as meaning the mechanism must not impose an onerous burden. Strictly speaking, passwords violate this rule (because it’s not as easy to access a resource by giving a password as accessing the resource without a password), but the password is considered a minimal burden. </a:t>
            </a:r>
          </a:p>
        </p:txBody>
      </p:sp>
    </p:spTree>
    <p:extLst>
      <p:ext uri="{BB962C8B-B14F-4D97-AF65-F5344CB8AC3E}">
        <p14:creationId xmlns:p14="http://schemas.microsoft.com/office/powerpoint/2010/main" val="21089413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factor = what is “enough” security? Threat model </a:t>
            </a:r>
            <a:r>
              <a:rPr lang="en-US" dirty="0">
                <a:sym typeface="Wingdings" panose="05000000000000000000" pitchFamily="2" charset="2"/>
              </a:rPr>
              <a:t> risk analysis / management</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best way to survive a polar bear attack is to take a friend that you can outrun.</a:t>
            </a:r>
          </a:p>
          <a:p>
            <a:endParaRPr lang="en-US" dirty="0"/>
          </a:p>
        </p:txBody>
      </p:sp>
      <p:sp>
        <p:nvSpPr>
          <p:cNvPr id="4" name="Slide Number Placeholder 3"/>
          <p:cNvSpPr>
            <a:spLocks noGrp="1"/>
          </p:cNvSpPr>
          <p:nvPr>
            <p:ph type="sldNum" sz="quarter" idx="5"/>
          </p:nvPr>
        </p:nvSpPr>
        <p:spPr/>
        <p:txBody>
          <a:bodyPr/>
          <a:lstStyle/>
          <a:p>
            <a:fld id="{DA6FB265-B287-42FF-AF96-39D5C933469F}" type="slidenum">
              <a:rPr lang="en-US" smtClean="0"/>
              <a:t>17</a:t>
            </a:fld>
            <a:endParaRPr lang="en-US" dirty="0"/>
          </a:p>
        </p:txBody>
      </p:sp>
    </p:spTree>
    <p:extLst>
      <p:ext uri="{BB962C8B-B14F-4D97-AF65-F5344CB8AC3E}">
        <p14:creationId xmlns:p14="http://schemas.microsoft.com/office/powerpoint/2010/main" val="31693765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Compromise recording = auditing</a:t>
            </a:r>
          </a:p>
          <a:p>
            <a:endParaRPr lang="en-US" dirty="0"/>
          </a:p>
          <a:p>
            <a:r>
              <a:rPr lang="en-US" dirty="0"/>
              <a:t>“It is sometimes suggested that mechanisms that reliably record that a compromise of information has occurred can be used in place of more elaborate mechanisms that completely prevent loss.”</a:t>
            </a:r>
          </a:p>
          <a:p>
            <a:r>
              <a:rPr lang="en-US" dirty="0"/>
              <a:t>	only for when the cost of defending is too great (risk must be accepted, so accept it with auditing)</a:t>
            </a:r>
          </a:p>
          <a:p>
            <a:r>
              <a:rPr lang="en-US" dirty="0"/>
              <a:t>	for everything, don’t only record compromise, record all actions (because all actions can lead to compromise)</a:t>
            </a:r>
          </a:p>
        </p:txBody>
      </p:sp>
      <p:sp>
        <p:nvSpPr>
          <p:cNvPr id="4" name="Slide Number Placeholder 3"/>
          <p:cNvSpPr>
            <a:spLocks noGrp="1"/>
          </p:cNvSpPr>
          <p:nvPr>
            <p:ph type="sldNum" sz="quarter" idx="5"/>
          </p:nvPr>
        </p:nvSpPr>
        <p:spPr/>
        <p:txBody>
          <a:bodyPr/>
          <a:lstStyle/>
          <a:p>
            <a:fld id="{DA6FB265-B287-42FF-AF96-39D5C933469F}" type="slidenum">
              <a:rPr lang="en-US" smtClean="0"/>
              <a:t>18</a:t>
            </a:fld>
            <a:endParaRPr lang="en-US" dirty="0"/>
          </a:p>
        </p:txBody>
      </p:sp>
    </p:spTree>
    <p:extLst>
      <p:ext uri="{BB962C8B-B14F-4D97-AF65-F5344CB8AC3E}">
        <p14:creationId xmlns:p14="http://schemas.microsoft.com/office/powerpoint/2010/main" val="24899198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Freeform 6"/>
          <p:cNvSpPr/>
          <p:nvPr userDrawn="1"/>
        </p:nvSpPr>
        <p:spPr>
          <a:xfrm>
            <a:off x="5139673" y="191993"/>
            <a:ext cx="4012938" cy="606261"/>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584 h 527584"/>
              <a:gd name="connsiteX1" fmla="*/ 658256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819192"/>
              <a:gd name="connsiteY0" fmla="*/ 532016 h 532016"/>
              <a:gd name="connsiteX1" fmla="*/ 658256 w 3819192"/>
              <a:gd name="connsiteY1" fmla="*/ 4432 h 532016"/>
              <a:gd name="connsiteX2" fmla="*/ 3819192 w 3819192"/>
              <a:gd name="connsiteY2" fmla="*/ 0 h 532016"/>
              <a:gd name="connsiteX3" fmla="*/ 3352800 w 3819192"/>
              <a:gd name="connsiteY3" fmla="*/ 532016 h 532016"/>
              <a:gd name="connsiteX4" fmla="*/ 0 w 3819192"/>
              <a:gd name="connsiteY4" fmla="*/ 532016 h 532016"/>
              <a:gd name="connsiteX0" fmla="*/ 0 w 3842807"/>
              <a:gd name="connsiteY0" fmla="*/ 527584 h 527584"/>
              <a:gd name="connsiteX1" fmla="*/ 658256 w 3842807"/>
              <a:gd name="connsiteY1" fmla="*/ 0 h 527584"/>
              <a:gd name="connsiteX2" fmla="*/ 3842807 w 3842807"/>
              <a:gd name="connsiteY2" fmla="*/ 271 h 527584"/>
              <a:gd name="connsiteX3" fmla="*/ 3352800 w 3842807"/>
              <a:gd name="connsiteY3" fmla="*/ 527584 h 527584"/>
              <a:gd name="connsiteX4" fmla="*/ 0 w 3842807"/>
              <a:gd name="connsiteY4" fmla="*/ 527584 h 527584"/>
              <a:gd name="connsiteX0" fmla="*/ 0 w 3848710"/>
              <a:gd name="connsiteY0" fmla="*/ 527584 h 527584"/>
              <a:gd name="connsiteX1" fmla="*/ 658256 w 3848710"/>
              <a:gd name="connsiteY1" fmla="*/ 0 h 527584"/>
              <a:gd name="connsiteX2" fmla="*/ 3842807 w 3848710"/>
              <a:gd name="connsiteY2" fmla="*/ 271 h 527584"/>
              <a:gd name="connsiteX3" fmla="*/ 3848710 w 3848710"/>
              <a:gd name="connsiteY3" fmla="*/ 527584 h 527584"/>
              <a:gd name="connsiteX4" fmla="*/ 0 w 3848710"/>
              <a:gd name="connsiteY4" fmla="*/ 527584 h 527584"/>
              <a:gd name="connsiteX0" fmla="*/ 0 w 4383343"/>
              <a:gd name="connsiteY0" fmla="*/ 527584 h 527584"/>
              <a:gd name="connsiteX1" fmla="*/ 658256 w 4383343"/>
              <a:gd name="connsiteY1" fmla="*/ 0 h 527584"/>
              <a:gd name="connsiteX2" fmla="*/ 4383338 w 4383343"/>
              <a:gd name="connsiteY2" fmla="*/ 271 h 527584"/>
              <a:gd name="connsiteX3" fmla="*/ 3848710 w 4383343"/>
              <a:gd name="connsiteY3" fmla="*/ 527584 h 527584"/>
              <a:gd name="connsiteX4" fmla="*/ 0 w 4383343"/>
              <a:gd name="connsiteY4" fmla="*/ 527584 h 527584"/>
              <a:gd name="connsiteX0" fmla="*/ 0 w 4383788"/>
              <a:gd name="connsiteY0" fmla="*/ 527584 h 527584"/>
              <a:gd name="connsiteX1" fmla="*/ 658256 w 4383788"/>
              <a:gd name="connsiteY1" fmla="*/ 0 h 527584"/>
              <a:gd name="connsiteX2" fmla="*/ 4383338 w 4383788"/>
              <a:gd name="connsiteY2" fmla="*/ 271 h 527584"/>
              <a:gd name="connsiteX3" fmla="*/ 4382034 w 4383788"/>
              <a:gd name="connsiteY3" fmla="*/ 527584 h 527584"/>
              <a:gd name="connsiteX4" fmla="*/ 0 w 4383788"/>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3788" h="527584">
                <a:moveTo>
                  <a:pt x="0" y="527584"/>
                </a:moveTo>
                <a:lnTo>
                  <a:pt x="658256" y="0"/>
                </a:lnTo>
                <a:lnTo>
                  <a:pt x="4383338" y="271"/>
                </a:lnTo>
                <a:cubicBezTo>
                  <a:pt x="4385306" y="176042"/>
                  <a:pt x="4380066" y="351813"/>
                  <a:pt x="4382034" y="527584"/>
                </a:cubicBezTo>
                <a:lnTo>
                  <a:pt x="0" y="527584"/>
                </a:lnTo>
                <a:close/>
              </a:path>
            </a:pathLst>
          </a:cu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userDrawn="1"/>
        </p:nvSpPr>
        <p:spPr>
          <a:xfrm>
            <a:off x="-12604" y="4803093"/>
            <a:ext cx="7785004" cy="222250"/>
          </a:xfrm>
          <a:custGeom>
            <a:avLst/>
            <a:gdLst>
              <a:gd name="connsiteX0" fmla="*/ 0 w 5074708"/>
              <a:gd name="connsiteY0" fmla="*/ 0 h 222250"/>
              <a:gd name="connsiteX1" fmla="*/ 5074708 w 5074708"/>
              <a:gd name="connsiteY1" fmla="*/ 0 h 222250"/>
              <a:gd name="connsiteX2" fmla="*/ 5074708 w 5074708"/>
              <a:gd name="connsiteY2" fmla="*/ 222250 h 222250"/>
              <a:gd name="connsiteX3" fmla="*/ 0 w 5074708"/>
              <a:gd name="connsiteY3" fmla="*/ 222250 h 222250"/>
              <a:gd name="connsiteX4" fmla="*/ 0 w 5074708"/>
              <a:gd name="connsiteY4" fmla="*/ 0 h 222250"/>
              <a:gd name="connsiteX0" fmla="*/ 0 w 5296958"/>
              <a:gd name="connsiteY0" fmla="*/ 0 h 222250"/>
              <a:gd name="connsiteX1" fmla="*/ 5296958 w 5296958"/>
              <a:gd name="connsiteY1" fmla="*/ 0 h 222250"/>
              <a:gd name="connsiteX2" fmla="*/ 5074708 w 5296958"/>
              <a:gd name="connsiteY2" fmla="*/ 222250 h 222250"/>
              <a:gd name="connsiteX3" fmla="*/ 0 w 5296958"/>
              <a:gd name="connsiteY3" fmla="*/ 222250 h 222250"/>
              <a:gd name="connsiteX4" fmla="*/ 0 w 5296958"/>
              <a:gd name="connsiteY4" fmla="*/ 0 h 222250"/>
              <a:gd name="connsiteX0" fmla="*/ 0 w 7779230"/>
              <a:gd name="connsiteY0" fmla="*/ 0 h 222250"/>
              <a:gd name="connsiteX1" fmla="*/ 7779230 w 7779230"/>
              <a:gd name="connsiteY1" fmla="*/ 0 h 222250"/>
              <a:gd name="connsiteX2" fmla="*/ 7556980 w 7779230"/>
              <a:gd name="connsiteY2" fmla="*/ 222250 h 222250"/>
              <a:gd name="connsiteX3" fmla="*/ 2482272 w 7779230"/>
              <a:gd name="connsiteY3" fmla="*/ 222250 h 222250"/>
              <a:gd name="connsiteX4" fmla="*/ 0 w 7779230"/>
              <a:gd name="connsiteY4" fmla="*/ 0 h 222250"/>
              <a:gd name="connsiteX0" fmla="*/ 5774 w 7785004"/>
              <a:gd name="connsiteY0" fmla="*/ 0 h 222250"/>
              <a:gd name="connsiteX1" fmla="*/ 7785004 w 7785004"/>
              <a:gd name="connsiteY1" fmla="*/ 0 h 222250"/>
              <a:gd name="connsiteX2" fmla="*/ 7562754 w 7785004"/>
              <a:gd name="connsiteY2" fmla="*/ 222250 h 222250"/>
              <a:gd name="connsiteX3" fmla="*/ 0 w 7785004"/>
              <a:gd name="connsiteY3" fmla="*/ 222250 h 222250"/>
              <a:gd name="connsiteX4" fmla="*/ 5774 w 7785004"/>
              <a:gd name="connsiteY4" fmla="*/ 0 h 222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85004" h="222250">
                <a:moveTo>
                  <a:pt x="5774" y="0"/>
                </a:moveTo>
                <a:lnTo>
                  <a:pt x="7785004" y="0"/>
                </a:lnTo>
                <a:lnTo>
                  <a:pt x="7562754" y="222250"/>
                </a:lnTo>
                <a:lnTo>
                  <a:pt x="0" y="222250"/>
                </a:lnTo>
                <a:lnTo>
                  <a:pt x="5774" y="0"/>
                </a:lnTo>
                <a:close/>
              </a:path>
            </a:pathLst>
          </a:custGeom>
          <a:solidFill>
            <a:srgbClr val="3302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 name="Rectangle 13"/>
          <p:cNvSpPr/>
          <p:nvPr userDrawn="1"/>
        </p:nvSpPr>
        <p:spPr>
          <a:xfrm rot="10800000">
            <a:off x="7605133" y="4803093"/>
            <a:ext cx="1552506" cy="222250"/>
          </a:xfrm>
          <a:custGeom>
            <a:avLst/>
            <a:gdLst>
              <a:gd name="connsiteX0" fmla="*/ 0 w 5074708"/>
              <a:gd name="connsiteY0" fmla="*/ 0 h 222250"/>
              <a:gd name="connsiteX1" fmla="*/ 5074708 w 5074708"/>
              <a:gd name="connsiteY1" fmla="*/ 0 h 222250"/>
              <a:gd name="connsiteX2" fmla="*/ 5074708 w 5074708"/>
              <a:gd name="connsiteY2" fmla="*/ 222250 h 222250"/>
              <a:gd name="connsiteX3" fmla="*/ 0 w 5074708"/>
              <a:gd name="connsiteY3" fmla="*/ 222250 h 222250"/>
              <a:gd name="connsiteX4" fmla="*/ 0 w 5074708"/>
              <a:gd name="connsiteY4" fmla="*/ 0 h 222250"/>
              <a:gd name="connsiteX0" fmla="*/ 0 w 5296958"/>
              <a:gd name="connsiteY0" fmla="*/ 0 h 222250"/>
              <a:gd name="connsiteX1" fmla="*/ 5296958 w 5296958"/>
              <a:gd name="connsiteY1" fmla="*/ 0 h 222250"/>
              <a:gd name="connsiteX2" fmla="*/ 5074708 w 5296958"/>
              <a:gd name="connsiteY2" fmla="*/ 222250 h 222250"/>
              <a:gd name="connsiteX3" fmla="*/ 0 w 5296958"/>
              <a:gd name="connsiteY3" fmla="*/ 222250 h 222250"/>
              <a:gd name="connsiteX4" fmla="*/ 0 w 5296958"/>
              <a:gd name="connsiteY4" fmla="*/ 0 h 222250"/>
              <a:gd name="connsiteX0" fmla="*/ 0 w 5296958"/>
              <a:gd name="connsiteY0" fmla="*/ 0 h 226347"/>
              <a:gd name="connsiteX1" fmla="*/ 5296958 w 5296958"/>
              <a:gd name="connsiteY1" fmla="*/ 0 h 226347"/>
              <a:gd name="connsiteX2" fmla="*/ 5074708 w 5296958"/>
              <a:gd name="connsiteY2" fmla="*/ 222250 h 226347"/>
              <a:gd name="connsiteX3" fmla="*/ 3752645 w 5296958"/>
              <a:gd name="connsiteY3" fmla="*/ 226347 h 226347"/>
              <a:gd name="connsiteX4" fmla="*/ 0 w 5296958"/>
              <a:gd name="connsiteY4" fmla="*/ 0 h 226347"/>
              <a:gd name="connsiteX0" fmla="*/ 0 w 5296958"/>
              <a:gd name="connsiteY0" fmla="*/ 0 h 222250"/>
              <a:gd name="connsiteX1" fmla="*/ 5296958 w 5296958"/>
              <a:gd name="connsiteY1" fmla="*/ 0 h 222250"/>
              <a:gd name="connsiteX2" fmla="*/ 5074708 w 5296958"/>
              <a:gd name="connsiteY2" fmla="*/ 222250 h 222250"/>
              <a:gd name="connsiteX3" fmla="*/ 3703484 w 5296958"/>
              <a:gd name="connsiteY3" fmla="*/ 222250 h 222250"/>
              <a:gd name="connsiteX4" fmla="*/ 0 w 5296958"/>
              <a:gd name="connsiteY4" fmla="*/ 0 h 222250"/>
              <a:gd name="connsiteX0" fmla="*/ 57355 w 1593474"/>
              <a:gd name="connsiteY0" fmla="*/ 4097 h 222250"/>
              <a:gd name="connsiteX1" fmla="*/ 1593474 w 1593474"/>
              <a:gd name="connsiteY1" fmla="*/ 0 h 222250"/>
              <a:gd name="connsiteX2" fmla="*/ 1371224 w 1593474"/>
              <a:gd name="connsiteY2" fmla="*/ 222250 h 222250"/>
              <a:gd name="connsiteX3" fmla="*/ 0 w 1593474"/>
              <a:gd name="connsiteY3" fmla="*/ 222250 h 222250"/>
              <a:gd name="connsiteX4" fmla="*/ 57355 w 1593474"/>
              <a:gd name="connsiteY4" fmla="*/ 4097 h 222250"/>
              <a:gd name="connsiteX0" fmla="*/ 45064 w 1593474"/>
              <a:gd name="connsiteY0" fmla="*/ 0 h 222250"/>
              <a:gd name="connsiteX1" fmla="*/ 1593474 w 1593474"/>
              <a:gd name="connsiteY1" fmla="*/ 0 h 222250"/>
              <a:gd name="connsiteX2" fmla="*/ 1371224 w 1593474"/>
              <a:gd name="connsiteY2" fmla="*/ 222250 h 222250"/>
              <a:gd name="connsiteX3" fmla="*/ 0 w 1593474"/>
              <a:gd name="connsiteY3" fmla="*/ 222250 h 222250"/>
              <a:gd name="connsiteX4" fmla="*/ 45064 w 1593474"/>
              <a:gd name="connsiteY4" fmla="*/ 0 h 222250"/>
              <a:gd name="connsiteX0" fmla="*/ 4096 w 1552506"/>
              <a:gd name="connsiteY0" fmla="*/ 0 h 222250"/>
              <a:gd name="connsiteX1" fmla="*/ 1552506 w 1552506"/>
              <a:gd name="connsiteY1" fmla="*/ 0 h 222250"/>
              <a:gd name="connsiteX2" fmla="*/ 1330256 w 1552506"/>
              <a:gd name="connsiteY2" fmla="*/ 222250 h 222250"/>
              <a:gd name="connsiteX3" fmla="*/ 0 w 1552506"/>
              <a:gd name="connsiteY3" fmla="*/ 222250 h 222250"/>
              <a:gd name="connsiteX4" fmla="*/ 4096 w 1552506"/>
              <a:gd name="connsiteY4" fmla="*/ 0 h 222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2506" h="222250">
                <a:moveTo>
                  <a:pt x="4096" y="0"/>
                </a:moveTo>
                <a:lnTo>
                  <a:pt x="1552506" y="0"/>
                </a:lnTo>
                <a:lnTo>
                  <a:pt x="1330256" y="222250"/>
                </a:lnTo>
                <a:lnTo>
                  <a:pt x="0" y="222250"/>
                </a:lnTo>
                <a:cubicBezTo>
                  <a:pt x="1365" y="148167"/>
                  <a:pt x="2731" y="74083"/>
                  <a:pt x="4096" y="0"/>
                </a:cubicBezTo>
                <a:close/>
              </a:path>
            </a:pathLst>
          </a:cu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Slide Number Placeholder 5"/>
          <p:cNvSpPr>
            <a:spLocks noGrp="1"/>
          </p:cNvSpPr>
          <p:nvPr>
            <p:ph type="sldNum" sz="quarter" idx="12"/>
          </p:nvPr>
        </p:nvSpPr>
        <p:spPr>
          <a:xfrm>
            <a:off x="7931826" y="4767263"/>
            <a:ext cx="526374" cy="273844"/>
          </a:xfrm>
          <a:prstGeom prst="rect">
            <a:avLst/>
          </a:prstGeom>
        </p:spPr>
        <p:txBody>
          <a:bodyPr/>
          <a:lstStyle>
            <a:lvl1pPr>
              <a:defRPr sz="1000">
                <a:solidFill>
                  <a:schemeClr val="bg1"/>
                </a:solidFill>
              </a:defRPr>
            </a:lvl1pPr>
          </a:lstStyle>
          <a:p>
            <a:fld id="{03F0DBDA-19F5-6D47-A4E1-B43E2A4AA82E}" type="slidenum">
              <a:rPr lang="en-US" smtClean="0"/>
              <a:pPr/>
              <a:t>‹#›</a:t>
            </a:fld>
            <a:endParaRPr lang="en-US" dirty="0"/>
          </a:p>
        </p:txBody>
      </p:sp>
      <p:sp>
        <p:nvSpPr>
          <p:cNvPr id="5" name="Footer Placeholder 4"/>
          <p:cNvSpPr>
            <a:spLocks noGrp="1"/>
          </p:cNvSpPr>
          <p:nvPr>
            <p:ph type="ftr" sz="quarter" idx="11"/>
          </p:nvPr>
        </p:nvSpPr>
        <p:spPr>
          <a:xfrm>
            <a:off x="685800" y="4767263"/>
            <a:ext cx="6253018" cy="273844"/>
          </a:xfrm>
          <a:prstGeom prst="rect">
            <a:avLst/>
          </a:prstGeom>
        </p:spPr>
        <p:txBody>
          <a:bodyPr/>
          <a:lstStyle>
            <a:lvl1pPr algn="l">
              <a:defRPr sz="1000">
                <a:solidFill>
                  <a:srgbClr val="FFFFFF"/>
                </a:solidFill>
              </a:defRPr>
            </a:lvl1pPr>
          </a:lstStyle>
          <a:p>
            <a:r>
              <a:rPr lang="en-US" dirty="0"/>
              <a:t>Department Name or Program Title Here</a:t>
            </a:r>
          </a:p>
        </p:txBody>
      </p:sp>
      <p:sp>
        <p:nvSpPr>
          <p:cNvPr id="11" name="Title Placeholder 1"/>
          <p:cNvSpPr>
            <a:spLocks noGrp="1"/>
          </p:cNvSpPr>
          <p:nvPr>
            <p:ph type="title"/>
          </p:nvPr>
        </p:nvSpPr>
        <p:spPr>
          <a:xfrm>
            <a:off x="457200" y="191994"/>
            <a:ext cx="4530436" cy="606260"/>
          </a:xfrm>
          <a:prstGeom prst="rect">
            <a:avLst/>
          </a:prstGeom>
        </p:spPr>
        <p:txBody>
          <a:bodyPr vert="horz" lIns="91440" tIns="45720" rIns="91440" bIns="45720" rtlCol="0" anchor="ctr">
            <a:normAutofit/>
          </a:bodyPr>
          <a:lstStyle/>
          <a:p>
            <a:r>
              <a:rPr lang="en-US" dirty="0"/>
              <a:t>Click to edit Master title style</a:t>
            </a:r>
          </a:p>
        </p:txBody>
      </p:sp>
      <p:sp>
        <p:nvSpPr>
          <p:cNvPr id="12" name="Text Placeholder 2"/>
          <p:cNvSpPr>
            <a:spLocks noGrp="1"/>
          </p:cNvSpPr>
          <p:nvPr>
            <p:ph idx="1"/>
          </p:nvPr>
        </p:nvSpPr>
        <p:spPr>
          <a:xfrm>
            <a:off x="457200" y="964045"/>
            <a:ext cx="8229600" cy="363018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1"/>
            <a:r>
              <a:rPr lang="en-US" dirty="0"/>
              <a:t>Third level</a:t>
            </a:r>
          </a:p>
          <a:p>
            <a:pPr lvl="2"/>
            <a:r>
              <a:rPr lang="en-US" dirty="0"/>
              <a:t>Fourth level</a:t>
            </a:r>
          </a:p>
          <a:p>
            <a:pPr lvl="3"/>
            <a:r>
              <a:rPr lang="en-US" dirty="0"/>
              <a:t>Fifth level</a:t>
            </a:r>
          </a:p>
        </p:txBody>
      </p:sp>
      <p:pic>
        <p:nvPicPr>
          <p:cNvPr id="17" name="Picture 16" descr="16x9PPBackground.psd"/>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605" y="0"/>
            <a:ext cx="9170243" cy="5143500"/>
          </a:xfrm>
          <a:prstGeom prst="rect">
            <a:avLst/>
          </a:prstGeom>
        </p:spPr>
      </p:pic>
    </p:spTree>
    <p:extLst>
      <p:ext uri="{BB962C8B-B14F-4D97-AF65-F5344CB8AC3E}">
        <p14:creationId xmlns:p14="http://schemas.microsoft.com/office/powerpoint/2010/main" val="39774308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ayout 1">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457200" y="191993"/>
            <a:ext cx="4414982" cy="606261"/>
          </a:xfrm>
        </p:spPr>
        <p:txBody>
          <a:bodyPr/>
          <a:lstStyle>
            <a:lvl1pPr>
              <a:defRPr b="0"/>
            </a:lvl1pPr>
          </a:lstStyle>
          <a:p>
            <a:r>
              <a:rPr lang="en-US" dirty="0"/>
              <a:t>CLICK TO EDIT MASTER TITLE STYLE</a:t>
            </a:r>
          </a:p>
        </p:txBody>
      </p:sp>
      <p:sp>
        <p:nvSpPr>
          <p:cNvPr id="5" name="Content Placeholder 3"/>
          <p:cNvSpPr>
            <a:spLocks noGrp="1"/>
          </p:cNvSpPr>
          <p:nvPr>
            <p:ph sz="quarter" idx="10"/>
          </p:nvPr>
        </p:nvSpPr>
        <p:spPr>
          <a:xfrm>
            <a:off x="457200" y="1079500"/>
            <a:ext cx="8231188" cy="345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9806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ayout 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4" name="Content Placeholder 3"/>
          <p:cNvSpPr>
            <a:spLocks noGrp="1"/>
          </p:cNvSpPr>
          <p:nvPr>
            <p:ph sz="quarter" idx="10"/>
          </p:nvPr>
        </p:nvSpPr>
        <p:spPr>
          <a:xfrm>
            <a:off x="457200" y="1079500"/>
            <a:ext cx="4414838" cy="34686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6"/>
          <p:cNvSpPr>
            <a:spLocks noGrp="1"/>
          </p:cNvSpPr>
          <p:nvPr>
            <p:ph type="pic" sz="quarter" idx="11"/>
          </p:nvPr>
        </p:nvSpPr>
        <p:spPr>
          <a:xfrm>
            <a:off x="5126038" y="1079500"/>
            <a:ext cx="3538537" cy="3468688"/>
          </a:xfrm>
        </p:spPr>
        <p:txBody>
          <a:bodyPr/>
          <a:lstStyle/>
          <a:p>
            <a:endParaRPr lang="en-US" dirty="0"/>
          </a:p>
        </p:txBody>
      </p:sp>
    </p:spTree>
    <p:extLst>
      <p:ext uri="{BB962C8B-B14F-4D97-AF65-F5344CB8AC3E}">
        <p14:creationId xmlns:p14="http://schemas.microsoft.com/office/powerpoint/2010/main" val="3600317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8A3C5-571B-4F8B-B452-91F94BE9BE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99D4AC9-E704-46DA-8EEE-1D876A268CE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13AF92-4241-468A-BF5E-C3E431A39862}"/>
              </a:ext>
            </a:extLst>
          </p:cNvPr>
          <p:cNvSpPr>
            <a:spLocks noGrp="1"/>
          </p:cNvSpPr>
          <p:nvPr>
            <p:ph type="dt" sz="half" idx="10"/>
          </p:nvPr>
        </p:nvSpPr>
        <p:spPr/>
        <p:txBody>
          <a:bodyPr/>
          <a:lstStyle/>
          <a:p>
            <a:fld id="{687BE7CC-8421-4F12-B0BB-6C356560D2C5}" type="datetimeFigureOut">
              <a:rPr lang="en-US" smtClean="0"/>
              <a:t>6/4/2019</a:t>
            </a:fld>
            <a:endParaRPr lang="en-US"/>
          </a:p>
        </p:txBody>
      </p:sp>
      <p:sp>
        <p:nvSpPr>
          <p:cNvPr id="5" name="Footer Placeholder 4">
            <a:extLst>
              <a:ext uri="{FF2B5EF4-FFF2-40B4-BE49-F238E27FC236}">
                <a16:creationId xmlns:a16="http://schemas.microsoft.com/office/drawing/2014/main" id="{68D7B9FD-A007-474F-A202-577FF3AA13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4C88BB-5E3F-4B12-A42A-FAC001DE5EB5}"/>
              </a:ext>
            </a:extLst>
          </p:cNvPr>
          <p:cNvSpPr>
            <a:spLocks noGrp="1"/>
          </p:cNvSpPr>
          <p:nvPr>
            <p:ph type="sldNum" sz="quarter" idx="12"/>
          </p:nvPr>
        </p:nvSpPr>
        <p:spPr/>
        <p:txBody>
          <a:bodyPr/>
          <a:lstStyle/>
          <a:p>
            <a:fld id="{7C63128B-5E64-495B-9CA0-D8CC81A76FD1}" type="slidenum">
              <a:rPr lang="en-US" smtClean="0"/>
              <a:t>‹#›</a:t>
            </a:fld>
            <a:endParaRPr lang="en-US"/>
          </a:p>
        </p:txBody>
      </p:sp>
    </p:spTree>
    <p:extLst>
      <p:ext uri="{BB962C8B-B14F-4D97-AF65-F5344CB8AC3E}">
        <p14:creationId xmlns:p14="http://schemas.microsoft.com/office/powerpoint/2010/main" val="32329089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13"/>
          <p:cNvSpPr/>
          <p:nvPr userDrawn="1"/>
        </p:nvSpPr>
        <p:spPr>
          <a:xfrm>
            <a:off x="-12604" y="4803093"/>
            <a:ext cx="7785004" cy="222250"/>
          </a:xfrm>
          <a:custGeom>
            <a:avLst/>
            <a:gdLst>
              <a:gd name="connsiteX0" fmla="*/ 0 w 5074708"/>
              <a:gd name="connsiteY0" fmla="*/ 0 h 222250"/>
              <a:gd name="connsiteX1" fmla="*/ 5074708 w 5074708"/>
              <a:gd name="connsiteY1" fmla="*/ 0 h 222250"/>
              <a:gd name="connsiteX2" fmla="*/ 5074708 w 5074708"/>
              <a:gd name="connsiteY2" fmla="*/ 222250 h 222250"/>
              <a:gd name="connsiteX3" fmla="*/ 0 w 5074708"/>
              <a:gd name="connsiteY3" fmla="*/ 222250 h 222250"/>
              <a:gd name="connsiteX4" fmla="*/ 0 w 5074708"/>
              <a:gd name="connsiteY4" fmla="*/ 0 h 222250"/>
              <a:gd name="connsiteX0" fmla="*/ 0 w 5296958"/>
              <a:gd name="connsiteY0" fmla="*/ 0 h 222250"/>
              <a:gd name="connsiteX1" fmla="*/ 5296958 w 5296958"/>
              <a:gd name="connsiteY1" fmla="*/ 0 h 222250"/>
              <a:gd name="connsiteX2" fmla="*/ 5074708 w 5296958"/>
              <a:gd name="connsiteY2" fmla="*/ 222250 h 222250"/>
              <a:gd name="connsiteX3" fmla="*/ 0 w 5296958"/>
              <a:gd name="connsiteY3" fmla="*/ 222250 h 222250"/>
              <a:gd name="connsiteX4" fmla="*/ 0 w 5296958"/>
              <a:gd name="connsiteY4" fmla="*/ 0 h 222250"/>
              <a:gd name="connsiteX0" fmla="*/ 0 w 7779230"/>
              <a:gd name="connsiteY0" fmla="*/ 0 h 222250"/>
              <a:gd name="connsiteX1" fmla="*/ 7779230 w 7779230"/>
              <a:gd name="connsiteY1" fmla="*/ 0 h 222250"/>
              <a:gd name="connsiteX2" fmla="*/ 7556980 w 7779230"/>
              <a:gd name="connsiteY2" fmla="*/ 222250 h 222250"/>
              <a:gd name="connsiteX3" fmla="*/ 2482272 w 7779230"/>
              <a:gd name="connsiteY3" fmla="*/ 222250 h 222250"/>
              <a:gd name="connsiteX4" fmla="*/ 0 w 7779230"/>
              <a:gd name="connsiteY4" fmla="*/ 0 h 222250"/>
              <a:gd name="connsiteX0" fmla="*/ 5774 w 7785004"/>
              <a:gd name="connsiteY0" fmla="*/ 0 h 222250"/>
              <a:gd name="connsiteX1" fmla="*/ 7785004 w 7785004"/>
              <a:gd name="connsiteY1" fmla="*/ 0 h 222250"/>
              <a:gd name="connsiteX2" fmla="*/ 7562754 w 7785004"/>
              <a:gd name="connsiteY2" fmla="*/ 222250 h 222250"/>
              <a:gd name="connsiteX3" fmla="*/ 0 w 7785004"/>
              <a:gd name="connsiteY3" fmla="*/ 222250 h 222250"/>
              <a:gd name="connsiteX4" fmla="*/ 5774 w 7785004"/>
              <a:gd name="connsiteY4" fmla="*/ 0 h 222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85004" h="222250">
                <a:moveTo>
                  <a:pt x="5774" y="0"/>
                </a:moveTo>
                <a:lnTo>
                  <a:pt x="7785004" y="0"/>
                </a:lnTo>
                <a:lnTo>
                  <a:pt x="7562754" y="222250"/>
                </a:lnTo>
                <a:lnTo>
                  <a:pt x="0" y="222250"/>
                </a:lnTo>
                <a:lnTo>
                  <a:pt x="5774" y="0"/>
                </a:lnTo>
                <a:close/>
              </a:path>
            </a:pathLst>
          </a:custGeom>
          <a:solidFill>
            <a:srgbClr val="3302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Rectangle 13"/>
          <p:cNvSpPr/>
          <p:nvPr userDrawn="1"/>
        </p:nvSpPr>
        <p:spPr>
          <a:xfrm rot="10800000">
            <a:off x="7605133" y="4803093"/>
            <a:ext cx="1552506" cy="222250"/>
          </a:xfrm>
          <a:custGeom>
            <a:avLst/>
            <a:gdLst>
              <a:gd name="connsiteX0" fmla="*/ 0 w 5074708"/>
              <a:gd name="connsiteY0" fmla="*/ 0 h 222250"/>
              <a:gd name="connsiteX1" fmla="*/ 5074708 w 5074708"/>
              <a:gd name="connsiteY1" fmla="*/ 0 h 222250"/>
              <a:gd name="connsiteX2" fmla="*/ 5074708 w 5074708"/>
              <a:gd name="connsiteY2" fmla="*/ 222250 h 222250"/>
              <a:gd name="connsiteX3" fmla="*/ 0 w 5074708"/>
              <a:gd name="connsiteY3" fmla="*/ 222250 h 222250"/>
              <a:gd name="connsiteX4" fmla="*/ 0 w 5074708"/>
              <a:gd name="connsiteY4" fmla="*/ 0 h 222250"/>
              <a:gd name="connsiteX0" fmla="*/ 0 w 5296958"/>
              <a:gd name="connsiteY0" fmla="*/ 0 h 222250"/>
              <a:gd name="connsiteX1" fmla="*/ 5296958 w 5296958"/>
              <a:gd name="connsiteY1" fmla="*/ 0 h 222250"/>
              <a:gd name="connsiteX2" fmla="*/ 5074708 w 5296958"/>
              <a:gd name="connsiteY2" fmla="*/ 222250 h 222250"/>
              <a:gd name="connsiteX3" fmla="*/ 0 w 5296958"/>
              <a:gd name="connsiteY3" fmla="*/ 222250 h 222250"/>
              <a:gd name="connsiteX4" fmla="*/ 0 w 5296958"/>
              <a:gd name="connsiteY4" fmla="*/ 0 h 222250"/>
              <a:gd name="connsiteX0" fmla="*/ 0 w 5296958"/>
              <a:gd name="connsiteY0" fmla="*/ 0 h 226347"/>
              <a:gd name="connsiteX1" fmla="*/ 5296958 w 5296958"/>
              <a:gd name="connsiteY1" fmla="*/ 0 h 226347"/>
              <a:gd name="connsiteX2" fmla="*/ 5074708 w 5296958"/>
              <a:gd name="connsiteY2" fmla="*/ 222250 h 226347"/>
              <a:gd name="connsiteX3" fmla="*/ 3752645 w 5296958"/>
              <a:gd name="connsiteY3" fmla="*/ 226347 h 226347"/>
              <a:gd name="connsiteX4" fmla="*/ 0 w 5296958"/>
              <a:gd name="connsiteY4" fmla="*/ 0 h 226347"/>
              <a:gd name="connsiteX0" fmla="*/ 0 w 5296958"/>
              <a:gd name="connsiteY0" fmla="*/ 0 h 222250"/>
              <a:gd name="connsiteX1" fmla="*/ 5296958 w 5296958"/>
              <a:gd name="connsiteY1" fmla="*/ 0 h 222250"/>
              <a:gd name="connsiteX2" fmla="*/ 5074708 w 5296958"/>
              <a:gd name="connsiteY2" fmla="*/ 222250 h 222250"/>
              <a:gd name="connsiteX3" fmla="*/ 3703484 w 5296958"/>
              <a:gd name="connsiteY3" fmla="*/ 222250 h 222250"/>
              <a:gd name="connsiteX4" fmla="*/ 0 w 5296958"/>
              <a:gd name="connsiteY4" fmla="*/ 0 h 222250"/>
              <a:gd name="connsiteX0" fmla="*/ 57355 w 1593474"/>
              <a:gd name="connsiteY0" fmla="*/ 4097 h 222250"/>
              <a:gd name="connsiteX1" fmla="*/ 1593474 w 1593474"/>
              <a:gd name="connsiteY1" fmla="*/ 0 h 222250"/>
              <a:gd name="connsiteX2" fmla="*/ 1371224 w 1593474"/>
              <a:gd name="connsiteY2" fmla="*/ 222250 h 222250"/>
              <a:gd name="connsiteX3" fmla="*/ 0 w 1593474"/>
              <a:gd name="connsiteY3" fmla="*/ 222250 h 222250"/>
              <a:gd name="connsiteX4" fmla="*/ 57355 w 1593474"/>
              <a:gd name="connsiteY4" fmla="*/ 4097 h 222250"/>
              <a:gd name="connsiteX0" fmla="*/ 45064 w 1593474"/>
              <a:gd name="connsiteY0" fmla="*/ 0 h 222250"/>
              <a:gd name="connsiteX1" fmla="*/ 1593474 w 1593474"/>
              <a:gd name="connsiteY1" fmla="*/ 0 h 222250"/>
              <a:gd name="connsiteX2" fmla="*/ 1371224 w 1593474"/>
              <a:gd name="connsiteY2" fmla="*/ 222250 h 222250"/>
              <a:gd name="connsiteX3" fmla="*/ 0 w 1593474"/>
              <a:gd name="connsiteY3" fmla="*/ 222250 h 222250"/>
              <a:gd name="connsiteX4" fmla="*/ 45064 w 1593474"/>
              <a:gd name="connsiteY4" fmla="*/ 0 h 222250"/>
              <a:gd name="connsiteX0" fmla="*/ 4096 w 1552506"/>
              <a:gd name="connsiteY0" fmla="*/ 0 h 222250"/>
              <a:gd name="connsiteX1" fmla="*/ 1552506 w 1552506"/>
              <a:gd name="connsiteY1" fmla="*/ 0 h 222250"/>
              <a:gd name="connsiteX2" fmla="*/ 1330256 w 1552506"/>
              <a:gd name="connsiteY2" fmla="*/ 222250 h 222250"/>
              <a:gd name="connsiteX3" fmla="*/ 0 w 1552506"/>
              <a:gd name="connsiteY3" fmla="*/ 222250 h 222250"/>
              <a:gd name="connsiteX4" fmla="*/ 4096 w 1552506"/>
              <a:gd name="connsiteY4" fmla="*/ 0 h 222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2506" h="222250">
                <a:moveTo>
                  <a:pt x="4096" y="0"/>
                </a:moveTo>
                <a:lnTo>
                  <a:pt x="1552506" y="0"/>
                </a:lnTo>
                <a:lnTo>
                  <a:pt x="1330256" y="222250"/>
                </a:lnTo>
                <a:lnTo>
                  <a:pt x="0" y="222250"/>
                </a:lnTo>
                <a:cubicBezTo>
                  <a:pt x="1365" y="148167"/>
                  <a:pt x="2731" y="74083"/>
                  <a:pt x="4096" y="0"/>
                </a:cubicBezTo>
                <a:close/>
              </a:path>
            </a:pathLst>
          </a:cu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Slide Number Placeholder 5"/>
          <p:cNvSpPr txBox="1">
            <a:spLocks/>
          </p:cNvSpPr>
          <p:nvPr userDrawn="1"/>
        </p:nvSpPr>
        <p:spPr>
          <a:xfrm>
            <a:off x="7931826" y="4784582"/>
            <a:ext cx="526374" cy="273844"/>
          </a:xfrm>
          <a:prstGeom prst="rect">
            <a:avLst/>
          </a:prstGeom>
        </p:spPr>
        <p:txBody>
          <a:bodyPr/>
          <a:lstStyle>
            <a:defPPr>
              <a:defRPr lang="en-US"/>
            </a:defPPr>
            <a:lvl1pPr marL="0" algn="l"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3F0DBDA-19F5-6D47-A4E1-B43E2A4AA82E}" type="slidenum">
              <a:rPr lang="en-US" b="0" i="0" smtClean="0">
                <a:latin typeface="Franklin Gothic Book"/>
                <a:cs typeface="Franklin Gothic Book"/>
              </a:rPr>
              <a:pPr/>
              <a:t>‹#›</a:t>
            </a:fld>
            <a:endParaRPr lang="en-US" b="0" i="0" dirty="0">
              <a:latin typeface="Franklin Gothic Book"/>
              <a:cs typeface="Franklin Gothic Book"/>
            </a:endParaRPr>
          </a:p>
        </p:txBody>
      </p:sp>
      <p:sp>
        <p:nvSpPr>
          <p:cNvPr id="11" name="Footer Placeholder 4"/>
          <p:cNvSpPr txBox="1">
            <a:spLocks/>
          </p:cNvSpPr>
          <p:nvPr userDrawn="1"/>
        </p:nvSpPr>
        <p:spPr>
          <a:xfrm>
            <a:off x="685800" y="4784582"/>
            <a:ext cx="5144655" cy="273844"/>
          </a:xfrm>
          <a:prstGeom prst="rect">
            <a:avLst/>
          </a:prstGeom>
        </p:spPr>
        <p:txBody>
          <a:bodyPr/>
          <a:lstStyle>
            <a:defPPr>
              <a:defRPr lang="en-US"/>
            </a:defPPr>
            <a:lvl1pPr marL="0" algn="l" defTabSz="457200" rtl="0" eaLnBrk="1" latinLnBrk="0" hangingPunct="1">
              <a:defRPr sz="10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0" i="0" dirty="0">
                <a:latin typeface="Franklin Gothic Book"/>
                <a:cs typeface="Franklin Gothic Book"/>
              </a:rPr>
              <a:t>CSCE 489/689 (Software Security) Fall 2018</a:t>
            </a:r>
          </a:p>
        </p:txBody>
      </p:sp>
      <p:sp>
        <p:nvSpPr>
          <p:cNvPr id="3" name="Title Placeholder 2"/>
          <p:cNvSpPr>
            <a:spLocks noGrp="1"/>
          </p:cNvSpPr>
          <p:nvPr>
            <p:ph type="title"/>
          </p:nvPr>
        </p:nvSpPr>
        <p:spPr>
          <a:xfrm>
            <a:off x="457200" y="191993"/>
            <a:ext cx="4414982" cy="606261"/>
          </a:xfrm>
          <a:prstGeom prst="rect">
            <a:avLst/>
          </a:prstGeom>
        </p:spPr>
        <p:txBody>
          <a:bodyPr vert="horz" lIns="91440" tIns="45720" rIns="91440" bIns="45720" rtlCol="0" anchor="ctr">
            <a:normAutofit/>
          </a:bodyPr>
          <a:lstStyle/>
          <a:p>
            <a:r>
              <a:rPr lang="en-US" dirty="0"/>
              <a:t>CLICK TO EDIT MASTER TITLE STYLE</a:t>
            </a:r>
          </a:p>
        </p:txBody>
      </p:sp>
      <p:sp>
        <p:nvSpPr>
          <p:cNvPr id="4" name="Text Placeholder 3"/>
          <p:cNvSpPr>
            <a:spLocks noGrp="1"/>
          </p:cNvSpPr>
          <p:nvPr>
            <p:ph type="body" idx="1"/>
          </p:nvPr>
        </p:nvSpPr>
        <p:spPr>
          <a:xfrm>
            <a:off x="457200" y="1200150"/>
            <a:ext cx="8229600" cy="339407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11"/>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569363" y="191994"/>
            <a:ext cx="2361393" cy="567422"/>
          </a:xfrm>
          <a:prstGeom prst="rect">
            <a:avLst/>
          </a:prstGeom>
        </p:spPr>
      </p:pic>
    </p:spTree>
    <p:extLst>
      <p:ext uri="{BB962C8B-B14F-4D97-AF65-F5344CB8AC3E}">
        <p14:creationId xmlns:p14="http://schemas.microsoft.com/office/powerpoint/2010/main" val="37362482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l" defTabSz="457200" rtl="0" eaLnBrk="1" latinLnBrk="0" hangingPunct="1">
        <a:spcBef>
          <a:spcPct val="0"/>
        </a:spcBef>
        <a:buNone/>
        <a:defRPr sz="1800" b="0" i="0" kern="1200">
          <a:solidFill>
            <a:schemeClr val="tx1"/>
          </a:solidFill>
          <a:latin typeface="Franklin Gothic Medium"/>
          <a:ea typeface="+mj-ea"/>
          <a:cs typeface="Franklin Gothic Medium"/>
        </a:defRPr>
      </a:lvl1pPr>
    </p:titleStyle>
    <p:bodyStyle>
      <a:lvl1pPr marL="342900" indent="-342900" algn="l" defTabSz="457200" rtl="0" eaLnBrk="1" latinLnBrk="0" hangingPunct="1">
        <a:spcBef>
          <a:spcPct val="20000"/>
        </a:spcBef>
        <a:buFont typeface="Arial"/>
        <a:buChar char="•"/>
        <a:defRPr sz="2000" b="0" i="0" kern="1200">
          <a:solidFill>
            <a:schemeClr val="tx1"/>
          </a:solidFill>
          <a:latin typeface="Franklin Gothic Book"/>
          <a:ea typeface="+mn-ea"/>
          <a:cs typeface="Franklin Gothic Book"/>
        </a:defRPr>
      </a:lvl1pPr>
      <a:lvl2pPr marL="742950" indent="-285750" algn="l" defTabSz="457200" rtl="0" eaLnBrk="1" latinLnBrk="0" hangingPunct="1">
        <a:spcBef>
          <a:spcPct val="20000"/>
        </a:spcBef>
        <a:buFont typeface="Arial"/>
        <a:buChar char="–"/>
        <a:defRPr sz="2000" b="0" i="0" kern="1200">
          <a:solidFill>
            <a:schemeClr val="tx1"/>
          </a:solidFill>
          <a:latin typeface="Franklin Gothic Book"/>
          <a:ea typeface="+mn-ea"/>
          <a:cs typeface="Franklin Gothic Book"/>
        </a:defRPr>
      </a:lvl2pPr>
      <a:lvl3pPr marL="1143000" indent="-228600" algn="l" defTabSz="457200" rtl="0" eaLnBrk="1" latinLnBrk="0" hangingPunct="1">
        <a:spcBef>
          <a:spcPct val="20000"/>
        </a:spcBef>
        <a:buFont typeface="Arial"/>
        <a:buChar char="•"/>
        <a:defRPr sz="2000" b="0" i="0" kern="1200">
          <a:solidFill>
            <a:schemeClr val="tx1"/>
          </a:solidFill>
          <a:latin typeface="Franklin Gothic Book"/>
          <a:ea typeface="+mn-ea"/>
          <a:cs typeface="Franklin Gothic Book"/>
        </a:defRPr>
      </a:lvl3pPr>
      <a:lvl4pPr marL="1600200" indent="-228600" algn="l" defTabSz="457200" rtl="0" eaLnBrk="1" latinLnBrk="0" hangingPunct="1">
        <a:spcBef>
          <a:spcPct val="20000"/>
        </a:spcBef>
        <a:buFont typeface="Arial"/>
        <a:buChar char="–"/>
        <a:defRPr sz="2000" b="0" i="0" kern="1200">
          <a:solidFill>
            <a:schemeClr val="tx1"/>
          </a:solidFill>
          <a:latin typeface="Franklin Gothic Book"/>
          <a:ea typeface="+mn-ea"/>
          <a:cs typeface="Franklin Gothic Book"/>
        </a:defRPr>
      </a:lvl4pPr>
      <a:lvl5pPr marL="2057400" indent="-228600" algn="l" defTabSz="457200" rtl="0" eaLnBrk="1" latinLnBrk="0" hangingPunct="1">
        <a:spcBef>
          <a:spcPct val="20000"/>
        </a:spcBef>
        <a:buFont typeface="Arial"/>
        <a:buChar char="»"/>
        <a:defRPr sz="1800" b="0" i="0" kern="1200">
          <a:solidFill>
            <a:schemeClr val="tx1"/>
          </a:solidFill>
          <a:latin typeface="Franklin Gothic Book"/>
          <a:ea typeface="+mn-ea"/>
          <a:cs typeface="Franklin Gothic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4104409" y="1044862"/>
            <a:ext cx="5048202" cy="1125682"/>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584 h 527584"/>
              <a:gd name="connsiteX1" fmla="*/ 658256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819192"/>
              <a:gd name="connsiteY0" fmla="*/ 532016 h 532016"/>
              <a:gd name="connsiteX1" fmla="*/ 658256 w 3819192"/>
              <a:gd name="connsiteY1" fmla="*/ 4432 h 532016"/>
              <a:gd name="connsiteX2" fmla="*/ 3819192 w 3819192"/>
              <a:gd name="connsiteY2" fmla="*/ 0 h 532016"/>
              <a:gd name="connsiteX3" fmla="*/ 3352800 w 3819192"/>
              <a:gd name="connsiteY3" fmla="*/ 532016 h 532016"/>
              <a:gd name="connsiteX4" fmla="*/ 0 w 3819192"/>
              <a:gd name="connsiteY4" fmla="*/ 532016 h 532016"/>
              <a:gd name="connsiteX0" fmla="*/ 0 w 3842807"/>
              <a:gd name="connsiteY0" fmla="*/ 527584 h 527584"/>
              <a:gd name="connsiteX1" fmla="*/ 658256 w 3842807"/>
              <a:gd name="connsiteY1" fmla="*/ 0 h 527584"/>
              <a:gd name="connsiteX2" fmla="*/ 3842807 w 3842807"/>
              <a:gd name="connsiteY2" fmla="*/ 271 h 527584"/>
              <a:gd name="connsiteX3" fmla="*/ 3352800 w 3842807"/>
              <a:gd name="connsiteY3" fmla="*/ 527584 h 527584"/>
              <a:gd name="connsiteX4" fmla="*/ 0 w 3842807"/>
              <a:gd name="connsiteY4" fmla="*/ 527584 h 527584"/>
              <a:gd name="connsiteX0" fmla="*/ 0 w 3848710"/>
              <a:gd name="connsiteY0" fmla="*/ 527584 h 527584"/>
              <a:gd name="connsiteX1" fmla="*/ 658256 w 3848710"/>
              <a:gd name="connsiteY1" fmla="*/ 0 h 527584"/>
              <a:gd name="connsiteX2" fmla="*/ 3842807 w 3848710"/>
              <a:gd name="connsiteY2" fmla="*/ 271 h 527584"/>
              <a:gd name="connsiteX3" fmla="*/ 3848710 w 3848710"/>
              <a:gd name="connsiteY3" fmla="*/ 527584 h 527584"/>
              <a:gd name="connsiteX4" fmla="*/ 0 w 3848710"/>
              <a:gd name="connsiteY4" fmla="*/ 527584 h 527584"/>
              <a:gd name="connsiteX0" fmla="*/ 0 w 4383343"/>
              <a:gd name="connsiteY0" fmla="*/ 527584 h 527584"/>
              <a:gd name="connsiteX1" fmla="*/ 658256 w 4383343"/>
              <a:gd name="connsiteY1" fmla="*/ 0 h 527584"/>
              <a:gd name="connsiteX2" fmla="*/ 4383338 w 4383343"/>
              <a:gd name="connsiteY2" fmla="*/ 271 h 527584"/>
              <a:gd name="connsiteX3" fmla="*/ 3848710 w 4383343"/>
              <a:gd name="connsiteY3" fmla="*/ 527584 h 527584"/>
              <a:gd name="connsiteX4" fmla="*/ 0 w 4383343"/>
              <a:gd name="connsiteY4" fmla="*/ 527584 h 527584"/>
              <a:gd name="connsiteX0" fmla="*/ 0 w 4383788"/>
              <a:gd name="connsiteY0" fmla="*/ 527584 h 527584"/>
              <a:gd name="connsiteX1" fmla="*/ 658256 w 4383788"/>
              <a:gd name="connsiteY1" fmla="*/ 0 h 527584"/>
              <a:gd name="connsiteX2" fmla="*/ 4383338 w 4383788"/>
              <a:gd name="connsiteY2" fmla="*/ 271 h 527584"/>
              <a:gd name="connsiteX3" fmla="*/ 4382034 w 4383788"/>
              <a:gd name="connsiteY3" fmla="*/ 527584 h 527584"/>
              <a:gd name="connsiteX4" fmla="*/ 0 w 4383788"/>
              <a:gd name="connsiteY4" fmla="*/ 527584 h 527584"/>
              <a:gd name="connsiteX0" fmla="*/ 0 w 4383788"/>
              <a:gd name="connsiteY0" fmla="*/ 527584 h 527584"/>
              <a:gd name="connsiteX1" fmla="*/ 913405 w 4383788"/>
              <a:gd name="connsiteY1" fmla="*/ 0 h 527584"/>
              <a:gd name="connsiteX2" fmla="*/ 4383338 w 4383788"/>
              <a:gd name="connsiteY2" fmla="*/ 271 h 527584"/>
              <a:gd name="connsiteX3" fmla="*/ 4382034 w 4383788"/>
              <a:gd name="connsiteY3" fmla="*/ 527584 h 527584"/>
              <a:gd name="connsiteX4" fmla="*/ 0 w 4383788"/>
              <a:gd name="connsiteY4" fmla="*/ 527584 h 527584"/>
              <a:gd name="connsiteX0" fmla="*/ 0 w 4052095"/>
              <a:gd name="connsiteY0" fmla="*/ 527584 h 527584"/>
              <a:gd name="connsiteX1" fmla="*/ 581712 w 4052095"/>
              <a:gd name="connsiteY1" fmla="*/ 0 h 527584"/>
              <a:gd name="connsiteX2" fmla="*/ 4051645 w 4052095"/>
              <a:gd name="connsiteY2" fmla="*/ 271 h 527584"/>
              <a:gd name="connsiteX3" fmla="*/ 4050341 w 4052095"/>
              <a:gd name="connsiteY3" fmla="*/ 527584 h 527584"/>
              <a:gd name="connsiteX4" fmla="*/ 0 w 4052095"/>
              <a:gd name="connsiteY4" fmla="*/ 527584 h 527584"/>
              <a:gd name="connsiteX0" fmla="*/ 0 w 4052095"/>
              <a:gd name="connsiteY0" fmla="*/ 533051 h 533051"/>
              <a:gd name="connsiteX1" fmla="*/ 308326 w 4052095"/>
              <a:gd name="connsiteY1" fmla="*/ 0 h 533051"/>
              <a:gd name="connsiteX2" fmla="*/ 4051645 w 4052095"/>
              <a:gd name="connsiteY2" fmla="*/ 5738 h 533051"/>
              <a:gd name="connsiteX3" fmla="*/ 4050341 w 4052095"/>
              <a:gd name="connsiteY3" fmla="*/ 533051 h 533051"/>
              <a:gd name="connsiteX4" fmla="*/ 0 w 4052095"/>
              <a:gd name="connsiteY4" fmla="*/ 533051 h 533051"/>
              <a:gd name="connsiteX0" fmla="*/ 0 w 4052095"/>
              <a:gd name="connsiteY0" fmla="*/ 533051 h 533051"/>
              <a:gd name="connsiteX1" fmla="*/ 470504 w 4052095"/>
              <a:gd name="connsiteY1" fmla="*/ 0 h 533051"/>
              <a:gd name="connsiteX2" fmla="*/ 4051645 w 4052095"/>
              <a:gd name="connsiteY2" fmla="*/ 5738 h 533051"/>
              <a:gd name="connsiteX3" fmla="*/ 4050341 w 4052095"/>
              <a:gd name="connsiteY3" fmla="*/ 533051 h 533051"/>
              <a:gd name="connsiteX4" fmla="*/ 0 w 4052095"/>
              <a:gd name="connsiteY4" fmla="*/ 533051 h 533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52095" h="533051">
                <a:moveTo>
                  <a:pt x="0" y="533051"/>
                </a:moveTo>
                <a:lnTo>
                  <a:pt x="470504" y="0"/>
                </a:lnTo>
                <a:lnTo>
                  <a:pt x="4051645" y="5738"/>
                </a:lnTo>
                <a:cubicBezTo>
                  <a:pt x="4053613" y="181509"/>
                  <a:pt x="4048373" y="357280"/>
                  <a:pt x="4050341" y="533051"/>
                </a:cubicBezTo>
                <a:lnTo>
                  <a:pt x="0" y="533051"/>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9882" y="1165824"/>
            <a:ext cx="3672618" cy="882498"/>
          </a:xfrm>
          <a:prstGeom prst="rect">
            <a:avLst/>
          </a:prstGeom>
        </p:spPr>
      </p:pic>
      <p:sp>
        <p:nvSpPr>
          <p:cNvPr id="5" name="Title 2"/>
          <p:cNvSpPr txBox="1">
            <a:spLocks/>
          </p:cNvSpPr>
          <p:nvPr/>
        </p:nvSpPr>
        <p:spPr>
          <a:xfrm>
            <a:off x="947886" y="3672142"/>
            <a:ext cx="6879936" cy="380665"/>
          </a:xfrm>
          <a:prstGeom prst="rect">
            <a:avLst/>
          </a:prstGeom>
        </p:spPr>
        <p:txBody>
          <a:bodyPr vert="horz"/>
          <a:lstStyle>
            <a:lvl1pPr algn="r" defTabSz="457200" rtl="0" eaLnBrk="1" latinLnBrk="0" hangingPunct="1">
              <a:spcBef>
                <a:spcPct val="0"/>
              </a:spcBef>
              <a:buNone/>
              <a:defRPr sz="3200" b="0" i="0" kern="1200">
                <a:solidFill>
                  <a:schemeClr val="bg1"/>
                </a:solidFill>
                <a:latin typeface="Franklin Gothic Medium"/>
                <a:ea typeface="+mj-ea"/>
                <a:cs typeface="Franklin Gothic Medium"/>
              </a:defRPr>
            </a:lvl1pPr>
          </a:lstStyle>
          <a:p>
            <a:r>
              <a:rPr lang="en-US" sz="1600" dirty="0">
                <a:latin typeface="Franklin Gothic Book"/>
                <a:cs typeface="Franklin Gothic Book"/>
              </a:rPr>
              <a:t>CSCE 489/689 (Software Security)</a:t>
            </a:r>
            <a:r>
              <a:rPr lang="en-US" sz="1600" b="0" i="0" dirty="0">
                <a:latin typeface="Franklin Gothic Book"/>
                <a:cs typeface="Franklin Gothic Book"/>
              </a:rPr>
              <a:t> Fall 2018</a:t>
            </a:r>
          </a:p>
        </p:txBody>
      </p:sp>
      <p:sp>
        <p:nvSpPr>
          <p:cNvPr id="6" name="Title 2"/>
          <p:cNvSpPr txBox="1">
            <a:spLocks/>
          </p:cNvSpPr>
          <p:nvPr/>
        </p:nvSpPr>
        <p:spPr>
          <a:xfrm>
            <a:off x="0" y="2930088"/>
            <a:ext cx="7827822" cy="639373"/>
          </a:xfrm>
          <a:prstGeom prst="rect">
            <a:avLst/>
          </a:prstGeom>
        </p:spPr>
        <p:txBody>
          <a:bodyPr vert="horz"/>
          <a:lstStyle>
            <a:lvl1pPr algn="r" defTabSz="457200" rtl="0" eaLnBrk="1" latinLnBrk="0" hangingPunct="1">
              <a:spcBef>
                <a:spcPct val="0"/>
              </a:spcBef>
              <a:buNone/>
              <a:defRPr sz="3200" b="0" i="0" kern="1200">
                <a:solidFill>
                  <a:schemeClr val="bg1"/>
                </a:solidFill>
                <a:latin typeface="Franklin Gothic Medium"/>
                <a:ea typeface="+mj-ea"/>
                <a:cs typeface="Franklin Gothic Medium"/>
              </a:defRPr>
            </a:lvl1pPr>
          </a:lstStyle>
          <a:p>
            <a:r>
              <a:rPr lang="en-US" dirty="0"/>
              <a:t>Design Principles</a:t>
            </a:r>
            <a:endParaRPr lang="en-US" sz="3200" b="0" i="0" dirty="0">
              <a:latin typeface="Franklin Gothic Medium"/>
              <a:cs typeface="Franklin Gothic Medium"/>
            </a:endParaRPr>
          </a:p>
        </p:txBody>
      </p:sp>
      <p:sp>
        <p:nvSpPr>
          <p:cNvPr id="7" name="Title 2"/>
          <p:cNvSpPr txBox="1">
            <a:spLocks/>
          </p:cNvSpPr>
          <p:nvPr/>
        </p:nvSpPr>
        <p:spPr>
          <a:xfrm>
            <a:off x="947886" y="4186628"/>
            <a:ext cx="6879936" cy="320522"/>
          </a:xfrm>
          <a:prstGeom prst="rect">
            <a:avLst/>
          </a:prstGeom>
        </p:spPr>
        <p:txBody>
          <a:bodyPr vert="horz"/>
          <a:lstStyle>
            <a:lvl1pPr algn="r" defTabSz="457200" rtl="0" eaLnBrk="1" latinLnBrk="0" hangingPunct="1">
              <a:spcBef>
                <a:spcPct val="0"/>
              </a:spcBef>
              <a:buNone/>
              <a:defRPr sz="3200" b="0" i="0" kern="1200">
                <a:solidFill>
                  <a:schemeClr val="bg1"/>
                </a:solidFill>
                <a:latin typeface="Franklin Gothic Medium"/>
                <a:ea typeface="+mj-ea"/>
                <a:cs typeface="Franklin Gothic Medium"/>
              </a:defRPr>
            </a:lvl1pPr>
          </a:lstStyle>
          <a:p>
            <a:r>
              <a:rPr lang="en-US" sz="1200" dirty="0">
                <a:latin typeface="Franklin Gothic Book"/>
                <a:cs typeface="Franklin Gothic Book"/>
              </a:rPr>
              <a:t>Philip Ritchey</a:t>
            </a:r>
            <a:br>
              <a:rPr lang="en-US" sz="1200" dirty="0">
                <a:latin typeface="Franklin Gothic Book"/>
                <a:cs typeface="Franklin Gothic Book"/>
              </a:rPr>
            </a:br>
            <a:r>
              <a:rPr lang="en-US" sz="1200" dirty="0">
                <a:latin typeface="Franklin Gothic Book"/>
                <a:cs typeface="Franklin Gothic Book"/>
              </a:rPr>
              <a:t>Department of Computer Science and Engineering</a:t>
            </a:r>
            <a:endParaRPr lang="en-US" sz="1200" b="0" i="0" dirty="0">
              <a:latin typeface="Franklin Gothic Book"/>
              <a:cs typeface="Franklin Gothic Book"/>
            </a:endParaRPr>
          </a:p>
        </p:txBody>
      </p:sp>
    </p:spTree>
    <p:extLst>
      <p:ext uri="{BB962C8B-B14F-4D97-AF65-F5344CB8AC3E}">
        <p14:creationId xmlns:p14="http://schemas.microsoft.com/office/powerpoint/2010/main" val="7128540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487B5-5DAA-4A2C-805C-0D077AEE5B99}"/>
              </a:ext>
            </a:extLst>
          </p:cNvPr>
          <p:cNvSpPr>
            <a:spLocks noGrp="1"/>
          </p:cNvSpPr>
          <p:nvPr>
            <p:ph type="title"/>
          </p:nvPr>
        </p:nvSpPr>
        <p:spPr/>
        <p:txBody>
          <a:bodyPr/>
          <a:lstStyle/>
          <a:p>
            <a:r>
              <a:rPr lang="en-US" dirty="0"/>
              <a:t>If you remember nothing else…</a:t>
            </a:r>
          </a:p>
        </p:txBody>
      </p:sp>
      <p:sp>
        <p:nvSpPr>
          <p:cNvPr id="3" name="Content Placeholder 2">
            <a:extLst>
              <a:ext uri="{FF2B5EF4-FFF2-40B4-BE49-F238E27FC236}">
                <a16:creationId xmlns:a16="http://schemas.microsoft.com/office/drawing/2014/main" id="{FC35D56A-1172-4191-B1E9-E7054FE3E0E0}"/>
              </a:ext>
            </a:extLst>
          </p:cNvPr>
          <p:cNvSpPr>
            <a:spLocks noGrp="1"/>
          </p:cNvSpPr>
          <p:nvPr>
            <p:ph sz="quarter" idx="10"/>
          </p:nvPr>
        </p:nvSpPr>
        <p:spPr/>
        <p:txBody>
          <a:bodyPr/>
          <a:lstStyle/>
          <a:p>
            <a:r>
              <a:rPr lang="en-US" altLang="en-US" dirty="0"/>
              <a:t>Design principles are guides to making design decisions</a:t>
            </a:r>
          </a:p>
          <a:p>
            <a:pPr lvl="1"/>
            <a:r>
              <a:rPr lang="en-US" altLang="en-US" dirty="0"/>
              <a:t>Security design principles guide security design decisions</a:t>
            </a:r>
          </a:p>
          <a:p>
            <a:r>
              <a:rPr lang="en-US" altLang="en-US" dirty="0"/>
              <a:t>Security Design Principles are rooted in </a:t>
            </a:r>
            <a:r>
              <a:rPr lang="en-US" altLang="en-US" b="1" dirty="0">
                <a:solidFill>
                  <a:srgbClr val="00B050"/>
                </a:solidFill>
                <a:latin typeface="Arial" panose="020B0604020202020204" pitchFamily="34" charset="0"/>
                <a:cs typeface="Arial" panose="020B0604020202020204" pitchFamily="34" charset="0"/>
              </a:rPr>
              <a:t>simplicity</a:t>
            </a:r>
            <a:r>
              <a:rPr lang="en-US" altLang="en-US" dirty="0"/>
              <a:t> and </a:t>
            </a:r>
            <a:r>
              <a:rPr lang="en-US" altLang="en-US" b="1" dirty="0">
                <a:solidFill>
                  <a:srgbClr val="FF0000"/>
                </a:solidFill>
                <a:latin typeface="Times New Roman" panose="02020603050405020304" pitchFamily="18" charset="0"/>
                <a:cs typeface="Times New Roman" panose="02020603050405020304" pitchFamily="18" charset="0"/>
              </a:rPr>
              <a:t>restriction</a:t>
            </a:r>
          </a:p>
          <a:p>
            <a:r>
              <a:rPr lang="en-US" altLang="en-US" dirty="0"/>
              <a:t>All of the design principles are important but I will never forgive you if you don’t remember these:</a:t>
            </a:r>
          </a:p>
          <a:p>
            <a:pPr lvl="1"/>
            <a:r>
              <a:rPr lang="en-US" altLang="en-US" b="1" dirty="0">
                <a:solidFill>
                  <a:srgbClr val="FF0000"/>
                </a:solidFill>
                <a:latin typeface="Times New Roman" panose="02020603050405020304" pitchFamily="18" charset="0"/>
                <a:cs typeface="Times New Roman" panose="02020603050405020304" pitchFamily="18" charset="0"/>
              </a:rPr>
              <a:t>Least privilege</a:t>
            </a:r>
          </a:p>
          <a:p>
            <a:pPr lvl="1"/>
            <a:r>
              <a:rPr lang="en-US" altLang="en-US" b="1" dirty="0">
                <a:solidFill>
                  <a:srgbClr val="FF0000"/>
                </a:solidFill>
                <a:latin typeface="Times New Roman" panose="02020603050405020304" pitchFamily="18" charset="0"/>
                <a:cs typeface="Times New Roman" panose="02020603050405020304" pitchFamily="18" charset="0"/>
              </a:rPr>
              <a:t>Complete mediation</a:t>
            </a:r>
          </a:p>
          <a:p>
            <a:pPr lvl="1"/>
            <a:r>
              <a:rPr lang="en-US" altLang="en-US" b="1" dirty="0">
                <a:solidFill>
                  <a:srgbClr val="00B050"/>
                </a:solidFill>
                <a:latin typeface="Arial" panose="020B0604020202020204" pitchFamily="34" charset="0"/>
                <a:cs typeface="Arial" panose="020B0604020202020204" pitchFamily="34" charset="0"/>
              </a:rPr>
              <a:t>Economy of mechanism</a:t>
            </a:r>
          </a:p>
          <a:p>
            <a:pPr lvl="1"/>
            <a:r>
              <a:rPr lang="en-US" altLang="en-US" b="1" dirty="0"/>
              <a:t>Work factor</a:t>
            </a:r>
          </a:p>
          <a:p>
            <a:endParaRPr lang="en-US" altLang="en-US" dirty="0"/>
          </a:p>
        </p:txBody>
      </p:sp>
    </p:spTree>
    <p:extLst>
      <p:ext uri="{BB962C8B-B14F-4D97-AF65-F5344CB8AC3E}">
        <p14:creationId xmlns:p14="http://schemas.microsoft.com/office/powerpoint/2010/main" val="21835238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FD2C6FC-E16C-4E25-8B68-BF74E879288E}"/>
              </a:ext>
            </a:extLst>
          </p:cNvPr>
          <p:cNvPicPr>
            <a:picLocks noChangeAspect="1"/>
          </p:cNvPicPr>
          <p:nvPr/>
        </p:nvPicPr>
        <p:blipFill>
          <a:blip r:embed="rId3"/>
          <a:stretch>
            <a:fillRect/>
          </a:stretch>
        </p:blipFill>
        <p:spPr>
          <a:xfrm>
            <a:off x="55109" y="9644"/>
            <a:ext cx="5097335" cy="5131204"/>
          </a:xfrm>
          <a:prstGeom prst="rect">
            <a:avLst/>
          </a:prstGeom>
        </p:spPr>
      </p:pic>
      <p:sp>
        <p:nvSpPr>
          <p:cNvPr id="6" name="Rectangle 5">
            <a:extLst>
              <a:ext uri="{FF2B5EF4-FFF2-40B4-BE49-F238E27FC236}">
                <a16:creationId xmlns:a16="http://schemas.microsoft.com/office/drawing/2014/main" id="{8FE3D67D-63AF-48E4-A3D9-47F0EBDB4C61}"/>
              </a:ext>
            </a:extLst>
          </p:cNvPr>
          <p:cNvSpPr/>
          <p:nvPr/>
        </p:nvSpPr>
        <p:spPr>
          <a:xfrm>
            <a:off x="6711346" y="4426997"/>
            <a:ext cx="2432654" cy="369332"/>
          </a:xfrm>
          <a:prstGeom prst="rect">
            <a:avLst/>
          </a:prstGeom>
        </p:spPr>
        <p:txBody>
          <a:bodyPr wrap="none">
            <a:spAutoFit/>
          </a:bodyPr>
          <a:lstStyle/>
          <a:p>
            <a:r>
              <a:rPr lang="en-US" dirty="0">
                <a:solidFill>
                  <a:srgbClr val="000000"/>
                </a:solidFill>
                <a:latin typeface="Lucida"/>
              </a:rPr>
              <a:t>https://xkcd.com/2030/</a:t>
            </a:r>
            <a:endParaRPr lang="en-US" dirty="0"/>
          </a:p>
        </p:txBody>
      </p:sp>
    </p:spTree>
    <p:extLst>
      <p:ext uri="{BB962C8B-B14F-4D97-AF65-F5344CB8AC3E}">
        <p14:creationId xmlns:p14="http://schemas.microsoft.com/office/powerpoint/2010/main" val="945939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A360E27-DFE9-40DE-B82D-F5B44CDADCAD}"/>
              </a:ext>
            </a:extLst>
          </p:cNvPr>
          <p:cNvPicPr>
            <a:picLocks noChangeAspect="1"/>
          </p:cNvPicPr>
          <p:nvPr/>
        </p:nvPicPr>
        <p:blipFill>
          <a:blip r:embed="rId3"/>
          <a:stretch>
            <a:fillRect/>
          </a:stretch>
        </p:blipFill>
        <p:spPr>
          <a:xfrm>
            <a:off x="0" y="0"/>
            <a:ext cx="6103837" cy="5143500"/>
          </a:xfrm>
          <a:prstGeom prst="rect">
            <a:avLst/>
          </a:prstGeom>
        </p:spPr>
      </p:pic>
    </p:spTree>
    <p:extLst>
      <p:ext uri="{BB962C8B-B14F-4D97-AF65-F5344CB8AC3E}">
        <p14:creationId xmlns:p14="http://schemas.microsoft.com/office/powerpoint/2010/main" val="5381348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11D1A34-65B7-411E-BBF6-879787B69EE5}"/>
              </a:ext>
            </a:extLst>
          </p:cNvPr>
          <p:cNvPicPr>
            <a:picLocks noGrp="1" noChangeAspect="1"/>
          </p:cNvPicPr>
          <p:nvPr>
            <p:ph sz="quarter" idx="10"/>
          </p:nvPr>
        </p:nvPicPr>
        <p:blipFill>
          <a:blip r:embed="rId3"/>
          <a:stretch>
            <a:fillRect/>
          </a:stretch>
        </p:blipFill>
        <p:spPr>
          <a:xfrm>
            <a:off x="1106495" y="842962"/>
            <a:ext cx="6931010" cy="3457575"/>
          </a:xfrm>
        </p:spPr>
      </p:pic>
      <p:sp>
        <p:nvSpPr>
          <p:cNvPr id="2" name="Rectangle 1">
            <a:extLst>
              <a:ext uri="{FF2B5EF4-FFF2-40B4-BE49-F238E27FC236}">
                <a16:creationId xmlns:a16="http://schemas.microsoft.com/office/drawing/2014/main" id="{E237870D-FA11-4638-9F09-4D1ED1456064}"/>
              </a:ext>
            </a:extLst>
          </p:cNvPr>
          <p:cNvSpPr/>
          <p:nvPr/>
        </p:nvSpPr>
        <p:spPr>
          <a:xfrm>
            <a:off x="-1" y="4300537"/>
            <a:ext cx="7347005" cy="369332"/>
          </a:xfrm>
          <a:prstGeom prst="rect">
            <a:avLst/>
          </a:prstGeom>
        </p:spPr>
        <p:txBody>
          <a:bodyPr wrap="square">
            <a:spAutoFit/>
          </a:bodyPr>
          <a:lstStyle/>
          <a:p>
            <a:r>
              <a:rPr lang="en-US" dirty="0"/>
              <a:t>https://twitter.com/neiltyson/status/551378648578916353?lang=en</a:t>
            </a:r>
          </a:p>
        </p:txBody>
      </p:sp>
    </p:spTree>
    <p:extLst>
      <p:ext uri="{BB962C8B-B14F-4D97-AF65-F5344CB8AC3E}">
        <p14:creationId xmlns:p14="http://schemas.microsoft.com/office/powerpoint/2010/main" val="1463574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199" y="191993"/>
            <a:ext cx="6131859" cy="606261"/>
          </a:xfrm>
        </p:spPr>
        <p:txBody>
          <a:bodyPr>
            <a:normAutofit/>
          </a:bodyPr>
          <a:lstStyle/>
          <a:p>
            <a:r>
              <a:rPr lang="en-US" sz="3200" dirty="0"/>
              <a:t>The Basics: Design Principles</a:t>
            </a:r>
            <a:endParaRPr lang="en-US" altLang="en-US" dirty="0"/>
          </a:p>
        </p:txBody>
      </p:sp>
      <p:sp>
        <p:nvSpPr>
          <p:cNvPr id="37891" name="Rectangle 3"/>
          <p:cNvSpPr>
            <a:spLocks noGrp="1" noChangeArrowheads="1"/>
          </p:cNvSpPr>
          <p:nvPr>
            <p:ph type="body" idx="1"/>
          </p:nvPr>
        </p:nvSpPr>
        <p:spPr/>
        <p:txBody>
          <a:bodyPr/>
          <a:lstStyle/>
          <a:p>
            <a:r>
              <a:rPr lang="en-US" altLang="en-US" b="1" dirty="0"/>
              <a:t>Simplicity</a:t>
            </a:r>
          </a:p>
          <a:p>
            <a:pPr lvl="1"/>
            <a:r>
              <a:rPr lang="en-US" altLang="en-US" dirty="0"/>
              <a:t>Less to go wrong</a:t>
            </a:r>
          </a:p>
          <a:p>
            <a:pPr lvl="1"/>
            <a:r>
              <a:rPr lang="en-US" altLang="en-US" dirty="0"/>
              <a:t>Fewer possible inconsistencies</a:t>
            </a:r>
          </a:p>
          <a:p>
            <a:pPr lvl="1"/>
            <a:r>
              <a:rPr lang="en-US" altLang="en-US" dirty="0"/>
              <a:t>Easy to understand</a:t>
            </a:r>
          </a:p>
          <a:p>
            <a:r>
              <a:rPr lang="en-US" altLang="en-US" b="1" dirty="0"/>
              <a:t>Restriction</a:t>
            </a:r>
          </a:p>
          <a:p>
            <a:pPr lvl="1"/>
            <a:r>
              <a:rPr lang="en-US" altLang="en-US" dirty="0"/>
              <a:t>Minimize access</a:t>
            </a:r>
          </a:p>
          <a:p>
            <a:pPr lvl="1"/>
            <a:r>
              <a:rPr lang="en-US" altLang="en-US" dirty="0"/>
              <a:t>Inhibit communication</a:t>
            </a:r>
          </a:p>
        </p:txBody>
      </p:sp>
    </p:spTree>
    <p:extLst>
      <p:ext uri="{BB962C8B-B14F-4D97-AF65-F5344CB8AC3E}">
        <p14:creationId xmlns:p14="http://schemas.microsoft.com/office/powerpoint/2010/main" val="10265327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91993"/>
            <a:ext cx="6131859" cy="606261"/>
          </a:xfrm>
        </p:spPr>
        <p:txBody>
          <a:bodyPr>
            <a:normAutofit/>
          </a:bodyPr>
          <a:lstStyle/>
          <a:p>
            <a:r>
              <a:rPr lang="en-US" sz="3200" dirty="0"/>
              <a:t>The Basics: Design Principles</a:t>
            </a:r>
          </a:p>
        </p:txBody>
      </p:sp>
      <p:sp>
        <p:nvSpPr>
          <p:cNvPr id="3" name="Content Placeholder 2"/>
          <p:cNvSpPr>
            <a:spLocks noGrp="1"/>
          </p:cNvSpPr>
          <p:nvPr>
            <p:ph idx="1"/>
          </p:nvPr>
        </p:nvSpPr>
        <p:spPr/>
        <p:txBody>
          <a:bodyPr>
            <a:normAutofit lnSpcReduction="10000"/>
          </a:bodyPr>
          <a:lstStyle/>
          <a:p>
            <a:r>
              <a:rPr lang="en-US" b="1" dirty="0"/>
              <a:t>Least privilege</a:t>
            </a:r>
            <a:r>
              <a:rPr lang="en-US" dirty="0"/>
              <a:t>: Every program and every user of the system should operate using the least set of privileges necessary to complete the job.</a:t>
            </a:r>
          </a:p>
          <a:p>
            <a:r>
              <a:rPr lang="en-US" b="1" dirty="0"/>
              <a:t>Complete mediation</a:t>
            </a:r>
            <a:r>
              <a:rPr lang="en-US" dirty="0"/>
              <a:t>: Every access to every object must be checked for authority.</a:t>
            </a:r>
          </a:p>
          <a:p>
            <a:r>
              <a:rPr lang="en-US" b="1" dirty="0"/>
              <a:t>Fail-safe defaults</a:t>
            </a:r>
            <a:r>
              <a:rPr lang="en-US" dirty="0"/>
              <a:t>: Base access decisions on permission rather than exclusion.</a:t>
            </a:r>
          </a:p>
          <a:p>
            <a:r>
              <a:rPr lang="en-US" b="1" dirty="0"/>
              <a:t>Economy of mechanism</a:t>
            </a:r>
            <a:r>
              <a:rPr lang="en-US" dirty="0"/>
              <a:t>: Keep the design as simple and small as possible.</a:t>
            </a:r>
          </a:p>
          <a:p>
            <a:r>
              <a:rPr lang="en-US" b="1" dirty="0"/>
              <a:t>Separation of privilege</a:t>
            </a:r>
            <a:r>
              <a:rPr lang="en-US" dirty="0"/>
              <a:t>: Where feasible, a protection mechanism that requires two keys to unlock it is more robust and flexible than one that allows access to the presenter of only a single key.</a:t>
            </a:r>
          </a:p>
        </p:txBody>
      </p:sp>
    </p:spTree>
    <p:extLst>
      <p:ext uri="{BB962C8B-B14F-4D97-AF65-F5344CB8AC3E}">
        <p14:creationId xmlns:p14="http://schemas.microsoft.com/office/powerpoint/2010/main" val="18222105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6B868-7DAD-4AF4-8B4D-A52E9454DF3C}"/>
              </a:ext>
            </a:extLst>
          </p:cNvPr>
          <p:cNvSpPr>
            <a:spLocks noGrp="1"/>
          </p:cNvSpPr>
          <p:nvPr>
            <p:ph type="title"/>
          </p:nvPr>
        </p:nvSpPr>
        <p:spPr>
          <a:xfrm>
            <a:off x="457200" y="191993"/>
            <a:ext cx="6145306" cy="606261"/>
          </a:xfrm>
        </p:spPr>
        <p:txBody>
          <a:bodyPr>
            <a:normAutofit/>
          </a:bodyPr>
          <a:lstStyle/>
          <a:p>
            <a:r>
              <a:rPr lang="en-US" sz="3200" dirty="0"/>
              <a:t>The Basics: Design Principles</a:t>
            </a:r>
          </a:p>
        </p:txBody>
      </p:sp>
      <p:sp>
        <p:nvSpPr>
          <p:cNvPr id="3" name="Content Placeholder 2">
            <a:extLst>
              <a:ext uri="{FF2B5EF4-FFF2-40B4-BE49-F238E27FC236}">
                <a16:creationId xmlns:a16="http://schemas.microsoft.com/office/drawing/2014/main" id="{1256EE42-EC59-4025-9B68-723B011BC383}"/>
              </a:ext>
            </a:extLst>
          </p:cNvPr>
          <p:cNvSpPr>
            <a:spLocks noGrp="1"/>
          </p:cNvSpPr>
          <p:nvPr>
            <p:ph idx="1"/>
          </p:nvPr>
        </p:nvSpPr>
        <p:spPr>
          <a:xfrm>
            <a:off x="457200" y="1200150"/>
            <a:ext cx="8229600" cy="3600450"/>
          </a:xfrm>
        </p:spPr>
        <p:txBody>
          <a:bodyPr>
            <a:normAutofit fontScale="92500"/>
          </a:bodyPr>
          <a:lstStyle/>
          <a:p>
            <a:r>
              <a:rPr lang="en-US" b="1" dirty="0"/>
              <a:t>Open design</a:t>
            </a:r>
            <a:r>
              <a:rPr lang="en-US" dirty="0"/>
              <a:t>: The design should not be secret.</a:t>
            </a:r>
          </a:p>
          <a:p>
            <a:r>
              <a:rPr lang="en-US" b="1" dirty="0"/>
              <a:t>Least common mechanism</a:t>
            </a:r>
            <a:r>
              <a:rPr lang="en-US" dirty="0"/>
              <a:t>: Minimize the amount of mechanism common to more than one user and depended on by all users.</a:t>
            </a:r>
          </a:p>
          <a:p>
            <a:r>
              <a:rPr lang="en-US" b="1" dirty="0"/>
              <a:t>Psychological acceptability</a:t>
            </a:r>
            <a:r>
              <a:rPr lang="en-US" dirty="0"/>
              <a:t>: It is essential that the human interface be designed for ease of use, so that users routinely and automatically apply the protection mechanisms correctly.</a:t>
            </a:r>
          </a:p>
          <a:p>
            <a:r>
              <a:rPr lang="en-US" b="1" dirty="0"/>
              <a:t>Work factor</a:t>
            </a:r>
            <a:r>
              <a:rPr lang="en-US" dirty="0"/>
              <a:t>: Compare the cost of circumventing the mechanism with the resources of a potential attacker.</a:t>
            </a:r>
          </a:p>
          <a:p>
            <a:r>
              <a:rPr lang="en-US" b="1" dirty="0"/>
              <a:t>Compromise recording</a:t>
            </a:r>
            <a:r>
              <a:rPr lang="en-US" dirty="0"/>
              <a:t>: It is sometimes suggested that mechanisms that reliably record that a compromise of information has occurred can be used in place of more elaborate mechanisms that completely prevent loss.</a:t>
            </a:r>
          </a:p>
        </p:txBody>
      </p:sp>
    </p:spTree>
    <p:extLst>
      <p:ext uri="{BB962C8B-B14F-4D97-AF65-F5344CB8AC3E}">
        <p14:creationId xmlns:p14="http://schemas.microsoft.com/office/powerpoint/2010/main" val="895984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normAutofit/>
          </a:bodyPr>
          <a:lstStyle/>
          <a:p>
            <a:r>
              <a:rPr lang="en-US" altLang="en-US" sz="3200" dirty="0"/>
              <a:t>Least Privilege</a:t>
            </a:r>
          </a:p>
        </p:txBody>
      </p:sp>
      <p:sp>
        <p:nvSpPr>
          <p:cNvPr id="39939" name="Rectangle 3"/>
          <p:cNvSpPr>
            <a:spLocks noGrp="1" noChangeArrowheads="1"/>
          </p:cNvSpPr>
          <p:nvPr>
            <p:ph type="body" idx="1"/>
          </p:nvPr>
        </p:nvSpPr>
        <p:spPr/>
        <p:txBody>
          <a:bodyPr/>
          <a:lstStyle/>
          <a:p>
            <a:r>
              <a:rPr lang="en-US" altLang="en-US"/>
              <a:t>A subject should be given only those privileges necessary to complete its task</a:t>
            </a:r>
          </a:p>
          <a:p>
            <a:pPr lvl="1"/>
            <a:r>
              <a:rPr lang="en-US" altLang="en-US"/>
              <a:t>Function, not identity, controls</a:t>
            </a:r>
          </a:p>
          <a:p>
            <a:pPr lvl="1"/>
            <a:r>
              <a:rPr lang="en-US" altLang="en-US"/>
              <a:t>Rights added as needed, discarded after use</a:t>
            </a:r>
          </a:p>
          <a:p>
            <a:pPr lvl="1"/>
            <a:r>
              <a:rPr lang="en-US" altLang="en-US"/>
              <a:t>Minimal protection domain</a:t>
            </a:r>
          </a:p>
        </p:txBody>
      </p:sp>
    </p:spTree>
    <p:extLst>
      <p:ext uri="{BB962C8B-B14F-4D97-AF65-F5344CB8AC3E}">
        <p14:creationId xmlns:p14="http://schemas.microsoft.com/office/powerpoint/2010/main" val="2148115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normAutofit/>
          </a:bodyPr>
          <a:lstStyle/>
          <a:p>
            <a:r>
              <a:rPr lang="en-US" altLang="en-US" sz="3200" dirty="0"/>
              <a:t>Complete Mediation</a:t>
            </a:r>
          </a:p>
        </p:txBody>
      </p:sp>
      <p:sp>
        <p:nvSpPr>
          <p:cNvPr id="48131" name="Rectangle 3"/>
          <p:cNvSpPr>
            <a:spLocks noGrp="1" noChangeArrowheads="1"/>
          </p:cNvSpPr>
          <p:nvPr>
            <p:ph type="body" idx="1"/>
          </p:nvPr>
        </p:nvSpPr>
        <p:spPr/>
        <p:txBody>
          <a:bodyPr/>
          <a:lstStyle/>
          <a:p>
            <a:r>
              <a:rPr lang="en-US" altLang="en-US" dirty="0"/>
              <a:t>Check </a:t>
            </a:r>
            <a:r>
              <a:rPr lang="en-US" altLang="en-US" b="1" u="sng" dirty="0"/>
              <a:t>every</a:t>
            </a:r>
            <a:r>
              <a:rPr lang="en-US" altLang="en-US" dirty="0"/>
              <a:t> access</a:t>
            </a:r>
          </a:p>
          <a:p>
            <a:r>
              <a:rPr lang="en-US" altLang="en-US" dirty="0"/>
              <a:t>Usually done once, on first action</a:t>
            </a:r>
          </a:p>
          <a:p>
            <a:pPr lvl="1"/>
            <a:r>
              <a:rPr lang="en-US" altLang="en-US" dirty="0"/>
              <a:t>UNIX: access checked on open, not checked thereafter</a:t>
            </a:r>
          </a:p>
          <a:p>
            <a:pPr lvl="1"/>
            <a:r>
              <a:rPr lang="en-US" altLang="en-US" dirty="0"/>
              <a:t>This is </a:t>
            </a:r>
            <a:r>
              <a:rPr lang="en-US" altLang="en-US" b="1" u="sng" dirty="0"/>
              <a:t>not</a:t>
            </a:r>
            <a:r>
              <a:rPr lang="en-US" altLang="en-US" dirty="0"/>
              <a:t> secure</a:t>
            </a:r>
          </a:p>
          <a:p>
            <a:r>
              <a:rPr lang="en-US" altLang="en-US" dirty="0"/>
              <a:t>If permissions change after, may get unauthorized access</a:t>
            </a:r>
          </a:p>
        </p:txBody>
      </p:sp>
    </p:spTree>
    <p:extLst>
      <p:ext uri="{BB962C8B-B14F-4D97-AF65-F5344CB8AC3E}">
        <p14:creationId xmlns:p14="http://schemas.microsoft.com/office/powerpoint/2010/main" val="16006125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normAutofit/>
          </a:bodyPr>
          <a:lstStyle/>
          <a:p>
            <a:r>
              <a:rPr lang="en-US" altLang="en-US" sz="3200" dirty="0"/>
              <a:t>Fail-Safe Defaults</a:t>
            </a:r>
          </a:p>
        </p:txBody>
      </p:sp>
      <p:sp>
        <p:nvSpPr>
          <p:cNvPr id="43011" name="Rectangle 3"/>
          <p:cNvSpPr>
            <a:spLocks noGrp="1" noChangeArrowheads="1"/>
          </p:cNvSpPr>
          <p:nvPr>
            <p:ph type="body" idx="1"/>
          </p:nvPr>
        </p:nvSpPr>
        <p:spPr/>
        <p:txBody>
          <a:bodyPr/>
          <a:lstStyle/>
          <a:p>
            <a:r>
              <a:rPr lang="en-US" altLang="en-US"/>
              <a:t>Default action is to deny access</a:t>
            </a:r>
          </a:p>
          <a:p>
            <a:r>
              <a:rPr lang="en-US" altLang="en-US"/>
              <a:t>If action fails, system as secure as when action began</a:t>
            </a:r>
          </a:p>
        </p:txBody>
      </p:sp>
    </p:spTree>
    <p:extLst>
      <p:ext uri="{BB962C8B-B14F-4D97-AF65-F5344CB8AC3E}">
        <p14:creationId xmlns:p14="http://schemas.microsoft.com/office/powerpoint/2010/main" val="22745499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normAutofit/>
          </a:bodyPr>
          <a:lstStyle/>
          <a:p>
            <a:r>
              <a:rPr lang="en-US" altLang="en-US" sz="3200" dirty="0"/>
              <a:t>Economy of Mechanism</a:t>
            </a:r>
          </a:p>
        </p:txBody>
      </p:sp>
      <p:sp>
        <p:nvSpPr>
          <p:cNvPr id="46083" name="Rectangle 3"/>
          <p:cNvSpPr>
            <a:spLocks noGrp="1" noChangeArrowheads="1"/>
          </p:cNvSpPr>
          <p:nvPr>
            <p:ph type="body" idx="1"/>
          </p:nvPr>
        </p:nvSpPr>
        <p:spPr/>
        <p:txBody>
          <a:bodyPr/>
          <a:lstStyle/>
          <a:p>
            <a:r>
              <a:rPr lang="en-US" altLang="en-US"/>
              <a:t>Keep it as simple as possible</a:t>
            </a:r>
          </a:p>
          <a:p>
            <a:pPr lvl="1"/>
            <a:r>
              <a:rPr lang="en-US" altLang="en-US"/>
              <a:t>KISS Principle</a:t>
            </a:r>
          </a:p>
          <a:p>
            <a:r>
              <a:rPr lang="en-US" altLang="en-US"/>
              <a:t>Simpler means less can go wrong</a:t>
            </a:r>
          </a:p>
          <a:p>
            <a:pPr lvl="1"/>
            <a:r>
              <a:rPr lang="en-US" altLang="en-US"/>
              <a:t>And when errors occur, they are easier to understand and fix</a:t>
            </a:r>
          </a:p>
          <a:p>
            <a:r>
              <a:rPr lang="en-US" altLang="en-US"/>
              <a:t>Interfaces and interactions</a:t>
            </a:r>
          </a:p>
        </p:txBody>
      </p:sp>
    </p:spTree>
    <p:extLst>
      <p:ext uri="{BB962C8B-B14F-4D97-AF65-F5344CB8AC3E}">
        <p14:creationId xmlns:p14="http://schemas.microsoft.com/office/powerpoint/2010/main" val="1952011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normAutofit/>
          </a:bodyPr>
          <a:lstStyle/>
          <a:p>
            <a:r>
              <a:rPr lang="en-US" altLang="en-US" sz="3200" dirty="0"/>
              <a:t>Open Design</a:t>
            </a:r>
          </a:p>
        </p:txBody>
      </p:sp>
      <p:sp>
        <p:nvSpPr>
          <p:cNvPr id="51203" name="Rectangle 3"/>
          <p:cNvSpPr>
            <a:spLocks noGrp="1" noChangeArrowheads="1"/>
          </p:cNvSpPr>
          <p:nvPr>
            <p:ph type="body" idx="1"/>
          </p:nvPr>
        </p:nvSpPr>
        <p:spPr/>
        <p:txBody>
          <a:bodyPr/>
          <a:lstStyle/>
          <a:p>
            <a:r>
              <a:rPr lang="en-US" altLang="en-US" dirty="0"/>
              <a:t>Security should not depend on secrecy of design or implementation</a:t>
            </a:r>
          </a:p>
          <a:p>
            <a:pPr lvl="1"/>
            <a:r>
              <a:rPr lang="en-US" altLang="en-US" dirty="0"/>
              <a:t>Popularly misunderstood to mean that source code should be public</a:t>
            </a:r>
          </a:p>
          <a:p>
            <a:pPr lvl="1"/>
            <a:r>
              <a:rPr lang="en-US" altLang="en-US" dirty="0"/>
              <a:t>“Security through obscurity is no security at all”</a:t>
            </a:r>
          </a:p>
          <a:p>
            <a:pPr lvl="1"/>
            <a:r>
              <a:rPr lang="en-US" altLang="en-US" dirty="0"/>
              <a:t>Does not apply to information such as passwords or cryptographic keys</a:t>
            </a:r>
          </a:p>
          <a:p>
            <a:r>
              <a:rPr lang="en-US" altLang="en-US" dirty="0"/>
              <a:t>Assume the attacker has perfect knowledge</a:t>
            </a:r>
          </a:p>
          <a:p>
            <a:pPr lvl="1"/>
            <a:r>
              <a:rPr lang="en-US" altLang="en-US" dirty="0"/>
              <a:t>Then obscure all you want</a:t>
            </a:r>
          </a:p>
        </p:txBody>
      </p:sp>
    </p:spTree>
    <p:extLst>
      <p:ext uri="{BB962C8B-B14F-4D97-AF65-F5344CB8AC3E}">
        <p14:creationId xmlns:p14="http://schemas.microsoft.com/office/powerpoint/2010/main" val="33176323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normAutofit/>
          </a:bodyPr>
          <a:lstStyle/>
          <a:p>
            <a:r>
              <a:rPr lang="en-US" altLang="en-US" sz="3200" dirty="0"/>
              <a:t>Separation of Privilege</a:t>
            </a:r>
          </a:p>
        </p:txBody>
      </p:sp>
      <p:sp>
        <p:nvSpPr>
          <p:cNvPr id="53251" name="Rectangle 3"/>
          <p:cNvSpPr>
            <a:spLocks noGrp="1" noChangeArrowheads="1"/>
          </p:cNvSpPr>
          <p:nvPr>
            <p:ph type="body" idx="1"/>
          </p:nvPr>
        </p:nvSpPr>
        <p:spPr/>
        <p:txBody>
          <a:bodyPr/>
          <a:lstStyle/>
          <a:p>
            <a:r>
              <a:rPr lang="en-US" altLang="en-US"/>
              <a:t>Require multiple conditions to grant privilege</a:t>
            </a:r>
          </a:p>
          <a:p>
            <a:pPr lvl="1"/>
            <a:r>
              <a:rPr lang="en-US" altLang="en-US"/>
              <a:t>Separation of duty</a:t>
            </a:r>
          </a:p>
          <a:p>
            <a:pPr lvl="1"/>
            <a:r>
              <a:rPr lang="en-US" altLang="en-US"/>
              <a:t>Defense in depth</a:t>
            </a:r>
          </a:p>
        </p:txBody>
      </p:sp>
    </p:spTree>
    <p:extLst>
      <p:ext uri="{BB962C8B-B14F-4D97-AF65-F5344CB8AC3E}">
        <p14:creationId xmlns:p14="http://schemas.microsoft.com/office/powerpoint/2010/main" val="5147887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57200" y="191993"/>
            <a:ext cx="6024282" cy="606261"/>
          </a:xfrm>
        </p:spPr>
        <p:txBody>
          <a:bodyPr>
            <a:normAutofit/>
          </a:bodyPr>
          <a:lstStyle/>
          <a:p>
            <a:r>
              <a:rPr lang="en-US" altLang="en-US" sz="3200" dirty="0"/>
              <a:t>Least Common Mechanism</a:t>
            </a:r>
          </a:p>
        </p:txBody>
      </p:sp>
      <p:sp>
        <p:nvSpPr>
          <p:cNvPr id="55299" name="Rectangle 3"/>
          <p:cNvSpPr>
            <a:spLocks noGrp="1" noChangeArrowheads="1"/>
          </p:cNvSpPr>
          <p:nvPr>
            <p:ph type="body" idx="1"/>
          </p:nvPr>
        </p:nvSpPr>
        <p:spPr/>
        <p:txBody>
          <a:bodyPr/>
          <a:lstStyle/>
          <a:p>
            <a:r>
              <a:rPr lang="en-US" altLang="en-US"/>
              <a:t>Mechanisms should not be shared</a:t>
            </a:r>
          </a:p>
          <a:p>
            <a:pPr lvl="1"/>
            <a:r>
              <a:rPr lang="en-US" altLang="en-US"/>
              <a:t>Information can flow along shared channels</a:t>
            </a:r>
          </a:p>
          <a:p>
            <a:pPr lvl="1"/>
            <a:r>
              <a:rPr lang="en-US" altLang="en-US"/>
              <a:t>Covert channels</a:t>
            </a:r>
          </a:p>
          <a:p>
            <a:r>
              <a:rPr lang="en-US" altLang="en-US"/>
              <a:t>Isolation</a:t>
            </a:r>
          </a:p>
          <a:p>
            <a:pPr lvl="1"/>
            <a:r>
              <a:rPr lang="en-US" altLang="en-US"/>
              <a:t>Virtual machines</a:t>
            </a:r>
          </a:p>
          <a:p>
            <a:pPr lvl="1"/>
            <a:r>
              <a:rPr lang="en-US" altLang="en-US"/>
              <a:t>Sandboxes</a:t>
            </a:r>
          </a:p>
        </p:txBody>
      </p:sp>
    </p:spTree>
    <p:extLst>
      <p:ext uri="{BB962C8B-B14F-4D97-AF65-F5344CB8AC3E}">
        <p14:creationId xmlns:p14="http://schemas.microsoft.com/office/powerpoint/2010/main" val="42792147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57200" y="191993"/>
            <a:ext cx="6024282" cy="606261"/>
          </a:xfrm>
        </p:spPr>
        <p:txBody>
          <a:bodyPr>
            <a:normAutofit/>
          </a:bodyPr>
          <a:lstStyle/>
          <a:p>
            <a:r>
              <a:rPr lang="en-US" altLang="en-US" sz="3200" dirty="0"/>
              <a:t>Psychological Acceptability</a:t>
            </a:r>
          </a:p>
        </p:txBody>
      </p:sp>
      <p:sp>
        <p:nvSpPr>
          <p:cNvPr id="57347" name="Rectangle 3"/>
          <p:cNvSpPr>
            <a:spLocks noGrp="1" noChangeArrowheads="1"/>
          </p:cNvSpPr>
          <p:nvPr>
            <p:ph type="body" idx="1"/>
          </p:nvPr>
        </p:nvSpPr>
        <p:spPr/>
        <p:txBody>
          <a:bodyPr/>
          <a:lstStyle/>
          <a:p>
            <a:r>
              <a:rPr lang="en-US" altLang="en-US"/>
              <a:t>Security mechanisms should not add to difficulty of accessing resource</a:t>
            </a:r>
          </a:p>
          <a:p>
            <a:pPr lvl="1"/>
            <a:r>
              <a:rPr lang="en-US" altLang="en-US"/>
              <a:t>Hide complexity introduced by security mechanisms</a:t>
            </a:r>
          </a:p>
          <a:p>
            <a:pPr lvl="1"/>
            <a:r>
              <a:rPr lang="en-US" altLang="en-US"/>
              <a:t>Ease of installation, configuration, use</a:t>
            </a:r>
          </a:p>
          <a:p>
            <a:pPr lvl="1"/>
            <a:r>
              <a:rPr lang="en-US" altLang="en-US"/>
              <a:t>Human factors critical here</a:t>
            </a:r>
          </a:p>
        </p:txBody>
      </p:sp>
    </p:spTree>
    <p:extLst>
      <p:ext uri="{BB962C8B-B14F-4D97-AF65-F5344CB8AC3E}">
        <p14:creationId xmlns:p14="http://schemas.microsoft.com/office/powerpoint/2010/main" val="34429979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3D46F-483E-4D61-9B23-08220B73FD4B}"/>
              </a:ext>
            </a:extLst>
          </p:cNvPr>
          <p:cNvSpPr>
            <a:spLocks noGrp="1"/>
          </p:cNvSpPr>
          <p:nvPr>
            <p:ph type="title"/>
          </p:nvPr>
        </p:nvSpPr>
        <p:spPr/>
        <p:txBody>
          <a:bodyPr>
            <a:normAutofit fontScale="90000"/>
          </a:bodyPr>
          <a:lstStyle/>
          <a:p>
            <a:r>
              <a:rPr lang="en-US" sz="3600" dirty="0"/>
              <a:t>Work Factor</a:t>
            </a:r>
          </a:p>
        </p:txBody>
      </p:sp>
      <p:sp>
        <p:nvSpPr>
          <p:cNvPr id="3" name="Content Placeholder 2">
            <a:extLst>
              <a:ext uri="{FF2B5EF4-FFF2-40B4-BE49-F238E27FC236}">
                <a16:creationId xmlns:a16="http://schemas.microsoft.com/office/drawing/2014/main" id="{09928533-39F1-4D99-94EB-79B293C7CD36}"/>
              </a:ext>
            </a:extLst>
          </p:cNvPr>
          <p:cNvSpPr>
            <a:spLocks noGrp="1"/>
          </p:cNvSpPr>
          <p:nvPr>
            <p:ph idx="1"/>
          </p:nvPr>
        </p:nvSpPr>
        <p:spPr/>
        <p:txBody>
          <a:bodyPr/>
          <a:lstStyle/>
          <a:p>
            <a:r>
              <a:rPr lang="en-US" dirty="0"/>
              <a:t>Make it more expensive (time &amp; effort) to successfully attack the system than the reward for a successful attack.</a:t>
            </a:r>
          </a:p>
          <a:p>
            <a:pPr lvl="1"/>
            <a:r>
              <a:rPr lang="en-US" dirty="0"/>
              <a:t>Defense in depth has multiplicative effect on work factor: must find exploit(s) that can get past all levels of defenses</a:t>
            </a:r>
          </a:p>
          <a:p>
            <a:pPr lvl="1"/>
            <a:r>
              <a:rPr lang="en-US" dirty="0"/>
              <a:t>Make explicit assumptions about attacker capabilities and motivation</a:t>
            </a:r>
          </a:p>
          <a:p>
            <a:r>
              <a:rPr lang="en-US" dirty="0"/>
              <a:t>Balance cost of defense against value of assets.</a:t>
            </a:r>
          </a:p>
          <a:p>
            <a:pPr lvl="1"/>
            <a:r>
              <a:rPr lang="en-US" dirty="0"/>
              <a:t>100% security not possible</a:t>
            </a:r>
          </a:p>
          <a:p>
            <a:pPr lvl="1"/>
            <a:r>
              <a:rPr lang="en-US" dirty="0"/>
              <a:t>Prioritize threats</a:t>
            </a:r>
          </a:p>
        </p:txBody>
      </p:sp>
    </p:spTree>
    <p:extLst>
      <p:ext uri="{BB962C8B-B14F-4D97-AF65-F5344CB8AC3E}">
        <p14:creationId xmlns:p14="http://schemas.microsoft.com/office/powerpoint/2010/main" val="33977605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3D46F-483E-4D61-9B23-08220B73FD4B}"/>
              </a:ext>
            </a:extLst>
          </p:cNvPr>
          <p:cNvSpPr>
            <a:spLocks noGrp="1"/>
          </p:cNvSpPr>
          <p:nvPr>
            <p:ph type="title"/>
          </p:nvPr>
        </p:nvSpPr>
        <p:spPr/>
        <p:txBody>
          <a:bodyPr>
            <a:normAutofit fontScale="90000"/>
          </a:bodyPr>
          <a:lstStyle/>
          <a:p>
            <a:r>
              <a:rPr lang="en-US" sz="3600" dirty="0"/>
              <a:t>Compromise Recording</a:t>
            </a:r>
          </a:p>
        </p:txBody>
      </p:sp>
      <p:sp>
        <p:nvSpPr>
          <p:cNvPr id="3" name="Content Placeholder 2">
            <a:extLst>
              <a:ext uri="{FF2B5EF4-FFF2-40B4-BE49-F238E27FC236}">
                <a16:creationId xmlns:a16="http://schemas.microsoft.com/office/drawing/2014/main" id="{09928533-39F1-4D99-94EB-79B293C7CD36}"/>
              </a:ext>
            </a:extLst>
          </p:cNvPr>
          <p:cNvSpPr>
            <a:spLocks noGrp="1"/>
          </p:cNvSpPr>
          <p:nvPr>
            <p:ph idx="1"/>
          </p:nvPr>
        </p:nvSpPr>
        <p:spPr/>
        <p:txBody>
          <a:bodyPr/>
          <a:lstStyle/>
          <a:p>
            <a:r>
              <a:rPr lang="en-US" dirty="0"/>
              <a:t>Auditing: keep an append-only, tamper-resistant log of events in a secure location.</a:t>
            </a:r>
          </a:p>
          <a:p>
            <a:pPr lvl="1"/>
            <a:r>
              <a:rPr lang="en-US" dirty="0"/>
              <a:t>Append-only: no editing or deleting </a:t>
            </a:r>
            <a:r>
              <a:rPr lang="en-US" dirty="0">
                <a:sym typeface="Wingdings" panose="05000000000000000000" pitchFamily="2" charset="2"/>
              </a:rPr>
              <a:t> impossible(?) to cover tracks</a:t>
            </a:r>
          </a:p>
          <a:p>
            <a:pPr lvl="1"/>
            <a:r>
              <a:rPr lang="en-US" dirty="0">
                <a:sym typeface="Wingdings" panose="05000000000000000000" pitchFamily="2" charset="2"/>
              </a:rPr>
              <a:t>Tamper-resistant:  require authentication and authorization to append AND detect unauthorized appends</a:t>
            </a:r>
          </a:p>
          <a:p>
            <a:pPr lvl="1"/>
            <a:r>
              <a:rPr lang="en-US" dirty="0">
                <a:sym typeface="Wingdings" panose="05000000000000000000" pitchFamily="2" charset="2"/>
              </a:rPr>
              <a:t>Secure location: do not put it in the same place as other data, keep backups in another secure location</a:t>
            </a:r>
          </a:p>
          <a:p>
            <a:r>
              <a:rPr lang="en-US" dirty="0">
                <a:sym typeface="Wingdings" panose="05000000000000000000" pitchFamily="2" charset="2"/>
              </a:rPr>
              <a:t>Incident response relies on accurate records of events</a:t>
            </a:r>
          </a:p>
          <a:p>
            <a:pPr lvl="1"/>
            <a:r>
              <a:rPr lang="en-US" dirty="0">
                <a:sym typeface="Wingdings" panose="05000000000000000000" pitchFamily="2" charset="2"/>
              </a:rPr>
              <a:t>Can also help in troubleshooting and debugging</a:t>
            </a:r>
          </a:p>
        </p:txBody>
      </p:sp>
    </p:spTree>
    <p:extLst>
      <p:ext uri="{BB962C8B-B14F-4D97-AF65-F5344CB8AC3E}">
        <p14:creationId xmlns:p14="http://schemas.microsoft.com/office/powerpoint/2010/main" val="8187859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16x9PPBackground.psd"/>
          <p:cNvPicPr>
            <a:picLocks noChangeAspect="1"/>
          </p:cNvPicPr>
          <p:nvPr/>
        </p:nvPicPr>
        <p:blipFill rotWithShape="1">
          <a:blip r:embed="rId2">
            <a:extLst>
              <a:ext uri="{28A0092B-C50C-407E-A947-70E740481C1C}">
                <a14:useLocalDpi xmlns:a14="http://schemas.microsoft.com/office/drawing/2010/main" val="0"/>
              </a:ext>
            </a:extLst>
          </a:blip>
          <a:srcRect t="69697"/>
          <a:stretch/>
        </p:blipFill>
        <p:spPr>
          <a:xfrm>
            <a:off x="1" y="3584864"/>
            <a:ext cx="9144000" cy="1558636"/>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8234" y="1708727"/>
            <a:ext cx="2828405" cy="1679065"/>
          </a:xfrm>
          <a:prstGeom prst="rect">
            <a:avLst/>
          </a:prstGeom>
        </p:spPr>
      </p:pic>
      <p:sp>
        <p:nvSpPr>
          <p:cNvPr id="9" name="Title 2"/>
          <p:cNvSpPr txBox="1">
            <a:spLocks/>
          </p:cNvSpPr>
          <p:nvPr/>
        </p:nvSpPr>
        <p:spPr>
          <a:xfrm>
            <a:off x="1132613" y="3778140"/>
            <a:ext cx="6879936" cy="320522"/>
          </a:xfrm>
          <a:prstGeom prst="rect">
            <a:avLst/>
          </a:prstGeom>
        </p:spPr>
        <p:txBody>
          <a:bodyPr vert="horz"/>
          <a:lstStyle>
            <a:lvl1pPr algn="r" defTabSz="457200" rtl="0" eaLnBrk="1" latinLnBrk="0" hangingPunct="1">
              <a:spcBef>
                <a:spcPct val="0"/>
              </a:spcBef>
              <a:buNone/>
              <a:defRPr sz="3200" b="0" i="0" kern="1200">
                <a:solidFill>
                  <a:schemeClr val="bg1"/>
                </a:solidFill>
                <a:latin typeface="Franklin Gothic Medium"/>
                <a:ea typeface="+mj-ea"/>
                <a:cs typeface="Franklin Gothic Medium"/>
              </a:defRPr>
            </a:lvl1pPr>
          </a:lstStyle>
          <a:p>
            <a:pPr algn="ctr"/>
            <a:r>
              <a:rPr lang="en-US" sz="1600" b="0" i="0" dirty="0">
                <a:latin typeface="Franklin Gothic Book"/>
                <a:cs typeface="Franklin Gothic Book"/>
              </a:rPr>
              <a:t>Thanks and Gig ‘em!</a:t>
            </a:r>
          </a:p>
        </p:txBody>
      </p:sp>
      <p:sp>
        <p:nvSpPr>
          <p:cNvPr id="10" name="Title 2"/>
          <p:cNvSpPr txBox="1">
            <a:spLocks/>
          </p:cNvSpPr>
          <p:nvPr/>
        </p:nvSpPr>
        <p:spPr>
          <a:xfrm>
            <a:off x="1132613" y="4287075"/>
            <a:ext cx="6879936" cy="320522"/>
          </a:xfrm>
          <a:prstGeom prst="rect">
            <a:avLst/>
          </a:prstGeom>
        </p:spPr>
        <p:txBody>
          <a:bodyPr vert="horz"/>
          <a:lstStyle>
            <a:lvl1pPr algn="r" defTabSz="457200" rtl="0" eaLnBrk="1" latinLnBrk="0" hangingPunct="1">
              <a:spcBef>
                <a:spcPct val="0"/>
              </a:spcBef>
              <a:buNone/>
              <a:defRPr sz="3200" b="0" i="0" kern="1200">
                <a:solidFill>
                  <a:schemeClr val="bg1"/>
                </a:solidFill>
                <a:latin typeface="Franklin Gothic Medium"/>
                <a:ea typeface="+mj-ea"/>
                <a:cs typeface="Franklin Gothic Medium"/>
              </a:defRPr>
            </a:lvl1pPr>
          </a:lstStyle>
          <a:p>
            <a:pPr algn="ctr"/>
            <a:r>
              <a:rPr lang="en-US" sz="1100" b="0" i="0" dirty="0">
                <a:latin typeface="Franklin Gothic Book"/>
                <a:cs typeface="Franklin Gothic Book"/>
              </a:rPr>
              <a:t>WHOOP!</a:t>
            </a:r>
          </a:p>
        </p:txBody>
      </p:sp>
      <p:pic>
        <p:nvPicPr>
          <p:cNvPr id="7" name="Picture 6" descr="16x9PPBackground.psd"/>
          <p:cNvPicPr>
            <a:picLocks noChangeAspect="1"/>
          </p:cNvPicPr>
          <p:nvPr/>
        </p:nvPicPr>
        <p:blipFill rotWithShape="1">
          <a:blip r:embed="rId2">
            <a:extLst>
              <a:ext uri="{28A0092B-C50C-407E-A947-70E740481C1C}">
                <a14:useLocalDpi xmlns:a14="http://schemas.microsoft.com/office/drawing/2010/main" val="0"/>
              </a:ext>
            </a:extLst>
          </a:blip>
          <a:srcRect b="71380"/>
          <a:stretch/>
        </p:blipFill>
        <p:spPr>
          <a:xfrm>
            <a:off x="-1" y="0"/>
            <a:ext cx="9144001" cy="1472045"/>
          </a:xfrm>
          <a:prstGeom prst="rect">
            <a:avLst/>
          </a:prstGeom>
        </p:spPr>
      </p:pic>
    </p:spTree>
    <p:extLst>
      <p:ext uri="{BB962C8B-B14F-4D97-AF65-F5344CB8AC3E}">
        <p14:creationId xmlns:p14="http://schemas.microsoft.com/office/powerpoint/2010/main" val="29449201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a:lstStyle>
        <a:defPPr>
          <a:defRPr sz="3200" b="0" i="0" dirty="0" smtClean="0">
            <a:latin typeface="Franklin Gothic Medium"/>
            <a:cs typeface="Franklin Gothic Medium"/>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3779</TotalTime>
  <Words>2293</Words>
  <Application>Microsoft Office PowerPoint</Application>
  <PresentationFormat>On-screen Show (16:9)</PresentationFormat>
  <Paragraphs>166</Paragraphs>
  <Slides>19</Slides>
  <Notes>18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Lucida</vt:lpstr>
      <vt:lpstr>Arial</vt:lpstr>
      <vt:lpstr>Calibri</vt:lpstr>
      <vt:lpstr>Franklin Gothic Book</vt:lpstr>
      <vt:lpstr>Franklin Gothic Medium</vt:lpstr>
      <vt:lpstr>Times New Roman</vt:lpstr>
      <vt:lpstr>Office Theme</vt:lpstr>
      <vt:lpstr>PowerPoint Presentation</vt:lpstr>
      <vt:lpstr>If you remember nothing else…</vt:lpstr>
      <vt:lpstr>PowerPoint Presentation</vt:lpstr>
      <vt:lpstr>PowerPoint Presentation</vt:lpstr>
      <vt:lpstr>PowerPoint Presentation</vt:lpstr>
      <vt:lpstr>The Basics: Design Principles</vt:lpstr>
      <vt:lpstr>The Basics: Design Principles</vt:lpstr>
      <vt:lpstr>The Basics: Design Principles</vt:lpstr>
      <vt:lpstr>Least Privilege</vt:lpstr>
      <vt:lpstr>Complete Mediation</vt:lpstr>
      <vt:lpstr>Fail-Safe Defaults</vt:lpstr>
      <vt:lpstr>Economy of Mechanism</vt:lpstr>
      <vt:lpstr>Open Design</vt:lpstr>
      <vt:lpstr>Separation of Privilege</vt:lpstr>
      <vt:lpstr>Least Common Mechanism</vt:lpstr>
      <vt:lpstr>Psychological Acceptability</vt:lpstr>
      <vt:lpstr>Work Factor</vt:lpstr>
      <vt:lpstr>Compromise Recording</vt:lpstr>
      <vt:lpstr>PowerPoint Presentation</vt:lpstr>
    </vt:vector>
  </TitlesOfParts>
  <Company>Texas A&amp;M Engineering Communications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Brian Gardner</dc:creator>
  <cp:lastModifiedBy>Ritchey, Philip C</cp:lastModifiedBy>
  <cp:revision>285</cp:revision>
  <dcterms:created xsi:type="dcterms:W3CDTF">2015-09-29T16:05:30Z</dcterms:created>
  <dcterms:modified xsi:type="dcterms:W3CDTF">2019-06-04T14:45:35Z</dcterms:modified>
</cp:coreProperties>
</file>