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59"/>
  </p:notesMasterIdLst>
  <p:handoutMasterIdLst>
    <p:handoutMasterId r:id="rId60"/>
  </p:handoutMasterIdLst>
  <p:sldIdLst>
    <p:sldId id="740" r:id="rId2"/>
    <p:sldId id="708" r:id="rId3"/>
    <p:sldId id="709" r:id="rId4"/>
    <p:sldId id="710" r:id="rId5"/>
    <p:sldId id="711" r:id="rId6"/>
    <p:sldId id="713" r:id="rId7"/>
    <p:sldId id="714" r:id="rId8"/>
    <p:sldId id="674" r:id="rId9"/>
    <p:sldId id="675" r:id="rId10"/>
    <p:sldId id="676" r:id="rId11"/>
    <p:sldId id="680" r:id="rId12"/>
    <p:sldId id="681" r:id="rId13"/>
    <p:sldId id="682" r:id="rId14"/>
    <p:sldId id="683" r:id="rId15"/>
    <p:sldId id="684" r:id="rId16"/>
    <p:sldId id="685" r:id="rId17"/>
    <p:sldId id="690" r:id="rId18"/>
    <p:sldId id="733" r:id="rId19"/>
    <p:sldId id="732" r:id="rId20"/>
    <p:sldId id="694" r:id="rId21"/>
    <p:sldId id="700" r:id="rId22"/>
    <p:sldId id="628" r:id="rId23"/>
    <p:sldId id="629" r:id="rId24"/>
    <p:sldId id="633" r:id="rId25"/>
    <p:sldId id="634" r:id="rId26"/>
    <p:sldId id="635" r:id="rId27"/>
    <p:sldId id="636" r:id="rId28"/>
    <p:sldId id="640" r:id="rId29"/>
    <p:sldId id="643" r:id="rId30"/>
    <p:sldId id="734" r:id="rId31"/>
    <p:sldId id="735" r:id="rId32"/>
    <p:sldId id="738" r:id="rId33"/>
    <p:sldId id="736" r:id="rId34"/>
    <p:sldId id="652" r:id="rId35"/>
    <p:sldId id="654" r:id="rId36"/>
    <p:sldId id="655" r:id="rId37"/>
    <p:sldId id="656" r:id="rId38"/>
    <p:sldId id="657" r:id="rId39"/>
    <p:sldId id="658" r:id="rId40"/>
    <p:sldId id="622" r:id="rId41"/>
    <p:sldId id="623" r:id="rId42"/>
    <p:sldId id="624" r:id="rId43"/>
    <p:sldId id="715" r:id="rId44"/>
    <p:sldId id="716" r:id="rId45"/>
    <p:sldId id="739" r:id="rId46"/>
    <p:sldId id="717" r:id="rId47"/>
    <p:sldId id="718" r:id="rId48"/>
    <p:sldId id="719" r:id="rId49"/>
    <p:sldId id="721" r:id="rId50"/>
    <p:sldId id="722" r:id="rId51"/>
    <p:sldId id="723" r:id="rId52"/>
    <p:sldId id="724" r:id="rId53"/>
    <p:sldId id="725" r:id="rId54"/>
    <p:sldId id="727" r:id="rId55"/>
    <p:sldId id="729" r:id="rId56"/>
    <p:sldId id="730" r:id="rId57"/>
    <p:sldId id="731" r:id="rId5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80"/>
    <a:srgbClr val="408000"/>
    <a:srgbClr val="00FF00"/>
    <a:srgbClr val="FF8000"/>
    <a:srgbClr val="FF0000"/>
    <a:srgbClr val="0020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527" autoAdjust="0"/>
  </p:normalViewPr>
  <p:slideViewPr>
    <p:cSldViewPr showGuides="1">
      <p:cViewPr varScale="1">
        <p:scale>
          <a:sx n="58" d="100"/>
          <a:sy n="58" d="100"/>
        </p:scale>
        <p:origin x="1746" y="72"/>
      </p:cViewPr>
      <p:guideLst>
        <p:guide orient="horz" pos="2160"/>
        <p:guide pos="2880"/>
      </p:guideLst>
    </p:cSldViewPr>
  </p:slideViewPr>
  <p:outlineViewPr>
    <p:cViewPr>
      <p:scale>
        <a:sx n="33" d="100"/>
        <a:sy n="33" d="100"/>
      </p:scale>
      <p:origin x="0" y="3024"/>
    </p:cViewPr>
  </p:outlineViewPr>
  <p:notesTextViewPr>
    <p:cViewPr>
      <p:scale>
        <a:sx n="100" d="100"/>
        <a:sy n="100" d="100"/>
      </p:scale>
      <p:origin x="0" y="0"/>
    </p:cViewPr>
  </p:notesTextViewPr>
  <p:sorterViewPr>
    <p:cViewPr varScale="1">
      <p:scale>
        <a:sx n="1" d="1"/>
        <a:sy n="1" d="1"/>
      </p:scale>
      <p:origin x="0" y="-2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8438BD33-5349-4CE0-B2A0-00638266F161}" type="datetime1">
              <a:rPr lang="en-US" altLang="en-US"/>
              <a:pPr/>
              <a:t>12/20/2017</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482D892-EDF2-42BD-AEE5-95B65E26AC30}" type="slidenum">
              <a:rPr lang="en-US" altLang="en-US"/>
              <a:pPr/>
              <a:t>‹#›</a:t>
            </a:fld>
            <a:endParaRPr lang="en-US" altLang="en-US"/>
          </a:p>
        </p:txBody>
      </p:sp>
    </p:spTree>
    <p:extLst>
      <p:ext uri="{BB962C8B-B14F-4D97-AF65-F5344CB8AC3E}">
        <p14:creationId xmlns:p14="http://schemas.microsoft.com/office/powerpoint/2010/main" val="11809550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en-US"/>
          </a:p>
        </p:txBody>
      </p:sp>
      <p:sp>
        <p:nvSpPr>
          <p:cNvPr id="235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 charset="0"/>
                <a:ea typeface="ＭＳ Ｐゴシック" pitchFamily="1" charset="-128"/>
                <a:cs typeface="ＭＳ Ｐゴシック" pitchFamily="1" charset="-128"/>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en-US"/>
          </a:p>
        </p:txBody>
      </p:sp>
      <p:sp>
        <p:nvSpPr>
          <p:cNvPr id="235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9F1C6C6-6BBC-4F5D-B4B2-9E4061F3C8C8}" type="slidenum">
              <a:rPr lang="en-US" altLang="en-US"/>
              <a:pPr/>
              <a:t>‹#›</a:t>
            </a:fld>
            <a:endParaRPr lang="en-US" altLang="en-US"/>
          </a:p>
        </p:txBody>
      </p:sp>
    </p:spTree>
    <p:extLst>
      <p:ext uri="{BB962C8B-B14F-4D97-AF65-F5344CB8AC3E}">
        <p14:creationId xmlns:p14="http://schemas.microsoft.com/office/powerpoint/2010/main" val="21313432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1E0A23E-5613-45AE-9A35-A34116C622E2}" type="slidenum">
              <a:rPr lang="en-US" altLang="en-US" sz="1200"/>
              <a:pPr eaLnBrk="1" hangingPunct="1"/>
              <a:t>1</a:t>
            </a:fld>
            <a:endParaRPr lang="en-US" altLang="en-US" sz="1200"/>
          </a:p>
        </p:txBody>
      </p:sp>
      <p:sp>
        <p:nvSpPr>
          <p:cNvPr id="10243" name="Rectangle 2"/>
          <p:cNvSpPr>
            <a:spLocks noGrp="1" noRot="1" noChangeAspect="1" noChangeArrowheads="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773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ln/>
        </p:spPr>
      </p:sp>
      <p:sp>
        <p:nvSpPr>
          <p:cNvPr id="481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Arial" panose="020B0604020202020204" pitchFamily="34" charset="0"/>
              </a:rPr>
              <a:t>Opinions vary on whether to test the views</a:t>
            </a:r>
          </a:p>
          <a:p>
            <a:r>
              <a:rPr lang="en-US" altLang="en-US">
                <a:latin typeface="Arial" panose="020B0604020202020204" pitchFamily="34" charset="0"/>
              </a:rPr>
              <a:t>Our position: views are user-facing, so use user stories to test =&gt; Cucumber</a:t>
            </a: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27094B1-4DA8-42EC-8272-60A228D5B6BC}" type="slidenum">
              <a:rPr lang="en-US" altLang="en-US" sz="1200"/>
              <a:pPr eaLnBrk="1" hangingPunct="1"/>
              <a:t>8</a:t>
            </a:fld>
            <a:endParaRPr lang="en-US" altLang="en-US" sz="1200"/>
          </a:p>
        </p:txBody>
      </p:sp>
    </p:spTree>
    <p:extLst>
      <p:ext uri="{BB962C8B-B14F-4D97-AF65-F5344CB8AC3E}">
        <p14:creationId xmlns:p14="http://schemas.microsoft.com/office/powerpoint/2010/main" val="1863758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Arial" panose="020B0604020202020204" pitchFamily="34" charset="0"/>
              </a:rPr>
              <a:t>This corresponds to the BDD part of the picture we just saw of how BDD + TDD work together.</a:t>
            </a:r>
          </a:p>
          <a:p>
            <a:r>
              <a:rPr lang="en-US" altLang="en-US" dirty="0">
                <a:latin typeface="Arial" panose="020B0604020202020204" pitchFamily="34" charset="0"/>
              </a:rPr>
              <a:t>the step in RED requires new code to be added to the app, so rest of this section is how to use TDD to create that code.</a:t>
            </a:r>
          </a:p>
          <a:p>
            <a:r>
              <a:rPr lang="en-US" altLang="en-US" dirty="0">
                <a:latin typeface="Arial" panose="020B0604020202020204" pitchFamily="34" charset="0"/>
              </a:rPr>
              <a:t>What code do we need?  "Rails Cookery #2" reminds us that we need a new route, new controller action to receive the Search form, and a new/modified view for</a:t>
            </a:r>
            <a:r>
              <a:rPr lang="en-US" altLang="en-US" baseline="0" dirty="0">
                <a:latin typeface="Arial" panose="020B0604020202020204" pitchFamily="34" charset="0"/>
              </a:rPr>
              <a:t> the search form and potentially to </a:t>
            </a:r>
            <a:r>
              <a:rPr lang="en-US" altLang="en-US" dirty="0">
                <a:latin typeface="Arial" panose="020B0604020202020204" pitchFamily="34" charset="0"/>
              </a:rPr>
              <a:t>render results</a:t>
            </a: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8DE5459-CA0C-4A32-8BC8-7C220862DAAA}" type="slidenum">
              <a:rPr lang="en-US" altLang="en-US" sz="1200"/>
              <a:pPr eaLnBrk="1" hangingPunct="1"/>
              <a:t>9</a:t>
            </a:fld>
            <a:endParaRPr lang="en-US" altLang="en-US" sz="1200"/>
          </a:p>
        </p:txBody>
      </p:sp>
    </p:spTree>
    <p:extLst>
      <p:ext uri="{BB962C8B-B14F-4D97-AF65-F5344CB8AC3E}">
        <p14:creationId xmlns:p14="http://schemas.microsoft.com/office/powerpoint/2010/main" val="1314073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Arial" panose="020B0604020202020204" pitchFamily="34" charset="0"/>
              </a:rPr>
              <a:t>step 3 is the sad path – we'll do later  </a:t>
            </a:r>
          </a:p>
          <a:p>
            <a:r>
              <a:rPr lang="en-US" altLang="en-US" dirty="0">
                <a:latin typeface="Arial" panose="020B0604020202020204" pitchFamily="34" charset="0"/>
              </a:rPr>
              <a:t>for now concentrate on happy path</a:t>
            </a:r>
          </a:p>
          <a:p>
            <a:r>
              <a:rPr lang="en-US" altLang="en-US" dirty="0">
                <a:latin typeface="Arial" panose="020B0604020202020204" pitchFamily="34" charset="0"/>
              </a:rPr>
              <a:t>Suppose controller method ALREADY existed  </a:t>
            </a:r>
          </a:p>
          <a:p>
            <a:r>
              <a:rPr lang="en-US" altLang="en-US" dirty="0" err="1">
                <a:latin typeface="Arial" panose="020B0604020202020204" pitchFamily="34" charset="0"/>
              </a:rPr>
              <a:t>Pastebin</a:t>
            </a:r>
            <a:r>
              <a:rPr lang="en-US" altLang="en-US" dirty="0">
                <a:latin typeface="Arial" panose="020B0604020202020204" pitchFamily="34" charset="0"/>
              </a:rPr>
              <a:t> example shows the code that would test steps 1 &amp; 2 on slide</a:t>
            </a:r>
          </a:p>
          <a:p>
            <a:r>
              <a:rPr lang="en-US" altLang="en-US" dirty="0">
                <a:latin typeface="Arial" panose="020B0604020202020204" pitchFamily="34" charset="0"/>
              </a:rPr>
              <a:t>WALK THRU:</a:t>
            </a:r>
          </a:p>
          <a:p>
            <a:r>
              <a:rPr lang="en-US" altLang="en-US" dirty="0">
                <a:latin typeface="Arial" panose="020B0604020202020204" pitchFamily="34" charset="0"/>
              </a:rPr>
              <a:t>- line 1 loads helper methods used by all tests; in general should be first line of any spec file</a:t>
            </a:r>
          </a:p>
          <a:p>
            <a:r>
              <a:rPr lang="en-US" altLang="en-US" dirty="0">
                <a:latin typeface="Arial" panose="020B0604020202020204" pitchFamily="34" charset="0"/>
              </a:rPr>
              <a:t>- line 3 says that this group of tests is about the </a:t>
            </a:r>
            <a:r>
              <a:rPr lang="en-US" altLang="en-US" dirty="0" err="1">
                <a:latin typeface="Arial" panose="020B0604020202020204" pitchFamily="34" charset="0"/>
              </a:rPr>
              <a:t>MoviesController</a:t>
            </a:r>
            <a:r>
              <a:rPr lang="en-US" altLang="en-US" dirty="0">
                <a:latin typeface="Arial" panose="020B0604020202020204" pitchFamily="34" charset="0"/>
              </a:rPr>
              <a:t> class</a:t>
            </a:r>
          </a:p>
          <a:p>
            <a:r>
              <a:rPr lang="en-US" altLang="en-US" dirty="0">
                <a:latin typeface="Arial" panose="020B0604020202020204" pitchFamily="34" charset="0"/>
              </a:rPr>
              <a:t>- since that controller has many actions, line 4 says this subgroup of tests is about the functionality of searching </a:t>
            </a:r>
            <a:r>
              <a:rPr lang="en-US" altLang="en-US" dirty="0" err="1">
                <a:latin typeface="Arial" panose="020B0604020202020204" pitchFamily="34" charset="0"/>
              </a:rPr>
              <a:t>tmdb</a:t>
            </a:r>
            <a:r>
              <a:rPr lang="en-US" altLang="en-US" dirty="0">
                <a:latin typeface="Arial" panose="020B0604020202020204" pitchFamily="34" charset="0"/>
              </a:rPr>
              <a:t>.</a:t>
            </a:r>
          </a:p>
          <a:p>
            <a:r>
              <a:rPr lang="en-US" altLang="en-US" dirty="0">
                <a:latin typeface="Arial" panose="020B0604020202020204" pitchFamily="34" charset="0"/>
              </a:rPr>
              <a:t>- lines 5-7 are placeholders for the actual test cases, which we'll do next.  </a:t>
            </a:r>
          </a:p>
          <a:p>
            <a:endParaRPr lang="en-US" altLang="en-US" dirty="0">
              <a:latin typeface="Arial" panose="020B0604020202020204" pitchFamily="34" charset="0"/>
            </a:endParaRP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5E3F1E1-6A60-42AE-9364-243BEA61149E}" type="slidenum">
              <a:rPr lang="en-US" altLang="en-US" sz="1200"/>
              <a:pPr eaLnBrk="1" hangingPunct="1"/>
              <a:t>10</a:t>
            </a:fld>
            <a:endParaRPr lang="en-US" altLang="en-US" sz="1200"/>
          </a:p>
        </p:txBody>
      </p:sp>
    </p:spTree>
    <p:extLst>
      <p:ext uri="{BB962C8B-B14F-4D97-AF65-F5344CB8AC3E}">
        <p14:creationId xmlns:p14="http://schemas.microsoft.com/office/powerpoint/2010/main" val="3592836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8747E46-3D70-4DCE-97E7-5DF954775600}" type="slidenum">
              <a:rPr lang="en-US" altLang="en-US" sz="1200"/>
              <a:pPr eaLnBrk="1" hangingPunct="1"/>
              <a:t>11</a:t>
            </a:fld>
            <a:endParaRPr lang="en-US" altLang="en-US" sz="1200"/>
          </a:p>
        </p:txBody>
      </p:sp>
    </p:spTree>
    <p:extLst>
      <p:ext uri="{BB962C8B-B14F-4D97-AF65-F5344CB8AC3E}">
        <p14:creationId xmlns:p14="http://schemas.microsoft.com/office/powerpoint/2010/main" val="4090961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Arial" panose="020B0604020202020204" pitchFamily="34" charset="0"/>
              </a:rPr>
              <a:t>Can refer back to slide 30</a:t>
            </a: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11F5200-64D9-467E-BF36-912C7394B075}" type="slidenum">
              <a:rPr lang="en-US" altLang="en-US" sz="1200"/>
              <a:pPr eaLnBrk="1" hangingPunct="1"/>
              <a:t>14</a:t>
            </a:fld>
            <a:endParaRPr lang="en-US" altLang="en-US" sz="1200"/>
          </a:p>
        </p:txBody>
      </p:sp>
    </p:spTree>
    <p:extLst>
      <p:ext uri="{BB962C8B-B14F-4D97-AF65-F5344CB8AC3E}">
        <p14:creationId xmlns:p14="http://schemas.microsoft.com/office/powerpoint/2010/main" val="161986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Arial" panose="020B0604020202020204" pitchFamily="34" charset="0"/>
              </a:rPr>
              <a:t>Replacing hardwired method (which was a hack to make sad path of "add movie from TMDb" work in Cucumber) with an empty method, since we will use TDD to drive the creation of the code in that method.</a:t>
            </a:r>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6D2B1D7-F344-47E1-8C81-B6A5C256AD2A}" type="slidenum">
              <a:rPr lang="en-US" altLang="en-US" sz="1200"/>
              <a:pPr eaLnBrk="1" hangingPunct="1"/>
              <a:t>15</a:t>
            </a:fld>
            <a:endParaRPr lang="en-US" altLang="en-US" sz="1200"/>
          </a:p>
        </p:txBody>
      </p:sp>
    </p:spTree>
    <p:extLst>
      <p:ext uri="{BB962C8B-B14F-4D97-AF65-F5344CB8AC3E}">
        <p14:creationId xmlns:p14="http://schemas.microsoft.com/office/powerpoint/2010/main" val="3345739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pPr>
            <a:r>
              <a:rPr lang="en-US" altLang="en-US" dirty="0">
                <a:latin typeface="Arial" panose="020B0604020202020204" pitchFamily="34" charset="0"/>
              </a:rPr>
              <a:t>Seam – alter behavior without editing code in that place.</a:t>
            </a:r>
          </a:p>
          <a:p>
            <a:pPr>
              <a:lnSpc>
                <a:spcPct val="90000"/>
              </a:lnSpc>
            </a:pP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WALKTHROUGH OF PASTEBIN CODE:</a:t>
            </a:r>
          </a:p>
          <a:p>
            <a:pPr>
              <a:lnSpc>
                <a:spcPct val="90000"/>
              </a:lnSpc>
            </a:pPr>
            <a:r>
              <a:rPr lang="en-US" altLang="en-US" dirty="0">
                <a:latin typeface="Arial" panose="020B0604020202020204" pitchFamily="34" charset="0"/>
              </a:rPr>
              <a:t>start with line 7.  </a:t>
            </a:r>
            <a:r>
              <a:rPr lang="en-US" altLang="en-US" dirty="0" err="1">
                <a:latin typeface="Arial" panose="020B0604020202020204" pitchFamily="34" charset="0"/>
              </a:rPr>
              <a:t>RSpec</a:t>
            </a:r>
            <a:r>
              <a:rPr lang="en-US" altLang="en-US" dirty="0">
                <a:latin typeface="Arial" panose="020B0604020202020204" pitchFamily="34" charset="0"/>
              </a:rPr>
              <a:t> provides a "post" method that simulates posting a form. </a:t>
            </a:r>
          </a:p>
          <a:p>
            <a:pPr>
              <a:lnSpc>
                <a:spcPct val="90000"/>
              </a:lnSpc>
            </a:pPr>
            <a:r>
              <a:rPr lang="en-US" altLang="en-US" dirty="0">
                <a:latin typeface="Arial" panose="020B0604020202020204" pitchFamily="34" charset="0"/>
              </a:rPr>
              <a:t>first </a:t>
            </a:r>
            <a:r>
              <a:rPr lang="en-US" altLang="en-US" dirty="0" err="1">
                <a:latin typeface="Arial" panose="020B0604020202020204" pitchFamily="34" charset="0"/>
              </a:rPr>
              <a:t>arg</a:t>
            </a:r>
            <a:r>
              <a:rPr lang="en-US" altLang="en-US" dirty="0">
                <a:latin typeface="Arial" panose="020B0604020202020204" pitchFamily="34" charset="0"/>
              </a:rPr>
              <a:t> is a URI; it will be looked up in </a:t>
            </a:r>
            <a:r>
              <a:rPr lang="en-US" altLang="en-US" dirty="0" err="1">
                <a:latin typeface="Arial" panose="020B0604020202020204" pitchFamily="34" charset="0"/>
              </a:rPr>
              <a:t>routes.rb</a:t>
            </a:r>
            <a:r>
              <a:rPr lang="en-US" altLang="en-US" dirty="0">
                <a:latin typeface="Arial" panose="020B0604020202020204" pitchFamily="34" charset="0"/>
              </a:rPr>
              <a:t> just like any other URI</a:t>
            </a:r>
          </a:p>
          <a:p>
            <a:pPr>
              <a:lnSpc>
                <a:spcPct val="90000"/>
              </a:lnSpc>
            </a:pPr>
            <a:r>
              <a:rPr lang="en-US" altLang="en-US" dirty="0">
                <a:latin typeface="Arial" panose="020B0604020202020204" pitchFamily="34" charset="0"/>
              </a:rPr>
              <a:t>the second </a:t>
            </a:r>
            <a:r>
              <a:rPr lang="en-US" altLang="en-US" dirty="0" err="1">
                <a:latin typeface="Arial" panose="020B0604020202020204" pitchFamily="34" charset="0"/>
              </a:rPr>
              <a:t>arg</a:t>
            </a:r>
            <a:r>
              <a:rPr lang="en-US" altLang="en-US" dirty="0">
                <a:latin typeface="Arial" panose="020B0604020202020204" pitchFamily="34" charset="0"/>
              </a:rPr>
              <a:t> (a hash) is what will get stuffed into the </a:t>
            </a:r>
            <a:r>
              <a:rPr lang="en-US" altLang="en-US" dirty="0" err="1">
                <a:latin typeface="Arial" panose="020B0604020202020204" pitchFamily="34" charset="0"/>
              </a:rPr>
              <a:t>params</a:t>
            </a:r>
            <a:r>
              <a:rPr lang="en-US" altLang="en-US" dirty="0">
                <a:latin typeface="Arial" panose="020B0604020202020204" pitchFamily="34" charset="0"/>
              </a:rPr>
              <a:t>[] hash</a:t>
            </a:r>
          </a:p>
          <a:p>
            <a:pPr>
              <a:lnSpc>
                <a:spcPct val="90000"/>
              </a:lnSpc>
            </a:pPr>
            <a:r>
              <a:rPr lang="en-US" altLang="en-US" dirty="0">
                <a:latin typeface="Arial" panose="020B0604020202020204" pitchFamily="34" charset="0"/>
              </a:rPr>
              <a:t>so the effect of line 7 is just as if someone had filled out a form that had a field named '</a:t>
            </a:r>
            <a:r>
              <a:rPr lang="en-US" altLang="en-US" dirty="0" err="1">
                <a:latin typeface="Arial" panose="020B0604020202020204" pitchFamily="34" charset="0"/>
              </a:rPr>
              <a:t>search_terms</a:t>
            </a:r>
            <a:r>
              <a:rPr lang="en-US" altLang="en-US" dirty="0">
                <a:latin typeface="Arial" panose="020B0604020202020204" pitchFamily="34" charset="0"/>
              </a:rPr>
              <a:t>', entered the word 'hardware' in that field, and clicked Submit.</a:t>
            </a:r>
          </a:p>
          <a:p>
            <a:pPr>
              <a:lnSpc>
                <a:spcPct val="90000"/>
              </a:lnSpc>
            </a:pP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 THIS IS AN IMPORTANT CONCEPT: **</a:t>
            </a:r>
          </a:p>
          <a:p>
            <a:pPr>
              <a:lnSpc>
                <a:spcPct val="90000"/>
              </a:lnSpc>
            </a:pPr>
            <a:r>
              <a:rPr lang="en-US" altLang="en-US" dirty="0">
                <a:latin typeface="Arial" panose="020B0604020202020204" pitchFamily="34" charset="0"/>
              </a:rPr>
              <a:t>line 6 sets up an _expectation_ of what should happen when line 7 is executed.  </a:t>
            </a:r>
          </a:p>
          <a:p>
            <a:pPr>
              <a:lnSpc>
                <a:spcPct val="90000"/>
              </a:lnSpc>
            </a:pPr>
            <a:r>
              <a:rPr lang="en-US" altLang="en-US" dirty="0" err="1">
                <a:latin typeface="Arial" panose="020B0604020202020204" pitchFamily="34" charset="0"/>
              </a:rPr>
              <a:t>should_receive</a:t>
            </a:r>
            <a:r>
              <a:rPr lang="en-US" altLang="en-US" dirty="0">
                <a:latin typeface="Arial" panose="020B0604020202020204" pitchFamily="34" charset="0"/>
              </a:rPr>
              <a:t> *replaces* any existing method called '</a:t>
            </a:r>
            <a:r>
              <a:rPr lang="en-US" altLang="en-US" dirty="0" err="1">
                <a:latin typeface="Arial" panose="020B0604020202020204" pitchFamily="34" charset="0"/>
              </a:rPr>
              <a:t>find_in_tmdb</a:t>
            </a:r>
            <a:r>
              <a:rPr lang="en-US" altLang="en-US" dirty="0">
                <a:latin typeface="Arial" panose="020B0604020202020204" pitchFamily="34" charset="0"/>
              </a:rPr>
              <a:t>' in the Movie class, with a "stub" method whose sole job is to monitor whether it gets called. (In this case, </a:t>
            </a:r>
            <a:r>
              <a:rPr lang="en-US" altLang="en-US" dirty="0" err="1">
                <a:latin typeface="Arial" panose="020B0604020202020204" pitchFamily="34" charset="0"/>
              </a:rPr>
              <a:t>Movie.find_in_tmdb</a:t>
            </a:r>
            <a:r>
              <a:rPr lang="en-US" altLang="en-US" dirty="0">
                <a:latin typeface="Arial" panose="020B0604020202020204" pitchFamily="34" charset="0"/>
              </a:rPr>
              <a:t> doesn't exist yet, so the "stub" method is  the ONLY method.  but even if the </a:t>
            </a:r>
            <a:r>
              <a:rPr lang="en-US" altLang="en-US" dirty="0" err="1">
                <a:latin typeface="Arial" panose="020B0604020202020204" pitchFamily="34" charset="0"/>
              </a:rPr>
              <a:t>find_in_tmdb</a:t>
            </a:r>
            <a:r>
              <a:rPr lang="en-US" altLang="en-US" dirty="0">
                <a:latin typeface="Arial" panose="020B0604020202020204" pitchFamily="34" charset="0"/>
              </a:rPr>
              <a:t> method existed, we'd still want to override it here, because we want to isolate the behavior of THIS test from any possible bugs in </a:t>
            </a:r>
            <a:r>
              <a:rPr lang="en-US" altLang="en-US" dirty="0" err="1">
                <a:latin typeface="Arial" panose="020B0604020202020204" pitchFamily="34" charset="0"/>
              </a:rPr>
              <a:t>find_in_tmdb</a:t>
            </a:r>
            <a:r>
              <a:rPr lang="en-US" altLang="en-US" dirty="0">
                <a:latin typeface="Arial" panose="020B0604020202020204" pitchFamily="34" charset="0"/>
              </a:rPr>
              <a:t>.  </a:t>
            </a:r>
          </a:p>
          <a:p>
            <a:pPr>
              <a:lnSpc>
                <a:spcPct val="90000"/>
              </a:lnSpc>
            </a:pPr>
            <a:endParaRPr lang="en-US" altLang="en-US" dirty="0">
              <a:latin typeface="Arial" panose="020B0604020202020204" pitchFamily="34" charset="0"/>
            </a:endParaRPr>
          </a:p>
          <a:p>
            <a:pPr>
              <a:lnSpc>
                <a:spcPct val="90000"/>
              </a:lnSpc>
            </a:pP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the 'with' method further enforces that not only should </a:t>
            </a:r>
            <a:r>
              <a:rPr lang="en-US" altLang="en-US" dirty="0" err="1">
                <a:latin typeface="Arial" panose="020B0604020202020204" pitchFamily="34" charset="0"/>
              </a:rPr>
              <a:t>find_in_tmdb</a:t>
            </a:r>
            <a:r>
              <a:rPr lang="en-US" altLang="en-US" dirty="0">
                <a:latin typeface="Arial" panose="020B0604020202020204" pitchFamily="34" charset="0"/>
              </a:rPr>
              <a:t> get called, but what argument it should receive.</a:t>
            </a:r>
          </a:p>
          <a:p>
            <a:pPr>
              <a:lnSpc>
                <a:spcPct val="90000"/>
              </a:lnSpc>
            </a:pPr>
            <a:endParaRPr lang="en-US" altLang="en-US" dirty="0">
              <a:latin typeface="Arial" panose="020B0604020202020204" pitchFamily="34" charset="0"/>
            </a:endParaRPr>
          </a:p>
          <a:p>
            <a:pPr>
              <a:lnSpc>
                <a:spcPct val="90000"/>
              </a:lnSpc>
            </a:pPr>
            <a:r>
              <a:rPr lang="en-US" altLang="en-US" dirty="0">
                <a:latin typeface="Arial" panose="020B0604020202020204" pitchFamily="34" charset="0"/>
              </a:rPr>
              <a:t>the net effect is we have a test that checks whether the </a:t>
            </a:r>
            <a:r>
              <a:rPr lang="en-US" altLang="en-US" dirty="0" err="1">
                <a:latin typeface="Arial" panose="020B0604020202020204" pitchFamily="34" charset="0"/>
              </a:rPr>
              <a:t>search_tmdb</a:t>
            </a:r>
            <a:r>
              <a:rPr lang="en-US" altLang="en-US" dirty="0">
                <a:latin typeface="Arial" panose="020B0604020202020204" pitchFamily="34" charset="0"/>
              </a:rPr>
              <a:t> controller action, when triggered, tries to call the model method that we will eventually create.</a:t>
            </a:r>
          </a:p>
        </p:txBody>
      </p:sp>
      <p:sp>
        <p:nvSpPr>
          <p:cNvPr id="655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EB1D272-A8C3-4601-B7D8-5AB153B517C2}" type="slidenum">
              <a:rPr lang="en-US" altLang="en-US" sz="1200"/>
              <a:pPr eaLnBrk="1" hangingPunct="1"/>
              <a:t>16</a:t>
            </a:fld>
            <a:endParaRPr lang="en-US" altLang="en-US" sz="1200"/>
          </a:p>
        </p:txBody>
      </p:sp>
    </p:spTree>
    <p:extLst>
      <p:ext uri="{BB962C8B-B14F-4D97-AF65-F5344CB8AC3E}">
        <p14:creationId xmlns:p14="http://schemas.microsoft.com/office/powerpoint/2010/main" val="4100769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716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Arial" panose="020B0604020202020204" pitchFamily="34" charset="0"/>
              </a:rPr>
              <a:t>this kind of seam is possible in Ruby because of open classes: you can add or change behaviors of any method at any time, even in another class.  </a:t>
            </a:r>
            <a:r>
              <a:rPr lang="en-US" altLang="en-US" dirty="0" err="1">
                <a:latin typeface="Arial" panose="020B0604020202020204" pitchFamily="34" charset="0"/>
              </a:rPr>
              <a:t>RSpec</a:t>
            </a:r>
            <a:r>
              <a:rPr lang="en-US" altLang="en-US" dirty="0">
                <a:latin typeface="Arial" panose="020B0604020202020204" pitchFamily="34" charset="0"/>
              </a:rPr>
              <a:t> takes advantage of this to make seams very easy to create.  You can create a seam almost anywhere to isolate some code under test from the other methods it needs to collaborate with.</a:t>
            </a:r>
          </a:p>
          <a:p>
            <a:endParaRPr lang="en-US" altLang="en-US" dirty="0">
              <a:latin typeface="Arial" panose="020B0604020202020204" pitchFamily="34" charset="0"/>
            </a:endParaRPr>
          </a:p>
          <a:p>
            <a:r>
              <a:rPr lang="en-US" altLang="en-US" dirty="0">
                <a:latin typeface="Arial" panose="020B0604020202020204" pitchFamily="34" charset="0"/>
              </a:rPr>
              <a:t>Mock – fake object,</a:t>
            </a:r>
            <a:r>
              <a:rPr lang="en-US" altLang="en-US" baseline="0" dirty="0">
                <a:latin typeface="Arial" panose="020B0604020202020204" pitchFamily="34" charset="0"/>
              </a:rPr>
              <a:t> can do some things</a:t>
            </a:r>
          </a:p>
          <a:p>
            <a:r>
              <a:rPr lang="en-US" altLang="en-US" baseline="0" dirty="0">
                <a:latin typeface="Arial" panose="020B0604020202020204" pitchFamily="34" charset="0"/>
              </a:rPr>
              <a:t>Method stub – basic call/return interface, maybe nothing in it, or something simple</a:t>
            </a:r>
            <a:endParaRPr lang="en-US" altLang="en-US" dirty="0">
              <a:latin typeface="Arial" panose="020B0604020202020204" pitchFamily="34" charset="0"/>
            </a:endParaRPr>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26D5F63-B54C-4B91-8FE2-D7DD28FE266C}" type="slidenum">
              <a:rPr lang="en-US" altLang="en-US" sz="1200"/>
              <a:pPr eaLnBrk="1" hangingPunct="1"/>
              <a:t>17</a:t>
            </a:fld>
            <a:endParaRPr lang="en-US" altLang="en-US" sz="1200"/>
          </a:p>
        </p:txBody>
      </p:sp>
    </p:spTree>
    <p:extLst>
      <p:ext uri="{BB962C8B-B14F-4D97-AF65-F5344CB8AC3E}">
        <p14:creationId xmlns:p14="http://schemas.microsoft.com/office/powerpoint/2010/main" val="1420038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AutoNum type="arabicPeriod"/>
            </a:pPr>
            <a:r>
              <a:rPr lang="en-US" altLang="en-US" dirty="0">
                <a:latin typeface="Arial" panose="020B0604020202020204" pitchFamily="34" charset="0"/>
              </a:rPr>
              <a:t>True. The method,</a:t>
            </a:r>
            <a:r>
              <a:rPr lang="en-US" altLang="en-US" baseline="0" dirty="0">
                <a:latin typeface="Arial" panose="020B0604020202020204" pitchFamily="34" charset="0"/>
              </a:rPr>
              <a:t> e.g. </a:t>
            </a:r>
            <a:r>
              <a:rPr lang="en-US" altLang="en-US" baseline="0" dirty="0" err="1">
                <a:latin typeface="Arial" panose="020B0604020202020204" pitchFamily="34" charset="0"/>
              </a:rPr>
              <a:t>find_in_tmdb</a:t>
            </a:r>
            <a:r>
              <a:rPr lang="en-US" altLang="en-US" baseline="0" dirty="0">
                <a:latin typeface="Arial" panose="020B0604020202020204" pitchFamily="34" charset="0"/>
              </a:rPr>
              <a:t>, may not exist. A stub is created.</a:t>
            </a:r>
          </a:p>
          <a:p>
            <a:pPr marL="228600" indent="-228600">
              <a:buAutoNum type="arabicPeriod"/>
            </a:pPr>
            <a:r>
              <a:rPr lang="en-US" altLang="en-US" baseline="0" dirty="0">
                <a:latin typeface="Arial" panose="020B0604020202020204" pitchFamily="34" charset="0"/>
              </a:rPr>
              <a:t>True. If </a:t>
            </a:r>
            <a:r>
              <a:rPr lang="en-US" altLang="en-US" baseline="0" dirty="0" err="1">
                <a:latin typeface="Arial" panose="020B0604020202020204" pitchFamily="34" charset="0"/>
              </a:rPr>
              <a:t>find_in_tmdb</a:t>
            </a:r>
            <a:r>
              <a:rPr lang="en-US" altLang="en-US" baseline="0" dirty="0">
                <a:latin typeface="Arial" panose="020B0604020202020204" pitchFamily="34" charset="0"/>
              </a:rPr>
              <a:t> exists, we want to override it to isolate the test.</a:t>
            </a:r>
          </a:p>
          <a:p>
            <a:pPr marL="228600" indent="-228600">
              <a:buAutoNum type="arabicPeriod"/>
            </a:pPr>
            <a:r>
              <a:rPr lang="en-US" altLang="en-US" baseline="0" dirty="0">
                <a:latin typeface="Arial" panose="020B0604020202020204" pitchFamily="34" charset="0"/>
              </a:rPr>
              <a:t>False. It must come </a:t>
            </a:r>
            <a:r>
              <a:rPr lang="en-US" altLang="en-US" i="1" baseline="0" dirty="0">
                <a:latin typeface="Arial" panose="020B0604020202020204" pitchFamily="34" charset="0"/>
              </a:rPr>
              <a:t>before</a:t>
            </a:r>
            <a:r>
              <a:rPr lang="en-US" altLang="en-US" baseline="0" dirty="0">
                <a:latin typeface="Arial" panose="020B0604020202020204" pitchFamily="34" charset="0"/>
              </a:rPr>
              <a:t> the call in order to correctly set up the </a:t>
            </a:r>
            <a:r>
              <a:rPr lang="en-US" altLang="en-US" i="1" baseline="0" dirty="0">
                <a:latin typeface="Arial" panose="020B0604020202020204" pitchFamily="34" charset="0"/>
              </a:rPr>
              <a:t>seam</a:t>
            </a:r>
            <a:r>
              <a:rPr lang="en-US" altLang="en-US" baseline="0" dirty="0">
                <a:latin typeface="Arial" panose="020B0604020202020204" pitchFamily="34" charset="0"/>
              </a:rPr>
              <a:t> before </a:t>
            </a:r>
            <a:r>
              <a:rPr lang="en-US" altLang="en-US" baseline="0" dirty="0" err="1">
                <a:latin typeface="Arial" panose="020B0604020202020204" pitchFamily="34" charset="0"/>
              </a:rPr>
              <a:t>find_in_tmdb</a:t>
            </a:r>
            <a:r>
              <a:rPr lang="en-US" altLang="en-US" baseline="0" dirty="0">
                <a:latin typeface="Arial" panose="020B0604020202020204" pitchFamily="34" charset="0"/>
              </a:rPr>
              <a:t> is called.</a:t>
            </a:r>
          </a:p>
          <a:p>
            <a:pPr marL="228600" indent="-228600">
              <a:buAutoNum type="arabicPeriod"/>
            </a:pPr>
            <a:r>
              <a:rPr lang="en-US" altLang="en-US" baseline="0" dirty="0">
                <a:latin typeface="Arial" panose="020B0604020202020204" pitchFamily="34" charset="0"/>
              </a:rPr>
              <a:t>True. The classes can be modified after they are created (open classes), in this case creating a stub.</a:t>
            </a:r>
            <a:endParaRPr lang="en-US" altLang="en-US" dirty="0">
              <a:latin typeface="Arial" panose="020B0604020202020204" pitchFamily="34" charset="0"/>
            </a:endParaRP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534F690-A973-405E-AD38-9A53354A8B82}" type="slidenum">
              <a:rPr lang="en-US" altLang="en-US" sz="1200">
                <a:solidFill>
                  <a:srgbClr val="000000"/>
                </a:solidFill>
              </a:rPr>
              <a:pPr eaLnBrk="1" hangingPunct="1"/>
              <a:t>19</a:t>
            </a:fld>
            <a:endParaRPr lang="en-US" altLang="en-US" sz="1200">
              <a:solidFill>
                <a:srgbClr val="000000"/>
              </a:solidFill>
            </a:endParaRPr>
          </a:p>
        </p:txBody>
      </p:sp>
    </p:spTree>
    <p:extLst>
      <p:ext uri="{BB962C8B-B14F-4D97-AF65-F5344CB8AC3E}">
        <p14:creationId xmlns:p14="http://schemas.microsoft.com/office/powerpoint/2010/main" val="2032798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757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AutoNum type="arabicPeriod"/>
            </a:pPr>
            <a:r>
              <a:rPr lang="en-US" altLang="en-US" dirty="0">
                <a:latin typeface="Arial" panose="020B0604020202020204" pitchFamily="34" charset="0"/>
              </a:rPr>
              <a:t>False. </a:t>
            </a:r>
            <a:r>
              <a:rPr lang="en-US" altLang="en-US" dirty="0" err="1">
                <a:latin typeface="Arial" panose="020B0604020202020204" pitchFamily="34" charset="0"/>
              </a:rPr>
              <a:t>should_receive</a:t>
            </a:r>
            <a:r>
              <a:rPr lang="en-US" altLang="en-US" dirty="0">
                <a:latin typeface="Arial" panose="020B0604020202020204" pitchFamily="34" charset="0"/>
              </a:rPr>
              <a:t> is part</a:t>
            </a:r>
            <a:r>
              <a:rPr lang="en-US" altLang="en-US" baseline="0" dirty="0">
                <a:latin typeface="Arial" panose="020B0604020202020204" pitchFamily="34" charset="0"/>
              </a:rPr>
              <a:t> of the </a:t>
            </a:r>
            <a:r>
              <a:rPr lang="en-US" altLang="en-US" dirty="0">
                <a:latin typeface="Arial" panose="020B0604020202020204" pitchFamily="34" charset="0"/>
              </a:rPr>
              <a:t>test code. We want to modify the tested code.</a:t>
            </a:r>
          </a:p>
          <a:p>
            <a:pPr marL="228600" indent="-228600">
              <a:buAutoNum type="arabicPeriod"/>
            </a:pPr>
            <a:r>
              <a:rPr lang="en-US" altLang="en-US" dirty="0">
                <a:latin typeface="Arial" panose="020B0604020202020204" pitchFamily="34" charset="0"/>
              </a:rPr>
              <a:t>False. This may not be feasible,</a:t>
            </a:r>
            <a:r>
              <a:rPr lang="en-US" altLang="en-US" baseline="0" dirty="0">
                <a:latin typeface="Arial" panose="020B0604020202020204" pitchFamily="34" charset="0"/>
              </a:rPr>
              <a:t> since </a:t>
            </a:r>
            <a:r>
              <a:rPr lang="en-US" altLang="en-US" baseline="0" dirty="0" err="1">
                <a:latin typeface="Arial" panose="020B0604020202020204" pitchFamily="34" charset="0"/>
              </a:rPr>
              <a:t>should_receive</a:t>
            </a:r>
            <a:r>
              <a:rPr lang="en-US" altLang="en-US" baseline="0" dirty="0">
                <a:latin typeface="Arial" panose="020B0604020202020204" pitchFamily="34" charset="0"/>
              </a:rPr>
              <a:t> is based on “code we wished we had”, and the API may need to be slightly different.</a:t>
            </a:r>
            <a:endParaRPr lang="en-US" altLang="en-US" dirty="0">
              <a:latin typeface="Arial" panose="020B0604020202020204" pitchFamily="34" charset="0"/>
            </a:endParaRPr>
          </a:p>
          <a:p>
            <a:pPr marL="228600" indent="-228600">
              <a:buAutoNum type="arabicPeriod"/>
            </a:pPr>
            <a:r>
              <a:rPr lang="en-US" altLang="en-US" dirty="0">
                <a:latin typeface="Arial" panose="020B0604020202020204" pitchFamily="34" charset="0"/>
              </a:rPr>
              <a:t>True. We wrote the spec based on “code we wished we had”, but it may not</a:t>
            </a:r>
            <a:r>
              <a:rPr lang="en-US" altLang="en-US" baseline="0" dirty="0">
                <a:latin typeface="Arial" panose="020B0604020202020204" pitchFamily="34" charset="0"/>
              </a:rPr>
              <a:t> be feasible/sensible, so we update the spec to match.</a:t>
            </a:r>
            <a:endParaRPr lang="en-US" altLang="en-US" dirty="0">
              <a:latin typeface="Arial" panose="020B0604020202020204" pitchFamily="34" charset="0"/>
            </a:endParaRPr>
          </a:p>
          <a:p>
            <a:pPr marL="228600" indent="-228600">
              <a:buAutoNum type="arabicPeriod"/>
            </a:pPr>
            <a:r>
              <a:rPr lang="en-US" altLang="en-US" dirty="0">
                <a:latin typeface="Arial" panose="020B0604020202020204" pitchFamily="34" charset="0"/>
              </a:rPr>
              <a:t>False.</a:t>
            </a:r>
            <a:r>
              <a:rPr lang="en-US" altLang="en-US" baseline="0" dirty="0">
                <a:latin typeface="Arial" panose="020B0604020202020204" pitchFamily="34" charset="0"/>
              </a:rPr>
              <a:t> The spec is testing the </a:t>
            </a:r>
            <a:r>
              <a:rPr lang="en-US" altLang="en-US" i="1" baseline="0" dirty="0">
                <a:latin typeface="Arial" panose="020B0604020202020204" pitchFamily="34" charset="0"/>
              </a:rPr>
              <a:t>other</a:t>
            </a:r>
            <a:r>
              <a:rPr lang="en-US" altLang="en-US" baseline="0" dirty="0">
                <a:latin typeface="Arial" panose="020B0604020202020204" pitchFamily="34" charset="0"/>
              </a:rPr>
              <a:t> code around </a:t>
            </a:r>
            <a:r>
              <a:rPr lang="en-US" altLang="en-US" baseline="0" dirty="0" err="1">
                <a:latin typeface="Arial" panose="020B0604020202020204" pitchFamily="34" charset="0"/>
              </a:rPr>
              <a:t>find_in_tmdb</a:t>
            </a:r>
            <a:r>
              <a:rPr lang="en-US" altLang="en-US" baseline="0" dirty="0">
                <a:latin typeface="Arial" panose="020B0604020202020204" pitchFamily="34" charset="0"/>
              </a:rPr>
              <a:t>, </a:t>
            </a:r>
            <a:r>
              <a:rPr lang="en-US" altLang="en-US" i="1" baseline="0" dirty="0">
                <a:latin typeface="Arial" panose="020B0604020202020204" pitchFamily="34" charset="0"/>
              </a:rPr>
              <a:t>not</a:t>
            </a:r>
            <a:r>
              <a:rPr lang="en-US" altLang="en-US" baseline="0" dirty="0">
                <a:latin typeface="Arial" panose="020B0604020202020204" pitchFamily="34" charset="0"/>
              </a:rPr>
              <a:t> </a:t>
            </a:r>
            <a:r>
              <a:rPr lang="en-US" altLang="en-US" baseline="0" dirty="0" err="1">
                <a:latin typeface="Arial" panose="020B0604020202020204" pitchFamily="34" charset="0"/>
              </a:rPr>
              <a:t>find_in_tmdb</a:t>
            </a:r>
            <a:r>
              <a:rPr lang="en-US" altLang="en-US" baseline="0" dirty="0">
                <a:latin typeface="Arial" panose="020B0604020202020204" pitchFamily="34" charset="0"/>
              </a:rPr>
              <a:t> itself.</a:t>
            </a:r>
            <a:endParaRPr lang="en-US" altLang="en-US" dirty="0">
              <a:latin typeface="Arial" panose="020B0604020202020204" pitchFamily="34" charset="0"/>
            </a:endParaRPr>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8257CFD-66A4-41F9-90D5-3A7FB483FF2C}" type="slidenum">
              <a:rPr lang="en-US" altLang="en-US" sz="1200">
                <a:solidFill>
                  <a:srgbClr val="000000"/>
                </a:solidFill>
              </a:rPr>
              <a:pPr eaLnBrk="1" hangingPunct="1"/>
              <a:t>20</a:t>
            </a:fld>
            <a:endParaRPr lang="en-US" altLang="en-US" sz="1200">
              <a:solidFill>
                <a:srgbClr val="000000"/>
              </a:solidFill>
            </a:endParaRPr>
          </a:p>
        </p:txBody>
      </p:sp>
    </p:spTree>
    <p:extLst>
      <p:ext uri="{BB962C8B-B14F-4D97-AF65-F5344CB8AC3E}">
        <p14:creationId xmlns:p14="http://schemas.microsoft.com/office/powerpoint/2010/main" val="219647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ln/>
        </p:spPr>
      </p:sp>
      <p:sp>
        <p:nvSpPr>
          <p:cNvPr id="860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Arial" panose="020B0604020202020204" pitchFamily="34" charset="0"/>
              </a:rPr>
              <a:t>First example is how  ==  is defined on object returned by should</a:t>
            </a:r>
          </a:p>
          <a:p>
            <a:r>
              <a:rPr lang="en-US" altLang="en-US" dirty="0">
                <a:latin typeface="Arial" panose="020B0604020202020204" pitchFamily="34" charset="0"/>
              </a:rPr>
              <a:t>Last line is additional </a:t>
            </a:r>
            <a:r>
              <a:rPr lang="en-US" altLang="en-US" dirty="0" err="1">
                <a:latin typeface="Arial" panose="020B0604020202020204" pitchFamily="34" charset="0"/>
              </a:rPr>
              <a:t>RSpec</a:t>
            </a:r>
            <a:r>
              <a:rPr lang="en-US" altLang="en-US" dirty="0">
                <a:latin typeface="Arial" panose="020B0604020202020204" pitchFamily="34" charset="0"/>
              </a:rPr>
              <a:t> support for Rails apps (part of </a:t>
            </a:r>
            <a:r>
              <a:rPr lang="en-US" altLang="en-US" dirty="0" err="1">
                <a:latin typeface="Arial" panose="020B0604020202020204" pitchFamily="34" charset="0"/>
              </a:rPr>
              <a:t>rspec</a:t>
            </a:r>
            <a:r>
              <a:rPr lang="en-US" altLang="en-US" dirty="0">
                <a:latin typeface="Arial" panose="020B0604020202020204" pitchFamily="34" charset="0"/>
              </a:rPr>
              <a:t>-rails gem)</a:t>
            </a:r>
          </a:p>
          <a:p>
            <a:r>
              <a:rPr lang="en-US" altLang="en-US" dirty="0">
                <a:latin typeface="Arial" panose="020B0604020202020204" pitchFamily="34" charset="0"/>
              </a:rPr>
              <a:t>But what should be the receiver for 'result'?</a:t>
            </a:r>
          </a:p>
          <a:p>
            <a:endParaRPr lang="en-US" altLang="en-US" dirty="0">
              <a:latin typeface="Arial" panose="020B0604020202020204" pitchFamily="34" charset="0"/>
            </a:endParaRPr>
          </a:p>
        </p:txBody>
      </p:sp>
      <p:sp>
        <p:nvSpPr>
          <p:cNvPr id="860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41E55D7-37C2-4A8F-BB1B-F72E8BD5E628}" type="slidenum">
              <a:rPr lang="en-US" altLang="en-US" sz="1200"/>
              <a:pPr eaLnBrk="1" hangingPunct="1"/>
              <a:t>21</a:t>
            </a:fld>
            <a:endParaRPr lang="en-US" altLang="en-US" sz="1200"/>
          </a:p>
        </p:txBody>
      </p:sp>
    </p:spTree>
    <p:extLst>
      <p:ext uri="{BB962C8B-B14F-4D97-AF65-F5344CB8AC3E}">
        <p14:creationId xmlns:p14="http://schemas.microsoft.com/office/powerpoint/2010/main" val="1451963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Arial" panose="020B0604020202020204" pitchFamily="34" charset="0"/>
              </a:rPr>
              <a:t>Don't forget how to use a Gem:  add to Gemfile, if appropriate under :test group only, then 'bundle install'</a:t>
            </a:r>
          </a:p>
          <a:p>
            <a:r>
              <a:rPr lang="en-US" altLang="en-US">
                <a:latin typeface="Arial" panose="020B0604020202020204" pitchFamily="34" charset="0"/>
              </a:rPr>
              <a:t> </a:t>
            </a: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D7650D4-0DDD-490C-A805-58FFEC8C1BBE}" type="slidenum">
              <a:rPr lang="en-US" altLang="en-US" sz="1200"/>
              <a:pPr eaLnBrk="1" hangingPunct="1"/>
              <a:t>27</a:t>
            </a:fld>
            <a:endParaRPr lang="en-US" altLang="en-US" sz="1200"/>
          </a:p>
        </p:txBody>
      </p:sp>
    </p:spTree>
    <p:extLst>
      <p:ext uri="{BB962C8B-B14F-4D97-AF65-F5344CB8AC3E}">
        <p14:creationId xmlns:p14="http://schemas.microsoft.com/office/powerpoint/2010/main" val="1891091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r>
              <a:rPr lang="en-US" altLang="en-US">
                <a:latin typeface="Arial" panose="020B0604020202020204" pitchFamily="34" charset="0"/>
              </a:rPr>
              <a:t>ensure model working right?</a:t>
            </a:r>
          </a:p>
          <a:p>
            <a:pPr lvl="1"/>
            <a:r>
              <a:rPr lang="en-US" altLang="en-US">
                <a:latin typeface="Arial" panose="020B0604020202020204" pitchFamily="34" charset="0"/>
              </a:rPr>
              <a:t>…ensure model can deal with external error?</a:t>
            </a:r>
          </a:p>
          <a:p>
            <a:pPr lvl="1"/>
            <a:r>
              <a:rPr lang="en-US" altLang="en-US">
                <a:latin typeface="Arial" panose="020B0604020202020204" pitchFamily="34" charset="0"/>
              </a:rPr>
              <a:t>…ensure model</a:t>
            </a:r>
            <a:r>
              <a:rPr lang="ja-JP" altLang="en-US">
                <a:latin typeface="Arial" panose="020B0604020202020204" pitchFamily="34" charset="0"/>
              </a:rPr>
              <a:t>’</a:t>
            </a:r>
            <a:r>
              <a:rPr lang="en-US" altLang="ja-JP">
                <a:latin typeface="Arial" panose="020B0604020202020204" pitchFamily="34" charset="0"/>
              </a:rPr>
              <a:t>s collaborators working right?</a:t>
            </a:r>
          </a:p>
          <a:p>
            <a:r>
              <a:rPr lang="en-US" altLang="en-US">
                <a:latin typeface="Arial" panose="020B0604020202020204" pitchFamily="34" charset="0"/>
              </a:rPr>
              <a:t>FakeWeb:</a:t>
            </a:r>
          </a:p>
          <a:p>
            <a:pPr lvl="1"/>
            <a:r>
              <a:rPr lang="en-US" altLang="en-US" i="1">
                <a:latin typeface="Arial" panose="020B0604020202020204" pitchFamily="34" charset="0"/>
              </a:rPr>
              <a:t>observe </a:t>
            </a:r>
            <a:r>
              <a:rPr lang="en-US" altLang="en-US">
                <a:latin typeface="Arial" panose="020B0604020202020204" pitchFamily="34" charset="0"/>
              </a:rPr>
              <a:t>service</a:t>
            </a:r>
            <a:r>
              <a:rPr lang="ja-JP" altLang="en-US">
                <a:latin typeface="Arial" panose="020B0604020202020204" pitchFamily="34" charset="0"/>
              </a:rPr>
              <a:t>’</a:t>
            </a:r>
            <a:r>
              <a:rPr lang="en-US" altLang="ja-JP">
                <a:latin typeface="Arial" panose="020B0604020202020204" pitchFamily="34" charset="0"/>
              </a:rPr>
              <a:t>s behavior (read API docs, try it yourself)</a:t>
            </a:r>
          </a:p>
          <a:p>
            <a:pPr lvl="1"/>
            <a:r>
              <a:rPr lang="en-US" altLang="en-US" i="1">
                <a:latin typeface="Arial" panose="020B0604020202020204" pitchFamily="34" charset="0"/>
              </a:rPr>
              <a:t>mimic</a:t>
            </a:r>
            <a:r>
              <a:rPr lang="en-US" altLang="en-US">
                <a:latin typeface="Arial" panose="020B0604020202020204" pitchFamily="34" charset="0"/>
              </a:rPr>
              <a:t> behavior in your stubs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696074-E57F-464C-BDFD-80FECCE3071E}" type="slidenum">
              <a:rPr lang="en-US" altLang="en-US" sz="1200"/>
              <a:pPr eaLnBrk="1" hangingPunct="1"/>
              <a:t>29</a:t>
            </a:fld>
            <a:endParaRPr lang="en-US" altLang="en-US" sz="1200"/>
          </a:p>
        </p:txBody>
      </p:sp>
    </p:spTree>
    <p:extLst>
      <p:ext uri="{BB962C8B-B14F-4D97-AF65-F5344CB8AC3E}">
        <p14:creationId xmlns:p14="http://schemas.microsoft.com/office/powerpoint/2010/main" val="3763989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r>
              <a:rPr lang="en-US" altLang="en-US">
                <a:latin typeface="Arial" panose="020B0604020202020204" pitchFamily="34" charset="0"/>
              </a:rPr>
              <a:t>ensure model working right?</a:t>
            </a:r>
          </a:p>
          <a:p>
            <a:pPr lvl="1"/>
            <a:r>
              <a:rPr lang="en-US" altLang="en-US">
                <a:latin typeface="Arial" panose="020B0604020202020204" pitchFamily="34" charset="0"/>
              </a:rPr>
              <a:t>…ensure model can deal with external error?</a:t>
            </a:r>
          </a:p>
          <a:p>
            <a:pPr lvl="1"/>
            <a:r>
              <a:rPr lang="en-US" altLang="en-US">
                <a:latin typeface="Arial" panose="020B0604020202020204" pitchFamily="34" charset="0"/>
              </a:rPr>
              <a:t>…ensure model</a:t>
            </a:r>
            <a:r>
              <a:rPr lang="ja-JP" altLang="en-US">
                <a:latin typeface="Arial" panose="020B0604020202020204" pitchFamily="34" charset="0"/>
              </a:rPr>
              <a:t>’</a:t>
            </a:r>
            <a:r>
              <a:rPr lang="en-US" altLang="ja-JP">
                <a:latin typeface="Arial" panose="020B0604020202020204" pitchFamily="34" charset="0"/>
              </a:rPr>
              <a:t>s collaborators working right?</a:t>
            </a:r>
          </a:p>
          <a:p>
            <a:r>
              <a:rPr lang="en-US" altLang="en-US">
                <a:latin typeface="Arial" panose="020B0604020202020204" pitchFamily="34" charset="0"/>
              </a:rPr>
              <a:t>FakeWeb:</a:t>
            </a:r>
          </a:p>
          <a:p>
            <a:pPr lvl="1"/>
            <a:r>
              <a:rPr lang="en-US" altLang="en-US" i="1">
                <a:latin typeface="Arial" panose="020B0604020202020204" pitchFamily="34" charset="0"/>
              </a:rPr>
              <a:t>observe </a:t>
            </a:r>
            <a:r>
              <a:rPr lang="en-US" altLang="en-US">
                <a:latin typeface="Arial" panose="020B0604020202020204" pitchFamily="34" charset="0"/>
              </a:rPr>
              <a:t>service</a:t>
            </a:r>
            <a:r>
              <a:rPr lang="ja-JP" altLang="en-US">
                <a:latin typeface="Arial" panose="020B0604020202020204" pitchFamily="34" charset="0"/>
              </a:rPr>
              <a:t>’</a:t>
            </a:r>
            <a:r>
              <a:rPr lang="en-US" altLang="ja-JP">
                <a:latin typeface="Arial" panose="020B0604020202020204" pitchFamily="34" charset="0"/>
              </a:rPr>
              <a:t>s behavior (read API docs, try it yourself)</a:t>
            </a:r>
          </a:p>
          <a:p>
            <a:pPr lvl="1"/>
            <a:r>
              <a:rPr lang="en-US" altLang="en-US" i="1">
                <a:latin typeface="Arial" panose="020B0604020202020204" pitchFamily="34" charset="0"/>
              </a:rPr>
              <a:t>mimic</a:t>
            </a:r>
            <a:r>
              <a:rPr lang="en-US" altLang="en-US">
                <a:latin typeface="Arial" panose="020B0604020202020204" pitchFamily="34" charset="0"/>
              </a:rPr>
              <a:t> behavior in your stubs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696074-E57F-464C-BDFD-80FECCE3071E}" type="slidenum">
              <a:rPr lang="en-US" altLang="en-US" sz="1200"/>
              <a:pPr eaLnBrk="1" hangingPunct="1"/>
              <a:t>30</a:t>
            </a:fld>
            <a:endParaRPr lang="en-US" altLang="en-US" sz="1200"/>
          </a:p>
        </p:txBody>
      </p:sp>
    </p:spTree>
    <p:extLst>
      <p:ext uri="{BB962C8B-B14F-4D97-AF65-F5344CB8AC3E}">
        <p14:creationId xmlns:p14="http://schemas.microsoft.com/office/powerpoint/2010/main" val="3763989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r>
              <a:rPr lang="en-US" altLang="en-US">
                <a:latin typeface="Arial" panose="020B0604020202020204" pitchFamily="34" charset="0"/>
              </a:rPr>
              <a:t>ensure model working right?</a:t>
            </a:r>
          </a:p>
          <a:p>
            <a:pPr lvl="1"/>
            <a:r>
              <a:rPr lang="en-US" altLang="en-US">
                <a:latin typeface="Arial" panose="020B0604020202020204" pitchFamily="34" charset="0"/>
              </a:rPr>
              <a:t>…ensure model can deal with external error?</a:t>
            </a:r>
          </a:p>
          <a:p>
            <a:pPr lvl="1"/>
            <a:r>
              <a:rPr lang="en-US" altLang="en-US">
                <a:latin typeface="Arial" panose="020B0604020202020204" pitchFamily="34" charset="0"/>
              </a:rPr>
              <a:t>…ensure model</a:t>
            </a:r>
            <a:r>
              <a:rPr lang="ja-JP" altLang="en-US">
                <a:latin typeface="Arial" panose="020B0604020202020204" pitchFamily="34" charset="0"/>
              </a:rPr>
              <a:t>’</a:t>
            </a:r>
            <a:r>
              <a:rPr lang="en-US" altLang="ja-JP">
                <a:latin typeface="Arial" panose="020B0604020202020204" pitchFamily="34" charset="0"/>
              </a:rPr>
              <a:t>s collaborators working right?</a:t>
            </a:r>
          </a:p>
          <a:p>
            <a:r>
              <a:rPr lang="en-US" altLang="en-US">
                <a:latin typeface="Arial" panose="020B0604020202020204" pitchFamily="34" charset="0"/>
              </a:rPr>
              <a:t>FakeWeb:</a:t>
            </a:r>
          </a:p>
          <a:p>
            <a:pPr lvl="1"/>
            <a:r>
              <a:rPr lang="en-US" altLang="en-US" i="1">
                <a:latin typeface="Arial" panose="020B0604020202020204" pitchFamily="34" charset="0"/>
              </a:rPr>
              <a:t>observe </a:t>
            </a:r>
            <a:r>
              <a:rPr lang="en-US" altLang="en-US">
                <a:latin typeface="Arial" panose="020B0604020202020204" pitchFamily="34" charset="0"/>
              </a:rPr>
              <a:t>service</a:t>
            </a:r>
            <a:r>
              <a:rPr lang="ja-JP" altLang="en-US">
                <a:latin typeface="Arial" panose="020B0604020202020204" pitchFamily="34" charset="0"/>
              </a:rPr>
              <a:t>’</a:t>
            </a:r>
            <a:r>
              <a:rPr lang="en-US" altLang="ja-JP">
                <a:latin typeface="Arial" panose="020B0604020202020204" pitchFamily="34" charset="0"/>
              </a:rPr>
              <a:t>s behavior (read API docs, try it yourself)</a:t>
            </a:r>
          </a:p>
          <a:p>
            <a:pPr lvl="1"/>
            <a:r>
              <a:rPr lang="en-US" altLang="en-US" i="1">
                <a:latin typeface="Arial" panose="020B0604020202020204" pitchFamily="34" charset="0"/>
              </a:rPr>
              <a:t>mimic</a:t>
            </a:r>
            <a:r>
              <a:rPr lang="en-US" altLang="en-US">
                <a:latin typeface="Arial" panose="020B0604020202020204" pitchFamily="34" charset="0"/>
              </a:rPr>
              <a:t> behavior in your stubs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696074-E57F-464C-BDFD-80FECCE3071E}" type="slidenum">
              <a:rPr lang="en-US" altLang="en-US" sz="1200"/>
              <a:pPr eaLnBrk="1" hangingPunct="1"/>
              <a:t>31</a:t>
            </a:fld>
            <a:endParaRPr lang="en-US" altLang="en-US" sz="1200"/>
          </a:p>
        </p:txBody>
      </p:sp>
    </p:spTree>
    <p:extLst>
      <p:ext uri="{BB962C8B-B14F-4D97-AF65-F5344CB8AC3E}">
        <p14:creationId xmlns:p14="http://schemas.microsoft.com/office/powerpoint/2010/main" val="3763989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r>
              <a:rPr lang="en-US" altLang="en-US">
                <a:latin typeface="Arial" panose="020B0604020202020204" pitchFamily="34" charset="0"/>
              </a:rPr>
              <a:t>ensure model working right?</a:t>
            </a:r>
          </a:p>
          <a:p>
            <a:pPr lvl="1"/>
            <a:r>
              <a:rPr lang="en-US" altLang="en-US">
                <a:latin typeface="Arial" panose="020B0604020202020204" pitchFamily="34" charset="0"/>
              </a:rPr>
              <a:t>…ensure model can deal with external error?</a:t>
            </a:r>
          </a:p>
          <a:p>
            <a:pPr lvl="1"/>
            <a:r>
              <a:rPr lang="en-US" altLang="en-US">
                <a:latin typeface="Arial" panose="020B0604020202020204" pitchFamily="34" charset="0"/>
              </a:rPr>
              <a:t>…ensure model</a:t>
            </a:r>
            <a:r>
              <a:rPr lang="ja-JP" altLang="en-US">
                <a:latin typeface="Arial" panose="020B0604020202020204" pitchFamily="34" charset="0"/>
              </a:rPr>
              <a:t>’</a:t>
            </a:r>
            <a:r>
              <a:rPr lang="en-US" altLang="ja-JP">
                <a:latin typeface="Arial" panose="020B0604020202020204" pitchFamily="34" charset="0"/>
              </a:rPr>
              <a:t>s collaborators working right?</a:t>
            </a:r>
          </a:p>
          <a:p>
            <a:r>
              <a:rPr lang="en-US" altLang="en-US">
                <a:latin typeface="Arial" panose="020B0604020202020204" pitchFamily="34" charset="0"/>
              </a:rPr>
              <a:t>FakeWeb:</a:t>
            </a:r>
          </a:p>
          <a:p>
            <a:pPr lvl="1"/>
            <a:r>
              <a:rPr lang="en-US" altLang="en-US" i="1">
                <a:latin typeface="Arial" panose="020B0604020202020204" pitchFamily="34" charset="0"/>
              </a:rPr>
              <a:t>observe </a:t>
            </a:r>
            <a:r>
              <a:rPr lang="en-US" altLang="en-US">
                <a:latin typeface="Arial" panose="020B0604020202020204" pitchFamily="34" charset="0"/>
              </a:rPr>
              <a:t>service</a:t>
            </a:r>
            <a:r>
              <a:rPr lang="ja-JP" altLang="en-US">
                <a:latin typeface="Arial" panose="020B0604020202020204" pitchFamily="34" charset="0"/>
              </a:rPr>
              <a:t>’</a:t>
            </a:r>
            <a:r>
              <a:rPr lang="en-US" altLang="ja-JP">
                <a:latin typeface="Arial" panose="020B0604020202020204" pitchFamily="34" charset="0"/>
              </a:rPr>
              <a:t>s behavior (read API docs, try it yourself)</a:t>
            </a:r>
          </a:p>
          <a:p>
            <a:pPr lvl="1"/>
            <a:r>
              <a:rPr lang="en-US" altLang="en-US" i="1">
                <a:latin typeface="Arial" panose="020B0604020202020204" pitchFamily="34" charset="0"/>
              </a:rPr>
              <a:t>mimic</a:t>
            </a:r>
            <a:r>
              <a:rPr lang="en-US" altLang="en-US">
                <a:latin typeface="Arial" panose="020B0604020202020204" pitchFamily="34" charset="0"/>
              </a:rPr>
              <a:t> behavior in your stubs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696074-E57F-464C-BDFD-80FECCE3071E}" type="slidenum">
              <a:rPr lang="en-US" altLang="en-US" sz="1200"/>
              <a:pPr eaLnBrk="1" hangingPunct="1"/>
              <a:t>32</a:t>
            </a:fld>
            <a:endParaRPr lang="en-US" altLang="en-US" sz="1200"/>
          </a:p>
        </p:txBody>
      </p:sp>
    </p:spTree>
    <p:extLst>
      <p:ext uri="{BB962C8B-B14F-4D97-AF65-F5344CB8AC3E}">
        <p14:creationId xmlns:p14="http://schemas.microsoft.com/office/powerpoint/2010/main" val="3763989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r>
              <a:rPr lang="en-US" altLang="en-US">
                <a:latin typeface="Arial" panose="020B0604020202020204" pitchFamily="34" charset="0"/>
              </a:rPr>
              <a:t>ensure model working right?</a:t>
            </a:r>
          </a:p>
          <a:p>
            <a:pPr lvl="1"/>
            <a:r>
              <a:rPr lang="en-US" altLang="en-US">
                <a:latin typeface="Arial" panose="020B0604020202020204" pitchFamily="34" charset="0"/>
              </a:rPr>
              <a:t>…ensure model can deal with external error?</a:t>
            </a:r>
          </a:p>
          <a:p>
            <a:pPr lvl="1"/>
            <a:r>
              <a:rPr lang="en-US" altLang="en-US">
                <a:latin typeface="Arial" panose="020B0604020202020204" pitchFamily="34" charset="0"/>
              </a:rPr>
              <a:t>…ensure model</a:t>
            </a:r>
            <a:r>
              <a:rPr lang="ja-JP" altLang="en-US">
                <a:latin typeface="Arial" panose="020B0604020202020204" pitchFamily="34" charset="0"/>
              </a:rPr>
              <a:t>’</a:t>
            </a:r>
            <a:r>
              <a:rPr lang="en-US" altLang="ja-JP">
                <a:latin typeface="Arial" panose="020B0604020202020204" pitchFamily="34" charset="0"/>
              </a:rPr>
              <a:t>s collaborators working right?</a:t>
            </a:r>
          </a:p>
          <a:p>
            <a:r>
              <a:rPr lang="en-US" altLang="en-US">
                <a:latin typeface="Arial" panose="020B0604020202020204" pitchFamily="34" charset="0"/>
              </a:rPr>
              <a:t>FakeWeb:</a:t>
            </a:r>
          </a:p>
          <a:p>
            <a:pPr lvl="1"/>
            <a:r>
              <a:rPr lang="en-US" altLang="en-US" i="1">
                <a:latin typeface="Arial" panose="020B0604020202020204" pitchFamily="34" charset="0"/>
              </a:rPr>
              <a:t>observe </a:t>
            </a:r>
            <a:r>
              <a:rPr lang="en-US" altLang="en-US">
                <a:latin typeface="Arial" panose="020B0604020202020204" pitchFamily="34" charset="0"/>
              </a:rPr>
              <a:t>service</a:t>
            </a:r>
            <a:r>
              <a:rPr lang="ja-JP" altLang="en-US">
                <a:latin typeface="Arial" panose="020B0604020202020204" pitchFamily="34" charset="0"/>
              </a:rPr>
              <a:t>’</a:t>
            </a:r>
            <a:r>
              <a:rPr lang="en-US" altLang="ja-JP">
                <a:latin typeface="Arial" panose="020B0604020202020204" pitchFamily="34" charset="0"/>
              </a:rPr>
              <a:t>s behavior (read API docs, try it yourself)</a:t>
            </a:r>
          </a:p>
          <a:p>
            <a:pPr lvl="1"/>
            <a:r>
              <a:rPr lang="en-US" altLang="en-US" i="1">
                <a:latin typeface="Arial" panose="020B0604020202020204" pitchFamily="34" charset="0"/>
              </a:rPr>
              <a:t>mimic</a:t>
            </a:r>
            <a:r>
              <a:rPr lang="en-US" altLang="en-US">
                <a:latin typeface="Arial" panose="020B0604020202020204" pitchFamily="34" charset="0"/>
              </a:rPr>
              <a:t> behavior in your stubs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696074-E57F-464C-BDFD-80FECCE3071E}" type="slidenum">
              <a:rPr lang="en-US" altLang="en-US" sz="1200"/>
              <a:pPr eaLnBrk="1" hangingPunct="1"/>
              <a:t>33</a:t>
            </a:fld>
            <a:endParaRPr lang="en-US" altLang="en-US" sz="1200"/>
          </a:p>
        </p:txBody>
      </p:sp>
    </p:spTree>
    <p:extLst>
      <p:ext uri="{BB962C8B-B14F-4D97-AF65-F5344CB8AC3E}">
        <p14:creationId xmlns:p14="http://schemas.microsoft.com/office/powerpoint/2010/main" val="3763989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AutoNum type="alphaUcPeriod"/>
            </a:pPr>
            <a:r>
              <a:rPr lang="en-US" altLang="en-US" dirty="0">
                <a:latin typeface="Arial" panose="020B0604020202020204" pitchFamily="34" charset="0"/>
              </a:rPr>
              <a:t>True. This allows sections of code to be tested in isolation.</a:t>
            </a:r>
          </a:p>
          <a:p>
            <a:pPr marL="228600" indent="-228600">
              <a:buAutoNum type="alphaUcPeriod"/>
            </a:pPr>
            <a:r>
              <a:rPr lang="en-US" altLang="en-US" dirty="0">
                <a:latin typeface="Arial" panose="020B0604020202020204" pitchFamily="34" charset="0"/>
              </a:rPr>
              <a:t>True. It is much easier to find and fix coding</a:t>
            </a:r>
            <a:r>
              <a:rPr lang="en-US" altLang="en-US" baseline="0" dirty="0">
                <a:latin typeface="Arial" panose="020B0604020202020204" pitchFamily="34" charset="0"/>
              </a:rPr>
              <a:t> errors at unit test than at a higher layer in the design.</a:t>
            </a:r>
          </a:p>
          <a:p>
            <a:pPr marL="228600" indent="-228600">
              <a:buAutoNum type="alphaUcPeriod"/>
            </a:pPr>
            <a:r>
              <a:rPr lang="en-US" altLang="en-US" baseline="0" dirty="0">
                <a:latin typeface="Arial" panose="020B0604020202020204" pitchFamily="34" charset="0"/>
              </a:rPr>
              <a:t>True. It is possible to test the API between modules before a module is complete. For example, the unhappy path may not exist yet.</a:t>
            </a:r>
            <a:endParaRPr lang="en-US" altLang="en-US" dirty="0">
              <a:latin typeface="Arial" panose="020B0604020202020204" pitchFamily="34" charset="0"/>
            </a:endParaRPr>
          </a:p>
          <a:p>
            <a:pPr marL="228600" indent="-228600">
              <a:buAutoNum type="alphaUcPeriod"/>
            </a:pPr>
            <a:r>
              <a:rPr lang="en-US" altLang="en-US" dirty="0">
                <a:latin typeface="Arial" panose="020B0604020202020204" pitchFamily="34" charset="0"/>
              </a:rPr>
              <a:t>False. Unit</a:t>
            </a:r>
            <a:r>
              <a:rPr lang="en-US" altLang="en-US" baseline="0" dirty="0">
                <a:latin typeface="Arial" panose="020B0604020202020204" pitchFamily="34" charset="0"/>
              </a:rPr>
              <a:t> tests check the correctness of units, but do not test the correctness of API usage across units (integration tests).</a:t>
            </a:r>
            <a:endParaRPr lang="en-US" altLang="en-US" dirty="0">
              <a:latin typeface="Arial" panose="020B0604020202020204" pitchFamily="34"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69FFEAF-4BA6-446B-9BD1-0B920ABBD297}" type="slidenum">
              <a:rPr lang="en-US" altLang="en-US" sz="1200">
                <a:solidFill>
                  <a:srgbClr val="000000"/>
                </a:solidFill>
              </a:rPr>
              <a:pPr eaLnBrk="1" hangingPunct="1"/>
              <a:t>34</a:t>
            </a:fld>
            <a:endParaRPr lang="en-US" altLang="en-US" sz="1200">
              <a:solidFill>
                <a:srgbClr val="000000"/>
              </a:solidFill>
            </a:endParaRPr>
          </a:p>
        </p:txBody>
      </p:sp>
    </p:spTree>
    <p:extLst>
      <p:ext uri="{BB962C8B-B14F-4D97-AF65-F5344CB8AC3E}">
        <p14:creationId xmlns:p14="http://schemas.microsoft.com/office/powerpoint/2010/main" val="3423763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 == Microsoft</a:t>
            </a:r>
          </a:p>
          <a:p>
            <a:r>
              <a:rPr lang="en-US" dirty="0"/>
              <a:t>Black box – cannot see inside</a:t>
            </a:r>
            <a:r>
              <a:rPr lang="en-US" baseline="0" dirty="0"/>
              <a:t> code, only functional test</a:t>
            </a:r>
          </a:p>
          <a:p>
            <a:r>
              <a:rPr lang="en-US" baseline="0" dirty="0"/>
              <a:t>White/glass box – see code, do structural/unit/interface testing</a:t>
            </a:r>
            <a:endParaRPr lang="en-US" dirty="0"/>
          </a:p>
        </p:txBody>
      </p:sp>
      <p:sp>
        <p:nvSpPr>
          <p:cNvPr id="4" name="Slide Number Placeholder 3"/>
          <p:cNvSpPr>
            <a:spLocks noGrp="1"/>
          </p:cNvSpPr>
          <p:nvPr>
            <p:ph type="sldNum" sz="quarter" idx="10"/>
          </p:nvPr>
        </p:nvSpPr>
        <p:spPr/>
        <p:txBody>
          <a:bodyPr/>
          <a:lstStyle/>
          <a:p>
            <a:fld id="{89F1C6C6-6BBC-4F5D-B4B2-9E4061F3C8C8}" type="slidenum">
              <a:rPr lang="en-US" altLang="en-US" smtClean="0"/>
              <a:pPr/>
              <a:t>36</a:t>
            </a:fld>
            <a:endParaRPr lang="en-US" altLang="en-US"/>
          </a:p>
        </p:txBody>
      </p:sp>
    </p:spTree>
    <p:extLst>
      <p:ext uri="{BB962C8B-B14F-4D97-AF65-F5344CB8AC3E}">
        <p14:creationId xmlns:p14="http://schemas.microsoft.com/office/powerpoint/2010/main" val="2034111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AutoNum type="arabicPeriod"/>
            </a:pPr>
            <a:r>
              <a:rPr lang="en-US" altLang="en-US" dirty="0">
                <a:latin typeface="Arial" panose="020B0604020202020204" pitchFamily="34" charset="0"/>
              </a:rPr>
              <a:t>True. 100%</a:t>
            </a:r>
            <a:r>
              <a:rPr lang="en-US" altLang="en-US" baseline="0" dirty="0">
                <a:latin typeface="Arial" panose="020B0604020202020204" pitchFamily="34" charset="0"/>
              </a:rPr>
              <a:t> test coverage is with respect to some metric (e.g. statement coverage), which may not catch all bugs.</a:t>
            </a:r>
          </a:p>
          <a:p>
            <a:pPr marL="228600" indent="-228600">
              <a:buAutoNum type="arabicPeriod"/>
            </a:pPr>
            <a:r>
              <a:rPr lang="en-US" altLang="en-US" baseline="0" dirty="0">
                <a:latin typeface="Arial" panose="020B0604020202020204" pitchFamily="34" charset="0"/>
              </a:rPr>
              <a:t>True. Assumes the condition is repeatable.</a:t>
            </a:r>
          </a:p>
          <a:p>
            <a:pPr marL="228600" indent="-228600">
              <a:buAutoNum type="arabicPeriod"/>
            </a:pPr>
            <a:r>
              <a:rPr lang="en-US" altLang="en-US" baseline="0" dirty="0">
                <a:latin typeface="Arial" panose="020B0604020202020204" pitchFamily="34" charset="0"/>
              </a:rPr>
              <a:t>False. Once a test fails, a debugger is often needed to trace the source of the error that was detected by the test. The </a:t>
            </a:r>
            <a:r>
              <a:rPr lang="en-US" altLang="en-US" i="1" baseline="0" dirty="0">
                <a:latin typeface="Arial" panose="020B0604020202020204" pitchFamily="34" charset="0"/>
              </a:rPr>
              <a:t>latency</a:t>
            </a:r>
            <a:r>
              <a:rPr lang="en-US" altLang="en-US" baseline="0" dirty="0">
                <a:latin typeface="Arial" panose="020B0604020202020204" pitchFamily="34" charset="0"/>
              </a:rPr>
              <a:t> of the bug is the time between when it was triggered and when it is detected.</a:t>
            </a:r>
          </a:p>
          <a:p>
            <a:pPr marL="228600" indent="-228600">
              <a:buAutoNum type="arabicPeriod"/>
            </a:pPr>
            <a:r>
              <a:rPr lang="en-US" altLang="en-US" baseline="0" dirty="0">
                <a:latin typeface="Arial" panose="020B0604020202020204" pitchFamily="34" charset="0"/>
              </a:rPr>
              <a:t>True. This is not true of acceptance tests (assuming the specification/user stories did not change), but is true of unit/integration tests.</a:t>
            </a:r>
            <a:endParaRPr lang="en-US" altLang="en-US" dirty="0">
              <a:latin typeface="Arial" panose="020B0604020202020204" pitchFamily="34"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10338E9-5A8C-45C8-AB6E-53275CEE6B98}" type="slidenum">
              <a:rPr lang="en-US" altLang="en-US" sz="1200">
                <a:solidFill>
                  <a:srgbClr val="000000"/>
                </a:solidFill>
              </a:rPr>
              <a:pPr eaLnBrk="1" hangingPunct="1"/>
              <a:t>39</a:t>
            </a:fld>
            <a:endParaRPr lang="en-US" altLang="en-US" sz="1200">
              <a:solidFill>
                <a:srgbClr val="000000"/>
              </a:solidFill>
            </a:endParaRPr>
          </a:p>
        </p:txBody>
      </p:sp>
    </p:spTree>
    <p:extLst>
      <p:ext uri="{BB962C8B-B14F-4D97-AF65-F5344CB8AC3E}">
        <p14:creationId xmlns:p14="http://schemas.microsoft.com/office/powerpoint/2010/main" val="3189925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13D52C7-6983-49F8-AAFA-49DF40A711E8}" type="slidenum">
              <a:rPr lang="en-US" altLang="en-US" sz="1200"/>
              <a:pPr eaLnBrk="1" hangingPunct="1"/>
              <a:t>40</a:t>
            </a:fld>
            <a:endParaRPr lang="en-US" altLang="en-US" sz="1200"/>
          </a:p>
        </p:txBody>
      </p:sp>
    </p:spTree>
    <p:extLst>
      <p:ext uri="{BB962C8B-B14F-4D97-AF65-F5344CB8AC3E}">
        <p14:creationId xmlns:p14="http://schemas.microsoft.com/office/powerpoint/2010/main" val="1235052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A little Ruby goes a long way; if you stare at it a long time and can’t figure it out, its too long</a:t>
            </a:r>
          </a:p>
          <a:p>
            <a:endParaRPr lang="en-US" altLang="en-US" dirty="0"/>
          </a:p>
          <a:p>
            <a:r>
              <a:rPr lang="en-US" altLang="en-US" dirty="0"/>
              <a:t>Not DRY (y+1)</a:t>
            </a:r>
          </a:p>
          <a:p>
            <a:endParaRPr lang="en-US" altLang="en-US" dirty="0"/>
          </a:p>
          <a:p>
            <a:r>
              <a:rPr lang="en-US" altLang="en-US" dirty="0"/>
              <a:t>Uncommunicative variable</a:t>
            </a:r>
            <a:r>
              <a:rPr lang="en-US" altLang="en-US" baseline="0" dirty="0"/>
              <a:t> names</a:t>
            </a:r>
            <a:endParaRPr lang="en-US" altLang="en-US" dirty="0"/>
          </a:p>
          <a:p>
            <a:r>
              <a:rPr lang="en-US" altLang="en-US" dirty="0"/>
              <a:t>- Suppose Hebrew</a:t>
            </a:r>
            <a:r>
              <a:rPr lang="en-US" altLang="en-US" baseline="0" dirty="0"/>
              <a:t> </a:t>
            </a:r>
            <a:r>
              <a:rPr lang="en-US" altLang="en-US" dirty="0"/>
              <a:t>calendar, suppose not Gregorian</a:t>
            </a: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D3DB79D-14E3-4DE1-8F83-358B91E53B32}" type="slidenum">
              <a:rPr lang="en-US" altLang="en-US" sz="1200"/>
              <a:pPr eaLnBrk="1" hangingPunct="1"/>
              <a:t>45</a:t>
            </a:fld>
            <a:endParaRPr lang="en-US" altLang="en-US" sz="1200"/>
          </a:p>
        </p:txBody>
      </p:sp>
    </p:spTree>
    <p:extLst>
      <p:ext uri="{BB962C8B-B14F-4D97-AF65-F5344CB8AC3E}">
        <p14:creationId xmlns:p14="http://schemas.microsoft.com/office/powerpoint/2010/main" val="75486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Code smell alerts you that something may be wrong</a:t>
            </a:r>
          </a:p>
          <a:p>
            <a:r>
              <a:rPr lang="en-US" altLang="en-US" dirty="0"/>
              <a:t>20 to 60 different code smells depending on authority</a:t>
            </a:r>
          </a:p>
          <a:p>
            <a:r>
              <a:rPr lang="en-US" altLang="en-US" dirty="0"/>
              <a:t>Could spend several lectures on them, but just give an idea now</a:t>
            </a:r>
          </a:p>
          <a:p>
            <a:endParaRPr lang="en-US" altLang="en-US" dirty="0"/>
          </a:p>
          <a:p>
            <a:r>
              <a:rPr lang="en-US" altLang="en-US" dirty="0"/>
              <a:t>Methods that don’t follow this advice will often give off several of the smells</a:t>
            </a:r>
          </a:p>
          <a:p>
            <a:endParaRPr lang="en-US" altLang="en-US" dirty="0"/>
          </a:p>
          <a:p>
            <a:r>
              <a:rPr lang="en-US" altLang="en-US" dirty="0"/>
              <a:t>Short – depends on language (More than 1 </a:t>
            </a:r>
            <a:r>
              <a:rPr lang="en-US" altLang="en-US" dirty="0" err="1"/>
              <a:t>screenful</a:t>
            </a:r>
            <a:r>
              <a:rPr lang="en-US" altLang="en-US" dirty="0"/>
              <a:t> for old 24x80 monitors) – try to do one thing, be able to look at method and quickly understand it</a:t>
            </a:r>
          </a:p>
          <a:p>
            <a:r>
              <a:rPr lang="en-US" altLang="en-US" dirty="0"/>
              <a:t>	</a:t>
            </a:r>
          </a:p>
          <a:p>
            <a:r>
              <a:rPr lang="en-US" altLang="en-US" dirty="0"/>
              <a:t>One thing – method may just call a bunch of other methods to do this</a:t>
            </a: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79C9A13-91B9-46D1-B215-3E0C9AE1675D}" type="slidenum">
              <a:rPr lang="en-US" altLang="en-US" sz="1200"/>
              <a:pPr eaLnBrk="1" hangingPunct="1"/>
              <a:t>46</a:t>
            </a:fld>
            <a:endParaRPr lang="en-US" altLang="en-US" sz="1200"/>
          </a:p>
        </p:txBody>
      </p:sp>
    </p:spTree>
    <p:extLst>
      <p:ext uri="{BB962C8B-B14F-4D97-AF65-F5344CB8AC3E}">
        <p14:creationId xmlns:p14="http://schemas.microsoft.com/office/powerpoint/2010/main" val="4139925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Concentrate on Abstraction since violating it rapidly makes your code start to make ugly, correlates well with other smells</a:t>
            </a:r>
          </a:p>
          <a:p>
            <a:br>
              <a:rPr lang="en-US" altLang="en-US" dirty="0"/>
            </a:br>
            <a:r>
              <a:rPr lang="en-US" altLang="en-US" dirty="0"/>
              <a:t>Divide and Conquer: Don’t have one method that does everything. Divide into understandable pieces, and have methods call others – I once had a main() routine that grew</a:t>
            </a:r>
            <a:r>
              <a:rPr lang="en-US" altLang="en-US" baseline="0" dirty="0"/>
              <a:t> to &gt;3000 lines of code! Suffered from common problem – feature creep</a:t>
            </a:r>
            <a:endParaRPr lang="en-US" altLang="en-US" dirty="0"/>
          </a:p>
          <a:p>
            <a:endParaRPr lang="en-US" altLang="en-US" dirty="0"/>
          </a:p>
          <a:p>
            <a:r>
              <a:rPr lang="en-US" altLang="en-US" dirty="0"/>
              <a:t>Have a method that orchestrates all the work</a:t>
            </a:r>
          </a:p>
          <a:p>
            <a:endParaRPr lang="en-US" altLang="en-US" dirty="0"/>
          </a:p>
          <a:p>
            <a:r>
              <a:rPr lang="en-US" altLang="en-US" dirty="0"/>
              <a:t>Symptom – 1 line of code says what to do, many lines of code around it saying how to do it</a:t>
            </a:r>
          </a:p>
          <a:p>
            <a:endParaRPr lang="en-US" altLang="en-US" dirty="0"/>
          </a:p>
          <a:p>
            <a:r>
              <a:rPr lang="en-US" altLang="en-US" dirty="0"/>
              <a:t>One of other SOFA is too many </a:t>
            </a:r>
            <a:r>
              <a:rPr lang="en-US" altLang="en-US" baseline="0" dirty="0"/>
              <a:t>a</a:t>
            </a:r>
            <a:r>
              <a:rPr lang="en-US" altLang="en-US" dirty="0"/>
              <a:t>rguments – have had methods with 20+ arguments</a:t>
            </a: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89C6C44-DC82-4E7F-B71B-C873653FB1F3}" type="slidenum">
              <a:rPr lang="en-US" altLang="en-US" sz="1200"/>
              <a:pPr eaLnBrk="1" hangingPunct="1"/>
              <a:t>47</a:t>
            </a:fld>
            <a:endParaRPr lang="en-US" altLang="en-US" sz="1200"/>
          </a:p>
        </p:txBody>
      </p:sp>
    </p:spTree>
    <p:extLst>
      <p:ext uri="{BB962C8B-B14F-4D97-AF65-F5344CB8AC3E}">
        <p14:creationId xmlns:p14="http://schemas.microsoft.com/office/powerpoint/2010/main" val="120036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If behavior really depends on lots of arguments, then lots to test</a:t>
            </a:r>
          </a:p>
          <a:p>
            <a:endParaRPr lang="en-US" altLang="en-US" dirty="0"/>
          </a:p>
          <a:p>
            <a:r>
              <a:rPr lang="en-US" altLang="en-US" dirty="0"/>
              <a:t>Also makes it hard to mock/stub if many </a:t>
            </a:r>
            <a:r>
              <a:rPr lang="en-US" altLang="en-US" dirty="0" err="1"/>
              <a:t>args</a:t>
            </a:r>
            <a:r>
              <a:rPr lang="en-US" altLang="en-US" dirty="0"/>
              <a:t> interact</a:t>
            </a:r>
          </a:p>
          <a:p>
            <a:endParaRPr lang="en-US" altLang="en-US" dirty="0"/>
          </a:p>
          <a:p>
            <a:r>
              <a:rPr lang="en-US" altLang="en-US" dirty="0"/>
              <a:t>Boolean – made 1 method harder to test than 2 methods</a:t>
            </a: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EC729A9-52D4-48A7-91AF-333B0A6A6F4E}" type="slidenum">
              <a:rPr lang="en-US" altLang="en-US" sz="1200"/>
              <a:pPr eaLnBrk="1" hangingPunct="1"/>
              <a:t>48</a:t>
            </a:fld>
            <a:endParaRPr lang="en-US" altLang="en-US" sz="1200"/>
          </a:p>
        </p:txBody>
      </p:sp>
    </p:spTree>
    <p:extLst>
      <p:ext uri="{BB962C8B-B14F-4D97-AF65-F5344CB8AC3E}">
        <p14:creationId xmlns:p14="http://schemas.microsoft.com/office/powerpoint/2010/main" val="1681907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Branching terms are :and, :case, :else, :if, :or, :rescue, :until, :when, :while</a:t>
            </a:r>
          </a:p>
          <a:p>
            <a:r>
              <a:rPr lang="en-US" altLang="en-US" dirty="0"/>
              <a:t>NIST – reference</a:t>
            </a:r>
            <a:r>
              <a:rPr lang="en-US" altLang="en-US" baseline="0" dirty="0"/>
              <a:t> standards, e.g. the keeper of the second, meter, kilogram; standards for federal government contracts</a:t>
            </a:r>
            <a:endParaRPr lang="en-US" altLang="en-US"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23F5670-02B5-49C0-9F40-F6450D587010}" type="slidenum">
              <a:rPr lang="en-US" altLang="en-US" sz="1200"/>
              <a:pPr eaLnBrk="1" hangingPunct="1"/>
              <a:t>49</a:t>
            </a:fld>
            <a:endParaRPr lang="en-US" altLang="en-US" sz="1200"/>
          </a:p>
        </p:txBody>
      </p:sp>
    </p:spTree>
    <p:extLst>
      <p:ext uri="{BB962C8B-B14F-4D97-AF65-F5344CB8AC3E}">
        <p14:creationId xmlns:p14="http://schemas.microsoft.com/office/powerpoint/2010/main" val="1011983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A graphical measurement of the number of possible paths through the normal flow of a program</a:t>
            </a:r>
          </a:p>
          <a:p>
            <a:r>
              <a:rPr lang="en-US" altLang="en-US" dirty="0"/>
              <a:t>Node is basic block</a:t>
            </a:r>
          </a:p>
          <a:p>
            <a:r>
              <a:rPr lang="en-US" altLang="en-US" dirty="0"/>
              <a:t>Connected components </a:t>
            </a:r>
          </a:p>
          <a:p>
            <a:endParaRPr lang="en-US" altLang="en-US" dirty="0"/>
          </a:p>
          <a:p>
            <a:r>
              <a:rPr lang="en-US" altLang="en-US" dirty="0"/>
              <a:t>Also called McCabe Complexity, after the inventor</a:t>
            </a:r>
          </a:p>
          <a:p>
            <a:endParaRPr lang="en-US" altLang="en-US" dirty="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C9B03C5-0E91-43B2-8FBD-5D6A62E0E589}" type="slidenum">
              <a:rPr lang="en-US" altLang="en-US" sz="1200"/>
              <a:pPr eaLnBrk="1" hangingPunct="1"/>
              <a:t>50</a:t>
            </a:fld>
            <a:endParaRPr lang="en-US" altLang="en-US" sz="1200"/>
          </a:p>
        </p:txBody>
      </p:sp>
    </p:spTree>
    <p:extLst>
      <p:ext uri="{BB962C8B-B14F-4D97-AF65-F5344CB8AC3E}">
        <p14:creationId xmlns:p14="http://schemas.microsoft.com/office/powerpoint/2010/main" val="1496025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a:p>
            <a:r>
              <a:rPr lang="en-US" altLang="en-US"/>
              <a:t>Several tools point to difficulties than get your attention</a:t>
            </a: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738B91B-1F7C-4E4C-81DC-51CDDD42BF20}" type="slidenum">
              <a:rPr lang="en-US" altLang="en-US" sz="1200"/>
              <a:pPr eaLnBrk="1" hangingPunct="1"/>
              <a:t>51</a:t>
            </a:fld>
            <a:endParaRPr lang="en-US" altLang="en-US" sz="1200"/>
          </a:p>
        </p:txBody>
      </p:sp>
    </p:spTree>
    <p:extLst>
      <p:ext uri="{BB962C8B-B14F-4D97-AF65-F5344CB8AC3E}">
        <p14:creationId xmlns:p14="http://schemas.microsoft.com/office/powerpoint/2010/main" val="3331246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18434" name="Notes Placeholder 2"/>
          <p:cNvSpPr>
            <a:spLocks noGrp="1"/>
          </p:cNvSpPr>
          <p:nvPr>
            <p:ph type="body" idx="1"/>
          </p:nvPr>
        </p:nvSpPr>
        <p:spPr>
          <a:ln/>
        </p:spPr>
        <p:txBody>
          <a:bodyPr/>
          <a:lstStyle/>
          <a:p>
            <a:r>
              <a:rPr lang="en-US" altLang="en-US" dirty="0"/>
              <a:t>Opinion vs. fact, so can make arguments for several, and could come up with counterexamples for specific programs why one is more important than the other</a:t>
            </a:r>
          </a:p>
          <a:p>
            <a:pPr>
              <a:buFontTx/>
              <a:buNone/>
            </a:pPr>
            <a:r>
              <a:rPr lang="en-US" altLang="en-US" dirty="0"/>
              <a:t>1. False. Long and straight-line could still be easy to test</a:t>
            </a:r>
          </a:p>
          <a:p>
            <a:pPr>
              <a:buFontTx/>
              <a:buNone/>
            </a:pPr>
            <a:r>
              <a:rPr lang="en-US" altLang="en-US" baseline="0" dirty="0"/>
              <a:t>2. False.</a:t>
            </a:r>
            <a:r>
              <a:rPr lang="en-US" altLang="en-US" dirty="0"/>
              <a:t> If doing multiple things, but each is simple, could still be easy to test</a:t>
            </a:r>
          </a:p>
          <a:p>
            <a:pPr>
              <a:buFontTx/>
              <a:buNone/>
            </a:pPr>
            <a:r>
              <a:rPr lang="en-US" altLang="en-US" dirty="0"/>
              <a:t>3. True. The more arguments, the larger the input space,</a:t>
            </a:r>
            <a:r>
              <a:rPr lang="en-US" altLang="en-US" baseline="0" dirty="0"/>
              <a:t> so the </a:t>
            </a:r>
            <a:r>
              <a:rPr lang="en-US" altLang="en-US" dirty="0"/>
              <a:t>harder to test</a:t>
            </a:r>
          </a:p>
          <a:p>
            <a:r>
              <a:rPr lang="en-US" altLang="en-US" dirty="0"/>
              <a:t>     (could be lot of </a:t>
            </a:r>
            <a:r>
              <a:rPr lang="en-US" altLang="en-US" dirty="0" err="1"/>
              <a:t>args</a:t>
            </a:r>
            <a:r>
              <a:rPr lang="en-US" altLang="en-US" dirty="0"/>
              <a:t> just go to one easy-to-test formula, OK, but probably should be own new class, that can test separately)</a:t>
            </a:r>
          </a:p>
          <a:p>
            <a:r>
              <a:rPr lang="en-US" altLang="en-US" dirty="0"/>
              <a:t>4.</a:t>
            </a:r>
            <a:r>
              <a:rPr lang="en-US" altLang="en-US" baseline="0" dirty="0"/>
              <a:t> </a:t>
            </a:r>
            <a:r>
              <a:rPr lang="en-US" altLang="en-US" dirty="0"/>
              <a:t>False. One level abstraction means easier to understand, but not necessarily easier to test</a:t>
            </a:r>
          </a:p>
          <a:p>
            <a:endParaRPr lang="en-US" altLang="en-US" dirty="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BCE508D3-E082-4042-B94A-8BBBAFE63EF6}" type="slidenum">
              <a:rPr lang="en-US" altLang="en-US" sz="1200">
                <a:solidFill>
                  <a:srgbClr val="000000"/>
                </a:solidFill>
              </a:rPr>
              <a:pPr eaLnBrk="1" hangingPunct="1"/>
              <a:t>54</a:t>
            </a:fld>
            <a:endParaRPr lang="en-US" altLang="en-US" sz="1200">
              <a:solidFill>
                <a:srgbClr val="000000"/>
              </a:solidFill>
            </a:endParaRPr>
          </a:p>
        </p:txBody>
      </p:sp>
    </p:spTree>
    <p:extLst>
      <p:ext uri="{BB962C8B-B14F-4D97-AF65-F5344CB8AC3E}">
        <p14:creationId xmlns:p14="http://schemas.microsoft.com/office/powerpoint/2010/main" val="24153672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77500" lnSpcReduction="20000"/>
          </a:bodyPr>
          <a:lstStyle/>
          <a:p>
            <a:pPr>
              <a:lnSpc>
                <a:spcPct val="80000"/>
              </a:lnSpc>
            </a:pPr>
            <a:r>
              <a:rPr lang="en-US" altLang="en-US" sz="1500" dirty="0"/>
              <a:t>* This means 2 things for writing comments:</a:t>
            </a:r>
          </a:p>
          <a:p>
            <a:pPr>
              <a:lnSpc>
                <a:spcPct val="80000"/>
              </a:lnSpc>
            </a:pPr>
            <a:r>
              <a:rPr lang="en-US" altLang="en-US" sz="1500" dirty="0"/>
              <a:t>  * Don't just repeat what's obvious from the code</a:t>
            </a:r>
          </a:p>
          <a:p>
            <a:pPr>
              <a:lnSpc>
                <a:spcPct val="80000"/>
              </a:lnSpc>
            </a:pPr>
            <a:r>
              <a:rPr lang="en-US" altLang="en-US" sz="1500" dirty="0"/>
              <a:t>  * Do think about what's not obvious (low level and high level):</a:t>
            </a:r>
          </a:p>
          <a:p>
            <a:pPr>
              <a:lnSpc>
                <a:spcPct val="80000"/>
              </a:lnSpc>
            </a:pPr>
            <a:r>
              <a:rPr lang="en-US" altLang="en-US" sz="1500" dirty="0"/>
              <a:t>    * The units for variables, invariants</a:t>
            </a:r>
          </a:p>
          <a:p>
            <a:pPr>
              <a:lnSpc>
                <a:spcPct val="80000"/>
              </a:lnSpc>
            </a:pPr>
            <a:r>
              <a:rPr lang="en-US" altLang="en-US" sz="1500" dirty="0"/>
              <a:t>    * Design issues that went through your mind while you were</a:t>
            </a:r>
          </a:p>
          <a:p>
            <a:pPr>
              <a:lnSpc>
                <a:spcPct val="80000"/>
              </a:lnSpc>
            </a:pPr>
            <a:r>
              <a:rPr lang="en-US" altLang="en-US" sz="1500" dirty="0"/>
              <a:t>      writing the code: </a:t>
            </a:r>
            <a:r>
              <a:rPr lang="en-US" altLang="en-US" sz="1500" i="1" dirty="0"/>
              <a:t>why </a:t>
            </a:r>
            <a:r>
              <a:rPr lang="en-US" altLang="en-US" sz="1500" dirty="0"/>
              <a:t>the code is written this way.</a:t>
            </a:r>
          </a:p>
          <a:p>
            <a:pPr>
              <a:lnSpc>
                <a:spcPct val="80000"/>
              </a:lnSpc>
            </a:pPr>
            <a:r>
              <a:rPr lang="en-US" altLang="en-US" sz="1500" dirty="0"/>
              <a:t>    * Subtle problems that required a particular implementation</a:t>
            </a:r>
          </a:p>
          <a:p>
            <a:pPr>
              <a:lnSpc>
                <a:spcPct val="80000"/>
              </a:lnSpc>
            </a:pPr>
            <a:r>
              <a:rPr lang="en-US" altLang="en-US" sz="1500" dirty="0"/>
              <a:t>    * Abstractions:</a:t>
            </a:r>
          </a:p>
          <a:p>
            <a:pPr>
              <a:lnSpc>
                <a:spcPct val="80000"/>
              </a:lnSpc>
            </a:pPr>
            <a:r>
              <a:rPr lang="en-US" altLang="en-US" sz="1500" dirty="0"/>
              <a:t>      * Goal is to write classes and other code that hides complexity:</a:t>
            </a:r>
          </a:p>
          <a:p>
            <a:pPr>
              <a:lnSpc>
                <a:spcPct val="80000"/>
              </a:lnSpc>
            </a:pPr>
            <a:r>
              <a:rPr lang="en-US" altLang="en-US" sz="1500" dirty="0"/>
              <a:t>        easier to use than to write</a:t>
            </a:r>
          </a:p>
          <a:p>
            <a:pPr>
              <a:lnSpc>
                <a:spcPct val="80000"/>
              </a:lnSpc>
            </a:pPr>
            <a:r>
              <a:rPr lang="en-US" altLang="en-US" sz="1500" dirty="0"/>
              <a:t>      * Abstractions won't be obvious from implementation; comments</a:t>
            </a:r>
          </a:p>
          <a:p>
            <a:pPr>
              <a:lnSpc>
                <a:spcPct val="80000"/>
              </a:lnSpc>
            </a:pPr>
            <a:r>
              <a:rPr lang="en-US" altLang="en-US" sz="1500" dirty="0"/>
              <a:t>        should describe these (should be simple).</a:t>
            </a:r>
          </a:p>
          <a:p>
            <a:pPr>
              <a:lnSpc>
                <a:spcPct val="80000"/>
              </a:lnSpc>
            </a:pPr>
            <a:r>
              <a:rPr lang="en-US" altLang="en-US" sz="1500" dirty="0"/>
              <a:t>      * For example, what do I need to know to invoke a procedure?</a:t>
            </a:r>
          </a:p>
          <a:p>
            <a:pPr>
              <a:lnSpc>
                <a:spcPct val="80000"/>
              </a:lnSpc>
            </a:pPr>
            <a:r>
              <a:rPr lang="en-US" altLang="en-US" sz="1500" dirty="0"/>
              <a:t>        I shouldn't have to read the code of a procedure before calling</a:t>
            </a:r>
          </a:p>
          <a:p>
            <a:pPr>
              <a:lnSpc>
                <a:spcPct val="80000"/>
              </a:lnSpc>
            </a:pPr>
            <a:r>
              <a:rPr lang="en-US" altLang="en-US" sz="1500" dirty="0"/>
              <a:t>        it.</a:t>
            </a:r>
          </a:p>
          <a:p>
            <a:pPr>
              <a:lnSpc>
                <a:spcPct val="80000"/>
              </a:lnSpc>
            </a:pPr>
            <a:r>
              <a:rPr lang="en-US" altLang="en-US" sz="1500" dirty="0"/>
              <a:t> </a:t>
            </a:r>
          </a:p>
          <a:p>
            <a:pPr>
              <a:lnSpc>
                <a:spcPct val="80000"/>
              </a:lnSpc>
            </a:pPr>
            <a:r>
              <a:rPr lang="en-US" altLang="en-US" sz="1500" dirty="0"/>
              <a:t>* "Obvious" refers to someone who will come along later and read your</a:t>
            </a:r>
          </a:p>
          <a:p>
            <a:pPr>
              <a:lnSpc>
                <a:spcPct val="80000"/>
              </a:lnSpc>
            </a:pPr>
            <a:r>
              <a:rPr lang="en-US" altLang="en-US" sz="1500" dirty="0"/>
              <a:t>  code, not you.</a:t>
            </a:r>
          </a:p>
          <a:p>
            <a:pPr>
              <a:lnSpc>
                <a:spcPct val="80000"/>
              </a:lnSpc>
            </a:pPr>
            <a:r>
              <a:rPr lang="en-US" altLang="en-US" sz="1500" dirty="0"/>
              <a:t> </a:t>
            </a:r>
          </a:p>
          <a:p>
            <a:pPr>
              <a:lnSpc>
                <a:spcPct val="80000"/>
              </a:lnSpc>
              <a:buFontTx/>
              <a:buChar char="•"/>
            </a:pPr>
            <a:r>
              <a:rPr lang="en-US" altLang="en-US" sz="1500" dirty="0"/>
              <a:t>Must write comments as you code; if you come back later you will</a:t>
            </a:r>
          </a:p>
          <a:p>
            <a:pPr>
              <a:lnSpc>
                <a:spcPct val="80000"/>
              </a:lnSpc>
            </a:pPr>
            <a:r>
              <a:rPr lang="en-US" altLang="en-US" sz="1500" dirty="0"/>
              <a:t>have forgotten the design ideas, so comments will mimic the code. </a:t>
            </a:r>
          </a:p>
          <a:p>
            <a:pPr>
              <a:lnSpc>
                <a:spcPct val="80000"/>
              </a:lnSpc>
            </a:pPr>
            <a:endParaRPr lang="en-US" altLang="en-US" sz="1500" dirty="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9AB3538-5FDC-4541-A63A-E021ABFC94CB}" type="slidenum">
              <a:rPr lang="en-US" altLang="en-US" sz="1200"/>
              <a:pPr eaLnBrk="1" hangingPunct="1"/>
              <a:t>55</a:t>
            </a:fld>
            <a:endParaRPr lang="en-US" altLang="en-US" sz="1200"/>
          </a:p>
        </p:txBody>
      </p:sp>
    </p:spTree>
    <p:extLst>
      <p:ext uri="{BB962C8B-B14F-4D97-AF65-F5344CB8AC3E}">
        <p14:creationId xmlns:p14="http://schemas.microsoft.com/office/powerpoint/2010/main" val="3702674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 Most software is poorly documented</a:t>
            </a:r>
          </a:p>
          <a:p>
            <a:r>
              <a:rPr lang="en-US" altLang="en-US"/>
              <a:t>  * A lot of code has no comments at all</a:t>
            </a:r>
          </a:p>
          <a:p>
            <a:r>
              <a:rPr lang="en-US" altLang="en-US"/>
              <a:t>  * Many open source projects set a very bad example</a:t>
            </a:r>
          </a:p>
          <a:p>
            <a:r>
              <a:rPr lang="en-US" altLang="en-US"/>
              <a:t>  * When present, comments often not helpful</a:t>
            </a:r>
          </a:p>
          <a:p>
            <a:r>
              <a:rPr lang="en-US" altLang="en-US"/>
              <a:t>  * Many people think comments are a bad idea</a:t>
            </a:r>
          </a:p>
          <a:p>
            <a:r>
              <a:rPr lang="en-US" altLang="en-US"/>
              <a:t>    * Not useful</a:t>
            </a:r>
          </a:p>
          <a:p>
            <a:r>
              <a:rPr lang="en-US" altLang="en-US"/>
              <a:t>    * Out of date</a:t>
            </a:r>
          </a:p>
          <a:p>
            <a:r>
              <a:rPr lang="en-US" altLang="en-US"/>
              <a:t>    * Clutter the code</a:t>
            </a:r>
          </a:p>
          <a:p>
            <a:r>
              <a:rPr lang="en-US" altLang="en-US"/>
              <a:t>    * "Just let me read the code!"</a:t>
            </a:r>
          </a:p>
          <a:p>
            <a:endParaRPr lang="en-US" altLang="en-US"/>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99B2DA6-8E28-4CFC-B1D8-87F9F31113A2}" type="slidenum">
              <a:rPr lang="en-US" altLang="en-US" sz="1200"/>
              <a:pPr eaLnBrk="1" hangingPunct="1"/>
              <a:t>56</a:t>
            </a:fld>
            <a:endParaRPr lang="en-US" altLang="en-US" sz="1200"/>
          </a:p>
        </p:txBody>
      </p:sp>
    </p:spTree>
    <p:extLst>
      <p:ext uri="{BB962C8B-B14F-4D97-AF65-F5344CB8AC3E}">
        <p14:creationId xmlns:p14="http://schemas.microsoft.com/office/powerpoint/2010/main" val="3536784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 The biggest problem is that most people don't know how to write comments.</a:t>
            </a:r>
          </a:p>
          <a:p>
            <a:r>
              <a:rPr lang="en-US" altLang="en-US" dirty="0"/>
              <a:t> </a:t>
            </a:r>
          </a:p>
          <a:p>
            <a:r>
              <a:rPr lang="en-US" altLang="en-US" dirty="0"/>
              <a:t>* "My code is self-documenting" (one of the great lies)</a:t>
            </a:r>
          </a:p>
          <a:p>
            <a:r>
              <a:rPr lang="en-US" altLang="en-US" dirty="0"/>
              <a:t> </a:t>
            </a:r>
          </a:p>
          <a:p>
            <a:pPr>
              <a:buFontTx/>
              <a:buChar char="•"/>
            </a:pPr>
            <a:r>
              <a:rPr lang="en-US" altLang="en-US" dirty="0"/>
              <a:t>There are many other facets of writing good documentation, but  this one rule will get you most of the way.</a:t>
            </a:r>
          </a:p>
          <a:p>
            <a:endParaRPr lang="en-US" altLang="en-US" dirty="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4B7826C-9998-4CC0-8B15-58C8A98F0F47}" type="slidenum">
              <a:rPr lang="en-US" altLang="en-US" sz="1200"/>
              <a:pPr eaLnBrk="1" hangingPunct="1"/>
              <a:t>57</a:t>
            </a:fld>
            <a:endParaRPr lang="en-US" altLang="en-US" sz="1200"/>
          </a:p>
        </p:txBody>
      </p:sp>
    </p:spTree>
    <p:extLst>
      <p:ext uri="{BB962C8B-B14F-4D97-AF65-F5344CB8AC3E}">
        <p14:creationId xmlns:p14="http://schemas.microsoft.com/office/powerpoint/2010/main" val="1799282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4.v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p:nvSpPr>
        <p:spPr bwMode="auto">
          <a:xfrm>
            <a:off x="2286000" y="6705600"/>
            <a:ext cx="4419600" cy="152400"/>
          </a:xfrm>
          <a:prstGeom prst="rect">
            <a:avLst/>
          </a:prstGeom>
          <a:gradFill rotWithShape="1">
            <a:gsLst>
              <a:gs pos="0">
                <a:srgbClr val="00204E"/>
              </a:gs>
              <a:gs pos="50000">
                <a:schemeClr val="bg1"/>
              </a:gs>
              <a:gs pos="100000">
                <a:srgbClr val="00204E"/>
              </a:gs>
            </a:gsLst>
            <a:lin ang="0" scaled="1"/>
          </a:gradFill>
          <a:ln w="9525">
            <a:noFill/>
            <a:miter lim="800000"/>
            <a:headEnd/>
            <a:tailEnd/>
          </a:ln>
          <a:effectLst/>
        </p:spPr>
        <p:txBody>
          <a:bodyPr wrap="none" anchor="ctr"/>
          <a:lstStyle/>
          <a:p>
            <a:pPr>
              <a:defRPr/>
            </a:pPr>
            <a:endParaRPr lang="en-US" dirty="0">
              <a:latin typeface="Arial" pitchFamily="1" charset="0"/>
              <a:ea typeface="ＭＳ Ｐゴシック" pitchFamily="1" charset="-128"/>
              <a:cs typeface="ＭＳ Ｐゴシック" pitchFamily="1" charset="-128"/>
            </a:endParaRPr>
          </a:p>
        </p:txBody>
      </p:sp>
      <p:sp>
        <p:nvSpPr>
          <p:cNvPr id="5" name="Rectangle 14"/>
          <p:cNvSpPr>
            <a:spLocks noChangeArrowheads="1"/>
          </p:cNvSpPr>
          <p:nvPr/>
        </p:nvSpPr>
        <p:spPr bwMode="auto">
          <a:xfrm>
            <a:off x="0" y="6705600"/>
            <a:ext cx="2286000" cy="152400"/>
          </a:xfrm>
          <a:prstGeom prst="rect">
            <a:avLst/>
          </a:prstGeom>
          <a:solidFill>
            <a:srgbClr val="00204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6" name="Rectangle 15"/>
          <p:cNvSpPr>
            <a:spLocks noChangeArrowheads="1"/>
          </p:cNvSpPr>
          <p:nvPr/>
        </p:nvSpPr>
        <p:spPr bwMode="auto">
          <a:xfrm>
            <a:off x="6705600" y="6705600"/>
            <a:ext cx="2438400" cy="152400"/>
          </a:xfrm>
          <a:prstGeom prst="rect">
            <a:avLst/>
          </a:prstGeom>
          <a:solidFill>
            <a:srgbClr val="00204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8195" name="Rectangle 3"/>
          <p:cNvSpPr>
            <a:spLocks noGrp="1" noChangeArrowheads="1"/>
          </p:cNvSpPr>
          <p:nvPr>
            <p:ph type="ctrTitle"/>
          </p:nvPr>
        </p:nvSpPr>
        <p:spPr>
          <a:xfrm>
            <a:off x="685800" y="2130425"/>
            <a:ext cx="7772400" cy="1470025"/>
          </a:xfrm>
        </p:spPr>
        <p:txBody>
          <a:bodyPr/>
          <a:lstStyle>
            <a:lvl1pPr>
              <a:defRPr>
                <a:solidFill>
                  <a:srgbClr val="00204E"/>
                </a:solidFill>
              </a:defRPr>
            </a:lvl1pPr>
          </a:lstStyle>
          <a:p>
            <a:r>
              <a:rPr lang="en-US"/>
              <a:t>Click to edit Master title style</a:t>
            </a:r>
          </a:p>
        </p:txBody>
      </p:sp>
      <p:sp>
        <p:nvSpPr>
          <p:cNvPr id="8196"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9"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Helvetica" pitchFamily="1" charset="0"/>
                <a:ea typeface="ＭＳ Ｐゴシック" pitchFamily="1" charset="-128"/>
                <a:cs typeface="ＭＳ Ｐゴシック" pitchFamily="1" charset="-128"/>
              </a:defRPr>
            </a:lvl1pPr>
          </a:lstStyle>
          <a:p>
            <a:pPr>
              <a:defRPr/>
            </a:pPr>
            <a:endParaRPr lang="en-US"/>
          </a:p>
        </p:txBody>
      </p:sp>
      <p:sp>
        <p:nvSpPr>
          <p:cNvPr id="10" name="Rectangle 6"/>
          <p:cNvSpPr>
            <a:spLocks noGrp="1" noChangeArrowheads="1"/>
          </p:cNvSpPr>
          <p:nvPr>
            <p:ph type="ftr" sz="quarter" idx="11"/>
          </p:nvPr>
        </p:nvSpPr>
        <p:spPr/>
        <p:txBody>
          <a:bodyPr/>
          <a:lstStyle>
            <a:lvl1pPr>
              <a:defRPr/>
            </a:lvl1pPr>
          </a:lstStyle>
          <a:p>
            <a:pPr>
              <a:defRPr/>
            </a:pPr>
            <a:endParaRPr lang="en-US"/>
          </a:p>
        </p:txBody>
      </p:sp>
      <p:sp>
        <p:nvSpPr>
          <p:cNvPr id="11" name="Rectangle 7"/>
          <p:cNvSpPr>
            <a:spLocks noGrp="1" noChangeArrowheads="1"/>
          </p:cNvSpPr>
          <p:nvPr>
            <p:ph type="sldNum" sz="quarter" idx="12"/>
          </p:nvPr>
        </p:nvSpPr>
        <p:spPr/>
        <p:txBody>
          <a:bodyPr/>
          <a:lstStyle>
            <a:lvl1pPr>
              <a:defRPr/>
            </a:lvl1pPr>
          </a:lstStyle>
          <a:p>
            <a:fld id="{79C7D351-E82D-4B6B-89B3-4C7F7C6F26E2}" type="slidenum">
              <a:rPr lang="en-US" altLang="en-US"/>
              <a:pPr/>
              <a:t>‹#›</a:t>
            </a:fld>
            <a:endParaRPr lang="en-US" altLang="en-US"/>
          </a:p>
        </p:txBody>
      </p:sp>
    </p:spTree>
    <p:extLst>
      <p:ext uri="{BB962C8B-B14F-4D97-AF65-F5344CB8AC3E}">
        <p14:creationId xmlns:p14="http://schemas.microsoft.com/office/powerpoint/2010/main" val="149022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9"/>
          <p:cNvGraphicFramePr>
            <a:graphicFrameLocks noChangeAspect="1"/>
          </p:cNvGraphicFramePr>
          <p:nvPr/>
        </p:nvGraphicFramePr>
        <p:xfrm>
          <a:off x="0" y="6781800"/>
          <a:ext cx="9144000" cy="87313"/>
        </p:xfrm>
        <a:graphic>
          <a:graphicData uri="http://schemas.openxmlformats.org/presentationml/2006/ole">
            <mc:AlternateContent xmlns:mc="http://schemas.openxmlformats.org/markup-compatibility/2006">
              <mc:Choice xmlns:v="urn:schemas-microsoft-com:vml" Requires="v">
                <p:oleObj spid="_x0000_s75895" name="Image" r:id="rId3" imgW="10057143" imgH="1269841" progId="Photoshop.Image.7">
                  <p:embed/>
                </p:oleObj>
              </mc:Choice>
              <mc:Fallback>
                <p:oleObj name="Image" r:id="rId3" imgW="10057143" imgH="1269841"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81800"/>
                        <a:ext cx="9144000" cy="87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74997"/>
                                </a:schemeClr>
                              </a:outerShdw>
                            </a:effectLst>
                          </a14:hiddenEffects>
                        </a:ext>
                      </a:extLst>
                    </p:spPr>
                  </p:pic>
                </p:oleObj>
              </mc:Fallback>
            </mc:AlternateContent>
          </a:graphicData>
        </a:graphic>
      </p:graphicFrame>
      <p:cxnSp>
        <p:nvCxnSpPr>
          <p:cNvPr id="7" name="Straight Connector 6"/>
          <p:cNvCxnSpPr>
            <a:cxnSpLocks noChangeShapeType="1"/>
          </p:cNvCxnSpPr>
          <p:nvPr/>
        </p:nvCxnSpPr>
        <p:spPr bwMode="auto">
          <a:xfrm>
            <a:off x="0" y="1219200"/>
            <a:ext cx="9144000" cy="1588"/>
          </a:xfrm>
          <a:prstGeom prst="line">
            <a:avLst/>
          </a:prstGeom>
          <a:noFill/>
          <a:ln w="25400">
            <a:solidFill>
              <a:srgbClr val="00206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3"/>
          <p:cNvSpPr>
            <a:spLocks noGrp="1"/>
          </p:cNvSpPr>
          <p:nvPr>
            <p:ph type="ftr" sz="quarter" idx="10"/>
          </p:nvPr>
        </p:nvSpPr>
        <p:spPr/>
        <p:txBody>
          <a:bodyPr/>
          <a:lstStyle>
            <a:lvl1pPr>
              <a:defRPr/>
            </a:lvl1pPr>
          </a:lstStyle>
          <a:p>
            <a:pPr>
              <a:defRPr/>
            </a:pPr>
            <a:endParaRPr lang="en-US"/>
          </a:p>
        </p:txBody>
      </p:sp>
      <p:sp>
        <p:nvSpPr>
          <p:cNvPr id="9" name="Slide Number Placeholder 4"/>
          <p:cNvSpPr>
            <a:spLocks noGrp="1"/>
          </p:cNvSpPr>
          <p:nvPr>
            <p:ph type="sldNum" sz="quarter" idx="11"/>
          </p:nvPr>
        </p:nvSpPr>
        <p:spPr/>
        <p:txBody>
          <a:bodyPr/>
          <a:lstStyle>
            <a:lvl1pPr>
              <a:defRPr/>
            </a:lvl1pPr>
          </a:lstStyle>
          <a:p>
            <a:fld id="{D0C2B828-CC9F-46CF-A9CD-A3B3B16D8277}" type="slidenum">
              <a:rPr lang="en-US" altLang="en-US"/>
              <a:pPr/>
              <a:t>‹#›</a:t>
            </a:fld>
            <a:endParaRPr lang="en-US" altLang="en-US"/>
          </a:p>
        </p:txBody>
      </p:sp>
    </p:spTree>
    <p:extLst>
      <p:ext uri="{BB962C8B-B14F-4D97-AF65-F5344CB8AC3E}">
        <p14:creationId xmlns:p14="http://schemas.microsoft.com/office/powerpoint/2010/main" val="406352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nvGraphicFramePr>
        <p:xfrm>
          <a:off x="0" y="6781800"/>
          <a:ext cx="9144000" cy="87313"/>
        </p:xfrm>
        <a:graphic>
          <a:graphicData uri="http://schemas.openxmlformats.org/presentationml/2006/ole">
            <mc:AlternateContent xmlns:mc="http://schemas.openxmlformats.org/markup-compatibility/2006">
              <mc:Choice xmlns:v="urn:schemas-microsoft-com:vml" Requires="v">
                <p:oleObj spid="_x0000_s76919" name="Image" r:id="rId3" imgW="10057143" imgH="1269841" progId="Photoshop.Image.7">
                  <p:embed/>
                </p:oleObj>
              </mc:Choice>
              <mc:Fallback>
                <p:oleObj name="Image" r:id="rId3" imgW="10057143" imgH="1269841"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81800"/>
                        <a:ext cx="9144000" cy="87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74997"/>
                                </a:schemeClr>
                              </a:outerShdw>
                            </a:effectLst>
                          </a14:hiddenEffects>
                        </a:ext>
                      </a:extLst>
                    </p:spPr>
                  </p:pic>
                </p:oleObj>
              </mc:Fallback>
            </mc:AlternateContent>
          </a:graphicData>
        </a:graphic>
      </p:graphicFrame>
      <p:cxnSp>
        <p:nvCxnSpPr>
          <p:cNvPr id="5" name="Straight Connector 4"/>
          <p:cNvCxnSpPr>
            <a:cxnSpLocks noChangeShapeType="1"/>
          </p:cNvCxnSpPr>
          <p:nvPr/>
        </p:nvCxnSpPr>
        <p:spPr bwMode="auto">
          <a:xfrm>
            <a:off x="0" y="1219200"/>
            <a:ext cx="9144000" cy="1588"/>
          </a:xfrm>
          <a:prstGeom prst="line">
            <a:avLst/>
          </a:prstGeom>
          <a:noFill/>
          <a:ln w="25400">
            <a:solidFill>
              <a:srgbClr val="00206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6" name="Footer Placeholder 1"/>
          <p:cNvSpPr>
            <a:spLocks noGrp="1"/>
          </p:cNvSpPr>
          <p:nvPr>
            <p:ph type="ftr" sz="quarter" idx="10"/>
          </p:nvPr>
        </p:nvSpPr>
        <p:spPr/>
        <p:txBody>
          <a:bodyPr/>
          <a:lstStyle>
            <a:lvl1pPr>
              <a:defRPr/>
            </a:lvl1pPr>
          </a:lstStyle>
          <a:p>
            <a:pPr>
              <a:defRPr/>
            </a:pPr>
            <a:endParaRPr lang="en-US"/>
          </a:p>
        </p:txBody>
      </p:sp>
      <p:sp>
        <p:nvSpPr>
          <p:cNvPr id="7" name="Slide Number Placeholder 2"/>
          <p:cNvSpPr>
            <a:spLocks noGrp="1"/>
          </p:cNvSpPr>
          <p:nvPr>
            <p:ph type="sldNum" sz="quarter" idx="11"/>
          </p:nvPr>
        </p:nvSpPr>
        <p:spPr/>
        <p:txBody>
          <a:bodyPr/>
          <a:lstStyle>
            <a:lvl1pPr>
              <a:defRPr/>
            </a:lvl1pPr>
          </a:lstStyle>
          <a:p>
            <a:fld id="{4A4C8B15-A350-4F61-A435-6F82C48361B5}" type="slidenum">
              <a:rPr lang="en-US" altLang="en-US"/>
              <a:pPr/>
              <a:t>‹#›</a:t>
            </a:fld>
            <a:endParaRPr lang="en-US" altLang="en-US"/>
          </a:p>
        </p:txBody>
      </p:sp>
    </p:spTree>
    <p:extLst>
      <p:ext uri="{BB962C8B-B14F-4D97-AF65-F5344CB8AC3E}">
        <p14:creationId xmlns:p14="http://schemas.microsoft.com/office/powerpoint/2010/main" val="1198078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nvGraphicFramePr>
        <p:xfrm>
          <a:off x="0" y="6781800"/>
          <a:ext cx="9144000" cy="87313"/>
        </p:xfrm>
        <a:graphic>
          <a:graphicData uri="http://schemas.openxmlformats.org/presentationml/2006/ole">
            <mc:AlternateContent xmlns:mc="http://schemas.openxmlformats.org/markup-compatibility/2006">
              <mc:Choice xmlns:v="urn:schemas-microsoft-com:vml" Requires="v">
                <p:oleObj spid="_x0000_s77943" name="Image" r:id="rId3" imgW="10057143" imgH="1269841" progId="Photoshop.Image.7">
                  <p:embed/>
                </p:oleObj>
              </mc:Choice>
              <mc:Fallback>
                <p:oleObj name="Image" r:id="rId3" imgW="10057143" imgH="1269841"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81800"/>
                        <a:ext cx="9144000" cy="87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74997"/>
                                </a:schemeClr>
                              </a:outerShdw>
                            </a:effectLst>
                          </a14:hiddenEffects>
                        </a:ext>
                      </a:extLst>
                    </p:spPr>
                  </p:pic>
                </p:oleObj>
              </mc:Fallback>
            </mc:AlternateContent>
          </a:graphicData>
        </a:graphic>
      </p:graphicFrame>
      <p:sp>
        <p:nvSpPr>
          <p:cNvPr id="5" name="Slide Number Placeholder 3"/>
          <p:cNvSpPr>
            <a:spLocks noGrp="1"/>
          </p:cNvSpPr>
          <p:nvPr>
            <p:ph type="sldNum" sz="quarter" idx="10"/>
          </p:nvPr>
        </p:nvSpPr>
        <p:spPr/>
        <p:txBody>
          <a:bodyPr/>
          <a:lstStyle>
            <a:lvl1pPr>
              <a:defRPr/>
            </a:lvl1pPr>
          </a:lstStyle>
          <a:p>
            <a:fld id="{35B297BE-66AF-4FFC-989E-B2BAE0DE4259}" type="slidenum">
              <a:rPr lang="en-US" altLang="en-US"/>
              <a:pPr/>
              <a:t>‹#›</a:t>
            </a:fld>
            <a:endParaRPr lang="en-US" altLang="en-US"/>
          </a:p>
        </p:txBody>
      </p:sp>
    </p:spTree>
    <p:extLst>
      <p:ext uri="{BB962C8B-B14F-4D97-AF65-F5344CB8AC3E}">
        <p14:creationId xmlns:p14="http://schemas.microsoft.com/office/powerpoint/2010/main" val="105142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304800" y="1371600"/>
            <a:ext cx="8534400" cy="4754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p:cNvSpPr>
            <a:spLocks noGrp="1" noChangeArrowheads="1"/>
          </p:cNvSpPr>
          <p:nvPr>
            <p:ph type="ftr" sz="quarter" idx="3"/>
          </p:nvPr>
        </p:nvSpPr>
        <p:spPr bwMode="auto">
          <a:xfrm>
            <a:off x="3124200" y="6461125"/>
            <a:ext cx="2895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2"/>
                </a:solidFill>
                <a:latin typeface="Helvetica" pitchFamily="1" charset="0"/>
                <a:ea typeface="ＭＳ Ｐゴシック" pitchFamily="1" charset="-128"/>
                <a:cs typeface="ＭＳ Ｐゴシック" pitchFamily="1" charset="-128"/>
              </a:defRPr>
            </a:lvl1pPr>
          </a:lstStyle>
          <a:p>
            <a:pPr>
              <a:defRPr/>
            </a:pPr>
            <a:endParaRPr lang="en-US"/>
          </a:p>
        </p:txBody>
      </p:sp>
      <p:sp>
        <p:nvSpPr>
          <p:cNvPr id="1030" name="Rectangle 6"/>
          <p:cNvSpPr>
            <a:spLocks noGrp="1" noChangeArrowheads="1"/>
          </p:cNvSpPr>
          <p:nvPr>
            <p:ph type="sldNum" sz="quarter" idx="4"/>
          </p:nvPr>
        </p:nvSpPr>
        <p:spPr bwMode="auto">
          <a:xfrm>
            <a:off x="70104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Helvetica" panose="020B0604020202020204" pitchFamily="34" charset="0"/>
              </a:defRPr>
            </a:lvl1pPr>
          </a:lstStyle>
          <a:p>
            <a:fld id="{EA7991B5-B4AE-4F41-AA46-D99631E4237C}" type="slidenum">
              <a:rPr lang="en-US" altLang="en-US"/>
              <a:pPr/>
              <a:t>‹#›</a:t>
            </a:fld>
            <a:endParaRPr lang="en-US" altLang="en-US"/>
          </a:p>
        </p:txBody>
      </p:sp>
      <p:graphicFrame>
        <p:nvGraphicFramePr>
          <p:cNvPr id="2" name="Object 2"/>
          <p:cNvGraphicFramePr>
            <a:graphicFrameLocks noChangeAspect="1"/>
          </p:cNvGraphicFramePr>
          <p:nvPr/>
        </p:nvGraphicFramePr>
        <p:xfrm>
          <a:off x="0" y="6781800"/>
          <a:ext cx="9144000" cy="87313"/>
        </p:xfrm>
        <a:graphic>
          <a:graphicData uri="http://schemas.openxmlformats.org/presentationml/2006/ole">
            <mc:AlternateContent xmlns:mc="http://schemas.openxmlformats.org/markup-compatibility/2006">
              <mc:Choice xmlns:v="urn:schemas-microsoft-com:vml" Requires="v">
                <p:oleObj spid="_x0000_s1151" name="Image" r:id="rId7" imgW="10057143" imgH="1269841" progId="Photoshop.Image.7">
                  <p:embed/>
                </p:oleObj>
              </mc:Choice>
              <mc:Fallback>
                <p:oleObj name="Image" r:id="rId7" imgW="10057143" imgH="1269841" progId="Photoshop.Image.7">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781800"/>
                        <a:ext cx="9144000" cy="87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74997"/>
                                </a:schemeClr>
                              </a:outerShdw>
                            </a:effectLst>
                          </a14:hiddenEffects>
                        </a:ext>
                      </a:extLst>
                    </p:spPr>
                  </p:pic>
                </p:oleObj>
              </mc:Fallback>
            </mc:AlternateContent>
          </a:graphicData>
        </a:graphic>
      </p:graphicFrame>
      <p:cxnSp>
        <p:nvCxnSpPr>
          <p:cNvPr id="12" name="Straight Connector 11"/>
          <p:cNvCxnSpPr>
            <a:cxnSpLocks noChangeShapeType="1"/>
          </p:cNvCxnSpPr>
          <p:nvPr/>
        </p:nvCxnSpPr>
        <p:spPr bwMode="auto">
          <a:xfrm>
            <a:off x="0" y="1220788"/>
            <a:ext cx="9144000" cy="0"/>
          </a:xfrm>
          <a:prstGeom prst="line">
            <a:avLst/>
          </a:prstGeom>
          <a:noFill/>
          <a:ln w="25400">
            <a:solidFill>
              <a:srgbClr val="00206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Tree>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Lst>
  <p:hf hdr="0" ftr="0" dt="0"/>
  <p:txStyles>
    <p:titleStyle>
      <a:lvl1pPr algn="ctr" rtl="0" eaLnBrk="0" fontAlgn="base" hangingPunct="0">
        <a:spcBef>
          <a:spcPct val="0"/>
        </a:spcBef>
        <a:spcAft>
          <a:spcPct val="0"/>
        </a:spcAft>
        <a:defRPr sz="4400">
          <a:solidFill>
            <a:srgbClr val="2D2D8A"/>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rgbClr val="2D2D8A"/>
          </a:solidFill>
          <a:latin typeface="Helvetica"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rgbClr val="2D2D8A"/>
          </a:solidFill>
          <a:latin typeface="Helvetica"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rgbClr val="2D2D8A"/>
          </a:solidFill>
          <a:latin typeface="Helvetica"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rgbClr val="2D2D8A"/>
          </a:solidFill>
          <a:latin typeface="Helvetica" pitchFamily="-65" charset="0"/>
          <a:ea typeface="MS PGothic" panose="020B0600070205080204" pitchFamily="34" charset="-128"/>
          <a:cs typeface="ＭＳ Ｐゴシック" pitchFamily="-65" charset="-128"/>
        </a:defRPr>
      </a:lvl5pPr>
      <a:lvl6pPr marL="457200" algn="ctr" rtl="0" eaLnBrk="1" fontAlgn="base" hangingPunct="1">
        <a:spcBef>
          <a:spcPct val="0"/>
        </a:spcBef>
        <a:spcAft>
          <a:spcPct val="0"/>
        </a:spcAft>
        <a:defRPr sz="4400">
          <a:solidFill>
            <a:srgbClr val="FFCC33"/>
          </a:solidFill>
          <a:latin typeface="Helvetica" pitchFamily="-65" charset="0"/>
        </a:defRPr>
      </a:lvl6pPr>
      <a:lvl7pPr marL="914400" algn="ctr" rtl="0" eaLnBrk="1" fontAlgn="base" hangingPunct="1">
        <a:spcBef>
          <a:spcPct val="0"/>
        </a:spcBef>
        <a:spcAft>
          <a:spcPct val="0"/>
        </a:spcAft>
        <a:defRPr sz="4400">
          <a:solidFill>
            <a:srgbClr val="FFCC33"/>
          </a:solidFill>
          <a:latin typeface="Helvetica" pitchFamily="-65" charset="0"/>
        </a:defRPr>
      </a:lvl7pPr>
      <a:lvl8pPr marL="1371600" algn="ctr" rtl="0" eaLnBrk="1" fontAlgn="base" hangingPunct="1">
        <a:spcBef>
          <a:spcPct val="0"/>
        </a:spcBef>
        <a:spcAft>
          <a:spcPct val="0"/>
        </a:spcAft>
        <a:defRPr sz="4400">
          <a:solidFill>
            <a:srgbClr val="FFCC33"/>
          </a:solidFill>
          <a:latin typeface="Helvetica" pitchFamily="-65" charset="0"/>
        </a:defRPr>
      </a:lvl8pPr>
      <a:lvl9pPr marL="1828800" algn="ctr" rtl="0" eaLnBrk="1" fontAlgn="base" hangingPunct="1">
        <a:spcBef>
          <a:spcPct val="0"/>
        </a:spcBef>
        <a:spcAft>
          <a:spcPct val="0"/>
        </a:spcAft>
        <a:defRPr sz="4400">
          <a:solidFill>
            <a:srgbClr val="FFCC33"/>
          </a:solidFill>
          <a:latin typeface="Helvetica"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pastebin.com/kJxjwSF6"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pastebin.com/zKnwphQZ"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pastebin.com/DxzFURi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pastebin.com/N3s1A193"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pastebin.com/bzvKG0VB"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hyperlink" Target="http://pastebin.com/gtQ7QcHu"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r>
              <a:rPr lang="en-US" altLang="en-US" dirty="0"/>
              <a:t>Test-Driven Development</a:t>
            </a:r>
            <a:br>
              <a:rPr lang="en-US" altLang="en-US" dirty="0"/>
            </a:br>
            <a:r>
              <a:rPr lang="en-US" altLang="en-US" sz="3200" i="1" dirty="0"/>
              <a:t>(Engineering Software as a Service §8)</a:t>
            </a:r>
            <a:endParaRPr lang="en-US" altLang="en-US" dirty="0">
              <a:ea typeface="ＭＳ Ｐゴシック" panose="020B0600070205080204" pitchFamily="34" charset="-128"/>
            </a:endParaRPr>
          </a:p>
        </p:txBody>
      </p:sp>
      <p:sp>
        <p:nvSpPr>
          <p:cNvPr id="9219" name="Rectangle 3"/>
          <p:cNvSpPr>
            <a:spLocks noGrp="1" noChangeArrowheads="1"/>
          </p:cNvSpPr>
          <p:nvPr>
            <p:ph type="subTitle" idx="1"/>
          </p:nvPr>
        </p:nvSpPr>
        <p:spPr>
          <a:xfrm>
            <a:off x="609600" y="4343400"/>
            <a:ext cx="7924800" cy="609600"/>
          </a:xfrm>
        </p:spPr>
        <p:txBody>
          <a:bodyPr/>
          <a:lstStyle/>
          <a:p>
            <a:pPr eaLnBrk="1" hangingPunct="1"/>
            <a:r>
              <a:rPr lang="en-US" altLang="en-US" dirty="0">
                <a:ea typeface="ＭＳ Ｐゴシック" panose="020B0600070205080204" pitchFamily="34" charset="-128"/>
              </a:rPr>
              <a:t>Philip Ritchey</a:t>
            </a:r>
          </a:p>
        </p:txBody>
      </p:sp>
      <p:pic>
        <p:nvPicPr>
          <p:cNvPr id="7" name="Picture 4"/>
          <p:cNvPicPr>
            <a:picLocks noChangeAspect="1"/>
          </p:cNvPicPr>
          <p:nvPr/>
        </p:nvPicPr>
        <p:blipFill>
          <a:blip r:embed="rId3">
            <a:extLst>
              <a:ext uri="{28A0092B-C50C-407E-A947-70E740481C1C}">
                <a14:useLocalDpi xmlns:a14="http://schemas.microsoft.com/office/drawing/2010/main" val="0"/>
              </a:ext>
            </a:extLst>
          </a:blip>
          <a:srcRect t="32170" b="34920"/>
          <a:stretch>
            <a:fillRect/>
          </a:stretch>
        </p:blipFill>
        <p:spPr bwMode="auto">
          <a:xfrm>
            <a:off x="2190750" y="0"/>
            <a:ext cx="4762500" cy="1096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8B05E22-3D44-458B-B735-99C8DADA54AA}"/>
              </a:ext>
            </a:extLst>
          </p:cNvPr>
          <p:cNvSpPr txBox="1"/>
          <p:nvPr/>
        </p:nvSpPr>
        <p:spPr>
          <a:xfrm>
            <a:off x="6019800" y="6400800"/>
            <a:ext cx="3206262" cy="307777"/>
          </a:xfrm>
          <a:prstGeom prst="rect">
            <a:avLst/>
          </a:prstGeom>
          <a:noFill/>
        </p:spPr>
        <p:txBody>
          <a:bodyPr wrap="none" rtlCol="0">
            <a:spAutoFit/>
          </a:bodyPr>
          <a:lstStyle/>
          <a:p>
            <a:r>
              <a:rPr lang="en-US" sz="1400" dirty="0"/>
              <a:t>slides generously gifted by Jeff Huang</a:t>
            </a:r>
          </a:p>
        </p:txBody>
      </p:sp>
    </p:spTree>
    <p:extLst>
      <p:ext uri="{BB962C8B-B14F-4D97-AF65-F5344CB8AC3E}">
        <p14:creationId xmlns:p14="http://schemas.microsoft.com/office/powerpoint/2010/main" val="2521502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en-US" dirty="0"/>
              <a:t>How Much Testing is Enough?</a:t>
            </a:r>
          </a:p>
        </p:txBody>
      </p:sp>
      <p:sp>
        <p:nvSpPr>
          <p:cNvPr id="40962" name="Content Placeholder 2"/>
          <p:cNvSpPr>
            <a:spLocks noGrp="1"/>
          </p:cNvSpPr>
          <p:nvPr>
            <p:ph idx="1"/>
          </p:nvPr>
        </p:nvSpPr>
        <p:spPr/>
        <p:txBody>
          <a:bodyPr/>
          <a:lstStyle/>
          <a:p>
            <a:r>
              <a:rPr lang="en-US" altLang="en-US" dirty="0"/>
              <a:t>Bad: </a:t>
            </a:r>
            <a:r>
              <a:rPr lang="ja-JP" altLang="en-US" dirty="0"/>
              <a:t>“</a:t>
            </a:r>
            <a:r>
              <a:rPr lang="en-US" altLang="ja-JP" dirty="0"/>
              <a:t>Until time to ship</a:t>
            </a:r>
            <a:r>
              <a:rPr lang="ja-JP" altLang="en-US" dirty="0"/>
              <a:t>”</a:t>
            </a:r>
            <a:endParaRPr lang="en-US" altLang="ja-JP" dirty="0"/>
          </a:p>
          <a:p>
            <a:r>
              <a:rPr lang="en-US" altLang="en-US" dirty="0"/>
              <a:t>A bit better: (Lines of test) / (Lines of code)</a:t>
            </a:r>
          </a:p>
          <a:p>
            <a:pPr lvl="1"/>
            <a:r>
              <a:rPr lang="en-US" altLang="en-US" dirty="0"/>
              <a:t> 1.2–1.5 not unreasonable</a:t>
            </a:r>
          </a:p>
          <a:p>
            <a:pPr lvl="1"/>
            <a:r>
              <a:rPr lang="en-US" altLang="en-US" dirty="0"/>
              <a:t>Often </a:t>
            </a:r>
            <a:r>
              <a:rPr lang="en-US" altLang="en-US" i="1" dirty="0"/>
              <a:t>much higher </a:t>
            </a:r>
            <a:r>
              <a:rPr lang="en-US" altLang="en-US" dirty="0"/>
              <a:t>for production systems</a:t>
            </a:r>
          </a:p>
          <a:p>
            <a:r>
              <a:rPr lang="en-US" altLang="en-US" dirty="0"/>
              <a:t>Better question: </a:t>
            </a:r>
            <a:r>
              <a:rPr lang="ja-JP" altLang="en-US" dirty="0"/>
              <a:t>“</a:t>
            </a:r>
            <a:r>
              <a:rPr lang="en-US" altLang="ja-JP" dirty="0"/>
              <a:t>How thorough is my testing?</a:t>
            </a:r>
            <a:r>
              <a:rPr lang="ja-JP" altLang="en-US" dirty="0"/>
              <a:t>”</a:t>
            </a:r>
            <a:endParaRPr lang="en-US" altLang="ja-JP" dirty="0"/>
          </a:p>
          <a:p>
            <a:pPr lvl="1"/>
            <a:r>
              <a:rPr lang="en-US" altLang="en-US" dirty="0"/>
              <a:t>Formal methods</a:t>
            </a:r>
          </a:p>
          <a:p>
            <a:pPr lvl="1"/>
            <a:r>
              <a:rPr lang="en-US" altLang="en-US" dirty="0"/>
              <a:t>Coverage measurement</a:t>
            </a:r>
          </a:p>
          <a:p>
            <a:pPr lvl="1"/>
            <a:r>
              <a:rPr lang="en-US" altLang="en-US" dirty="0"/>
              <a:t>We focus on the latter, though the former is gaining traction</a:t>
            </a:r>
          </a:p>
          <a:p>
            <a:endParaRPr lang="en-US" altLang="en-US" dirty="0"/>
          </a:p>
        </p:txBody>
      </p:sp>
    </p:spTree>
    <p:extLst>
      <p:ext uri="{BB962C8B-B14F-4D97-AF65-F5344CB8AC3E}">
        <p14:creationId xmlns:p14="http://schemas.microsoft.com/office/powerpoint/2010/main" val="125986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rrowheads="1"/>
          </p:cNvSpPr>
          <p:nvPr/>
        </p:nvSpPr>
        <p:spPr bwMode="auto">
          <a:xfrm>
            <a:off x="1066800" y="2925763"/>
            <a:ext cx="1219200" cy="30480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rgbClr val="FFFFFF"/>
              </a:solidFill>
              <a:latin typeface="+mn-lt"/>
              <a:ea typeface="ＭＳ Ｐゴシック" charset="0"/>
              <a:cs typeface="ＭＳ Ｐゴシック" charset="0"/>
            </a:endParaRPr>
          </a:p>
        </p:txBody>
      </p:sp>
      <p:grpSp>
        <p:nvGrpSpPr>
          <p:cNvPr id="2" name="Group 9"/>
          <p:cNvGrpSpPr>
            <a:grpSpLocks/>
          </p:cNvGrpSpPr>
          <p:nvPr/>
        </p:nvGrpSpPr>
        <p:grpSpPr bwMode="auto">
          <a:xfrm>
            <a:off x="381000" y="2620963"/>
            <a:ext cx="1905000" cy="609600"/>
            <a:chOff x="381000" y="2057400"/>
            <a:chExt cx="1905000" cy="609600"/>
          </a:xfrm>
        </p:grpSpPr>
        <p:sp>
          <p:nvSpPr>
            <p:cNvPr id="8" name="Rounded Rectangle 7"/>
            <p:cNvSpPr>
              <a:spLocks noChangeArrowheads="1"/>
            </p:cNvSpPr>
            <p:nvPr/>
          </p:nvSpPr>
          <p:spPr bwMode="auto">
            <a:xfrm>
              <a:off x="381000" y="2057400"/>
              <a:ext cx="762000" cy="30480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rgbClr val="FFFFFF"/>
                </a:solidFill>
                <a:latin typeface="+mn-lt"/>
                <a:ea typeface="ＭＳ Ｐゴシック" charset="0"/>
                <a:cs typeface="ＭＳ Ｐゴシック" charset="0"/>
              </a:endParaRPr>
            </a:p>
          </p:txBody>
        </p:sp>
        <p:sp>
          <p:nvSpPr>
            <p:cNvPr id="9" name="Rounded Rectangle 8"/>
            <p:cNvSpPr>
              <a:spLocks noChangeArrowheads="1"/>
            </p:cNvSpPr>
            <p:nvPr/>
          </p:nvSpPr>
          <p:spPr bwMode="auto">
            <a:xfrm>
              <a:off x="609600" y="2362200"/>
              <a:ext cx="1676400" cy="30480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rgbClr val="FFFFFF"/>
                </a:solidFill>
                <a:latin typeface="+mn-lt"/>
                <a:ea typeface="ＭＳ Ｐゴシック" charset="0"/>
                <a:cs typeface="ＭＳ Ｐゴシック" charset="0"/>
              </a:endParaRPr>
            </a:p>
          </p:txBody>
        </p:sp>
      </p:grpSp>
      <p:grpSp>
        <p:nvGrpSpPr>
          <p:cNvPr id="4" name="Group 6"/>
          <p:cNvGrpSpPr>
            <a:grpSpLocks/>
          </p:cNvGrpSpPr>
          <p:nvPr/>
        </p:nvGrpSpPr>
        <p:grpSpPr bwMode="auto">
          <a:xfrm>
            <a:off x="457200" y="3459163"/>
            <a:ext cx="1447800" cy="1371600"/>
            <a:chOff x="457200" y="2895600"/>
            <a:chExt cx="1447800" cy="1371600"/>
          </a:xfrm>
        </p:grpSpPr>
        <p:sp>
          <p:nvSpPr>
            <p:cNvPr id="5" name="Rounded Rectangle 4"/>
            <p:cNvSpPr>
              <a:spLocks noChangeArrowheads="1"/>
            </p:cNvSpPr>
            <p:nvPr/>
          </p:nvSpPr>
          <p:spPr bwMode="auto">
            <a:xfrm>
              <a:off x="457200" y="2895600"/>
              <a:ext cx="1143000" cy="38100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rgbClr val="FFFFFF"/>
                </a:solidFill>
                <a:latin typeface="+mn-lt"/>
                <a:ea typeface="ＭＳ Ｐゴシック" charset="0"/>
                <a:cs typeface="ＭＳ Ｐゴシック" charset="0"/>
              </a:endParaRPr>
            </a:p>
          </p:txBody>
        </p:sp>
        <p:sp>
          <p:nvSpPr>
            <p:cNvPr id="6" name="Rounded Rectangle 5"/>
            <p:cNvSpPr>
              <a:spLocks noChangeArrowheads="1"/>
            </p:cNvSpPr>
            <p:nvPr/>
          </p:nvSpPr>
          <p:spPr bwMode="auto">
            <a:xfrm>
              <a:off x="762000" y="3886200"/>
              <a:ext cx="1143000" cy="38100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rgbClr val="FFFFFF"/>
                </a:solidFill>
                <a:latin typeface="+mn-lt"/>
                <a:ea typeface="ＭＳ Ｐゴシック" charset="0"/>
                <a:cs typeface="ＭＳ Ｐゴシック" charset="0"/>
              </a:endParaRPr>
            </a:p>
          </p:txBody>
        </p:sp>
      </p:grpSp>
      <p:sp>
        <p:nvSpPr>
          <p:cNvPr id="41988" name="Title 1"/>
          <p:cNvSpPr>
            <a:spLocks noGrp="1"/>
          </p:cNvSpPr>
          <p:nvPr>
            <p:ph type="title"/>
          </p:nvPr>
        </p:nvSpPr>
        <p:spPr/>
        <p:txBody>
          <a:bodyPr/>
          <a:lstStyle/>
          <a:p>
            <a:r>
              <a:rPr lang="en-US" altLang="en-US" dirty="0"/>
              <a:t>Measuring Coverage - Basics</a:t>
            </a:r>
          </a:p>
        </p:txBody>
      </p:sp>
      <p:sp>
        <p:nvSpPr>
          <p:cNvPr id="3" name="Content Placeholder 2"/>
          <p:cNvSpPr>
            <a:spLocks noGrp="1"/>
          </p:cNvSpPr>
          <p:nvPr>
            <p:ph idx="1"/>
          </p:nvPr>
        </p:nvSpPr>
        <p:spPr>
          <a:xfrm>
            <a:off x="4876800" y="1371600"/>
            <a:ext cx="3962400" cy="4754563"/>
          </a:xfrm>
        </p:spPr>
        <p:txBody>
          <a:bodyPr/>
          <a:lstStyle/>
          <a:p>
            <a:r>
              <a:rPr lang="en-US" altLang="en-US" sz="2400"/>
              <a:t>S0: every method called</a:t>
            </a:r>
          </a:p>
          <a:p>
            <a:r>
              <a:rPr lang="en-US" altLang="en-US" sz="2400"/>
              <a:t>S1: every method </a:t>
            </a:r>
            <a:r>
              <a:rPr lang="en-US" altLang="en-US" sz="2400" i="1"/>
              <a:t>from every call site</a:t>
            </a:r>
          </a:p>
          <a:p>
            <a:r>
              <a:rPr lang="en-US" altLang="en-US" sz="2400">
                <a:solidFill>
                  <a:schemeClr val="accent2"/>
                </a:solidFill>
              </a:rPr>
              <a:t>C0: every statement</a:t>
            </a:r>
          </a:p>
          <a:p>
            <a:pPr lvl="1"/>
            <a:r>
              <a:rPr lang="en-US" altLang="en-US" sz="2000">
                <a:solidFill>
                  <a:schemeClr val="accent2"/>
                </a:solidFill>
              </a:rPr>
              <a:t>Ruby SimpleCov gem</a:t>
            </a:r>
          </a:p>
          <a:p>
            <a:r>
              <a:rPr lang="en-US" altLang="en-US" sz="2400"/>
              <a:t>C1: every branch in both directions</a:t>
            </a:r>
          </a:p>
          <a:p>
            <a:r>
              <a:rPr lang="en-US" altLang="en-US" sz="2400"/>
              <a:t>C1+decision coverage: every </a:t>
            </a:r>
            <a:r>
              <a:rPr lang="en-US" altLang="en-US" sz="2400" i="1"/>
              <a:t>subexpression </a:t>
            </a:r>
            <a:r>
              <a:rPr lang="en-US" altLang="en-US" sz="2400"/>
              <a:t>in conditional</a:t>
            </a:r>
          </a:p>
          <a:p>
            <a:r>
              <a:rPr lang="en-US" altLang="en-US" sz="2400"/>
              <a:t>C2: every path (difficult, and disagreement on how valuable)</a:t>
            </a:r>
          </a:p>
          <a:p>
            <a:endParaRPr lang="en-US" altLang="en-US" sz="2400"/>
          </a:p>
        </p:txBody>
      </p:sp>
      <p:sp>
        <p:nvSpPr>
          <p:cNvPr id="41990" name="TextBox 3"/>
          <p:cNvSpPr txBox="1">
            <a:spLocks noChangeArrowheads="1"/>
          </p:cNvSpPr>
          <p:nvPr/>
        </p:nvSpPr>
        <p:spPr bwMode="auto">
          <a:xfrm>
            <a:off x="76200" y="1935163"/>
            <a:ext cx="4876800" cy="3170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latin typeface="Lucida Sans Typewriter" panose="020B0509030504030204" pitchFamily="49" charset="0"/>
              </a:rPr>
              <a:t>class MyClass</a:t>
            </a:r>
          </a:p>
          <a:p>
            <a:pPr eaLnBrk="1" hangingPunct="1"/>
            <a:r>
              <a:rPr lang="en-US" altLang="en-US" sz="2000">
                <a:latin typeface="Lucida Sans Typewriter" panose="020B0509030504030204" pitchFamily="49" charset="0"/>
              </a:rPr>
              <a:t> def foo(x,y,z)</a:t>
            </a:r>
          </a:p>
          <a:p>
            <a:pPr eaLnBrk="1" hangingPunct="1"/>
            <a:r>
              <a:rPr lang="en-US" altLang="en-US" sz="2000">
                <a:latin typeface="Lucida Sans Typewriter" panose="020B0509030504030204" pitchFamily="49" charset="0"/>
              </a:rPr>
              <a:t>  if x</a:t>
            </a:r>
          </a:p>
          <a:p>
            <a:pPr eaLnBrk="1" hangingPunct="1"/>
            <a:r>
              <a:rPr lang="en-US" altLang="en-US" sz="2000">
                <a:latin typeface="Lucida Sans Typewriter" panose="020B0509030504030204" pitchFamily="49" charset="0"/>
              </a:rPr>
              <a:t>   if (y &amp;&amp; z) then bar(0) end</a:t>
            </a:r>
          </a:p>
          <a:p>
            <a:pPr eaLnBrk="1" hangingPunct="1"/>
            <a:r>
              <a:rPr lang="en-US" altLang="en-US" sz="2000">
                <a:latin typeface="Lucida Sans Typewriter" panose="020B0509030504030204" pitchFamily="49" charset="0"/>
              </a:rPr>
              <a:t>  else</a:t>
            </a:r>
          </a:p>
          <a:p>
            <a:pPr eaLnBrk="1" hangingPunct="1"/>
            <a:r>
              <a:rPr lang="en-US" altLang="en-US" sz="2000">
                <a:latin typeface="Lucida Sans Typewriter" panose="020B0509030504030204" pitchFamily="49" charset="0"/>
              </a:rPr>
              <a:t>   bar(1)</a:t>
            </a:r>
          </a:p>
          <a:p>
            <a:pPr eaLnBrk="1" hangingPunct="1"/>
            <a:r>
              <a:rPr lang="en-US" altLang="en-US" sz="2000">
                <a:latin typeface="Lucida Sans Typewriter" panose="020B0509030504030204" pitchFamily="49" charset="0"/>
              </a:rPr>
              <a:t>  end</a:t>
            </a:r>
          </a:p>
          <a:p>
            <a:pPr eaLnBrk="1" hangingPunct="1"/>
            <a:r>
              <a:rPr lang="en-US" altLang="en-US" sz="2000">
                <a:latin typeface="Lucida Sans Typewriter" panose="020B0509030504030204" pitchFamily="49" charset="0"/>
              </a:rPr>
              <a:t> end</a:t>
            </a:r>
          </a:p>
          <a:p>
            <a:pPr eaLnBrk="1" hangingPunct="1"/>
            <a:r>
              <a:rPr lang="en-US" altLang="en-US" sz="2000">
                <a:latin typeface="Lucida Sans Typewriter" panose="020B0509030504030204" pitchFamily="49" charset="0"/>
              </a:rPr>
              <a:t> def bar(x) ; @w = x ; end</a:t>
            </a:r>
          </a:p>
          <a:p>
            <a:pPr eaLnBrk="1" hangingPunct="1"/>
            <a:r>
              <a:rPr lang="en-US" altLang="en-US" sz="2000">
                <a:latin typeface="Lucida Sans Typewriter" panose="020B0509030504030204" pitchFamily="49" charset="0"/>
              </a:rPr>
              <a:t>end</a:t>
            </a:r>
          </a:p>
        </p:txBody>
      </p:sp>
    </p:spTree>
    <p:extLst>
      <p:ext uri="{BB962C8B-B14F-4D97-AF65-F5344CB8AC3E}">
        <p14:creationId xmlns:p14="http://schemas.microsoft.com/office/powerpoint/2010/main" val="737160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en-US" dirty="0"/>
              <a:t>What Kinds of Tests?</a:t>
            </a:r>
          </a:p>
        </p:txBody>
      </p:sp>
      <p:sp>
        <p:nvSpPr>
          <p:cNvPr id="43010" name="Content Placeholder 2"/>
          <p:cNvSpPr>
            <a:spLocks noGrp="1"/>
          </p:cNvSpPr>
          <p:nvPr>
            <p:ph idx="1"/>
          </p:nvPr>
        </p:nvSpPr>
        <p:spPr>
          <a:xfrm>
            <a:off x="152400" y="1371600"/>
            <a:ext cx="4267200" cy="4754563"/>
          </a:xfrm>
        </p:spPr>
        <p:txBody>
          <a:bodyPr/>
          <a:lstStyle/>
          <a:p>
            <a:r>
              <a:rPr lang="en-US" altLang="en-US" sz="2800" dirty="0"/>
              <a:t>Unit (one method/class)</a:t>
            </a:r>
          </a:p>
          <a:p>
            <a:endParaRPr lang="en-US" altLang="en-US" sz="2800" dirty="0"/>
          </a:p>
          <a:p>
            <a:endParaRPr lang="en-US" altLang="en-US" sz="2800" dirty="0"/>
          </a:p>
          <a:p>
            <a:r>
              <a:rPr lang="en-US" altLang="en-US" sz="2800" dirty="0"/>
              <a:t>Functional or module (few methods/classes)</a:t>
            </a:r>
          </a:p>
          <a:p>
            <a:endParaRPr lang="en-US" altLang="en-US" sz="2800" dirty="0"/>
          </a:p>
          <a:p>
            <a:endParaRPr lang="en-US" altLang="en-US" sz="2800" dirty="0"/>
          </a:p>
          <a:p>
            <a:r>
              <a:rPr lang="en-US" altLang="en-US" sz="2800" dirty="0"/>
              <a:t>Integration/system</a:t>
            </a:r>
          </a:p>
          <a:p>
            <a:endParaRPr lang="en-US" altLang="en-US" sz="2800" dirty="0"/>
          </a:p>
          <a:p>
            <a:endParaRPr lang="en-US" altLang="en-US" sz="2800" dirty="0"/>
          </a:p>
        </p:txBody>
      </p:sp>
      <p:sp>
        <p:nvSpPr>
          <p:cNvPr id="4" name="Up-Down Arrow 3"/>
          <p:cNvSpPr/>
          <p:nvPr/>
        </p:nvSpPr>
        <p:spPr>
          <a:xfrm>
            <a:off x="3810000" y="1295400"/>
            <a:ext cx="1600200" cy="5181600"/>
          </a:xfrm>
          <a:prstGeom prst="upDownArrow">
            <a:avLst/>
          </a:prstGeom>
          <a:gradFill flip="none" rotWithShape="1">
            <a:gsLst>
              <a:gs pos="0">
                <a:schemeClr val="accent1">
                  <a:lumMod val="90000"/>
                </a:schemeClr>
              </a:gs>
              <a:gs pos="100000">
                <a:schemeClr val="accent1">
                  <a:tint val="50000"/>
                  <a:shade val="100000"/>
                  <a:satMod val="35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endParaRPr lang="en-US">
              <a:solidFill>
                <a:srgbClr val="FFFFFF"/>
              </a:solidFill>
              <a:latin typeface="Helvetica" charset="0"/>
            </a:endParaRPr>
          </a:p>
        </p:txBody>
      </p:sp>
      <p:sp>
        <p:nvSpPr>
          <p:cNvPr id="43014" name="TextBox 5"/>
          <p:cNvSpPr txBox="1">
            <a:spLocks noChangeArrowheads="1"/>
          </p:cNvSpPr>
          <p:nvPr/>
        </p:nvSpPr>
        <p:spPr bwMode="auto">
          <a:xfrm>
            <a:off x="4038600" y="1371600"/>
            <a:ext cx="12192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000">
                <a:solidFill>
                  <a:srgbClr val="333399"/>
                </a:solidFill>
                <a:latin typeface="Helvetica" panose="020B0604020202020204" pitchFamily="34" charset="0"/>
              </a:rPr>
              <a:t>e.g. model specs</a:t>
            </a:r>
          </a:p>
        </p:txBody>
      </p:sp>
      <p:sp>
        <p:nvSpPr>
          <p:cNvPr id="43015" name="TextBox 6"/>
          <p:cNvSpPr txBox="1">
            <a:spLocks noChangeArrowheads="1"/>
          </p:cNvSpPr>
          <p:nvPr/>
        </p:nvSpPr>
        <p:spPr bwMode="auto">
          <a:xfrm>
            <a:off x="4038600" y="3276600"/>
            <a:ext cx="10668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000" dirty="0">
                <a:solidFill>
                  <a:srgbClr val="333399"/>
                </a:solidFill>
                <a:latin typeface="Helvetica" panose="020B0604020202020204" pitchFamily="34" charset="0"/>
              </a:rPr>
              <a:t>e.g. </a:t>
            </a:r>
            <a:r>
              <a:rPr lang="en-US" altLang="en-US" sz="2000" dirty="0" err="1">
                <a:solidFill>
                  <a:srgbClr val="333399"/>
                </a:solidFill>
                <a:latin typeface="Helvetica" panose="020B0604020202020204" pitchFamily="34" charset="0"/>
              </a:rPr>
              <a:t>ctrlr</a:t>
            </a:r>
            <a:endParaRPr lang="en-US" altLang="en-US" sz="2000" dirty="0">
              <a:solidFill>
                <a:srgbClr val="333399"/>
              </a:solidFill>
              <a:latin typeface="Helvetica" panose="020B0604020202020204" pitchFamily="34" charset="0"/>
            </a:endParaRPr>
          </a:p>
          <a:p>
            <a:pPr algn="ctr" eaLnBrk="1" hangingPunct="1"/>
            <a:r>
              <a:rPr lang="en-US" altLang="en-US" sz="2000" dirty="0">
                <a:solidFill>
                  <a:srgbClr val="333399"/>
                </a:solidFill>
                <a:latin typeface="Helvetica" panose="020B0604020202020204" pitchFamily="34" charset="0"/>
              </a:rPr>
              <a:t>specs</a:t>
            </a:r>
          </a:p>
        </p:txBody>
      </p:sp>
      <p:sp>
        <p:nvSpPr>
          <p:cNvPr id="43016" name="TextBox 7"/>
          <p:cNvSpPr txBox="1">
            <a:spLocks noChangeArrowheads="1"/>
          </p:cNvSpPr>
          <p:nvPr/>
        </p:nvSpPr>
        <p:spPr bwMode="auto">
          <a:xfrm>
            <a:off x="4038600" y="5029200"/>
            <a:ext cx="12192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000">
                <a:solidFill>
                  <a:srgbClr val="333399"/>
                </a:solidFill>
                <a:latin typeface="Helvetica" panose="020B0604020202020204" pitchFamily="34" charset="0"/>
              </a:rPr>
              <a:t>e.g. Cuke</a:t>
            </a:r>
          </a:p>
          <a:p>
            <a:pPr algn="ctr" eaLnBrk="1" hangingPunct="1"/>
            <a:r>
              <a:rPr lang="en-US" altLang="en-US" sz="2000">
                <a:solidFill>
                  <a:srgbClr val="333399"/>
                </a:solidFill>
                <a:latin typeface="Helvetica" panose="020B0604020202020204" pitchFamily="34" charset="0"/>
              </a:rPr>
              <a:t>scena-</a:t>
            </a:r>
          </a:p>
          <a:p>
            <a:pPr algn="ctr" eaLnBrk="1" hangingPunct="1"/>
            <a:r>
              <a:rPr lang="en-US" altLang="en-US" sz="2000">
                <a:solidFill>
                  <a:srgbClr val="333399"/>
                </a:solidFill>
                <a:latin typeface="Helvetica" panose="020B0604020202020204" pitchFamily="34" charset="0"/>
              </a:rPr>
              <a:t>rios</a:t>
            </a:r>
          </a:p>
        </p:txBody>
      </p:sp>
      <p:sp>
        <p:nvSpPr>
          <p:cNvPr id="9" name="TextBox 8"/>
          <p:cNvSpPr txBox="1">
            <a:spLocks noChangeArrowheads="1"/>
          </p:cNvSpPr>
          <p:nvPr/>
        </p:nvSpPr>
        <p:spPr bwMode="auto">
          <a:xfrm>
            <a:off x="5181600" y="1524000"/>
            <a:ext cx="2514600"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0000FF"/>
                </a:solidFill>
                <a:latin typeface="Helvetica" panose="020B0604020202020204" pitchFamily="34" charset="0"/>
              </a:rPr>
              <a:t>Runs fast</a:t>
            </a: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endParaRPr lang="en-US" altLang="en-US" b="1">
              <a:solidFill>
                <a:srgbClr val="0000FF"/>
              </a:solidFill>
              <a:latin typeface="Helvetica" panose="020B0604020202020204" pitchFamily="34" charset="0"/>
            </a:endParaRPr>
          </a:p>
          <a:p>
            <a:pPr eaLnBrk="1" hangingPunct="1"/>
            <a:r>
              <a:rPr lang="en-US" altLang="en-US" b="1">
                <a:solidFill>
                  <a:srgbClr val="0000FF"/>
                </a:solidFill>
                <a:latin typeface="Helvetica" panose="020B0604020202020204" pitchFamily="34" charset="0"/>
              </a:rPr>
              <a:t>Runs slow</a:t>
            </a:r>
          </a:p>
        </p:txBody>
      </p:sp>
      <p:sp>
        <p:nvSpPr>
          <p:cNvPr id="10" name="TextBox 9"/>
          <p:cNvSpPr txBox="1">
            <a:spLocks noChangeArrowheads="1"/>
          </p:cNvSpPr>
          <p:nvPr/>
        </p:nvSpPr>
        <p:spPr bwMode="auto">
          <a:xfrm>
            <a:off x="5257800" y="1811338"/>
            <a:ext cx="3276600" cy="4894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solidFill>
                  <a:srgbClr val="FF0000"/>
                </a:solidFill>
                <a:latin typeface="Helvetica" panose="020B0604020202020204" pitchFamily="34" charset="0"/>
              </a:rPr>
              <a:t>Fine resolution</a:t>
            </a: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endParaRPr lang="en-US" altLang="en-US" b="1">
              <a:solidFill>
                <a:srgbClr val="FF0000"/>
              </a:solidFill>
              <a:latin typeface="Helvetica" panose="020B0604020202020204" pitchFamily="34" charset="0"/>
            </a:endParaRPr>
          </a:p>
          <a:p>
            <a:pPr eaLnBrk="1" hangingPunct="1"/>
            <a:r>
              <a:rPr lang="en-US" altLang="en-US" b="1">
                <a:solidFill>
                  <a:srgbClr val="FF0000"/>
                </a:solidFill>
                <a:latin typeface="Helvetica" panose="020B0604020202020204" pitchFamily="34" charset="0"/>
              </a:rPr>
              <a:t>Coarse resolution</a:t>
            </a:r>
          </a:p>
        </p:txBody>
      </p:sp>
      <p:sp>
        <p:nvSpPr>
          <p:cNvPr id="11" name="TextBox 10"/>
          <p:cNvSpPr txBox="1">
            <a:spLocks noChangeArrowheads="1"/>
          </p:cNvSpPr>
          <p:nvPr/>
        </p:nvSpPr>
        <p:spPr bwMode="auto">
          <a:xfrm>
            <a:off x="6629400" y="1524000"/>
            <a:ext cx="2514600" cy="4894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r>
              <a:rPr lang="en-US" altLang="en-US" b="1">
                <a:solidFill>
                  <a:srgbClr val="008000"/>
                </a:solidFill>
                <a:latin typeface="Helvetica" panose="020B0604020202020204" pitchFamily="34" charset="0"/>
              </a:rPr>
              <a:t>High coverage</a:t>
            </a: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endParaRPr lang="en-US" altLang="en-US" b="1">
              <a:solidFill>
                <a:srgbClr val="008000"/>
              </a:solidFill>
              <a:latin typeface="Helvetica" panose="020B0604020202020204" pitchFamily="34" charset="0"/>
            </a:endParaRPr>
          </a:p>
          <a:p>
            <a:pPr algn="r" eaLnBrk="1" hangingPunct="1"/>
            <a:r>
              <a:rPr lang="en-US" altLang="en-US" b="1">
                <a:solidFill>
                  <a:srgbClr val="008000"/>
                </a:solidFill>
                <a:latin typeface="Helvetica" panose="020B0604020202020204" pitchFamily="34" charset="0"/>
              </a:rPr>
              <a:t>Low coverage</a:t>
            </a:r>
          </a:p>
        </p:txBody>
      </p:sp>
      <p:sp>
        <p:nvSpPr>
          <p:cNvPr id="12" name="TextBox 11"/>
          <p:cNvSpPr txBox="1">
            <a:spLocks noChangeArrowheads="1"/>
          </p:cNvSpPr>
          <p:nvPr/>
        </p:nvSpPr>
        <p:spPr bwMode="auto">
          <a:xfrm>
            <a:off x="4953000" y="2157413"/>
            <a:ext cx="4191000" cy="3786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b="1" dirty="0">
                <a:latin typeface="Helvetica" panose="020B0604020202020204" pitchFamily="34" charset="0"/>
              </a:rPr>
              <a:t>Many mocks;</a:t>
            </a:r>
          </a:p>
          <a:p>
            <a:pPr algn="ctr" eaLnBrk="1" hangingPunct="1"/>
            <a:r>
              <a:rPr lang="en-US" altLang="en-US" b="1" dirty="0">
                <a:latin typeface="Helvetica" panose="020B0604020202020204" pitchFamily="34" charset="0"/>
              </a:rPr>
              <a:t>Doesn’</a:t>
            </a:r>
            <a:r>
              <a:rPr lang="en-US" altLang="ja-JP" b="1" dirty="0">
                <a:latin typeface="Helvetica" panose="020B0604020202020204" pitchFamily="34" charset="0"/>
              </a:rPr>
              <a:t>t test interfaces </a:t>
            </a:r>
          </a:p>
          <a:p>
            <a:pPr algn="ctr" eaLnBrk="1" hangingPunct="1"/>
            <a:endParaRPr lang="en-US" altLang="en-US" b="1" dirty="0">
              <a:latin typeface="Helvetica" panose="020B0604020202020204" pitchFamily="34" charset="0"/>
            </a:endParaRPr>
          </a:p>
          <a:p>
            <a:pPr algn="ctr" eaLnBrk="1" hangingPunct="1"/>
            <a:endParaRPr lang="en-US" altLang="en-US" b="1" dirty="0">
              <a:latin typeface="Helvetica" panose="020B0604020202020204" pitchFamily="34" charset="0"/>
            </a:endParaRPr>
          </a:p>
          <a:p>
            <a:pPr algn="ctr" eaLnBrk="1" hangingPunct="1"/>
            <a:endParaRPr lang="en-US" altLang="en-US" b="1" dirty="0">
              <a:latin typeface="Helvetica" panose="020B0604020202020204" pitchFamily="34" charset="0"/>
            </a:endParaRPr>
          </a:p>
          <a:p>
            <a:pPr algn="ctr" eaLnBrk="1" hangingPunct="1"/>
            <a:endParaRPr lang="en-US" altLang="en-US" b="1" dirty="0">
              <a:latin typeface="Helvetica" panose="020B0604020202020204" pitchFamily="34" charset="0"/>
            </a:endParaRPr>
          </a:p>
          <a:p>
            <a:pPr algn="ctr" eaLnBrk="1" hangingPunct="1"/>
            <a:endParaRPr lang="en-US" altLang="en-US" b="1" dirty="0">
              <a:latin typeface="Helvetica" panose="020B0604020202020204" pitchFamily="34" charset="0"/>
            </a:endParaRPr>
          </a:p>
          <a:p>
            <a:pPr algn="ctr" eaLnBrk="1" hangingPunct="1"/>
            <a:endParaRPr lang="en-US" altLang="en-US" b="1" dirty="0">
              <a:latin typeface="Helvetica" panose="020B0604020202020204" pitchFamily="34" charset="0"/>
            </a:endParaRPr>
          </a:p>
          <a:p>
            <a:pPr algn="ctr" eaLnBrk="1" hangingPunct="1"/>
            <a:r>
              <a:rPr lang="en-US" altLang="en-US" b="1" dirty="0">
                <a:latin typeface="Helvetica" panose="020B0604020202020204" pitchFamily="34" charset="0"/>
              </a:rPr>
              <a:t>Few mocks; </a:t>
            </a:r>
          </a:p>
          <a:p>
            <a:pPr algn="ctr" eaLnBrk="1" hangingPunct="1"/>
            <a:r>
              <a:rPr lang="en-US" altLang="en-US" b="1" dirty="0">
                <a:latin typeface="Helvetica" panose="020B0604020202020204" pitchFamily="34" charset="0"/>
              </a:rPr>
              <a:t>tests interfaces</a:t>
            </a:r>
          </a:p>
        </p:txBody>
      </p:sp>
    </p:spTree>
    <p:extLst>
      <p:ext uri="{BB962C8B-B14F-4D97-AF65-F5344CB8AC3E}">
        <p14:creationId xmlns:p14="http://schemas.microsoft.com/office/powerpoint/2010/main" val="2118310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en-US" dirty="0"/>
              <a:t>Going to Extremes</a:t>
            </a:r>
          </a:p>
        </p:txBody>
      </p:sp>
      <p:sp>
        <p:nvSpPr>
          <p:cNvPr id="3" name="Content Placeholder 2"/>
          <p:cNvSpPr>
            <a:spLocks noGrp="1"/>
          </p:cNvSpPr>
          <p:nvPr>
            <p:ph idx="1"/>
          </p:nvPr>
        </p:nvSpPr>
        <p:spPr/>
        <p:txBody>
          <a:bodyPr/>
          <a:lstStyle/>
          <a:p>
            <a:pPr>
              <a:buFont typeface="Matura MT Script Capitals" panose="03020802060602070202" pitchFamily="66" charset="0"/>
              <a:buChar char="×"/>
            </a:pPr>
            <a:r>
              <a:rPr lang="ja-JP" altLang="en-US" dirty="0">
                <a:solidFill>
                  <a:srgbClr val="FF0000"/>
                </a:solidFill>
              </a:rPr>
              <a:t>“</a:t>
            </a:r>
            <a:r>
              <a:rPr lang="en-US" altLang="ja-JP" dirty="0">
                <a:solidFill>
                  <a:srgbClr val="FF0000"/>
                </a:solidFill>
              </a:rPr>
              <a:t>I kicked the tires, it works</a:t>
            </a:r>
            <a:r>
              <a:rPr lang="ja-JP" altLang="en-US" dirty="0">
                <a:solidFill>
                  <a:srgbClr val="FF0000"/>
                </a:solidFill>
              </a:rPr>
              <a:t>”</a:t>
            </a:r>
            <a:endParaRPr lang="en-US" altLang="ja-JP" dirty="0">
              <a:solidFill>
                <a:srgbClr val="FF0000"/>
              </a:solidFill>
            </a:endParaRPr>
          </a:p>
          <a:p>
            <a:pPr>
              <a:buFont typeface="Matura MT Script Capitals" panose="03020802060602070202" pitchFamily="66" charset="0"/>
              <a:buChar char="×"/>
            </a:pPr>
            <a:r>
              <a:rPr lang="ja-JP" altLang="en-US" dirty="0">
                <a:solidFill>
                  <a:srgbClr val="FF0000"/>
                </a:solidFill>
              </a:rPr>
              <a:t>“</a:t>
            </a:r>
            <a:r>
              <a:rPr lang="en-US" altLang="ja-JP" dirty="0">
                <a:solidFill>
                  <a:srgbClr val="FF0000"/>
                </a:solidFill>
              </a:rPr>
              <a:t>Don’t ship until 100% covered &amp; green</a:t>
            </a:r>
            <a:r>
              <a:rPr lang="ja-JP" altLang="en-US" dirty="0">
                <a:solidFill>
                  <a:srgbClr val="FF0000"/>
                </a:solidFill>
              </a:rPr>
              <a:t>”</a:t>
            </a:r>
            <a:endParaRPr lang="en-US" altLang="ja-JP" dirty="0">
              <a:solidFill>
                <a:srgbClr val="FF0000"/>
              </a:solidFill>
            </a:endParaRPr>
          </a:p>
          <a:p>
            <a:pPr>
              <a:buFont typeface="Wingdings" panose="05000000000000000000" pitchFamily="2" charset="2"/>
              <a:buChar char=""/>
            </a:pPr>
            <a:r>
              <a:rPr lang="en-US" altLang="en-US" dirty="0">
                <a:solidFill>
                  <a:srgbClr val="008000"/>
                </a:solidFill>
              </a:rPr>
              <a:t> Use coverage to identify untested or </a:t>
            </a:r>
            <a:r>
              <a:rPr lang="en-US" altLang="en-US" dirty="0" err="1">
                <a:solidFill>
                  <a:srgbClr val="008000"/>
                </a:solidFill>
              </a:rPr>
              <a:t>undertested</a:t>
            </a:r>
            <a:r>
              <a:rPr lang="en-US" altLang="en-US" dirty="0">
                <a:solidFill>
                  <a:srgbClr val="008000"/>
                </a:solidFill>
              </a:rPr>
              <a:t> parts of code</a:t>
            </a:r>
          </a:p>
          <a:p>
            <a:pPr>
              <a:buFont typeface="Matura MT Script Capitals" panose="03020802060602070202" pitchFamily="66" charset="0"/>
              <a:buChar char="×"/>
            </a:pPr>
            <a:r>
              <a:rPr lang="ja-JP" altLang="en-US" dirty="0">
                <a:solidFill>
                  <a:srgbClr val="FF0000"/>
                </a:solidFill>
              </a:rPr>
              <a:t>“</a:t>
            </a:r>
            <a:r>
              <a:rPr lang="en-US" altLang="ja-JP" dirty="0">
                <a:solidFill>
                  <a:srgbClr val="FF0000"/>
                </a:solidFill>
              </a:rPr>
              <a:t>Focus on unit tests, they’re more thorough</a:t>
            </a:r>
            <a:r>
              <a:rPr lang="ja-JP" altLang="en-US" dirty="0">
                <a:solidFill>
                  <a:srgbClr val="FF0000"/>
                </a:solidFill>
              </a:rPr>
              <a:t>”</a:t>
            </a:r>
            <a:endParaRPr lang="en-US" altLang="ja-JP" dirty="0">
              <a:solidFill>
                <a:srgbClr val="FF0000"/>
              </a:solidFill>
            </a:endParaRPr>
          </a:p>
          <a:p>
            <a:pPr>
              <a:buFont typeface="Matura MT Script Capitals" panose="03020802060602070202" pitchFamily="66" charset="0"/>
              <a:buChar char="×"/>
            </a:pPr>
            <a:r>
              <a:rPr lang="ja-JP" altLang="en-US" dirty="0">
                <a:solidFill>
                  <a:srgbClr val="FF0000"/>
                </a:solidFill>
              </a:rPr>
              <a:t>“</a:t>
            </a:r>
            <a:r>
              <a:rPr lang="en-US" altLang="ja-JP" dirty="0">
                <a:solidFill>
                  <a:srgbClr val="FF0000"/>
                </a:solidFill>
              </a:rPr>
              <a:t>Focus on integration tests, they’re more realistic</a:t>
            </a:r>
            <a:r>
              <a:rPr lang="ja-JP" altLang="en-US" dirty="0">
                <a:solidFill>
                  <a:srgbClr val="FF0000"/>
                </a:solidFill>
              </a:rPr>
              <a:t>”</a:t>
            </a:r>
            <a:endParaRPr lang="en-US" altLang="ja-JP" dirty="0">
              <a:solidFill>
                <a:srgbClr val="FF0000"/>
              </a:solidFill>
            </a:endParaRPr>
          </a:p>
          <a:p>
            <a:pPr>
              <a:buFont typeface="Wingdings" panose="05000000000000000000" pitchFamily="2" charset="2"/>
              <a:buChar char=""/>
            </a:pPr>
            <a:r>
              <a:rPr lang="en-US" altLang="en-US" dirty="0">
                <a:solidFill>
                  <a:srgbClr val="008000"/>
                </a:solidFill>
              </a:rPr>
              <a:t> Each finds bugs the other misses</a:t>
            </a:r>
          </a:p>
        </p:txBody>
      </p:sp>
    </p:spTree>
    <p:extLst>
      <p:ext uri="{BB962C8B-B14F-4D97-AF65-F5344CB8AC3E}">
        <p14:creationId xmlns:p14="http://schemas.microsoft.com/office/powerpoint/2010/main" val="318724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tLang="en-US" dirty="0">
                <a:ea typeface="ＭＳ Ｐゴシック" pitchFamily="34" charset="-128"/>
              </a:rPr>
              <a:t>Unit Tests Should Be FIRST</a:t>
            </a:r>
          </a:p>
        </p:txBody>
      </p:sp>
      <p:sp>
        <p:nvSpPr>
          <p:cNvPr id="3" name="Content Placeholder 2"/>
          <p:cNvSpPr>
            <a:spLocks noGrp="1"/>
          </p:cNvSpPr>
          <p:nvPr>
            <p:ph idx="1"/>
          </p:nvPr>
        </p:nvSpPr>
        <p:spPr/>
        <p:txBody>
          <a:bodyPr/>
          <a:lstStyle/>
          <a:p>
            <a:r>
              <a:rPr lang="en-US" altLang="en-US" b="1">
                <a:ea typeface="ＭＳ Ｐゴシック" pitchFamily="34" charset="-128"/>
              </a:rPr>
              <a:t>F</a:t>
            </a:r>
            <a:r>
              <a:rPr lang="en-US" altLang="en-US">
                <a:ea typeface="ＭＳ Ｐゴシック" pitchFamily="34" charset="-128"/>
              </a:rPr>
              <a:t>ast</a:t>
            </a:r>
            <a:br>
              <a:rPr lang="en-US" altLang="en-US">
                <a:ea typeface="ＭＳ Ｐゴシック" pitchFamily="34" charset="-128"/>
              </a:rPr>
            </a:br>
            <a:endParaRPr lang="en-US" altLang="en-US">
              <a:ea typeface="ＭＳ Ｐゴシック" pitchFamily="34" charset="-128"/>
            </a:endParaRPr>
          </a:p>
          <a:p>
            <a:r>
              <a:rPr lang="en-US" altLang="en-US" b="1">
                <a:ea typeface="ＭＳ Ｐゴシック" pitchFamily="34" charset="-128"/>
              </a:rPr>
              <a:t>I</a:t>
            </a:r>
            <a:r>
              <a:rPr lang="en-US" altLang="en-US">
                <a:ea typeface="ＭＳ Ｐゴシック" pitchFamily="34" charset="-128"/>
              </a:rPr>
              <a:t>ndependent</a:t>
            </a:r>
            <a:br>
              <a:rPr lang="en-US" altLang="en-US">
                <a:ea typeface="ＭＳ Ｐゴシック" pitchFamily="34" charset="-128"/>
              </a:rPr>
            </a:br>
            <a:endParaRPr lang="en-US" altLang="en-US">
              <a:ea typeface="ＭＳ Ｐゴシック" pitchFamily="34" charset="-128"/>
            </a:endParaRPr>
          </a:p>
          <a:p>
            <a:r>
              <a:rPr lang="en-US" altLang="en-US" b="1">
                <a:ea typeface="ＭＳ Ｐゴシック" pitchFamily="34" charset="-128"/>
              </a:rPr>
              <a:t>R</a:t>
            </a:r>
            <a:r>
              <a:rPr lang="en-US" altLang="en-US">
                <a:ea typeface="ＭＳ Ｐゴシック" pitchFamily="34" charset="-128"/>
              </a:rPr>
              <a:t>epeatable</a:t>
            </a:r>
            <a:br>
              <a:rPr lang="en-US" altLang="en-US">
                <a:ea typeface="ＭＳ Ｐゴシック" pitchFamily="34" charset="-128"/>
              </a:rPr>
            </a:br>
            <a:endParaRPr lang="en-US" altLang="en-US">
              <a:ea typeface="ＭＳ Ｐゴシック" pitchFamily="34" charset="-128"/>
            </a:endParaRPr>
          </a:p>
          <a:p>
            <a:r>
              <a:rPr lang="en-US" altLang="en-US" b="1">
                <a:ea typeface="ＭＳ Ｐゴシック" pitchFamily="34" charset="-128"/>
              </a:rPr>
              <a:t>S</a:t>
            </a:r>
            <a:r>
              <a:rPr lang="en-US" altLang="en-US">
                <a:ea typeface="ＭＳ Ｐゴシック" pitchFamily="34" charset="-128"/>
              </a:rPr>
              <a:t>elf-checking</a:t>
            </a:r>
            <a:br>
              <a:rPr lang="en-US" altLang="en-US">
                <a:ea typeface="ＭＳ Ｐゴシック" pitchFamily="34" charset="-128"/>
              </a:rPr>
            </a:br>
            <a:endParaRPr lang="en-US" altLang="en-US">
              <a:ea typeface="ＭＳ Ｐゴシック" pitchFamily="34" charset="-128"/>
            </a:endParaRPr>
          </a:p>
          <a:p>
            <a:r>
              <a:rPr lang="en-US" altLang="en-US" b="1">
                <a:ea typeface="ＭＳ Ｐゴシック" pitchFamily="34" charset="-128"/>
              </a:rPr>
              <a:t>T</a:t>
            </a:r>
            <a:r>
              <a:rPr lang="en-US" altLang="en-US">
                <a:ea typeface="ＭＳ Ｐゴシック" pitchFamily="34" charset="-128"/>
              </a:rPr>
              <a:t>imely</a:t>
            </a:r>
            <a:endParaRPr lang="en-US" altLang="en-US" b="1">
              <a:ea typeface="ＭＳ Ｐゴシック" pitchFamily="34" charset="-128"/>
            </a:endParaRPr>
          </a:p>
        </p:txBody>
      </p:sp>
    </p:spTree>
    <p:extLst>
      <p:ext uri="{BB962C8B-B14F-4D97-AF65-F5344CB8AC3E}">
        <p14:creationId xmlns:p14="http://schemas.microsoft.com/office/powerpoint/2010/main" val="134135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tLang="en-US" dirty="0">
                <a:ea typeface="ＭＳ Ｐゴシック" pitchFamily="34" charset="-128"/>
              </a:rPr>
              <a:t>Unit Tests Should Be FIRST</a:t>
            </a:r>
          </a:p>
        </p:txBody>
      </p:sp>
      <p:sp>
        <p:nvSpPr>
          <p:cNvPr id="3" name="Content Placeholder 2"/>
          <p:cNvSpPr>
            <a:spLocks noGrp="1"/>
          </p:cNvSpPr>
          <p:nvPr>
            <p:ph idx="1"/>
          </p:nvPr>
        </p:nvSpPr>
        <p:spPr/>
        <p:txBody>
          <a:bodyPr/>
          <a:lstStyle/>
          <a:p>
            <a:r>
              <a:rPr lang="en-US" altLang="en-US" b="1" dirty="0">
                <a:ea typeface="ＭＳ Ｐゴシック" pitchFamily="34" charset="-128"/>
              </a:rPr>
              <a:t>F</a:t>
            </a:r>
            <a:r>
              <a:rPr lang="en-US" altLang="en-US" dirty="0">
                <a:ea typeface="ＭＳ Ｐゴシック" pitchFamily="34" charset="-128"/>
              </a:rPr>
              <a:t>ast: run (subset of) tests quickly (since you’</a:t>
            </a:r>
            <a:r>
              <a:rPr lang="en-US" altLang="ja-JP" dirty="0">
                <a:ea typeface="ＭＳ Ｐゴシック" pitchFamily="34" charset="-128"/>
              </a:rPr>
              <a:t>ll be running them </a:t>
            </a:r>
            <a:r>
              <a:rPr lang="en-US" altLang="ja-JP" i="1" dirty="0">
                <a:ea typeface="ＭＳ Ｐゴシック" pitchFamily="34" charset="-128"/>
              </a:rPr>
              <a:t>all the time</a:t>
            </a:r>
            <a:r>
              <a:rPr lang="en-US" altLang="ja-JP" dirty="0">
                <a:ea typeface="ＭＳ Ｐゴシック" pitchFamily="34" charset="-128"/>
              </a:rPr>
              <a:t>)</a:t>
            </a:r>
          </a:p>
          <a:p>
            <a:r>
              <a:rPr lang="en-US" altLang="en-US" b="1" dirty="0">
                <a:ea typeface="ＭＳ Ｐゴシック" pitchFamily="34" charset="-128"/>
              </a:rPr>
              <a:t>I</a:t>
            </a:r>
            <a:r>
              <a:rPr lang="en-US" altLang="en-US" dirty="0">
                <a:ea typeface="ＭＳ Ｐゴシック" pitchFamily="34" charset="-128"/>
              </a:rPr>
              <a:t>ndependent: no tests depend on others, so can run </a:t>
            </a:r>
            <a:r>
              <a:rPr lang="en-US" altLang="en-US" i="1" dirty="0">
                <a:ea typeface="ＭＳ Ｐゴシック" pitchFamily="34" charset="-128"/>
              </a:rPr>
              <a:t>any subset</a:t>
            </a:r>
            <a:r>
              <a:rPr lang="en-US" altLang="en-US" dirty="0">
                <a:ea typeface="ＭＳ Ｐゴシック" pitchFamily="34" charset="-128"/>
              </a:rPr>
              <a:t> in </a:t>
            </a:r>
            <a:r>
              <a:rPr lang="en-US" altLang="en-US" i="1" dirty="0">
                <a:ea typeface="ＭＳ Ｐゴシック" pitchFamily="34" charset="-128"/>
              </a:rPr>
              <a:t>any order</a:t>
            </a:r>
            <a:endParaRPr lang="en-US" altLang="en-US" dirty="0">
              <a:ea typeface="ＭＳ Ｐゴシック" pitchFamily="34" charset="-128"/>
            </a:endParaRPr>
          </a:p>
          <a:p>
            <a:r>
              <a:rPr lang="en-US" altLang="en-US" b="1" dirty="0">
                <a:ea typeface="ＭＳ Ｐゴシック" pitchFamily="34" charset="-128"/>
              </a:rPr>
              <a:t>R</a:t>
            </a:r>
            <a:r>
              <a:rPr lang="en-US" altLang="en-US" dirty="0">
                <a:ea typeface="ＭＳ Ｐゴシック" pitchFamily="34" charset="-128"/>
              </a:rPr>
              <a:t>epeatable: run N times, get same result (to help isolate bugs and enable automation)</a:t>
            </a:r>
          </a:p>
          <a:p>
            <a:r>
              <a:rPr lang="en-US" altLang="en-US" b="1" dirty="0">
                <a:ea typeface="ＭＳ Ｐゴシック" pitchFamily="34" charset="-128"/>
              </a:rPr>
              <a:t>S</a:t>
            </a:r>
            <a:r>
              <a:rPr lang="en-US" altLang="en-US" dirty="0">
                <a:ea typeface="ＭＳ Ｐゴシック" pitchFamily="34" charset="-128"/>
              </a:rPr>
              <a:t>elf-checking: test can </a:t>
            </a:r>
            <a:r>
              <a:rPr lang="en-US" altLang="en-US" i="1" dirty="0">
                <a:ea typeface="ＭＳ Ｐゴシック" pitchFamily="34" charset="-128"/>
              </a:rPr>
              <a:t>automatically </a:t>
            </a:r>
            <a:r>
              <a:rPr lang="en-US" altLang="en-US" dirty="0">
                <a:ea typeface="ＭＳ Ｐゴシック" pitchFamily="34" charset="-128"/>
              </a:rPr>
              <a:t>detect if passed (</a:t>
            </a:r>
            <a:r>
              <a:rPr lang="en-US" altLang="en-US" i="1" dirty="0">
                <a:ea typeface="ＭＳ Ｐゴシック" pitchFamily="34" charset="-128"/>
              </a:rPr>
              <a:t>no human checking </a:t>
            </a:r>
            <a:r>
              <a:rPr lang="en-US" altLang="en-US" dirty="0">
                <a:ea typeface="ＭＳ Ｐゴシック" pitchFamily="34" charset="-128"/>
              </a:rPr>
              <a:t>of output)</a:t>
            </a:r>
          </a:p>
          <a:p>
            <a:r>
              <a:rPr lang="en-US" altLang="en-US" b="1" dirty="0">
                <a:ea typeface="ＭＳ Ｐゴシック" pitchFamily="34" charset="-128"/>
              </a:rPr>
              <a:t>T</a:t>
            </a:r>
            <a:r>
              <a:rPr lang="en-US" altLang="en-US" dirty="0">
                <a:ea typeface="ＭＳ Ｐゴシック" pitchFamily="34" charset="-128"/>
              </a:rPr>
              <a:t>imely: written about the same time as code under test (with TDD, written </a:t>
            </a:r>
            <a:r>
              <a:rPr lang="en-US" altLang="en-US" i="1" dirty="0">
                <a:ea typeface="ＭＳ Ｐゴシック" pitchFamily="34" charset="-128"/>
              </a:rPr>
              <a:t>first!</a:t>
            </a:r>
            <a:r>
              <a:rPr lang="en-US" altLang="en-US" dirty="0">
                <a:ea typeface="ＭＳ Ｐゴシック" pitchFamily="34" charset="-128"/>
              </a:rPr>
              <a:t>)</a:t>
            </a:r>
            <a:endParaRPr lang="en-US" altLang="en-US" b="1" dirty="0">
              <a:ea typeface="ＭＳ Ｐゴシック" pitchFamily="34" charset="-128"/>
            </a:endParaRPr>
          </a:p>
        </p:txBody>
      </p:sp>
    </p:spTree>
    <p:extLst>
      <p:ext uri="{BB962C8B-B14F-4D97-AF65-F5344CB8AC3E}">
        <p14:creationId xmlns:p14="http://schemas.microsoft.com/office/powerpoint/2010/main" val="719746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ltLang="en-US" dirty="0" err="1"/>
              <a:t>Rspec</a:t>
            </a:r>
            <a:r>
              <a:rPr lang="en-US" altLang="en-US" dirty="0"/>
              <a:t>: </a:t>
            </a:r>
            <a:r>
              <a:rPr lang="en-US" altLang="en-US" dirty="0">
                <a:solidFill>
                  <a:srgbClr val="FF0000"/>
                </a:solidFill>
              </a:rPr>
              <a:t>D</a:t>
            </a:r>
            <a:r>
              <a:rPr lang="en-US" altLang="en-US" dirty="0"/>
              <a:t>omain-</a:t>
            </a:r>
            <a:r>
              <a:rPr lang="en-US" altLang="en-US" dirty="0">
                <a:solidFill>
                  <a:srgbClr val="FF0000"/>
                </a:solidFill>
              </a:rPr>
              <a:t>S</a:t>
            </a:r>
            <a:r>
              <a:rPr lang="en-US" altLang="en-US" dirty="0"/>
              <a:t>pecific </a:t>
            </a:r>
            <a:r>
              <a:rPr lang="en-US" altLang="en-US" dirty="0">
                <a:solidFill>
                  <a:srgbClr val="FF0000"/>
                </a:solidFill>
              </a:rPr>
              <a:t>L</a:t>
            </a:r>
            <a:r>
              <a:rPr lang="en-US" altLang="en-US" dirty="0"/>
              <a:t>anguage for Testing</a:t>
            </a:r>
          </a:p>
        </p:txBody>
      </p:sp>
      <p:sp>
        <p:nvSpPr>
          <p:cNvPr id="3" name="Content Placeholder 2"/>
          <p:cNvSpPr>
            <a:spLocks noGrp="1"/>
          </p:cNvSpPr>
          <p:nvPr>
            <p:ph idx="1"/>
          </p:nvPr>
        </p:nvSpPr>
        <p:spPr>
          <a:xfrm>
            <a:off x="304800" y="1371600"/>
            <a:ext cx="8534400" cy="3505200"/>
          </a:xfrm>
        </p:spPr>
        <p:txBody>
          <a:bodyPr/>
          <a:lstStyle/>
          <a:p>
            <a:r>
              <a:rPr lang="en-US" altLang="en-US"/>
              <a:t>RSpec tests (</a:t>
            </a:r>
            <a:r>
              <a:rPr lang="en-US" altLang="en-US" i="1"/>
              <a:t>specs)</a:t>
            </a:r>
            <a:r>
              <a:rPr lang="en-US" altLang="en-US"/>
              <a:t> inhabit </a:t>
            </a:r>
            <a:r>
              <a:rPr lang="en-US" altLang="en-US" b="1">
                <a:solidFill>
                  <a:schemeClr val="accent2"/>
                </a:solidFill>
                <a:latin typeface="Courier" pitchFamily="49" charset="0"/>
              </a:rPr>
              <a:t>spec </a:t>
            </a:r>
            <a:r>
              <a:rPr lang="en-US" altLang="en-US"/>
              <a:t>directory</a:t>
            </a:r>
          </a:p>
          <a:p>
            <a:pPr lvl="1">
              <a:buFontTx/>
              <a:buNone/>
            </a:pPr>
            <a:r>
              <a:rPr lang="en-US" altLang="en-US" sz="2400" b="1">
                <a:solidFill>
                  <a:srgbClr val="333399"/>
                </a:solidFill>
                <a:latin typeface="Courier" pitchFamily="49" charset="0"/>
              </a:rPr>
              <a:t>rails generate rspec:install </a:t>
            </a:r>
            <a:r>
              <a:rPr lang="en-US" altLang="en-US"/>
              <a:t>creates structure</a:t>
            </a:r>
          </a:p>
          <a:p>
            <a:r>
              <a:rPr lang="en-US" altLang="en-US"/>
              <a:t>Unit tests (model, helpers)</a:t>
            </a:r>
          </a:p>
          <a:p>
            <a:r>
              <a:rPr lang="en-US" altLang="en-US"/>
              <a:t>Functional tests (controllers)</a:t>
            </a:r>
          </a:p>
          <a:p>
            <a:r>
              <a:rPr lang="en-US" altLang="en-US"/>
              <a:t>Integration tests (views)? </a:t>
            </a:r>
          </a:p>
        </p:txBody>
      </p:sp>
      <p:graphicFrame>
        <p:nvGraphicFramePr>
          <p:cNvPr id="4" name="Table 3"/>
          <p:cNvGraphicFramePr>
            <a:graphicFrameLocks noGrp="1"/>
          </p:cNvGraphicFramePr>
          <p:nvPr/>
        </p:nvGraphicFramePr>
        <p:xfrm>
          <a:off x="76200" y="4724400"/>
          <a:ext cx="9067800" cy="1798639"/>
        </p:xfrm>
        <a:graphic>
          <a:graphicData uri="http://schemas.openxmlformats.org/drawingml/2006/table">
            <a:tbl>
              <a:tblPr/>
              <a:tblGrid>
                <a:gridCol w="44958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5728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accent2"/>
                          </a:solidFill>
                          <a:effectLst/>
                          <a:latin typeface="Lucida Sans Typewriter" charset="0"/>
                          <a:ea typeface="ＭＳ Ｐゴシック" charset="0"/>
                          <a:cs typeface="Lucida Sans Typewriter" charset="0"/>
                        </a:rPr>
                        <a:t>app</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/models/*.rb</a:t>
                      </a:r>
                    </a:p>
                  </a:txBody>
                  <a:tcPr marT="45728" marB="45728"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accent2"/>
                          </a:solidFill>
                          <a:effectLst/>
                          <a:latin typeface="Lucida Sans Typewriter" charset="0"/>
                          <a:ea typeface="ＭＳ Ｐゴシック" charset="0"/>
                          <a:cs typeface="Lucida Sans Typewriter" charset="0"/>
                        </a:rPr>
                        <a:t>spec</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/models/*</a:t>
                      </a:r>
                      <a:r>
                        <a:rPr kumimoji="0" lang="en-US" sz="2400" b="0" i="0" u="none" strike="noStrike" cap="none" normalizeH="0" baseline="0">
                          <a:ln>
                            <a:noFill/>
                          </a:ln>
                          <a:solidFill>
                            <a:srgbClr val="FF0000"/>
                          </a:solidFill>
                          <a:effectLst/>
                          <a:latin typeface="Lucida Sans Typewriter" charset="0"/>
                          <a:ea typeface="ＭＳ Ｐゴシック" charset="0"/>
                          <a:cs typeface="Lucida Sans Typewriter" charset="0"/>
                        </a:rPr>
                        <a:t>_spec</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.rb</a:t>
                      </a:r>
                    </a:p>
                  </a:txBody>
                  <a:tcPr marT="45728" marB="45728"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extLst>
                  <a:ext uri="{0D108BD9-81ED-4DB2-BD59-A6C34878D82A}">
                    <a16:rowId xmlns:a16="http://schemas.microsoft.com/office/drawing/2014/main" val="10000"/>
                  </a:ext>
                </a:extLst>
              </a:tr>
              <a:tr h="82310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accent2"/>
                          </a:solidFill>
                          <a:effectLst/>
                          <a:latin typeface="Lucida Sans Typewriter" charset="0"/>
                          <a:ea typeface="ＭＳ Ｐゴシック" charset="0"/>
                          <a:cs typeface="Lucida Sans Typewriter" charset="0"/>
                        </a:rPr>
                        <a:t>app</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/controllers/</a:t>
                      </a:r>
                      <a:b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b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      *_controller.rb</a:t>
                      </a:r>
                    </a:p>
                  </a:txBody>
                  <a:tcPr marT="45728" marB="45728" horzOverflow="overflow">
                    <a:lnL>
                      <a:noFill/>
                    </a:lnL>
                    <a:lnR>
                      <a:noFill/>
                    </a:lnR>
                    <a:lnT>
                      <a:noFill/>
                    </a:lnT>
                    <a:lnB>
                      <a:noFill/>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accent2"/>
                          </a:solidFill>
                          <a:effectLst/>
                          <a:latin typeface="Lucida Sans Typewriter" charset="0"/>
                          <a:ea typeface="ＭＳ Ｐゴシック" charset="0"/>
                          <a:cs typeface="Lucida Sans Typewriter" charset="0"/>
                        </a:rPr>
                        <a:t>spec</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/controllers/</a:t>
                      </a:r>
                      <a:b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b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   *_controller</a:t>
                      </a:r>
                      <a:r>
                        <a:rPr kumimoji="0" lang="en-US" sz="2400" b="0" i="0" u="none" strike="noStrike" cap="none" normalizeH="0" baseline="0">
                          <a:ln>
                            <a:noFill/>
                          </a:ln>
                          <a:solidFill>
                            <a:srgbClr val="FF0000"/>
                          </a:solidFill>
                          <a:effectLst/>
                          <a:latin typeface="Lucida Sans Typewriter" charset="0"/>
                          <a:ea typeface="ＭＳ Ｐゴシック" charset="0"/>
                          <a:cs typeface="Lucida Sans Typewriter" charset="0"/>
                        </a:rPr>
                        <a:t>_spec</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.rb</a:t>
                      </a:r>
                    </a:p>
                  </a:txBody>
                  <a:tcPr marT="45728" marB="45728"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51825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accent2"/>
                          </a:solidFill>
                          <a:effectLst/>
                          <a:latin typeface="Lucida Sans Typewriter" charset="0"/>
                          <a:ea typeface="ＭＳ Ｐゴシック" charset="0"/>
                          <a:cs typeface="Lucida Sans Typewriter" charset="0"/>
                        </a:rPr>
                        <a:t>app</a:t>
                      </a:r>
                      <a:r>
                        <a:rPr kumimoji="0" lang="en-US" sz="2400" b="0" i="0" u="none" strike="noStrike" cap="none" normalizeH="0" baseline="0">
                          <a:ln>
                            <a:noFill/>
                          </a:ln>
                          <a:solidFill>
                            <a:srgbClr val="000000"/>
                          </a:solidFill>
                          <a:effectLst/>
                          <a:latin typeface="Lucida Sans Typewriter" charset="0"/>
                          <a:ea typeface="ＭＳ Ｐゴシック" charset="0"/>
                          <a:cs typeface="Lucida Sans Typewriter" charset="0"/>
                        </a:rPr>
                        <a:t>/views/*/*.html.haml</a:t>
                      </a:r>
                    </a:p>
                  </a:txBody>
                  <a:tcPr marT="45728" marB="45728"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a:ln>
                            <a:noFill/>
                          </a:ln>
                          <a:solidFill>
                            <a:srgbClr val="FF0000"/>
                          </a:solidFill>
                          <a:effectLst/>
                          <a:latin typeface="Helvetica" charset="0"/>
                          <a:ea typeface="ＭＳ Ｐゴシック" charset="0"/>
                          <a:cs typeface="Helvetica" charset="0"/>
                        </a:rPr>
                        <a:t>(use Cucumber!)</a:t>
                      </a:r>
                    </a:p>
                  </a:txBody>
                  <a:tcPr marT="45728" marB="45728"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9661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en-US" dirty="0"/>
              <a:t>Example: Calling </a:t>
            </a:r>
            <a:r>
              <a:rPr lang="en-US" altLang="en-US" dirty="0" err="1"/>
              <a:t>TMDb</a:t>
            </a:r>
            <a:endParaRPr lang="en-US" altLang="en-US" dirty="0"/>
          </a:p>
        </p:txBody>
      </p:sp>
      <p:sp>
        <p:nvSpPr>
          <p:cNvPr id="49154" name="Content Placeholder 2"/>
          <p:cNvSpPr>
            <a:spLocks noGrp="1"/>
          </p:cNvSpPr>
          <p:nvPr>
            <p:ph idx="1"/>
          </p:nvPr>
        </p:nvSpPr>
        <p:spPr>
          <a:xfrm>
            <a:off x="228600" y="1371600"/>
            <a:ext cx="8915400" cy="4754563"/>
          </a:xfrm>
        </p:spPr>
        <p:txBody>
          <a:bodyPr/>
          <a:lstStyle/>
          <a:p>
            <a:r>
              <a:rPr lang="en-US" altLang="en-US"/>
              <a:t>New RottenPotatoes feature: add movie using info from TMDb (vs. typing in)</a:t>
            </a:r>
          </a:p>
          <a:p>
            <a:r>
              <a:rPr lang="en-US" altLang="en-US"/>
              <a:t>How should user story steps behave?</a:t>
            </a:r>
          </a:p>
          <a:p>
            <a:endParaRPr lang="en-US" altLang="en-US"/>
          </a:p>
          <a:p>
            <a:pPr>
              <a:spcBef>
                <a:spcPct val="0"/>
              </a:spcBef>
              <a:buFontTx/>
              <a:buNone/>
            </a:pPr>
            <a:r>
              <a:rPr lang="en-US" altLang="en-US" sz="2400">
                <a:solidFill>
                  <a:srgbClr val="333399"/>
                </a:solidFill>
                <a:latin typeface="Lucida Sans Typewriter" panose="020B0509030504030204" pitchFamily="49" charset="0"/>
              </a:rPr>
              <a:t>When I fill in "Search Terms" with "Inception"</a:t>
            </a:r>
          </a:p>
          <a:p>
            <a:pPr>
              <a:spcBef>
                <a:spcPct val="0"/>
              </a:spcBef>
              <a:buFontTx/>
              <a:buNone/>
            </a:pPr>
            <a:r>
              <a:rPr lang="en-US" altLang="en-US" sz="2400">
                <a:solidFill>
                  <a:srgbClr val="FF0000"/>
                </a:solidFill>
                <a:latin typeface="Lucida Sans Typewriter" panose="020B0509030504030204" pitchFamily="49" charset="0"/>
              </a:rPr>
              <a:t>And I press "Search TMDb"</a:t>
            </a:r>
          </a:p>
          <a:p>
            <a:pPr>
              <a:spcBef>
                <a:spcPct val="0"/>
              </a:spcBef>
              <a:buFontTx/>
              <a:buNone/>
            </a:pPr>
            <a:r>
              <a:rPr lang="en-US" altLang="en-US" sz="2400">
                <a:solidFill>
                  <a:srgbClr val="333399"/>
                </a:solidFill>
                <a:latin typeface="Lucida Sans Typewriter" panose="020B0509030504030204" pitchFamily="49" charset="0"/>
              </a:rPr>
              <a:t>Then I should be on the RottenPotatoes homepage</a:t>
            </a:r>
          </a:p>
          <a:p>
            <a:pPr>
              <a:spcBef>
                <a:spcPct val="0"/>
              </a:spcBef>
              <a:buFontTx/>
              <a:buNone/>
            </a:pPr>
            <a:r>
              <a:rPr lang="en-US" altLang="en-US" sz="2400">
                <a:solidFill>
                  <a:srgbClr val="333399"/>
                </a:solidFill>
                <a:latin typeface="Lucida Sans Typewriter" panose="020B0509030504030204" pitchFamily="49" charset="0"/>
              </a:rPr>
              <a:t>...</a:t>
            </a:r>
          </a:p>
          <a:p>
            <a:pPr algn="ctr">
              <a:spcBef>
                <a:spcPct val="0"/>
              </a:spcBef>
              <a:buFontTx/>
              <a:buNone/>
            </a:pPr>
            <a:r>
              <a:rPr lang="en-US" altLang="en-US" sz="2400">
                <a:solidFill>
                  <a:srgbClr val="333399"/>
                </a:solidFill>
                <a:latin typeface="Lucida Sans Typewriter" panose="020B0509030504030204" pitchFamily="49" charset="0"/>
              </a:rPr>
              <a:t> </a:t>
            </a:r>
            <a:r>
              <a:rPr lang="en-US" altLang="en-US"/>
              <a:t>Recall Rails Cookery #2: </a:t>
            </a:r>
            <a:br>
              <a:rPr lang="en-US" altLang="en-US"/>
            </a:br>
            <a:r>
              <a:rPr lang="en-US" altLang="en-US"/>
              <a:t>adding new feature == </a:t>
            </a:r>
            <a:br>
              <a:rPr lang="en-US" altLang="en-US"/>
            </a:br>
            <a:r>
              <a:rPr lang="en-US" altLang="en-US"/>
              <a:t>new route+new controller method+new view</a:t>
            </a:r>
          </a:p>
          <a:p>
            <a:pPr>
              <a:spcBef>
                <a:spcPct val="0"/>
              </a:spcBef>
              <a:buFontTx/>
              <a:buNone/>
            </a:pPr>
            <a:endParaRPr lang="en-US" altLang="en-US">
              <a:solidFill>
                <a:srgbClr val="333399"/>
              </a:solidFill>
              <a:latin typeface="Lucida Sans Typewriter" panose="020B0509030504030204" pitchFamily="49" charset="0"/>
            </a:endParaRPr>
          </a:p>
          <a:p>
            <a:endParaRPr lang="en-US" altLang="en-US"/>
          </a:p>
        </p:txBody>
      </p:sp>
    </p:spTree>
    <p:extLst>
      <p:ext uri="{BB962C8B-B14F-4D97-AF65-F5344CB8AC3E}">
        <p14:creationId xmlns:p14="http://schemas.microsoft.com/office/powerpoint/2010/main" val="321896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tLang="en-US"/>
              <a:t>The Code You Wish You Had</a:t>
            </a:r>
          </a:p>
        </p:txBody>
      </p:sp>
      <p:sp>
        <p:nvSpPr>
          <p:cNvPr id="51202" name="Content Placeholder 2"/>
          <p:cNvSpPr>
            <a:spLocks noGrp="1"/>
          </p:cNvSpPr>
          <p:nvPr>
            <p:ph idx="1"/>
          </p:nvPr>
        </p:nvSpPr>
        <p:spPr/>
        <p:txBody>
          <a:bodyPr/>
          <a:lstStyle/>
          <a:p>
            <a:pPr>
              <a:buFontTx/>
              <a:buNone/>
            </a:pPr>
            <a:r>
              <a:rPr lang="en-US" altLang="en-US" dirty="0"/>
              <a:t>What should the </a:t>
            </a:r>
            <a:r>
              <a:rPr lang="en-US" altLang="en-US" i="1" dirty="0"/>
              <a:t>controller method </a:t>
            </a:r>
            <a:r>
              <a:rPr lang="en-US" altLang="en-US" dirty="0"/>
              <a:t>do that receives the search form?</a:t>
            </a:r>
          </a:p>
          <a:p>
            <a:pPr>
              <a:buFont typeface="Helvetica" panose="020B0604020202020204" pitchFamily="34" charset="0"/>
              <a:buAutoNum type="arabicPeriod"/>
            </a:pPr>
            <a:r>
              <a:rPr lang="en-US" altLang="en-US" dirty="0"/>
              <a:t> It should call a method that will search </a:t>
            </a:r>
            <a:r>
              <a:rPr lang="en-US" altLang="en-US" dirty="0" err="1"/>
              <a:t>TMDb</a:t>
            </a:r>
            <a:r>
              <a:rPr lang="en-US" altLang="en-US" dirty="0"/>
              <a:t> for specified movie</a:t>
            </a:r>
          </a:p>
          <a:p>
            <a:pPr>
              <a:buFont typeface="Helvetica" panose="020B0604020202020204" pitchFamily="34" charset="0"/>
              <a:buAutoNum type="arabicPeriod"/>
            </a:pPr>
            <a:r>
              <a:rPr lang="en-US" altLang="en-US" dirty="0"/>
              <a:t> If match found: it should select (new) </a:t>
            </a:r>
            <a:r>
              <a:rPr lang="ja-JP" altLang="en-US" dirty="0"/>
              <a:t>“</a:t>
            </a:r>
            <a:r>
              <a:rPr lang="en-US" altLang="ja-JP" dirty="0"/>
              <a:t>Search Results</a:t>
            </a:r>
            <a:r>
              <a:rPr lang="ja-JP" altLang="en-US" dirty="0"/>
              <a:t>”</a:t>
            </a:r>
            <a:r>
              <a:rPr lang="en-US" altLang="ja-JP" dirty="0"/>
              <a:t> view to display match</a:t>
            </a:r>
          </a:p>
          <a:p>
            <a:pPr>
              <a:buFont typeface="Helvetica" panose="020B0604020202020204" pitchFamily="34" charset="0"/>
              <a:buAutoNum type="arabicPeriod"/>
            </a:pPr>
            <a:r>
              <a:rPr lang="en-US" altLang="en-US" dirty="0">
                <a:solidFill>
                  <a:schemeClr val="bg2"/>
                </a:solidFill>
              </a:rPr>
              <a:t> If no match found: it should redirect to RP home page with message</a:t>
            </a:r>
          </a:p>
        </p:txBody>
      </p:sp>
      <p:sp>
        <p:nvSpPr>
          <p:cNvPr id="5" name="Rectangle 4"/>
          <p:cNvSpPr/>
          <p:nvPr/>
        </p:nvSpPr>
        <p:spPr>
          <a:xfrm>
            <a:off x="6091238" y="6248400"/>
            <a:ext cx="3052762" cy="400050"/>
          </a:xfrm>
          <a:prstGeom prst="rect">
            <a:avLst/>
          </a:prstGeom>
          <a:solidFill>
            <a:schemeClr val="bg1">
              <a:lumMod val="85000"/>
            </a:schemeClr>
          </a:solidFill>
        </p:spPr>
        <p:txBody>
          <a:bodyPr wrap="none">
            <a:spAutoFit/>
          </a:bodyPr>
          <a:lstStyle/>
          <a:p>
            <a:pPr>
              <a:defRPr/>
            </a:pPr>
            <a:r>
              <a:rPr lang="en-US" sz="2000" i="1" dirty="0">
                <a:latin typeface="Arial Narrow" charset="0"/>
                <a:ea typeface="ＭＳ Ｐゴシック" charset="0"/>
                <a:cs typeface="Arial Narrow" charset="0"/>
                <a:hlinkClick r:id="rId3"/>
              </a:rPr>
              <a:t>http://pastebin.com/kJxjwSF6</a:t>
            </a:r>
            <a:endParaRPr lang="en-US" sz="2000" i="1" dirty="0">
              <a:latin typeface="Arial Narrow" charset="0"/>
              <a:ea typeface="ＭＳ Ｐゴシック" charset="0"/>
              <a:cs typeface="Arial Narrow" charset="0"/>
            </a:endParaRPr>
          </a:p>
        </p:txBody>
      </p:sp>
    </p:spTree>
    <p:extLst>
      <p:ext uri="{BB962C8B-B14F-4D97-AF65-F5344CB8AC3E}">
        <p14:creationId xmlns:p14="http://schemas.microsoft.com/office/powerpoint/2010/main" val="3093974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ctrTitle"/>
          </p:nvPr>
        </p:nvSpPr>
        <p:spPr/>
        <p:txBody>
          <a:bodyPr/>
          <a:lstStyle/>
          <a:p>
            <a:pPr eaLnBrk="1" hangingPunct="1"/>
            <a:r>
              <a:rPr lang="en-US" altLang="en-US" dirty="0"/>
              <a:t>The TDD Cycle: </a:t>
            </a:r>
            <a:br>
              <a:rPr lang="en-US" altLang="en-US" dirty="0"/>
            </a:br>
            <a:r>
              <a:rPr lang="en-US" altLang="en-US" dirty="0"/>
              <a:t>Red–Green–Refactor</a:t>
            </a:r>
            <a:br>
              <a:rPr lang="en-US" altLang="en-US" dirty="0"/>
            </a:br>
            <a:r>
              <a:rPr lang="en-US" altLang="en-US" sz="3200" i="1" dirty="0"/>
              <a:t>(Engineering Software as a Service §8.2)</a:t>
            </a:r>
            <a:endParaRPr lang="en-US" altLang="en-US" dirty="0"/>
          </a:p>
        </p:txBody>
      </p:sp>
    </p:spTree>
    <p:extLst>
      <p:ext uri="{BB962C8B-B14F-4D97-AF65-F5344CB8AC3E}">
        <p14:creationId xmlns:p14="http://schemas.microsoft.com/office/powerpoint/2010/main" val="1735071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dirty="0"/>
              <a:t>Test-First Development</a:t>
            </a:r>
            <a:endParaRPr lang="en-US" altLang="en-US" b="1" dirty="0">
              <a:solidFill>
                <a:srgbClr val="EACB40"/>
              </a:solidFill>
            </a:endParaRPr>
          </a:p>
        </p:txBody>
      </p:sp>
      <p:sp>
        <p:nvSpPr>
          <p:cNvPr id="58370" name="Content Placeholder 2"/>
          <p:cNvSpPr>
            <a:spLocks noGrp="1"/>
          </p:cNvSpPr>
          <p:nvPr>
            <p:ph idx="1"/>
          </p:nvPr>
        </p:nvSpPr>
        <p:spPr>
          <a:xfrm>
            <a:off x="304800" y="1371600"/>
            <a:ext cx="8839200" cy="4754563"/>
          </a:xfrm>
        </p:spPr>
        <p:txBody>
          <a:bodyPr/>
          <a:lstStyle/>
          <a:p>
            <a:r>
              <a:rPr lang="en-US" altLang="en-US" dirty="0"/>
              <a:t>Think about one thing the code </a:t>
            </a:r>
            <a:r>
              <a:rPr lang="en-US" altLang="en-US" i="1" dirty="0"/>
              <a:t>should </a:t>
            </a:r>
            <a:r>
              <a:rPr lang="en-US" altLang="en-US" dirty="0"/>
              <a:t>do </a:t>
            </a:r>
          </a:p>
          <a:p>
            <a:r>
              <a:rPr lang="en-US" altLang="en-US" dirty="0">
                <a:solidFill>
                  <a:srgbClr val="FF0000"/>
                </a:solidFill>
              </a:rPr>
              <a:t>Capture that thought in a test, which fails</a:t>
            </a:r>
          </a:p>
          <a:p>
            <a:r>
              <a:rPr lang="en-US" altLang="en-US" dirty="0">
                <a:solidFill>
                  <a:srgbClr val="008000"/>
                </a:solidFill>
              </a:rPr>
              <a:t>Write the simplest possible code that lets the test pass</a:t>
            </a:r>
          </a:p>
          <a:p>
            <a:r>
              <a:rPr lang="en-US" altLang="en-US" dirty="0"/>
              <a:t>Refactor: DRY out commonality w/other tests</a:t>
            </a:r>
          </a:p>
          <a:p>
            <a:r>
              <a:rPr lang="en-US" altLang="en-US" dirty="0"/>
              <a:t>Continue with next thing code should do </a:t>
            </a:r>
          </a:p>
          <a:p>
            <a:pPr algn="ctr">
              <a:buFontTx/>
              <a:buNone/>
            </a:pPr>
            <a:r>
              <a:rPr lang="en-US" altLang="en-US" sz="3600" b="1" dirty="0">
                <a:solidFill>
                  <a:srgbClr val="FF0000"/>
                </a:solidFill>
              </a:rPr>
              <a:t>Red </a:t>
            </a:r>
            <a:r>
              <a:rPr lang="en-US" altLang="en-US" sz="3600" b="1" dirty="0"/>
              <a:t>– </a:t>
            </a:r>
            <a:r>
              <a:rPr lang="en-US" altLang="en-US" sz="3600" b="1" dirty="0">
                <a:solidFill>
                  <a:srgbClr val="008000"/>
                </a:solidFill>
              </a:rPr>
              <a:t>Green </a:t>
            </a:r>
            <a:r>
              <a:rPr lang="en-US" altLang="en-US" sz="3600" b="1" dirty="0"/>
              <a:t>– </a:t>
            </a:r>
            <a:r>
              <a:rPr lang="en-US" altLang="en-US" sz="3600" b="1" dirty="0">
                <a:solidFill>
                  <a:srgbClr val="000000"/>
                </a:solidFill>
              </a:rPr>
              <a:t>Refactor</a:t>
            </a:r>
          </a:p>
          <a:p>
            <a:pPr algn="ctr">
              <a:buFontTx/>
              <a:buNone/>
            </a:pPr>
            <a:r>
              <a:rPr lang="en-US" altLang="en-US" sz="3600" b="1" i="1" dirty="0">
                <a:solidFill>
                  <a:srgbClr val="000000"/>
                </a:solidFill>
              </a:rPr>
              <a:t>Aim for </a:t>
            </a:r>
            <a:r>
              <a:rPr lang="ja-JP" altLang="en-US" sz="3600" b="1" i="1" dirty="0">
                <a:solidFill>
                  <a:srgbClr val="000000"/>
                </a:solidFill>
              </a:rPr>
              <a:t>“</a:t>
            </a:r>
            <a:r>
              <a:rPr lang="en-US" altLang="ja-JP" sz="3600" b="1" i="1" dirty="0">
                <a:solidFill>
                  <a:srgbClr val="000000"/>
                </a:solidFill>
              </a:rPr>
              <a:t>always have working code</a:t>
            </a:r>
            <a:r>
              <a:rPr lang="ja-JP" altLang="en-US" sz="3600" b="1" i="1" dirty="0">
                <a:solidFill>
                  <a:srgbClr val="000000"/>
                </a:solidFill>
              </a:rPr>
              <a:t>”</a:t>
            </a:r>
            <a:endParaRPr lang="en-US" altLang="en-US" sz="3600" i="1" dirty="0">
              <a:solidFill>
                <a:srgbClr val="000000"/>
              </a:solidFill>
            </a:endParaRPr>
          </a:p>
        </p:txBody>
      </p:sp>
    </p:spTree>
    <p:extLst>
      <p:ext uri="{BB962C8B-B14F-4D97-AF65-F5344CB8AC3E}">
        <p14:creationId xmlns:p14="http://schemas.microsoft.com/office/powerpoint/2010/main" val="1517835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3"/>
          <p:cNvSpPr>
            <a:spLocks noGrp="1"/>
          </p:cNvSpPr>
          <p:nvPr>
            <p:ph type="ctrTitle"/>
          </p:nvPr>
        </p:nvSpPr>
        <p:spPr>
          <a:xfrm>
            <a:off x="381000" y="2130425"/>
            <a:ext cx="8382000" cy="1470025"/>
          </a:xfrm>
        </p:spPr>
        <p:txBody>
          <a:bodyPr/>
          <a:lstStyle/>
          <a:p>
            <a:r>
              <a:rPr lang="en-US" altLang="en-US"/>
              <a:t>How to test something “in isolation” if it has </a:t>
            </a:r>
            <a:r>
              <a:rPr lang="en-US" altLang="en-US" i="1"/>
              <a:t>dependencies </a:t>
            </a:r>
            <a:r>
              <a:rPr lang="en-US" altLang="en-US"/>
              <a:t>that would affect test?</a:t>
            </a:r>
          </a:p>
        </p:txBody>
      </p:sp>
    </p:spTree>
    <p:extLst>
      <p:ext uri="{BB962C8B-B14F-4D97-AF65-F5344CB8AC3E}">
        <p14:creationId xmlns:p14="http://schemas.microsoft.com/office/powerpoint/2010/main" val="416193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tLang="en-US"/>
              <a:t>The Code You Wish You Had</a:t>
            </a:r>
          </a:p>
        </p:txBody>
      </p:sp>
      <p:sp>
        <p:nvSpPr>
          <p:cNvPr id="60418" name="Content Placeholder 2"/>
          <p:cNvSpPr>
            <a:spLocks noGrp="1"/>
          </p:cNvSpPr>
          <p:nvPr>
            <p:ph idx="1"/>
          </p:nvPr>
        </p:nvSpPr>
        <p:spPr/>
        <p:txBody>
          <a:bodyPr/>
          <a:lstStyle/>
          <a:p>
            <a:pPr>
              <a:buFontTx/>
              <a:buNone/>
            </a:pPr>
            <a:r>
              <a:rPr lang="en-US" altLang="en-US" dirty="0"/>
              <a:t>What should the </a:t>
            </a:r>
            <a:r>
              <a:rPr lang="en-US" altLang="en-US" i="1" dirty="0"/>
              <a:t>controller method </a:t>
            </a:r>
            <a:r>
              <a:rPr lang="en-US" altLang="en-US" dirty="0"/>
              <a:t>do that receives the search form?</a:t>
            </a:r>
          </a:p>
          <a:p>
            <a:pPr>
              <a:buFont typeface="Helvetica" panose="020B0604020202020204" pitchFamily="34" charset="0"/>
              <a:buAutoNum type="arabicPeriod"/>
            </a:pPr>
            <a:r>
              <a:rPr lang="en-US" altLang="en-US" dirty="0">
                <a:solidFill>
                  <a:srgbClr val="FF0000"/>
                </a:solidFill>
              </a:rPr>
              <a:t> It should call a method that will search </a:t>
            </a:r>
            <a:r>
              <a:rPr lang="en-US" altLang="en-US" dirty="0" err="1">
                <a:solidFill>
                  <a:srgbClr val="FF0000"/>
                </a:solidFill>
              </a:rPr>
              <a:t>TMDb</a:t>
            </a:r>
            <a:r>
              <a:rPr lang="en-US" altLang="en-US" dirty="0">
                <a:solidFill>
                  <a:srgbClr val="FF0000"/>
                </a:solidFill>
              </a:rPr>
              <a:t> for specified movie</a:t>
            </a:r>
          </a:p>
          <a:p>
            <a:pPr>
              <a:buFont typeface="Helvetica" panose="020B0604020202020204" pitchFamily="34" charset="0"/>
              <a:buAutoNum type="arabicPeriod"/>
            </a:pPr>
            <a:r>
              <a:rPr lang="en-US" altLang="en-US" dirty="0"/>
              <a:t> If match found: it should select (new) </a:t>
            </a:r>
            <a:r>
              <a:rPr lang="ja-JP" altLang="en-US" dirty="0"/>
              <a:t>“</a:t>
            </a:r>
            <a:r>
              <a:rPr lang="en-US" altLang="ja-JP" dirty="0"/>
              <a:t>Search Results</a:t>
            </a:r>
            <a:r>
              <a:rPr lang="ja-JP" altLang="en-US" dirty="0"/>
              <a:t>”</a:t>
            </a:r>
            <a:r>
              <a:rPr lang="en-US" altLang="ja-JP" dirty="0"/>
              <a:t> view to display match</a:t>
            </a:r>
          </a:p>
          <a:p>
            <a:pPr>
              <a:buFont typeface="Helvetica" panose="020B0604020202020204" pitchFamily="34" charset="0"/>
              <a:buAutoNum type="arabicPeriod"/>
            </a:pPr>
            <a:r>
              <a:rPr lang="en-US" altLang="en-US" dirty="0">
                <a:solidFill>
                  <a:schemeClr val="bg2"/>
                </a:solidFill>
              </a:rPr>
              <a:t> If no match found: it should redirect to RP home page with message</a:t>
            </a:r>
          </a:p>
        </p:txBody>
      </p:sp>
    </p:spTree>
    <p:extLst>
      <p:ext uri="{BB962C8B-B14F-4D97-AF65-F5344CB8AC3E}">
        <p14:creationId xmlns:p14="http://schemas.microsoft.com/office/powerpoint/2010/main" val="2557156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en-US" dirty="0"/>
              <a:t>TDD for the Controller Action: Setup</a:t>
            </a:r>
          </a:p>
        </p:txBody>
      </p:sp>
      <p:sp>
        <p:nvSpPr>
          <p:cNvPr id="3" name="Content Placeholder 2"/>
          <p:cNvSpPr>
            <a:spLocks noGrp="1"/>
          </p:cNvSpPr>
          <p:nvPr>
            <p:ph idx="1"/>
          </p:nvPr>
        </p:nvSpPr>
        <p:spPr>
          <a:xfrm>
            <a:off x="228600" y="1371600"/>
            <a:ext cx="8915400" cy="4754563"/>
          </a:xfrm>
        </p:spPr>
        <p:txBody>
          <a:bodyPr/>
          <a:lstStyle/>
          <a:p>
            <a:r>
              <a:rPr lang="en-US" altLang="en-US" dirty="0"/>
              <a:t>Add a route to </a:t>
            </a:r>
            <a:r>
              <a:rPr lang="en-US" altLang="en-US" sz="2800" b="1" dirty="0" err="1">
                <a:solidFill>
                  <a:srgbClr val="0000FF"/>
                </a:solidFill>
                <a:latin typeface="Courier New" panose="02070309020205020404" pitchFamily="49" charset="0"/>
                <a:cs typeface="Courier New" panose="02070309020205020404" pitchFamily="49" charset="0"/>
              </a:rPr>
              <a:t>config</a:t>
            </a:r>
            <a:r>
              <a:rPr lang="en-US" altLang="en-US" sz="2800" b="1" dirty="0">
                <a:solidFill>
                  <a:srgbClr val="0000FF"/>
                </a:solidFill>
                <a:latin typeface="Courier New" panose="02070309020205020404" pitchFamily="49" charset="0"/>
                <a:cs typeface="Courier New" panose="02070309020205020404" pitchFamily="49" charset="0"/>
              </a:rPr>
              <a:t>/</a:t>
            </a:r>
            <a:r>
              <a:rPr lang="en-US" altLang="en-US" sz="2800" b="1" dirty="0" err="1">
                <a:solidFill>
                  <a:srgbClr val="0000FF"/>
                </a:solidFill>
                <a:latin typeface="Courier New" panose="02070309020205020404" pitchFamily="49" charset="0"/>
                <a:cs typeface="Courier New" panose="02070309020205020404" pitchFamily="49" charset="0"/>
              </a:rPr>
              <a:t>routes.rb</a:t>
            </a:r>
            <a:endParaRPr lang="en-US" altLang="en-US" b="1" dirty="0">
              <a:solidFill>
                <a:srgbClr val="0000FF"/>
              </a:solidFill>
              <a:latin typeface="Courier New" panose="02070309020205020404" pitchFamily="49" charset="0"/>
              <a:cs typeface="Courier New" panose="02070309020205020404" pitchFamily="49" charset="0"/>
            </a:endParaRPr>
          </a:p>
          <a:p>
            <a:pPr>
              <a:spcBef>
                <a:spcPct val="0"/>
              </a:spcBef>
              <a:buFontTx/>
              <a:buNone/>
            </a:pPr>
            <a:r>
              <a:rPr lang="en-US" altLang="en-US" sz="2400" i="1" dirty="0">
                <a:solidFill>
                  <a:schemeClr val="bg2"/>
                </a:solidFill>
                <a:latin typeface="Lucida Sans Typewriter" panose="020B0509030504030204" pitchFamily="49" charset="0"/>
              </a:rPr>
              <a:t># Route that posts 'Search </a:t>
            </a:r>
            <a:r>
              <a:rPr lang="en-US" altLang="en-US" sz="2400" i="1" dirty="0" err="1">
                <a:solidFill>
                  <a:schemeClr val="bg2"/>
                </a:solidFill>
                <a:latin typeface="Lucida Sans Typewriter" panose="020B0509030504030204" pitchFamily="49" charset="0"/>
              </a:rPr>
              <a:t>TMDb</a:t>
            </a:r>
            <a:r>
              <a:rPr lang="en-US" altLang="en-US" sz="2400" i="1" dirty="0">
                <a:solidFill>
                  <a:schemeClr val="bg2"/>
                </a:solidFill>
                <a:latin typeface="Lucida Sans Typewriter" panose="020B0509030504030204" pitchFamily="49" charset="0"/>
              </a:rPr>
              <a:t>' form</a:t>
            </a:r>
          </a:p>
          <a:p>
            <a:pPr>
              <a:spcBef>
                <a:spcPct val="0"/>
              </a:spcBef>
              <a:buFontTx/>
              <a:buNone/>
            </a:pPr>
            <a:r>
              <a:rPr lang="en-US" altLang="en-US" sz="2400" dirty="0">
                <a:solidFill>
                  <a:schemeClr val="accent2"/>
                </a:solidFill>
                <a:latin typeface="Lucida Sans Typewriter" panose="020B0509030504030204" pitchFamily="49" charset="0"/>
              </a:rPr>
              <a:t>post '/</a:t>
            </a:r>
            <a:r>
              <a:rPr lang="en-US" altLang="en-US" sz="2400" dirty="0">
                <a:solidFill>
                  <a:srgbClr val="FF0000"/>
                </a:solidFill>
                <a:latin typeface="Lucida Sans Typewriter" panose="020B0509030504030204" pitchFamily="49" charset="0"/>
              </a:rPr>
              <a:t>movies</a:t>
            </a:r>
            <a:r>
              <a:rPr lang="en-US" altLang="en-US" sz="2400" dirty="0">
                <a:solidFill>
                  <a:schemeClr val="accent2"/>
                </a:solidFill>
                <a:latin typeface="Lucida Sans Typewriter" panose="020B0509030504030204" pitchFamily="49" charset="0"/>
              </a:rPr>
              <a:t>/</a:t>
            </a:r>
            <a:r>
              <a:rPr lang="en-US" altLang="en-US" sz="2400" dirty="0" err="1">
                <a:solidFill>
                  <a:srgbClr val="008000"/>
                </a:solidFill>
                <a:latin typeface="Lucida Sans Typewriter" panose="020B0509030504030204" pitchFamily="49" charset="0"/>
              </a:rPr>
              <a:t>search_tmdb</a:t>
            </a:r>
            <a:r>
              <a:rPr lang="en-US" altLang="en-US" sz="2400" dirty="0">
                <a:solidFill>
                  <a:schemeClr val="accent2"/>
                </a:solidFill>
                <a:latin typeface="Lucida Sans Typewriter" panose="020B0509030504030204" pitchFamily="49" charset="0"/>
              </a:rPr>
              <a:t>'</a:t>
            </a:r>
          </a:p>
          <a:p>
            <a:pPr lvl="1"/>
            <a:r>
              <a:rPr lang="en-US" altLang="en-US" dirty="0"/>
              <a:t>Convention over configuration will map this to </a:t>
            </a:r>
            <a:r>
              <a:rPr lang="en-US" altLang="en-US" sz="2400" dirty="0" err="1">
                <a:solidFill>
                  <a:srgbClr val="FF0000"/>
                </a:solidFill>
                <a:latin typeface="Lucida Sans Typewriter" panose="020B0509030504030204" pitchFamily="49" charset="0"/>
              </a:rPr>
              <a:t>Movies</a:t>
            </a:r>
            <a:r>
              <a:rPr lang="en-US" altLang="en-US" sz="2400" dirty="0" err="1">
                <a:solidFill>
                  <a:schemeClr val="accent2"/>
                </a:solidFill>
                <a:latin typeface="Lucida Sans Typewriter" panose="020B0509030504030204" pitchFamily="49" charset="0"/>
              </a:rPr>
              <a:t>Controller#</a:t>
            </a:r>
            <a:r>
              <a:rPr lang="en-US" altLang="en-US" sz="2400" dirty="0" err="1">
                <a:solidFill>
                  <a:srgbClr val="008000"/>
                </a:solidFill>
                <a:latin typeface="Lucida Sans Typewriter" panose="020B0509030504030204" pitchFamily="49" charset="0"/>
              </a:rPr>
              <a:t>search_tmdb</a:t>
            </a:r>
            <a:endParaRPr lang="en-US" altLang="en-US" sz="2400" dirty="0">
              <a:solidFill>
                <a:srgbClr val="008000"/>
              </a:solidFill>
              <a:latin typeface="Lucida Sans Typewriter" panose="020B0509030504030204" pitchFamily="49" charset="0"/>
            </a:endParaRPr>
          </a:p>
          <a:p>
            <a:r>
              <a:rPr lang="en-US" altLang="en-US" dirty="0"/>
              <a:t>Create an empty view:</a:t>
            </a:r>
          </a:p>
          <a:p>
            <a:pPr>
              <a:buFontTx/>
              <a:buNone/>
            </a:pPr>
            <a:r>
              <a:rPr lang="en-US" altLang="en-US" sz="2600" b="1" dirty="0">
                <a:solidFill>
                  <a:srgbClr val="0000FF"/>
                </a:solidFill>
                <a:latin typeface="Courier New" panose="02070309020205020404" pitchFamily="49" charset="0"/>
                <a:cs typeface="Courier New" panose="02070309020205020404" pitchFamily="49" charset="0"/>
              </a:rPr>
              <a:t>touch app/views/movies/</a:t>
            </a:r>
            <a:r>
              <a:rPr lang="en-US" altLang="en-US" sz="2600" b="1" dirty="0" err="1">
                <a:solidFill>
                  <a:srgbClr val="0000FF"/>
                </a:solidFill>
                <a:latin typeface="Courier New" panose="02070309020205020404" pitchFamily="49" charset="0"/>
                <a:cs typeface="Courier New" panose="02070309020205020404" pitchFamily="49" charset="0"/>
              </a:rPr>
              <a:t>search_tmdb.html.haml</a:t>
            </a:r>
            <a:endParaRPr lang="en-US" altLang="en-US" sz="2600" b="1" dirty="0">
              <a:solidFill>
                <a:srgbClr val="0000FF"/>
              </a:solidFill>
              <a:latin typeface="Courier New" panose="02070309020205020404" pitchFamily="49" charset="0"/>
              <a:cs typeface="Courier New" panose="02070309020205020404" pitchFamily="49" charset="0"/>
            </a:endParaRPr>
          </a:p>
          <a:p>
            <a:r>
              <a:rPr lang="en-US" altLang="en-US" dirty="0"/>
              <a:t>Replace fake </a:t>
            </a:r>
            <a:r>
              <a:rPr lang="ja-JP" altLang="en-US" dirty="0"/>
              <a:t>“</a:t>
            </a:r>
            <a:r>
              <a:rPr lang="en-US" altLang="ja-JP" dirty="0"/>
              <a:t>hardwired</a:t>
            </a:r>
            <a:r>
              <a:rPr lang="ja-JP" altLang="en-US" dirty="0"/>
              <a:t>”</a:t>
            </a:r>
            <a:r>
              <a:rPr lang="en-US" altLang="ja-JP" dirty="0"/>
              <a:t> sad path method in </a:t>
            </a:r>
            <a:r>
              <a:rPr lang="en-US" altLang="ja-JP" sz="2800" b="1" dirty="0" err="1">
                <a:solidFill>
                  <a:srgbClr val="0000FF"/>
                </a:solidFill>
                <a:latin typeface="Courier New" panose="02070309020205020404" pitchFamily="49" charset="0"/>
                <a:cs typeface="Courier New" panose="02070309020205020404" pitchFamily="49" charset="0"/>
              </a:rPr>
              <a:t>movies_controller.rb</a:t>
            </a:r>
            <a:r>
              <a:rPr lang="en-US" altLang="ja-JP" sz="2800" b="1" dirty="0">
                <a:solidFill>
                  <a:srgbClr val="0000FF"/>
                </a:solidFill>
                <a:latin typeface="Courier New" panose="02070309020205020404" pitchFamily="49" charset="0"/>
                <a:cs typeface="Courier New" panose="02070309020205020404" pitchFamily="49" charset="0"/>
              </a:rPr>
              <a:t> </a:t>
            </a:r>
            <a:r>
              <a:rPr lang="en-US" altLang="ja-JP" dirty="0"/>
              <a:t> with empty method:</a:t>
            </a:r>
            <a:endParaRPr lang="en-US" altLang="ja-JP" sz="2800" dirty="0"/>
          </a:p>
          <a:p>
            <a:pPr lvl="1">
              <a:buFontTx/>
              <a:buNone/>
            </a:pPr>
            <a:r>
              <a:rPr lang="en-US" altLang="en-US" sz="2400" dirty="0" err="1">
                <a:solidFill>
                  <a:schemeClr val="accent2"/>
                </a:solidFill>
                <a:latin typeface="Lucida Sans Typewriter" panose="020B0509030504030204" pitchFamily="49" charset="0"/>
              </a:rPr>
              <a:t>def</a:t>
            </a:r>
            <a:r>
              <a:rPr lang="en-US" altLang="en-US" sz="2400" dirty="0">
                <a:solidFill>
                  <a:schemeClr val="accent2"/>
                </a:solidFill>
                <a:latin typeface="Lucida Sans Typewriter" panose="020B0509030504030204" pitchFamily="49" charset="0"/>
              </a:rPr>
              <a:t> </a:t>
            </a:r>
            <a:r>
              <a:rPr lang="en-US" altLang="en-US" sz="2400" dirty="0" err="1">
                <a:solidFill>
                  <a:schemeClr val="accent2"/>
                </a:solidFill>
                <a:latin typeface="Lucida Sans Typewriter" panose="020B0509030504030204" pitchFamily="49" charset="0"/>
              </a:rPr>
              <a:t>search_tmdb</a:t>
            </a:r>
            <a:endParaRPr lang="en-US" altLang="en-US" sz="2400" dirty="0">
              <a:solidFill>
                <a:schemeClr val="accent2"/>
              </a:solidFill>
              <a:latin typeface="Lucida Sans Typewriter" panose="020B0509030504030204" pitchFamily="49" charset="0"/>
            </a:endParaRPr>
          </a:p>
          <a:p>
            <a:pPr lvl="1">
              <a:buFontTx/>
              <a:buNone/>
            </a:pPr>
            <a:r>
              <a:rPr lang="en-US" altLang="en-US" sz="2400" dirty="0">
                <a:solidFill>
                  <a:schemeClr val="accent2"/>
                </a:solidFill>
                <a:latin typeface="Lucida Sans Typewriter" panose="020B0509030504030204" pitchFamily="49" charset="0"/>
              </a:rPr>
              <a:t>end</a:t>
            </a:r>
          </a:p>
          <a:p>
            <a:pPr lvl="1">
              <a:buFontTx/>
              <a:buNone/>
            </a:pPr>
            <a:endParaRPr lang="en-US" altLang="en-US" sz="2400" dirty="0">
              <a:solidFill>
                <a:schemeClr val="accent2"/>
              </a:solidFill>
              <a:latin typeface="Lucida Sans Typewriter" panose="020B0509030504030204" pitchFamily="49" charset="0"/>
            </a:endParaRPr>
          </a:p>
        </p:txBody>
      </p:sp>
      <p:pic>
        <p:nvPicPr>
          <p:cNvPr id="4" name="Picture 3" descr="co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600200"/>
            <a:ext cx="1295400" cy="1036638"/>
          </a:xfrm>
          <a:prstGeom prst="rect">
            <a:avLst/>
          </a:prstGeom>
          <a:solidFill>
            <a:srgbClr val="CECEEF"/>
          </a:solidFill>
          <a:ln>
            <a:noFill/>
          </a:ln>
          <a:effectLst>
            <a:outerShdw blurRad="50800" dist="38100" dir="2700000" rotWithShape="0">
              <a:srgbClr val="808080">
                <a:alpha val="42999"/>
              </a:srgbClr>
            </a:outerShdw>
          </a:effectLst>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63288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US" altLang="en-US" i="1" dirty="0"/>
              <a:t>What </a:t>
            </a:r>
            <a:r>
              <a:rPr lang="en-US" altLang="en-US" dirty="0"/>
              <a:t>Model Method?</a:t>
            </a:r>
          </a:p>
        </p:txBody>
      </p:sp>
      <p:sp>
        <p:nvSpPr>
          <p:cNvPr id="3" name="Content Placeholder 2"/>
          <p:cNvSpPr>
            <a:spLocks noGrp="1"/>
          </p:cNvSpPr>
          <p:nvPr>
            <p:ph idx="1"/>
          </p:nvPr>
        </p:nvSpPr>
        <p:spPr/>
        <p:txBody>
          <a:bodyPr/>
          <a:lstStyle/>
          <a:p>
            <a:r>
              <a:rPr lang="en-US" altLang="en-US" sz="2800" dirty="0"/>
              <a:t>Calling </a:t>
            </a:r>
            <a:r>
              <a:rPr lang="en-US" altLang="en-US" sz="2800" dirty="0" err="1"/>
              <a:t>TMDb</a:t>
            </a:r>
            <a:r>
              <a:rPr lang="en-US" altLang="en-US" sz="2800" dirty="0"/>
              <a:t> is responsibility of the model... but no model method exists to do this yet!</a:t>
            </a:r>
          </a:p>
          <a:p>
            <a:r>
              <a:rPr lang="en-US" altLang="en-US" sz="2800" dirty="0"/>
              <a:t>No problem...we’</a:t>
            </a:r>
            <a:r>
              <a:rPr lang="en-US" altLang="ja-JP" sz="2800" dirty="0"/>
              <a:t>ll use a </a:t>
            </a:r>
            <a:r>
              <a:rPr lang="en-US" altLang="ja-JP" sz="2800" b="1" i="1" dirty="0"/>
              <a:t>seam</a:t>
            </a:r>
            <a:r>
              <a:rPr lang="en-US" altLang="ja-JP" sz="2800" dirty="0"/>
              <a:t> to test the </a:t>
            </a:r>
            <a:r>
              <a:rPr lang="en-US" altLang="ja-JP" sz="2800" i="1" dirty="0"/>
              <a:t>code we wish we had (</a:t>
            </a:r>
            <a:r>
              <a:rPr lang="ja-JP" altLang="en-US" sz="2800" i="1" dirty="0"/>
              <a:t>“</a:t>
            </a:r>
            <a:r>
              <a:rPr lang="en-US" altLang="ja-JP" sz="2800" i="1" dirty="0">
                <a:solidFill>
                  <a:srgbClr val="FF0000"/>
                </a:solidFill>
              </a:rPr>
              <a:t>CWWWH</a:t>
            </a:r>
            <a:r>
              <a:rPr lang="ja-JP" altLang="en-US" sz="2800" i="1" dirty="0"/>
              <a:t>”</a:t>
            </a:r>
            <a:r>
              <a:rPr lang="en-US" altLang="ja-JP" sz="2800" i="1" dirty="0"/>
              <a:t>), </a:t>
            </a:r>
            <a:r>
              <a:rPr lang="en-US" altLang="ja-JP" sz="2400" dirty="0" err="1">
                <a:solidFill>
                  <a:schemeClr val="accent2"/>
                </a:solidFill>
                <a:latin typeface="Lucida Sans Typewriter" panose="020B0509030504030204" pitchFamily="49" charset="0"/>
              </a:rPr>
              <a:t>Movie.find_in_tmdb</a:t>
            </a:r>
            <a:endParaRPr lang="en-US" altLang="ja-JP" sz="2800" i="1" dirty="0">
              <a:solidFill>
                <a:schemeClr val="accent2"/>
              </a:solidFill>
              <a:latin typeface="Lucida Sans Typewriter" panose="020B0509030504030204" pitchFamily="49" charset="0"/>
            </a:endParaRPr>
          </a:p>
          <a:p>
            <a:r>
              <a:rPr lang="en-US" altLang="en-US" sz="2800" dirty="0"/>
              <a:t>Game plan: </a:t>
            </a:r>
          </a:p>
          <a:p>
            <a:pPr lvl="1"/>
            <a:r>
              <a:rPr lang="en-US" altLang="en-US" sz="2400" dirty="0"/>
              <a:t>Simulate </a:t>
            </a:r>
            <a:r>
              <a:rPr lang="en-US" altLang="en-US" sz="2400" dirty="0" err="1"/>
              <a:t>POSTing</a:t>
            </a:r>
            <a:r>
              <a:rPr lang="en-US" altLang="en-US" sz="2400" dirty="0"/>
              <a:t> search form to controller action.</a:t>
            </a:r>
          </a:p>
          <a:p>
            <a:pPr lvl="1"/>
            <a:r>
              <a:rPr lang="en-US" altLang="en-US" sz="2400" dirty="0"/>
              <a:t>Check that controller action </a:t>
            </a:r>
            <a:r>
              <a:rPr lang="en-US" altLang="en-US" sz="2400" i="1" dirty="0"/>
              <a:t>tries to call </a:t>
            </a:r>
            <a:r>
              <a:rPr lang="en-US" altLang="en-US" sz="2400" dirty="0"/>
              <a:t> </a:t>
            </a:r>
            <a:r>
              <a:rPr lang="en-US" altLang="en-US" sz="2000" dirty="0" err="1">
                <a:solidFill>
                  <a:schemeClr val="accent2"/>
                </a:solidFill>
                <a:latin typeface="Lucida Sans Typewriter" panose="020B0509030504030204" pitchFamily="49" charset="0"/>
              </a:rPr>
              <a:t>Movie.find_in_tmdb</a:t>
            </a:r>
            <a:r>
              <a:rPr lang="en-US" altLang="en-US" sz="2000" dirty="0">
                <a:solidFill>
                  <a:schemeClr val="accent2"/>
                </a:solidFill>
                <a:latin typeface="Lucida Sans Typewriter" panose="020B0509030504030204" pitchFamily="49" charset="0"/>
              </a:rPr>
              <a:t> </a:t>
            </a:r>
            <a:r>
              <a:rPr lang="en-US" altLang="en-US" sz="2400" dirty="0"/>
              <a:t>with data from submitted form</a:t>
            </a:r>
          </a:p>
          <a:p>
            <a:pPr lvl="1"/>
            <a:r>
              <a:rPr lang="en-US" altLang="en-US" sz="2400" dirty="0"/>
              <a:t>The test will fail (</a:t>
            </a:r>
            <a:r>
              <a:rPr lang="en-US" altLang="en-US" sz="2400" dirty="0">
                <a:solidFill>
                  <a:srgbClr val="FF0000"/>
                </a:solidFill>
              </a:rPr>
              <a:t>red</a:t>
            </a:r>
            <a:r>
              <a:rPr lang="en-US" altLang="en-US" sz="2400" dirty="0"/>
              <a:t>), because the (empty) controller method </a:t>
            </a:r>
            <a:r>
              <a:rPr lang="en-US" altLang="en-US" sz="2400" i="1" dirty="0"/>
              <a:t>doesn’</a:t>
            </a:r>
            <a:r>
              <a:rPr lang="en-US" altLang="ja-JP" sz="2400" i="1" dirty="0"/>
              <a:t>t </a:t>
            </a:r>
            <a:r>
              <a:rPr lang="en-US" altLang="ja-JP" sz="2400" dirty="0"/>
              <a:t>call </a:t>
            </a:r>
            <a:r>
              <a:rPr lang="en-US" altLang="ja-JP" sz="2400" dirty="0" err="1"/>
              <a:t>find_in_tmdb</a:t>
            </a:r>
            <a:endParaRPr lang="en-US" altLang="ja-JP" sz="2400" dirty="0"/>
          </a:p>
          <a:p>
            <a:pPr lvl="1"/>
            <a:r>
              <a:rPr lang="en-US" altLang="en-US" sz="2400" dirty="0"/>
              <a:t>Fix controller action to make </a:t>
            </a:r>
            <a:r>
              <a:rPr lang="en-US" altLang="en-US" sz="2400" dirty="0">
                <a:solidFill>
                  <a:srgbClr val="008000"/>
                </a:solidFill>
              </a:rPr>
              <a:t>green</a:t>
            </a:r>
            <a:endParaRPr lang="en-US" altLang="en-US" sz="2400" dirty="0"/>
          </a:p>
          <a:p>
            <a:endParaRPr lang="en-US" altLang="en-US" sz="2800" dirty="0"/>
          </a:p>
        </p:txBody>
      </p:sp>
      <p:sp>
        <p:nvSpPr>
          <p:cNvPr id="4" name="Rectangle 3"/>
          <p:cNvSpPr/>
          <p:nvPr/>
        </p:nvSpPr>
        <p:spPr>
          <a:xfrm>
            <a:off x="6042025" y="6172200"/>
            <a:ext cx="3101975" cy="400050"/>
          </a:xfrm>
          <a:prstGeom prst="rect">
            <a:avLst/>
          </a:prstGeom>
          <a:solidFill>
            <a:schemeClr val="bg1">
              <a:lumMod val="85000"/>
            </a:schemeClr>
          </a:solidFill>
        </p:spPr>
        <p:txBody>
          <a:bodyPr wrap="none">
            <a:spAutoFit/>
          </a:bodyPr>
          <a:lstStyle/>
          <a:p>
            <a:pPr>
              <a:defRPr/>
            </a:pPr>
            <a:r>
              <a:rPr lang="en-US" sz="2000" dirty="0">
                <a:latin typeface="Arial Narrow" charset="0"/>
                <a:ea typeface="ＭＳ Ｐゴシック" charset="0"/>
                <a:cs typeface="Arial Narrow" charset="0"/>
                <a:hlinkClick r:id="rId3"/>
              </a:rPr>
              <a:t>http://pastebin.com/zKnwphQZ</a:t>
            </a:r>
            <a:endParaRPr lang="en-US" sz="2000" i="1" dirty="0">
              <a:latin typeface="Arial Narrow" charset="0"/>
              <a:ea typeface="ＭＳ Ｐゴシック" charset="0"/>
              <a:cs typeface="Arial Narrow" charset="0"/>
            </a:endParaRPr>
          </a:p>
        </p:txBody>
      </p:sp>
    </p:spTree>
    <p:extLst>
      <p:ext uri="{BB962C8B-B14F-4D97-AF65-F5344CB8AC3E}">
        <p14:creationId xmlns:p14="http://schemas.microsoft.com/office/powerpoint/2010/main" val="539477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altLang="en-US"/>
              <a:t>Seams</a:t>
            </a:r>
          </a:p>
        </p:txBody>
      </p:sp>
      <p:sp>
        <p:nvSpPr>
          <p:cNvPr id="3" name="Content Placeholder 2"/>
          <p:cNvSpPr>
            <a:spLocks noGrp="1"/>
          </p:cNvSpPr>
          <p:nvPr>
            <p:ph idx="1"/>
          </p:nvPr>
        </p:nvSpPr>
        <p:spPr/>
        <p:txBody>
          <a:bodyPr/>
          <a:lstStyle/>
          <a:p>
            <a:r>
              <a:rPr lang="en-US" altLang="en-US" sz="2800" dirty="0"/>
              <a:t>A place where you can change app’s</a:t>
            </a:r>
            <a:r>
              <a:rPr lang="en-US" altLang="ja-JP" sz="2800" dirty="0"/>
              <a:t> </a:t>
            </a:r>
            <a:r>
              <a:rPr lang="en-US" altLang="ja-JP" sz="2800" i="1" dirty="0"/>
              <a:t>behavior</a:t>
            </a:r>
            <a:r>
              <a:rPr lang="en-US" altLang="ja-JP" sz="2800" dirty="0"/>
              <a:t> without changing </a:t>
            </a:r>
            <a:r>
              <a:rPr lang="en-US" altLang="ja-JP" sz="2800" i="1" dirty="0"/>
              <a:t>source code</a:t>
            </a:r>
            <a:r>
              <a:rPr lang="en-US" altLang="ja-JP" sz="2800" dirty="0"/>
              <a:t>.</a:t>
            </a:r>
            <a:br>
              <a:rPr lang="en-US" altLang="ja-JP" sz="3600" dirty="0">
                <a:solidFill>
                  <a:srgbClr val="7F7F7F"/>
                </a:solidFill>
              </a:rPr>
            </a:br>
            <a:r>
              <a:rPr lang="en-US" altLang="ja-JP" sz="2400" dirty="0">
                <a:solidFill>
                  <a:srgbClr val="7F7F7F"/>
                </a:solidFill>
              </a:rPr>
              <a:t>(Michael Feathers, </a:t>
            </a:r>
            <a:r>
              <a:rPr lang="en-US" altLang="ja-JP" sz="2400" i="1" dirty="0">
                <a:solidFill>
                  <a:srgbClr val="7F7F7F"/>
                </a:solidFill>
              </a:rPr>
              <a:t>Working Effectively With Legacy Code</a:t>
            </a:r>
            <a:r>
              <a:rPr lang="en-US" altLang="ja-JP" sz="2400" dirty="0">
                <a:solidFill>
                  <a:srgbClr val="7F7F7F"/>
                </a:solidFill>
              </a:rPr>
              <a:t>)</a:t>
            </a:r>
            <a:endParaRPr lang="en-US" altLang="ja-JP" sz="1800" dirty="0">
              <a:solidFill>
                <a:srgbClr val="7F7F7F"/>
              </a:solidFill>
            </a:endParaRPr>
          </a:p>
          <a:p>
            <a:r>
              <a:rPr lang="en-US" altLang="en-US" sz="2800" dirty="0"/>
              <a:t>Useful for testing: </a:t>
            </a:r>
            <a:r>
              <a:rPr lang="en-US" altLang="en-US" sz="2800" i="1" dirty="0"/>
              <a:t>isolate </a:t>
            </a:r>
            <a:r>
              <a:rPr lang="en-US" altLang="en-US" sz="2800" dirty="0"/>
              <a:t>behavior of some code from that of other code it depends on.</a:t>
            </a:r>
          </a:p>
          <a:p>
            <a:r>
              <a:rPr lang="en-US" altLang="en-US" sz="2400" dirty="0" err="1">
                <a:solidFill>
                  <a:schemeClr val="accent2"/>
                </a:solidFill>
                <a:latin typeface="Lucida Sans Typewriter" panose="020B0509030504030204" pitchFamily="49" charset="0"/>
              </a:rPr>
              <a:t>should_receive</a:t>
            </a:r>
            <a:r>
              <a:rPr lang="en-US" altLang="en-US" sz="2400" dirty="0">
                <a:solidFill>
                  <a:schemeClr val="accent2"/>
                </a:solidFill>
                <a:latin typeface="Lucida Sans Typewriter" panose="020B0509030504030204" pitchFamily="49" charset="0"/>
              </a:rPr>
              <a:t> </a:t>
            </a:r>
            <a:r>
              <a:rPr lang="en-US" altLang="en-US" sz="2800" dirty="0"/>
              <a:t>uses Ruby’</a:t>
            </a:r>
            <a:r>
              <a:rPr lang="en-US" altLang="ja-JP" sz="2800" dirty="0"/>
              <a:t>s open classes to create a seam for isolating controller action from behavior of (possibly buggy or missing)</a:t>
            </a:r>
            <a:endParaRPr lang="en-US" altLang="ja-JP" sz="2400" dirty="0">
              <a:solidFill>
                <a:schemeClr val="accent2"/>
              </a:solidFill>
              <a:latin typeface="Lucida Sans Typewriter" panose="020B0509030504030204" pitchFamily="49" charset="0"/>
            </a:endParaRPr>
          </a:p>
        </p:txBody>
      </p:sp>
    </p:spTree>
    <p:extLst>
      <p:ext uri="{BB962C8B-B14F-4D97-AF65-F5344CB8AC3E}">
        <p14:creationId xmlns:p14="http://schemas.microsoft.com/office/powerpoint/2010/main" val="1922059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US" altLang="en-US" dirty="0"/>
              <a:t>How to Make This Spec Green?</a:t>
            </a:r>
          </a:p>
        </p:txBody>
      </p:sp>
      <p:sp>
        <p:nvSpPr>
          <p:cNvPr id="72706" name="Content Placeholder 2"/>
          <p:cNvSpPr>
            <a:spLocks noGrp="1"/>
          </p:cNvSpPr>
          <p:nvPr>
            <p:ph idx="1"/>
          </p:nvPr>
        </p:nvSpPr>
        <p:spPr/>
        <p:txBody>
          <a:bodyPr/>
          <a:lstStyle/>
          <a:p>
            <a:r>
              <a:rPr lang="en-US" altLang="en-US" dirty="0"/>
              <a:t>Expectation says controller action should call </a:t>
            </a:r>
            <a:r>
              <a:rPr lang="en-US" altLang="en-US" sz="2800" dirty="0" err="1">
                <a:solidFill>
                  <a:schemeClr val="accent2"/>
                </a:solidFill>
                <a:latin typeface="Lucida Sans Typewriter" panose="020B0509030504030204" pitchFamily="49" charset="0"/>
              </a:rPr>
              <a:t>Movie.find_in_tmdb</a:t>
            </a:r>
            <a:endParaRPr lang="en-US" altLang="en-US" dirty="0">
              <a:solidFill>
                <a:schemeClr val="accent2"/>
              </a:solidFill>
              <a:latin typeface="Lucida Sans Typewriter" panose="020B0509030504030204" pitchFamily="49" charset="0"/>
            </a:endParaRPr>
          </a:p>
          <a:p>
            <a:r>
              <a:rPr lang="en-US" altLang="en-US" dirty="0"/>
              <a:t>So, let’</a:t>
            </a:r>
            <a:r>
              <a:rPr lang="en-US" altLang="ja-JP" dirty="0"/>
              <a:t>s call it!</a:t>
            </a:r>
            <a:endParaRPr lang="en-US" altLang="en-US" dirty="0"/>
          </a:p>
          <a:p>
            <a:endParaRPr lang="en-US" altLang="en-US" dirty="0"/>
          </a:p>
        </p:txBody>
      </p:sp>
      <p:sp>
        <p:nvSpPr>
          <p:cNvPr id="4" name="Rectangle 3"/>
          <p:cNvSpPr/>
          <p:nvPr/>
        </p:nvSpPr>
        <p:spPr>
          <a:xfrm>
            <a:off x="6042025" y="2971800"/>
            <a:ext cx="3101975" cy="400050"/>
          </a:xfrm>
          <a:prstGeom prst="rect">
            <a:avLst/>
          </a:prstGeom>
          <a:solidFill>
            <a:schemeClr val="bg1">
              <a:lumMod val="85000"/>
            </a:schemeClr>
          </a:solidFill>
        </p:spPr>
        <p:txBody>
          <a:bodyPr wrap="none">
            <a:spAutoFit/>
          </a:bodyPr>
          <a:lstStyle/>
          <a:p>
            <a:pPr>
              <a:defRPr/>
            </a:pPr>
            <a:r>
              <a:rPr lang="en-US" sz="2000" dirty="0">
                <a:latin typeface="Arial Narrow" charset="0"/>
                <a:ea typeface="ＭＳ Ｐゴシック" charset="0"/>
                <a:cs typeface="Arial Narrow" charset="0"/>
                <a:hlinkClick r:id="rId2"/>
              </a:rPr>
              <a:t>http://pastebin.com/DxzFURiu</a:t>
            </a:r>
            <a:endParaRPr lang="en-US" sz="2000" i="1" dirty="0">
              <a:latin typeface="Arial Narrow" charset="0"/>
              <a:ea typeface="ＭＳ Ｐゴシック" charset="0"/>
              <a:cs typeface="Arial Narrow" charset="0"/>
            </a:endParaRPr>
          </a:p>
        </p:txBody>
      </p:sp>
    </p:spTree>
    <p:extLst>
      <p:ext uri="{BB962C8B-B14F-4D97-AF65-F5344CB8AC3E}">
        <p14:creationId xmlns:p14="http://schemas.microsoft.com/office/powerpoint/2010/main" val="203933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Box 3"/>
          <p:cNvSpPr txBox="1">
            <a:spLocks noChangeArrowheads="1"/>
          </p:cNvSpPr>
          <p:nvPr/>
        </p:nvSpPr>
        <p:spPr bwMode="auto">
          <a:xfrm>
            <a:off x="1371600" y="3240088"/>
            <a:ext cx="75438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ln>
                  <a:solidFill>
                    <a:srgbClr val="000000"/>
                  </a:solidFill>
                </a:ln>
                <a:solidFill>
                  <a:srgbClr val="CCFF66"/>
                </a:solidFill>
                <a:latin typeface="Helvetica" panose="020B0604020202020204" pitchFamily="34" charset="0"/>
              </a:rPr>
              <a:t>It would override the real method, even if it did exist</a:t>
            </a:r>
          </a:p>
        </p:txBody>
      </p:sp>
      <p:sp>
        <p:nvSpPr>
          <p:cNvPr id="66562" name="TextBox 4"/>
          <p:cNvSpPr txBox="1">
            <a:spLocks noChangeArrowheads="1"/>
          </p:cNvSpPr>
          <p:nvPr/>
        </p:nvSpPr>
        <p:spPr bwMode="auto">
          <a:xfrm>
            <a:off x="1371600" y="4200525"/>
            <a:ext cx="67056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90061A"/>
                </a:solidFill>
                <a:latin typeface="Helvetica" panose="020B0604020202020204" pitchFamily="34" charset="0"/>
              </a:rPr>
              <a:t>It can be issued either before or after the code that should make the call</a:t>
            </a:r>
            <a:endParaRPr lang="en-US" altLang="en-US" sz="3200" dirty="0">
              <a:solidFill>
                <a:srgbClr val="90061A"/>
              </a:solidFill>
              <a:latin typeface="Helvetica" panose="020B0604020202020204" pitchFamily="34" charset="0"/>
            </a:endParaRPr>
          </a:p>
        </p:txBody>
      </p:sp>
      <p:sp>
        <p:nvSpPr>
          <p:cNvPr id="66563" name="TextBox 5"/>
          <p:cNvSpPr txBox="1">
            <a:spLocks noChangeArrowheads="1"/>
          </p:cNvSpPr>
          <p:nvPr/>
        </p:nvSpPr>
        <p:spPr bwMode="auto">
          <a:xfrm>
            <a:off x="1371600" y="5068888"/>
            <a:ext cx="67056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0099B0"/>
                </a:solidFill>
                <a:latin typeface="Helvetica" panose="020B0604020202020204" pitchFamily="34" charset="0"/>
              </a:rPr>
              <a:t>It exploits Ruby’</a:t>
            </a:r>
            <a:r>
              <a:rPr lang="en-US" altLang="ja-JP" sz="2800" dirty="0">
                <a:solidFill>
                  <a:srgbClr val="0099B0"/>
                </a:solidFill>
                <a:latin typeface="Helvetica" panose="020B0604020202020204" pitchFamily="34" charset="0"/>
              </a:rPr>
              <a:t>s open classes and </a:t>
            </a:r>
            <a:r>
              <a:rPr lang="en-US" altLang="ja-JP" sz="2800" dirty="0" err="1">
                <a:solidFill>
                  <a:srgbClr val="0099B0"/>
                </a:solidFill>
                <a:latin typeface="Helvetica" panose="020B0604020202020204" pitchFamily="34" charset="0"/>
              </a:rPr>
              <a:t>metaprogramming</a:t>
            </a:r>
            <a:r>
              <a:rPr lang="en-US" altLang="ja-JP" sz="2800" dirty="0">
                <a:solidFill>
                  <a:srgbClr val="0099B0"/>
                </a:solidFill>
                <a:latin typeface="Helvetica" panose="020B0604020202020204" pitchFamily="34" charset="0"/>
              </a:rPr>
              <a:t> to create a seam</a:t>
            </a:r>
            <a:endParaRPr lang="en-US" altLang="en-US" sz="2800" dirty="0">
              <a:solidFill>
                <a:srgbClr val="0099B0"/>
              </a:solidFill>
              <a:latin typeface="Helvetica" panose="020B0604020202020204" pitchFamily="34" charset="0"/>
            </a:endParaRPr>
          </a:p>
        </p:txBody>
      </p:sp>
      <p:grpSp>
        <p:nvGrpSpPr>
          <p:cNvPr id="66564" name="Group 10"/>
          <p:cNvGrpSpPr>
            <a:grpSpLocks/>
          </p:cNvGrpSpPr>
          <p:nvPr/>
        </p:nvGrpSpPr>
        <p:grpSpPr bwMode="auto">
          <a:xfrm>
            <a:off x="960438" y="2286000"/>
            <a:ext cx="7116762" cy="954088"/>
            <a:chOff x="960651" y="1714695"/>
            <a:chExt cx="7116549" cy="714121"/>
          </a:xfrm>
        </p:grpSpPr>
        <p:sp>
          <p:nvSpPr>
            <p:cNvPr id="66570" name="TextBox 2"/>
            <p:cNvSpPr txBox="1">
              <a:spLocks noChangeArrowheads="1"/>
            </p:cNvSpPr>
            <p:nvPr/>
          </p:nvSpPr>
          <p:spPr bwMode="auto">
            <a:xfrm>
              <a:off x="1371600" y="1714695"/>
              <a:ext cx="6705600" cy="714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FF4B21"/>
                  </a:solidFill>
                  <a:latin typeface="Helvetica" panose="020B0604020202020204" pitchFamily="34" charset="0"/>
                </a:rPr>
                <a:t>It provides a stand-in for a real method that doesn’</a:t>
              </a:r>
              <a:r>
                <a:rPr lang="en-US" altLang="ja-JP" sz="2800" dirty="0">
                  <a:solidFill>
                    <a:srgbClr val="FF4B21"/>
                  </a:solidFill>
                  <a:latin typeface="Helvetica" panose="020B0604020202020204" pitchFamily="34" charset="0"/>
                </a:rPr>
                <a:t>t exist yet</a:t>
              </a:r>
              <a:endParaRPr lang="en-US" altLang="en-US" sz="2800" dirty="0">
                <a:solidFill>
                  <a:srgbClr val="FF4B21"/>
                </a:solidFill>
                <a:latin typeface="Helvetica" panose="020B0604020202020204" pitchFamily="34" charset="0"/>
              </a:endParaRPr>
            </a:p>
          </p:txBody>
        </p:sp>
        <p:sp>
          <p:nvSpPr>
            <p:cNvPr id="66571" name="Rectangle 6"/>
            <p:cNvSpPr>
              <a:spLocks noChangeArrowheads="1"/>
            </p:cNvSpPr>
            <p:nvPr/>
          </p:nvSpPr>
          <p:spPr bwMode="auto">
            <a:xfrm>
              <a:off x="960651" y="1809750"/>
              <a:ext cx="595017" cy="438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latin typeface="Helvetica" panose="020B0604020202020204" pitchFamily="34" charset="0"/>
                  <a:ea typeface="MS Gothic" panose="020B0609070205080204" pitchFamily="49" charset="-128"/>
                </a:rPr>
                <a:t>☐</a:t>
              </a:r>
              <a:endParaRPr lang="en-US" altLang="en-US" sz="3200">
                <a:latin typeface="Helvetica" panose="020B0604020202020204" pitchFamily="34" charset="0"/>
              </a:endParaRPr>
            </a:p>
          </p:txBody>
        </p:sp>
      </p:grpSp>
      <p:sp>
        <p:nvSpPr>
          <p:cNvPr id="66565" name="Rectangle 7"/>
          <p:cNvSpPr>
            <a:spLocks noChangeArrowheads="1"/>
          </p:cNvSpPr>
          <p:nvPr/>
        </p:nvSpPr>
        <p:spPr bwMode="auto">
          <a:xfrm>
            <a:off x="960438" y="33432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66566" name="Rectangle 8"/>
          <p:cNvSpPr>
            <a:spLocks noChangeArrowheads="1"/>
          </p:cNvSpPr>
          <p:nvPr/>
        </p:nvSpPr>
        <p:spPr bwMode="auto">
          <a:xfrm>
            <a:off x="960438" y="42576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66567" name="Rectangle 9"/>
          <p:cNvSpPr>
            <a:spLocks noChangeArrowheads="1"/>
          </p:cNvSpPr>
          <p:nvPr/>
        </p:nvSpPr>
        <p:spPr bwMode="auto">
          <a:xfrm>
            <a:off x="947738" y="5156200"/>
            <a:ext cx="415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66568" name="Slide Number Placeholder 11"/>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ECB44F9-5778-4B58-94D7-2F2EE7576F62}" type="slidenum">
              <a:rPr lang="en-US" altLang="en-US" sz="1400">
                <a:latin typeface="Helvetica" panose="020B0604020202020204" pitchFamily="34" charset="0"/>
              </a:rPr>
              <a:pPr eaLnBrk="1" hangingPunct="1"/>
              <a:t>19</a:t>
            </a:fld>
            <a:endParaRPr lang="en-US" altLang="en-US" sz="1400">
              <a:latin typeface="Helvetica" panose="020B0604020202020204" pitchFamily="34" charset="0"/>
            </a:endParaRPr>
          </a:p>
        </p:txBody>
      </p:sp>
      <p:sp>
        <p:nvSpPr>
          <p:cNvPr id="66569" name="TextBox 12"/>
          <p:cNvSpPr txBox="1">
            <a:spLocks noChangeArrowheads="1"/>
          </p:cNvSpPr>
          <p:nvPr/>
        </p:nvSpPr>
        <p:spPr bwMode="auto">
          <a:xfrm>
            <a:off x="685800" y="304800"/>
            <a:ext cx="7467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a:latin typeface="Helvetica" panose="020B0604020202020204" pitchFamily="34" charset="0"/>
              </a:rPr>
              <a:t>Which is FALSE about </a:t>
            </a:r>
            <a:r>
              <a:rPr lang="en-US" altLang="en-US" sz="2800">
                <a:solidFill>
                  <a:srgbClr val="333399"/>
                </a:solidFill>
                <a:latin typeface="Lucida Sans Typewriter" panose="020B0509030504030204" pitchFamily="49" charset="0"/>
              </a:rPr>
              <a:t>should_receive</a:t>
            </a:r>
            <a:r>
              <a:rPr lang="en-US" altLang="en-US" sz="2800">
                <a:latin typeface="Helvetica" panose="020B0604020202020204" pitchFamily="34" charset="0"/>
              </a:rPr>
              <a:t>?</a:t>
            </a:r>
          </a:p>
        </p:txBody>
      </p:sp>
    </p:spTree>
    <p:extLst>
      <p:ext uri="{BB962C8B-B14F-4D97-AF65-F5344CB8AC3E}">
        <p14:creationId xmlns:p14="http://schemas.microsoft.com/office/powerpoint/2010/main" val="2669303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Box 3"/>
          <p:cNvSpPr txBox="1">
            <a:spLocks noChangeArrowheads="1"/>
          </p:cNvSpPr>
          <p:nvPr/>
        </p:nvSpPr>
        <p:spPr bwMode="auto">
          <a:xfrm>
            <a:off x="1371600" y="3124200"/>
            <a:ext cx="76962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ln>
                  <a:solidFill>
                    <a:srgbClr val="000000"/>
                  </a:solidFill>
                </a:ln>
                <a:solidFill>
                  <a:srgbClr val="CCFF66"/>
                </a:solidFill>
                <a:latin typeface="Helvetica" panose="020B0604020202020204" pitchFamily="34" charset="0"/>
              </a:rPr>
              <a:t>Ensure the API to the real </a:t>
            </a:r>
            <a:r>
              <a:rPr lang="en-US" altLang="en-US" dirty="0" err="1">
                <a:solidFill>
                  <a:srgbClr val="7030A0"/>
                </a:solidFill>
                <a:latin typeface="Lucida Sans Typewriter" panose="020B0509030504030204" pitchFamily="49" charset="0"/>
              </a:rPr>
              <a:t>find_in_tmdb</a:t>
            </a:r>
            <a:r>
              <a:rPr lang="en-US" altLang="en-US" sz="2800" dirty="0">
                <a:solidFill>
                  <a:srgbClr val="7030A0"/>
                </a:solidFill>
                <a:latin typeface="Helvetica" panose="020B0604020202020204" pitchFamily="34" charset="0"/>
              </a:rPr>
              <a:t> </a:t>
            </a:r>
            <a:r>
              <a:rPr lang="en-US" altLang="en-US" sz="2800" dirty="0">
                <a:ln>
                  <a:solidFill>
                    <a:srgbClr val="000000"/>
                  </a:solidFill>
                </a:ln>
                <a:solidFill>
                  <a:srgbClr val="CCFF66"/>
                </a:solidFill>
                <a:latin typeface="Helvetica" panose="020B0604020202020204" pitchFamily="34" charset="0"/>
              </a:rPr>
              <a:t>matches the fake one used by </a:t>
            </a:r>
            <a:r>
              <a:rPr lang="en-US" altLang="en-US" dirty="0" err="1">
                <a:solidFill>
                  <a:srgbClr val="7030A0"/>
                </a:solidFill>
                <a:latin typeface="Lucida Sans Typewriter" panose="020B0509030504030204" pitchFamily="49" charset="0"/>
              </a:rPr>
              <a:t>should_receive</a:t>
            </a:r>
            <a:endParaRPr lang="en-US" altLang="en-US" dirty="0">
              <a:solidFill>
                <a:srgbClr val="7030A0"/>
              </a:solidFill>
              <a:latin typeface="Lucida Sans Typewriter" panose="020B0509030504030204" pitchFamily="49" charset="0"/>
            </a:endParaRPr>
          </a:p>
        </p:txBody>
      </p:sp>
      <p:sp>
        <p:nvSpPr>
          <p:cNvPr id="74754" name="TextBox 4"/>
          <p:cNvSpPr txBox="1">
            <a:spLocks noChangeArrowheads="1"/>
          </p:cNvSpPr>
          <p:nvPr/>
        </p:nvSpPr>
        <p:spPr bwMode="auto">
          <a:xfrm>
            <a:off x="1371600" y="3962400"/>
            <a:ext cx="73914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90061A"/>
                </a:solidFill>
                <a:latin typeface="Helvetica" panose="020B0604020202020204" pitchFamily="34" charset="0"/>
              </a:rPr>
              <a:t>Keep the </a:t>
            </a:r>
            <a:r>
              <a:rPr lang="en-US" altLang="en-US" dirty="0" err="1">
                <a:solidFill>
                  <a:srgbClr val="7030A0"/>
                </a:solidFill>
                <a:latin typeface="Lucida Sans Typewriter" panose="020B0509030504030204" pitchFamily="49" charset="0"/>
              </a:rPr>
              <a:t>should_receive</a:t>
            </a:r>
            <a:r>
              <a:rPr lang="en-US" altLang="en-US" dirty="0">
                <a:solidFill>
                  <a:srgbClr val="90061A"/>
                </a:solidFill>
                <a:latin typeface="Helvetica" panose="020B0604020202020204" pitchFamily="34" charset="0"/>
              </a:rPr>
              <a:t> </a:t>
            </a:r>
            <a:r>
              <a:rPr lang="en-US" altLang="en-US" sz="2800" dirty="0">
                <a:solidFill>
                  <a:srgbClr val="90061A"/>
                </a:solidFill>
                <a:latin typeface="Helvetica" panose="020B0604020202020204" pitchFamily="34" charset="0"/>
              </a:rPr>
              <a:t>seam in the spec, but if necessary, change the spec to match </a:t>
            </a:r>
            <a:r>
              <a:rPr lang="en-US" altLang="en-US" sz="2800" dirty="0">
                <a:solidFill>
                  <a:srgbClr val="00204E"/>
                </a:solidFill>
                <a:latin typeface="Helvetica" panose="020B0604020202020204" pitchFamily="34" charset="0"/>
              </a:rPr>
              <a:t>the API of the real </a:t>
            </a:r>
            <a:r>
              <a:rPr lang="en-US" altLang="en-US" dirty="0" err="1">
                <a:solidFill>
                  <a:srgbClr val="333399"/>
                </a:solidFill>
                <a:latin typeface="Lucida Sans Typewriter" panose="020B0509030504030204" pitchFamily="49" charset="0"/>
              </a:rPr>
              <a:t>find_in_tmdb</a:t>
            </a:r>
            <a:endParaRPr lang="en-US" altLang="en-US" dirty="0">
              <a:solidFill>
                <a:srgbClr val="333399"/>
              </a:solidFill>
              <a:latin typeface="Lucida Sans Typewriter" panose="020B0509030504030204" pitchFamily="49" charset="0"/>
            </a:endParaRPr>
          </a:p>
        </p:txBody>
      </p:sp>
      <p:sp>
        <p:nvSpPr>
          <p:cNvPr id="74755" name="TextBox 5"/>
          <p:cNvSpPr txBox="1">
            <a:spLocks noChangeArrowheads="1"/>
          </p:cNvSpPr>
          <p:nvPr/>
        </p:nvSpPr>
        <p:spPr bwMode="auto">
          <a:xfrm>
            <a:off x="1371600" y="5218113"/>
            <a:ext cx="74676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0099B0"/>
                </a:solidFill>
                <a:latin typeface="Helvetica" panose="020B0604020202020204" pitchFamily="34" charset="0"/>
              </a:rPr>
              <a:t>Remove this spec (test case) altogether since it isn’t really testing anything anymore</a:t>
            </a:r>
          </a:p>
        </p:txBody>
      </p:sp>
      <p:grpSp>
        <p:nvGrpSpPr>
          <p:cNvPr id="74756" name="Group 10"/>
          <p:cNvGrpSpPr>
            <a:grpSpLocks/>
          </p:cNvGrpSpPr>
          <p:nvPr/>
        </p:nvGrpSpPr>
        <p:grpSpPr bwMode="auto">
          <a:xfrm>
            <a:off x="960438" y="2209800"/>
            <a:ext cx="7802562" cy="954107"/>
            <a:chOff x="960651" y="1714695"/>
            <a:chExt cx="7116549" cy="885934"/>
          </a:xfrm>
        </p:grpSpPr>
        <p:sp>
          <p:nvSpPr>
            <p:cNvPr id="74762" name="TextBox 2"/>
            <p:cNvSpPr txBox="1">
              <a:spLocks noChangeArrowheads="1"/>
            </p:cNvSpPr>
            <p:nvPr/>
          </p:nvSpPr>
          <p:spPr bwMode="auto">
            <a:xfrm>
              <a:off x="1371600" y="1714695"/>
              <a:ext cx="6705600" cy="885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FF4B21"/>
                  </a:solidFill>
                  <a:latin typeface="Helvetica" panose="020B0604020202020204" pitchFamily="34" charset="0"/>
                </a:rPr>
                <a:t>Replace the call to </a:t>
              </a:r>
              <a:r>
                <a:rPr lang="en-US" altLang="en-US" dirty="0" err="1">
                  <a:solidFill>
                    <a:srgbClr val="7030A0"/>
                  </a:solidFill>
                  <a:latin typeface="Lucida Sans Typewriter" panose="020B0509030504030204" pitchFamily="49" charset="0"/>
                </a:rPr>
                <a:t>should_receive</a:t>
              </a:r>
              <a:r>
                <a:rPr lang="en-US" altLang="en-US" sz="2800" dirty="0">
                  <a:solidFill>
                    <a:srgbClr val="FF4B21"/>
                  </a:solidFill>
                  <a:latin typeface="Helvetica" panose="020B0604020202020204" pitchFamily="34" charset="0"/>
                </a:rPr>
                <a:t> in our test with a call to the real </a:t>
              </a:r>
              <a:r>
                <a:rPr lang="en-US" altLang="en-US" dirty="0" err="1">
                  <a:solidFill>
                    <a:srgbClr val="7030A0"/>
                  </a:solidFill>
                  <a:latin typeface="Lucida Sans Typewriter" panose="020B0509030504030204" pitchFamily="49" charset="0"/>
                </a:rPr>
                <a:t>find_in_tmdb</a:t>
              </a:r>
              <a:endParaRPr lang="en-US" altLang="en-US" dirty="0">
                <a:solidFill>
                  <a:srgbClr val="7030A0"/>
                </a:solidFill>
                <a:latin typeface="Lucida Sans Typewriter" panose="020B0509030504030204" pitchFamily="49" charset="0"/>
              </a:endParaRPr>
            </a:p>
          </p:txBody>
        </p:sp>
        <p:sp>
          <p:nvSpPr>
            <p:cNvPr id="74763" name="Rectangle 6"/>
            <p:cNvSpPr>
              <a:spLocks noChangeArrowheads="1"/>
            </p:cNvSpPr>
            <p:nvPr/>
          </p:nvSpPr>
          <p:spPr bwMode="auto">
            <a:xfrm>
              <a:off x="960651" y="1809750"/>
              <a:ext cx="595017" cy="438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latin typeface="Helvetica" panose="020B0604020202020204" pitchFamily="34" charset="0"/>
                  <a:ea typeface="MS Gothic" panose="020B0609070205080204" pitchFamily="49" charset="-128"/>
                </a:rPr>
                <a:t>☐</a:t>
              </a:r>
              <a:endParaRPr lang="en-US" altLang="en-US" sz="3200">
                <a:latin typeface="Helvetica" panose="020B0604020202020204" pitchFamily="34" charset="0"/>
              </a:endParaRPr>
            </a:p>
          </p:txBody>
        </p:sp>
      </p:grpSp>
      <p:sp>
        <p:nvSpPr>
          <p:cNvPr id="74757" name="Rectangle 7"/>
          <p:cNvSpPr>
            <a:spLocks noChangeArrowheads="1"/>
          </p:cNvSpPr>
          <p:nvPr/>
        </p:nvSpPr>
        <p:spPr bwMode="auto">
          <a:xfrm>
            <a:off x="960438" y="33432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74758" name="Rectangle 8"/>
          <p:cNvSpPr>
            <a:spLocks noChangeArrowheads="1"/>
          </p:cNvSpPr>
          <p:nvPr/>
        </p:nvSpPr>
        <p:spPr bwMode="auto">
          <a:xfrm>
            <a:off x="960438" y="42576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74759" name="Rectangle 9"/>
          <p:cNvSpPr>
            <a:spLocks noChangeArrowheads="1"/>
          </p:cNvSpPr>
          <p:nvPr/>
        </p:nvSpPr>
        <p:spPr bwMode="auto">
          <a:xfrm>
            <a:off x="947738" y="5156200"/>
            <a:ext cx="415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74760" name="Slide Number Placeholder 11"/>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34F6987-7DBE-4A64-9DA6-2EA22F766810}" type="slidenum">
              <a:rPr lang="en-US" altLang="en-US" sz="1400">
                <a:latin typeface="Helvetica" panose="020B0604020202020204" pitchFamily="34" charset="0"/>
              </a:rPr>
              <a:pPr eaLnBrk="1" hangingPunct="1"/>
              <a:t>20</a:t>
            </a:fld>
            <a:endParaRPr lang="en-US" altLang="en-US" sz="1400">
              <a:latin typeface="Helvetica" panose="020B0604020202020204" pitchFamily="34" charset="0"/>
            </a:endParaRPr>
          </a:p>
        </p:txBody>
      </p:sp>
      <p:sp>
        <p:nvSpPr>
          <p:cNvPr id="74761" name="TextBox 12"/>
          <p:cNvSpPr txBox="1">
            <a:spLocks noChangeArrowheads="1"/>
          </p:cNvSpPr>
          <p:nvPr/>
        </p:nvSpPr>
        <p:spPr bwMode="auto">
          <a:xfrm>
            <a:off x="685800" y="304800"/>
            <a:ext cx="74676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latin typeface="Helvetica" panose="020B0604020202020204" pitchFamily="34" charset="0"/>
              </a:rPr>
              <a:t>Eventually we will have to write a real </a:t>
            </a:r>
            <a:r>
              <a:rPr lang="en-US" altLang="en-US" sz="2800" dirty="0" err="1">
                <a:solidFill>
                  <a:srgbClr val="333399"/>
                </a:solidFill>
                <a:latin typeface="Lucida Sans Typewriter" panose="020B0509030504030204" pitchFamily="49" charset="0"/>
              </a:rPr>
              <a:t>find_in_tmdb</a:t>
            </a:r>
            <a:r>
              <a:rPr lang="en-US" altLang="en-US" sz="2800" dirty="0">
                <a:latin typeface="Helvetica" panose="020B0604020202020204" pitchFamily="34" charset="0"/>
              </a:rPr>
              <a:t>.  When that happens, we should:</a:t>
            </a:r>
          </a:p>
        </p:txBody>
      </p:sp>
    </p:spTree>
    <p:extLst>
      <p:ext uri="{BB962C8B-B14F-4D97-AF65-F5344CB8AC3E}">
        <p14:creationId xmlns:p14="http://schemas.microsoft.com/office/powerpoint/2010/main" val="287097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altLang="en-US" dirty="0"/>
              <a:t>Should &amp; Should-Not</a:t>
            </a:r>
          </a:p>
        </p:txBody>
      </p:sp>
      <p:sp>
        <p:nvSpPr>
          <p:cNvPr id="84994" name="Content Placeholder 2"/>
          <p:cNvSpPr>
            <a:spLocks noGrp="1"/>
          </p:cNvSpPr>
          <p:nvPr>
            <p:ph idx="1"/>
          </p:nvPr>
        </p:nvSpPr>
        <p:spPr>
          <a:xfrm>
            <a:off x="304800" y="1371600"/>
            <a:ext cx="8534400" cy="914400"/>
          </a:xfrm>
        </p:spPr>
        <p:txBody>
          <a:bodyPr/>
          <a:lstStyle/>
          <a:p>
            <a:r>
              <a:rPr lang="en-US" altLang="en-US"/>
              <a:t>Matcher applies test to receiver of </a:t>
            </a:r>
            <a:r>
              <a:rPr lang="en-US" altLang="en-US" i="1"/>
              <a:t>should</a:t>
            </a:r>
            <a:endParaRPr lang="en-US" altLang="en-US"/>
          </a:p>
          <a:p>
            <a:pPr>
              <a:buFontTx/>
              <a:buNone/>
            </a:pPr>
            <a:endParaRPr lang="en-US" altLang="en-US"/>
          </a:p>
        </p:txBody>
      </p:sp>
      <p:graphicFrame>
        <p:nvGraphicFramePr>
          <p:cNvPr id="4" name="Table 3"/>
          <p:cNvGraphicFramePr>
            <a:graphicFrameLocks noGrp="1"/>
          </p:cNvGraphicFramePr>
          <p:nvPr/>
        </p:nvGraphicFramePr>
        <p:xfrm>
          <a:off x="76200" y="2057400"/>
          <a:ext cx="9067800" cy="4206628"/>
        </p:xfrm>
        <a:graphic>
          <a:graphicData uri="http://schemas.openxmlformats.org/drawingml/2006/table">
            <a:tbl>
              <a:tblPr/>
              <a:tblGrid>
                <a:gridCol w="54864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err="1">
                          <a:ln>
                            <a:noFill/>
                          </a:ln>
                          <a:solidFill>
                            <a:schemeClr val="tx2"/>
                          </a:solidFill>
                          <a:effectLst/>
                          <a:latin typeface="Lucida Sans Typewriter" panose="020B0509030504030204" pitchFamily="49" charset="0"/>
                          <a:ea typeface="MS PGothic" panose="020B0600070205080204" pitchFamily="34" charset="-128"/>
                        </a:rPr>
                        <a:t>count</a:t>
                      </a:r>
                      <a:r>
                        <a:rPr kumimoji="0" lang="en-US" altLang="en-US" sz="2400" b="0" i="0" u="none" strike="noStrike" cap="none" normalizeH="0" baseline="0" dirty="0" err="1">
                          <a:ln>
                            <a:noFill/>
                          </a:ln>
                          <a:solidFill>
                            <a:schemeClr val="bg2"/>
                          </a:solidFill>
                          <a:effectLst/>
                          <a:latin typeface="Lucida Sans Typewriter" panose="020B0509030504030204" pitchFamily="49" charset="0"/>
                          <a:ea typeface="MS PGothic" panose="020B0600070205080204" pitchFamily="34" charset="-128"/>
                        </a:rPr>
                        <a:t>.should</a:t>
                      </a:r>
                      <a:r>
                        <a:rPr kumimoji="0" lang="en-US" altLang="en-US" sz="2400" b="0" i="0" u="none" strike="noStrike" cap="none" normalizeH="0" baseline="0" dirty="0">
                          <a:ln>
                            <a:noFill/>
                          </a:ln>
                          <a:solidFill>
                            <a:schemeClr val="bg2"/>
                          </a:solidFill>
                          <a:effectLst/>
                          <a:latin typeface="Lucida Sans Typewriter" panose="020B0509030504030204" pitchFamily="49" charset="0"/>
                          <a:ea typeface="MS PGothic" panose="020B0600070205080204" pitchFamily="34" charset="-128"/>
                        </a:rPr>
                        <a:t> </a:t>
                      </a:r>
                      <a:r>
                        <a:rPr kumimoji="0" lang="en-US" altLang="en-US" sz="2400" b="0" i="0" u="none" strike="noStrike" cap="none" normalizeH="0" baseline="0" dirty="0">
                          <a:ln>
                            <a:noFill/>
                          </a:ln>
                          <a:solidFill>
                            <a:schemeClr val="accent2"/>
                          </a:solidFill>
                          <a:effectLst/>
                          <a:latin typeface="Lucida Sans Typewriter" panose="020B0509030504030204" pitchFamily="49" charset="0"/>
                          <a:ea typeface="MS PGothic" panose="020B0600070205080204" pitchFamily="34" charset="-128"/>
                        </a:rPr>
                        <a:t>== 5`</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25400" cap="flat" cmpd="sng" algn="ctr">
                      <a:solidFill>
                        <a:srgbClr val="DAEDEF"/>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Syntactic sugar for </a:t>
                      </a:r>
                      <a:r>
                        <a:rPr kumimoji="0" lang="en-US" altLang="en-US" sz="18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count.should.==(5)</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25400" cap="flat" cmpd="sng" algn="ctr">
                      <a:solidFill>
                        <a:srgbClr val="DAEDE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5.</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should</a:t>
                      </a:r>
                      <a:r>
                        <a:rPr kumimoji="0" lang="en-US" altLang="en-US" sz="2400" b="0" i="0" u="none" strike="noStrike" cap="none" normalizeH="0" baseline="0">
                          <a:ln>
                            <a:noFill/>
                          </a:ln>
                          <a:solidFill>
                            <a:srgbClr val="FF0000"/>
                          </a:solidFill>
                          <a:effectLst/>
                          <a:latin typeface="Lucida Sans Typewriter" panose="020B0509030504030204" pitchFamily="49" charset="0"/>
                          <a:ea typeface="MS PGothic" panose="020B0600070205080204" pitchFamily="34" charset="-128"/>
                        </a:rPr>
                        <a:t>(</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be.&lt;(7)</a:t>
                      </a:r>
                      <a:r>
                        <a:rPr kumimoji="0" lang="en-US" altLang="en-US" sz="2400" b="0" i="0" u="none" strike="noStrike" cap="none" normalizeH="0" baseline="0">
                          <a:ln>
                            <a:noFill/>
                          </a:ln>
                          <a:solidFill>
                            <a:srgbClr val="FF0000"/>
                          </a:solidFill>
                          <a:effectLst/>
                          <a:latin typeface="Lucida Sans Typewriter" panose="020B0509030504030204" pitchFamily="49" charset="0"/>
                          <a:ea typeface="MS PGothic" panose="020B0600070205080204" pitchFamily="34" charset="-128"/>
                        </a:rPr>
                        <a:t>)</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254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333399"/>
                          </a:solidFill>
                          <a:effectLst/>
                          <a:latin typeface="Lucida Sans Typewriter" panose="020B0509030504030204" pitchFamily="49" charset="0"/>
                          <a:ea typeface="MS PGothic" panose="020B0600070205080204" pitchFamily="34" charset="-128"/>
                        </a:rPr>
                        <a:t>be</a:t>
                      </a: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 creates a lambda that tests the predicate expression</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254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extLst>
                  <a:ext uri="{0D108BD9-81ED-4DB2-BD59-A6C34878D82A}">
                    <a16:rowId xmlns:a16="http://schemas.microsoft.com/office/drawing/2014/main" val="10001"/>
                  </a:ext>
                </a:extLst>
              </a:tr>
              <a:tr h="457200">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5.</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should</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 be &lt; 7</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Syntactic sugar allowed</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5.</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should</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 </a:t>
                      </a:r>
                      <a:r>
                        <a:rPr kumimoji="0" lang="en-US" altLang="en-US" sz="2400" b="0" i="0" u="none" strike="noStrike" cap="none" normalizeH="0" baseline="0">
                          <a:ln>
                            <a:noFill/>
                          </a:ln>
                          <a:solidFill>
                            <a:srgbClr val="FF0000"/>
                          </a:solidFill>
                          <a:effectLst/>
                          <a:latin typeface="Lucida Sans Typewriter" panose="020B0509030504030204" pitchFamily="49" charset="0"/>
                          <a:ea typeface="MS PGothic" panose="020B0600070205080204" pitchFamily="34" charset="-128"/>
                        </a:rPr>
                        <a:t>be_</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odd</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Use </a:t>
                      </a:r>
                      <a:r>
                        <a:rPr kumimoji="0" lang="en-US" altLang="en-US" sz="1800" b="0" i="0" u="none" strike="noStrike" cap="none" normalizeH="0" baseline="0">
                          <a:ln>
                            <a:noFill/>
                          </a:ln>
                          <a:solidFill>
                            <a:srgbClr val="333399"/>
                          </a:solidFill>
                          <a:effectLst/>
                          <a:latin typeface="Lucida Sans Typewriter" panose="020B0509030504030204" pitchFamily="49" charset="0"/>
                          <a:ea typeface="MS PGothic" panose="020B0600070205080204" pitchFamily="34" charset="-128"/>
                        </a:rPr>
                        <a:t>method_missing </a:t>
                      </a: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to call </a:t>
                      </a:r>
                      <a:r>
                        <a:rPr kumimoji="0" lang="en-US" altLang="en-US" sz="1800" b="0" i="0" u="none" strike="noStrike" cap="none" normalizeH="0" baseline="0">
                          <a:ln>
                            <a:noFill/>
                          </a:ln>
                          <a:solidFill>
                            <a:srgbClr val="333399"/>
                          </a:solidFill>
                          <a:effectLst/>
                          <a:latin typeface="Lucida Sans Typewriter" panose="020B0509030504030204" pitchFamily="49" charset="0"/>
                          <a:ea typeface="MS PGothic" panose="020B0600070205080204" pitchFamily="34" charset="-128"/>
                        </a:rPr>
                        <a:t>odd?</a:t>
                      </a: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 on 5</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extLst>
                  <a:ext uri="{0D108BD9-81ED-4DB2-BD59-A6C34878D82A}">
                    <a16:rowId xmlns:a16="http://schemas.microsoft.com/office/drawing/2014/main" val="10003"/>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result.</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should</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 </a:t>
                      </a:r>
                      <a:r>
                        <a:rPr kumimoji="0" lang="en-US" altLang="en-US" sz="2400" b="0" i="0" u="none" strike="noStrike" cap="none" normalizeH="0" baseline="0">
                          <a:ln>
                            <a:noFill/>
                          </a:ln>
                          <a:solidFill>
                            <a:schemeClr val="accent2"/>
                          </a:solidFill>
                          <a:effectLst/>
                          <a:latin typeface="Lucida Sans Typewriter" panose="020B0509030504030204" pitchFamily="49" charset="0"/>
                          <a:ea typeface="MS PGothic" panose="020B0600070205080204" pitchFamily="34" charset="-128"/>
                        </a:rPr>
                        <a:t>include</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elt</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calls </a:t>
                      </a:r>
                      <a:r>
                        <a:rPr kumimoji="0" lang="en-US" altLang="en-US" sz="1600" b="0" i="0" u="none" strike="noStrike" cap="none" normalizeH="0" baseline="0">
                          <a:ln>
                            <a:noFill/>
                          </a:ln>
                          <a:solidFill>
                            <a:schemeClr val="accent2"/>
                          </a:solidFill>
                          <a:effectLst/>
                          <a:latin typeface="Lucida Sans Typewriter" panose="020B0509030504030204" pitchFamily="49" charset="0"/>
                          <a:ea typeface="MS PGothic" panose="020B0600070205080204" pitchFamily="34" charset="-128"/>
                        </a:rPr>
                        <a:t>#include?</a:t>
                      </a:r>
                      <a:r>
                        <a:rPr kumimoji="0" lang="en-US" altLang="en-US" sz="1800" b="0" i="0" u="none" strike="noStrike" cap="none" normalizeH="0" baseline="0">
                          <a:ln>
                            <a:noFill/>
                          </a:ln>
                          <a:solidFill>
                            <a:schemeClr val="tx1"/>
                          </a:solidFill>
                          <a:effectLst/>
                          <a:latin typeface="Helvetica" panose="020B0604020202020204" pitchFamily="34" charset="0"/>
                          <a:ea typeface="MS PGothic" panose="020B0600070205080204" pitchFamily="34" charset="-128"/>
                        </a:rPr>
                        <a:t>, which usually gets handled by Enumerable</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189038">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republican.</a:t>
                      </a: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should</a:t>
                      </a:r>
                      <a:b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br>
                      <a:r>
                        <a:rPr kumimoji="0" lang="en-US" altLang="en-US" sz="2400" b="0" i="0" u="none" strike="noStrike" cap="none" normalizeH="0" baseline="0">
                          <a:ln>
                            <a:noFill/>
                          </a:ln>
                          <a:solidFill>
                            <a:schemeClr val="bg2"/>
                          </a:solidFill>
                          <a:effectLst/>
                          <a:latin typeface="Lucida Sans Typewriter" panose="020B0509030504030204" pitchFamily="49" charset="0"/>
                          <a:ea typeface="MS PGothic" panose="020B0600070205080204" pitchFamily="34" charset="-128"/>
                        </a:rPr>
                        <a:t>  </a:t>
                      </a:r>
                      <a:r>
                        <a:rPr kumimoji="0" lang="en-US" altLang="en-US" sz="2400" b="0" i="0" u="none" strike="noStrike" cap="none" normalizeH="0" baseline="0">
                          <a:ln>
                            <a:noFill/>
                          </a:ln>
                          <a:solidFill>
                            <a:schemeClr val="accent2"/>
                          </a:solidFill>
                          <a:effectLst/>
                          <a:latin typeface="Lucida Sans Typewriter" panose="020B0509030504030204" pitchFamily="49" charset="0"/>
                          <a:ea typeface="MS PGothic" panose="020B0600070205080204" pitchFamily="34" charset="-128"/>
                        </a:rPr>
                        <a:t>cooperate_with(</a:t>
                      </a:r>
                      <a:r>
                        <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rPr>
                        <a:t>democrat</a:t>
                      </a:r>
                      <a:r>
                        <a:rPr kumimoji="0" lang="en-US" altLang="en-US" sz="2400" b="0" i="0" u="none" strike="noStrike" cap="none" normalizeH="0" baseline="0">
                          <a:ln>
                            <a:noFill/>
                          </a:ln>
                          <a:solidFill>
                            <a:schemeClr val="accent2"/>
                          </a:solidFill>
                          <a:effectLst/>
                          <a:latin typeface="Lucida Sans Typewriter" panose="020B0509030504030204" pitchFamily="49" charset="0"/>
                          <a:ea typeface="MS PGothic" panose="020B0600070205080204" pitchFamily="34" charset="-128"/>
                        </a:rPr>
                        <a:t>)</a:t>
                      </a:r>
                      <a:endPar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Lucida Sans Typewriter" panose="020B0509030504030204" pitchFamily="49" charset="0"/>
                        <a:ea typeface="MS PGothic" panose="020B0600070205080204" pitchFamily="34" charset="-128"/>
                      </a:endParaRP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MS PGothic" panose="020B0600070205080204" pitchFamily="34" charset="-128"/>
                        </a:rPr>
                        <a:t>calls programmer’s custom matcher </a:t>
                      </a:r>
                      <a:r>
                        <a:rPr kumimoji="0" lang="en-US" altLang="en-US" sz="1600" b="0" i="0" u="none" strike="noStrike" cap="none" normalizeH="0" baseline="0" dirty="0">
                          <a:ln>
                            <a:noFill/>
                          </a:ln>
                          <a:solidFill>
                            <a:schemeClr val="accent2"/>
                          </a:solidFill>
                          <a:effectLst/>
                          <a:latin typeface="Lucida Sans Typewriter" panose="020B0509030504030204" pitchFamily="49" charset="0"/>
                          <a:ea typeface="MS PGothic" panose="020B0600070205080204" pitchFamily="34" charset="-128"/>
                        </a:rPr>
                        <a:t>#</a:t>
                      </a:r>
                      <a:r>
                        <a:rPr kumimoji="0" lang="en-US" altLang="en-US" sz="1600" b="0" i="0" u="none" strike="noStrike" cap="none" normalizeH="0" baseline="0" dirty="0" err="1">
                          <a:ln>
                            <a:noFill/>
                          </a:ln>
                          <a:solidFill>
                            <a:schemeClr val="accent2"/>
                          </a:solidFill>
                          <a:effectLst/>
                          <a:latin typeface="Lucida Sans Typewriter" panose="020B0509030504030204" pitchFamily="49" charset="0"/>
                          <a:ea typeface="MS PGothic" panose="020B0600070205080204" pitchFamily="34" charset="-128"/>
                        </a:rPr>
                        <a:t>cooperate_with</a:t>
                      </a:r>
                      <a:r>
                        <a:rPr kumimoji="0" lang="en-US" altLang="en-US" sz="1800" b="0" i="0" u="none" strike="noStrike" cap="none" normalizeH="0" baseline="0" dirty="0">
                          <a:ln>
                            <a:noFill/>
                          </a:ln>
                          <a:solidFill>
                            <a:schemeClr val="tx1"/>
                          </a:solidFill>
                          <a:effectLst/>
                          <a:latin typeface="Helvetica" panose="020B0604020202020204" pitchFamily="34" charset="0"/>
                          <a:ea typeface="MS PGothic" panose="020B0600070205080204" pitchFamily="34" charset="-128"/>
                        </a:rPr>
                        <a:t> (and probably fails)</a:t>
                      </a:r>
                    </a:p>
                  </a:txBody>
                  <a:tcPr marT="45727" marB="45727" horzOverflow="overflow">
                    <a:lnL w="12700" cap="flat" cmpd="sng" algn="ctr">
                      <a:solidFill>
                        <a:srgbClr val="DAEDEF"/>
                      </a:solidFill>
                      <a:prstDash val="solid"/>
                      <a:round/>
                      <a:headEnd type="none" w="med" len="med"/>
                      <a:tailEnd type="none" w="med" len="med"/>
                    </a:lnL>
                    <a:lnR w="12700" cap="flat" cmpd="sng" algn="ctr">
                      <a:solidFill>
                        <a:srgbClr val="DAEDEF"/>
                      </a:solidFill>
                      <a:prstDash val="solid"/>
                      <a:round/>
                      <a:headEnd type="none" w="med" len="med"/>
                      <a:tailEnd type="none" w="med" len="med"/>
                    </a:lnR>
                    <a:lnT w="12700" cap="flat" cmpd="sng" algn="ctr">
                      <a:solidFill>
                        <a:srgbClr val="DAEDEF"/>
                      </a:solidFill>
                      <a:prstDash val="solid"/>
                      <a:round/>
                      <a:headEnd type="none" w="med" len="med"/>
                      <a:tailEnd type="none" w="med" len="med"/>
                    </a:lnT>
                    <a:lnB w="12700" cap="flat" cmpd="sng" algn="ctr">
                      <a:solidFill>
                        <a:srgbClr val="DAEDEF"/>
                      </a:solidFill>
                      <a:prstDash val="solid"/>
                      <a:round/>
                      <a:headEnd type="none" w="med" len="med"/>
                      <a:tailEnd type="none" w="med" len="med"/>
                    </a:lnB>
                    <a:lnTlToBr>
                      <a:noFill/>
                    </a:lnTlToBr>
                    <a:lnBlToTr>
                      <a:noFill/>
                    </a:lnBlToTr>
                    <a:solidFill>
                      <a:srgbClr val="DAEDEF">
                        <a:alpha val="20000"/>
                      </a:srgbClr>
                    </a:solidFill>
                  </a:tcPr>
                </a:tc>
                <a:extLst>
                  <a:ext uri="{0D108BD9-81ED-4DB2-BD59-A6C34878D82A}">
                    <a16:rowId xmlns:a16="http://schemas.microsoft.com/office/drawing/2014/main" val="10005"/>
                  </a:ext>
                </a:extLst>
              </a:tr>
            </a:tbl>
          </a:graphicData>
        </a:graphic>
      </p:graphicFrame>
      <p:sp>
        <p:nvSpPr>
          <p:cNvPr id="5" name="Content Placeholder 2"/>
          <p:cNvSpPr txBox="1">
            <a:spLocks/>
          </p:cNvSpPr>
          <p:nvPr/>
        </p:nvSpPr>
        <p:spPr bwMode="auto">
          <a:xfrm>
            <a:off x="228600" y="6019800"/>
            <a:ext cx="8763000" cy="609600"/>
          </a:xfrm>
          <a:prstGeom prst="rect">
            <a:avLst/>
          </a:prstGeom>
          <a:noFill/>
          <a:ln w="38100" cmpd="dbl">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20000"/>
              </a:spcBef>
            </a:pPr>
            <a:r>
              <a:rPr lang="en-US" altLang="en-US" dirty="0" err="1">
                <a:latin typeface="Lucida Sans Typewriter" panose="020B0509030504030204" pitchFamily="49" charset="0"/>
              </a:rPr>
              <a:t>result.</a:t>
            </a:r>
            <a:r>
              <a:rPr lang="en-US" altLang="en-US" dirty="0" err="1">
                <a:solidFill>
                  <a:schemeClr val="bg2"/>
                </a:solidFill>
                <a:latin typeface="Lucida Sans Typewriter" panose="020B0509030504030204" pitchFamily="49" charset="0"/>
              </a:rPr>
              <a:t>should</a:t>
            </a:r>
            <a:r>
              <a:rPr lang="en-US" altLang="en-US" dirty="0">
                <a:solidFill>
                  <a:schemeClr val="bg2"/>
                </a:solidFill>
                <a:latin typeface="Lucida Sans Typewriter" panose="020B0509030504030204" pitchFamily="49" charset="0"/>
              </a:rPr>
              <a:t> </a:t>
            </a:r>
            <a:r>
              <a:rPr lang="en-US" altLang="en-US" dirty="0" err="1">
                <a:solidFill>
                  <a:srgbClr val="FF0000"/>
                </a:solidFill>
                <a:latin typeface="Lucida Sans Typewriter" panose="020B0509030504030204" pitchFamily="49" charset="0"/>
              </a:rPr>
              <a:t>render_template</a:t>
            </a:r>
            <a:r>
              <a:rPr lang="en-US" altLang="en-US" dirty="0">
                <a:solidFill>
                  <a:srgbClr val="FF0000"/>
                </a:solidFill>
                <a:latin typeface="Lucida Sans Typewriter" panose="020B0509030504030204" pitchFamily="49" charset="0"/>
              </a:rPr>
              <a:t>(</a:t>
            </a:r>
            <a:r>
              <a:rPr lang="en-US" altLang="en-US" dirty="0">
                <a:solidFill>
                  <a:srgbClr val="000000"/>
                </a:solidFill>
                <a:latin typeface="Lucida Sans Typewriter" panose="020B0509030504030204" pitchFamily="49" charset="0"/>
              </a:rPr>
              <a:t>'</a:t>
            </a:r>
            <a:r>
              <a:rPr lang="en-US" altLang="en-US" dirty="0" err="1">
                <a:solidFill>
                  <a:srgbClr val="000000"/>
                </a:solidFill>
                <a:latin typeface="Lucida Sans Typewriter" panose="020B0509030504030204" pitchFamily="49" charset="0"/>
              </a:rPr>
              <a:t>search_tmdb</a:t>
            </a:r>
            <a:r>
              <a:rPr lang="en-US" altLang="en-US" dirty="0">
                <a:solidFill>
                  <a:srgbClr val="000000"/>
                </a:solidFill>
                <a:latin typeface="Lucida Sans Typewriter" panose="020B0509030504030204" pitchFamily="49" charset="0"/>
              </a:rPr>
              <a:t>'</a:t>
            </a:r>
            <a:r>
              <a:rPr lang="en-US" altLang="en-US" dirty="0">
                <a:solidFill>
                  <a:srgbClr val="FF0000"/>
                </a:solidFill>
                <a:latin typeface="Lucida Sans Typewriter" panose="020B0509030504030204" pitchFamily="49" charset="0"/>
              </a:rPr>
              <a:t>)</a:t>
            </a:r>
          </a:p>
        </p:txBody>
      </p:sp>
    </p:spTree>
    <p:extLst>
      <p:ext uri="{BB962C8B-B14F-4D97-AF65-F5344CB8AC3E}">
        <p14:creationId xmlns:p14="http://schemas.microsoft.com/office/powerpoint/2010/main" val="1667959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en-US" dirty="0"/>
              <a:t>Two New Seam Concepts</a:t>
            </a:r>
          </a:p>
        </p:txBody>
      </p:sp>
      <p:sp>
        <p:nvSpPr>
          <p:cNvPr id="3" name="Content Placeholder 2"/>
          <p:cNvSpPr>
            <a:spLocks noGrp="1"/>
          </p:cNvSpPr>
          <p:nvPr>
            <p:ph idx="1"/>
          </p:nvPr>
        </p:nvSpPr>
        <p:spPr/>
        <p:txBody>
          <a:bodyPr/>
          <a:lstStyle/>
          <a:p>
            <a:r>
              <a:rPr lang="en-US" altLang="en-US" sz="2800" dirty="0">
                <a:solidFill>
                  <a:schemeClr val="accent2"/>
                </a:solidFill>
                <a:latin typeface="Lucida Sans Typewriter" panose="020B0509030504030204" pitchFamily="49" charset="0"/>
              </a:rPr>
              <a:t>stub</a:t>
            </a:r>
            <a:endParaRPr lang="en-US" altLang="en-US" sz="2400" dirty="0">
              <a:solidFill>
                <a:schemeClr val="accent2"/>
              </a:solidFill>
              <a:latin typeface="Lucida Sans Typewriter" panose="020B0509030504030204" pitchFamily="49" charset="0"/>
            </a:endParaRPr>
          </a:p>
          <a:p>
            <a:pPr lvl="1"/>
            <a:r>
              <a:rPr lang="en-US" altLang="en-US" dirty="0"/>
              <a:t>similar to </a:t>
            </a:r>
            <a:r>
              <a:rPr lang="en-US" altLang="en-US" sz="2400" dirty="0" err="1">
                <a:solidFill>
                  <a:schemeClr val="accent2"/>
                </a:solidFill>
                <a:latin typeface="Lucida Sans Typewriter" panose="020B0509030504030204" pitchFamily="49" charset="0"/>
              </a:rPr>
              <a:t>should_receive</a:t>
            </a:r>
            <a:r>
              <a:rPr lang="en-US" altLang="en-US" dirty="0"/>
              <a:t>, but not expectation</a:t>
            </a:r>
          </a:p>
          <a:p>
            <a:pPr lvl="1"/>
            <a:r>
              <a:rPr lang="en-US" altLang="en-US" sz="2400" dirty="0" err="1">
                <a:solidFill>
                  <a:schemeClr val="accent2"/>
                </a:solidFill>
                <a:latin typeface="Lucida Sans Typewriter" panose="020B0509030504030204" pitchFamily="49" charset="0"/>
              </a:rPr>
              <a:t>and_return</a:t>
            </a:r>
            <a:r>
              <a:rPr lang="en-US" altLang="en-US" i="1" dirty="0"/>
              <a:t> </a:t>
            </a:r>
            <a:r>
              <a:rPr lang="en-US" altLang="en-US" dirty="0"/>
              <a:t>optionally controls return value</a:t>
            </a:r>
          </a:p>
          <a:p>
            <a:r>
              <a:rPr lang="en-US" altLang="en-US" sz="2800" dirty="0">
                <a:solidFill>
                  <a:schemeClr val="accent2"/>
                </a:solidFill>
                <a:latin typeface="Lucida Sans Typewriter" panose="020B0509030504030204" pitchFamily="49" charset="0"/>
              </a:rPr>
              <a:t>mock</a:t>
            </a:r>
            <a:r>
              <a:rPr lang="en-US" altLang="en-US" dirty="0"/>
              <a:t>: </a:t>
            </a:r>
            <a:r>
              <a:rPr lang="ja-JP" altLang="en-US" dirty="0"/>
              <a:t>“</a:t>
            </a:r>
            <a:r>
              <a:rPr lang="en-US" altLang="ja-JP" dirty="0"/>
              <a:t>stunt double</a:t>
            </a:r>
            <a:r>
              <a:rPr lang="ja-JP" altLang="en-US" dirty="0"/>
              <a:t>”</a:t>
            </a:r>
            <a:r>
              <a:rPr lang="en-US" altLang="ja-JP" dirty="0"/>
              <a:t> object, often used for behavior verification (did method get called)</a:t>
            </a:r>
          </a:p>
          <a:p>
            <a:pPr lvl="1"/>
            <a:r>
              <a:rPr lang="en-US" altLang="en-US" dirty="0"/>
              <a:t>stub individual methods on it:</a:t>
            </a:r>
          </a:p>
          <a:p>
            <a:pPr lvl="1">
              <a:buFontTx/>
              <a:buNone/>
            </a:pPr>
            <a:r>
              <a:rPr lang="en-US" altLang="en-US" sz="2400" dirty="0">
                <a:solidFill>
                  <a:schemeClr val="accent2"/>
                </a:solidFill>
                <a:latin typeface="Lucida Sans Typewriter" panose="020B0509030504030204" pitchFamily="49" charset="0"/>
              </a:rPr>
              <a:t>m=mock('movie1',:title=&gt;'Rambo')</a:t>
            </a:r>
            <a:endParaRPr lang="en-US" altLang="en-US" dirty="0">
              <a:solidFill>
                <a:schemeClr val="accent2"/>
              </a:solidFill>
              <a:latin typeface="Lucida Sans Typewriter" panose="020B0509030504030204" pitchFamily="49" charset="0"/>
            </a:endParaRPr>
          </a:p>
          <a:p>
            <a:pPr algn="ctr">
              <a:buFontTx/>
              <a:buNone/>
            </a:pPr>
            <a:r>
              <a:rPr lang="en-US" altLang="en-US" dirty="0">
                <a:solidFill>
                  <a:srgbClr val="FF0000"/>
                </a:solidFill>
              </a:rPr>
              <a:t>each seam enables just enough functionality for some </a:t>
            </a:r>
            <a:r>
              <a:rPr lang="en-US" altLang="en-US" i="1" dirty="0">
                <a:solidFill>
                  <a:srgbClr val="FF0000"/>
                </a:solidFill>
              </a:rPr>
              <a:t>specific </a:t>
            </a:r>
            <a:r>
              <a:rPr lang="en-US" altLang="en-US" dirty="0">
                <a:solidFill>
                  <a:srgbClr val="FF0000"/>
                </a:solidFill>
              </a:rPr>
              <a:t>behavior under test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ltLang="en-US"/>
              <a:t>    RSpec Cookery #1</a:t>
            </a:r>
          </a:p>
        </p:txBody>
      </p:sp>
      <p:sp>
        <p:nvSpPr>
          <p:cNvPr id="12290" name="Content Placeholder 2"/>
          <p:cNvSpPr>
            <a:spLocks noGrp="1"/>
          </p:cNvSpPr>
          <p:nvPr>
            <p:ph idx="1"/>
          </p:nvPr>
        </p:nvSpPr>
        <p:spPr/>
        <p:txBody>
          <a:bodyPr/>
          <a:lstStyle/>
          <a:p>
            <a:r>
              <a:rPr lang="en-US" altLang="en-US" dirty="0"/>
              <a:t>Each spec should test </a:t>
            </a:r>
            <a:r>
              <a:rPr lang="en-US" altLang="en-US" i="1" dirty="0"/>
              <a:t>just one behavior</a:t>
            </a:r>
          </a:p>
          <a:p>
            <a:r>
              <a:rPr lang="en-US" altLang="en-US" dirty="0"/>
              <a:t>Use seams as needed to isolate that behavior</a:t>
            </a:r>
          </a:p>
          <a:p>
            <a:r>
              <a:rPr lang="en-US" altLang="en-US" dirty="0"/>
              <a:t>Determine what type of expectation will </a:t>
            </a:r>
            <a:r>
              <a:rPr lang="en-US" altLang="ja-JP" dirty="0"/>
              <a:t>check the behavior</a:t>
            </a:r>
          </a:p>
          <a:p>
            <a:r>
              <a:rPr lang="en-US" altLang="en-US" dirty="0"/>
              <a:t>Write the test and make sure it fails </a:t>
            </a:r>
            <a:r>
              <a:rPr lang="en-US" altLang="en-US" i="1" dirty="0"/>
              <a:t>for the right reason</a:t>
            </a:r>
          </a:p>
          <a:p>
            <a:r>
              <a:rPr lang="en-US" altLang="en-US" dirty="0"/>
              <a:t>Add code until test is green</a:t>
            </a:r>
          </a:p>
          <a:p>
            <a:r>
              <a:rPr lang="en-US" altLang="en-US" dirty="0"/>
              <a:t>Look for opportunities to refactor/beautify</a:t>
            </a:r>
          </a:p>
          <a:p>
            <a:endParaRPr lang="en-US" altLang="en-US" dirty="0"/>
          </a:p>
        </p:txBody>
      </p:sp>
      <p:grpSp>
        <p:nvGrpSpPr>
          <p:cNvPr id="12291" name="Group 6"/>
          <p:cNvGrpSpPr>
            <a:grpSpLocks/>
          </p:cNvGrpSpPr>
          <p:nvPr/>
        </p:nvGrpSpPr>
        <p:grpSpPr bwMode="auto">
          <a:xfrm>
            <a:off x="381000" y="152400"/>
            <a:ext cx="1658937" cy="873125"/>
            <a:chOff x="1356626" y="152400"/>
            <a:chExt cx="1660096" cy="872934"/>
          </a:xfrm>
        </p:grpSpPr>
        <p:pic>
          <p:nvPicPr>
            <p:cNvPr id="12292" name="Picture 3"/>
            <p:cNvPicPr>
              <a:picLocks noChangeAspect="1"/>
            </p:cNvPicPr>
            <p:nvPr/>
          </p:nvPicPr>
          <p:blipFill>
            <a:blip r:embed="rId2">
              <a:extLst>
                <a:ext uri="{28A0092B-C50C-407E-A947-70E740481C1C}">
                  <a14:useLocalDpi xmlns:a14="http://schemas.microsoft.com/office/drawing/2010/main" val="0"/>
                </a:ext>
              </a:extLst>
            </a:blip>
            <a:srcRect l="923" t="1430" r="5673" b="10001"/>
            <a:stretch>
              <a:fillRect/>
            </a:stretch>
          </p:blipFill>
          <p:spPr bwMode="auto">
            <a:xfrm>
              <a:off x="1356626" y="152400"/>
              <a:ext cx="1660096" cy="872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922299">
              <a:off x="1619050" y="297918"/>
              <a:ext cx="396945" cy="472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ctrTitle"/>
          </p:nvPr>
        </p:nvSpPr>
        <p:spPr/>
        <p:txBody>
          <a:bodyPr/>
          <a:lstStyle/>
          <a:p>
            <a:pPr eaLnBrk="1" hangingPunct="1"/>
            <a:r>
              <a:rPr lang="en-US" altLang="en-US"/>
              <a:t>Fixtures and Factories</a:t>
            </a:r>
            <a:br>
              <a:rPr lang="en-US" altLang="en-US"/>
            </a:br>
            <a:r>
              <a:rPr lang="en-US" altLang="en-US" sz="3200" i="1"/>
              <a:t>(Engineering Software as a Service §8.5)</a:t>
            </a:r>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tLang="en-US" dirty="0"/>
              <a:t>When You Need the Real Thing</a:t>
            </a:r>
          </a:p>
        </p:txBody>
      </p:sp>
      <p:sp>
        <p:nvSpPr>
          <p:cNvPr id="3" name="Content Placeholder 2"/>
          <p:cNvSpPr>
            <a:spLocks noGrp="1"/>
          </p:cNvSpPr>
          <p:nvPr>
            <p:ph idx="1"/>
          </p:nvPr>
        </p:nvSpPr>
        <p:spPr>
          <a:xfrm>
            <a:off x="304800" y="1371600"/>
            <a:ext cx="8686800" cy="4754563"/>
          </a:xfrm>
        </p:spPr>
        <p:txBody>
          <a:bodyPr/>
          <a:lstStyle/>
          <a:p>
            <a:pPr>
              <a:buFontTx/>
              <a:buNone/>
            </a:pPr>
            <a:endParaRPr lang="en-US" altLang="en-US" sz="3600" dirty="0"/>
          </a:p>
          <a:p>
            <a:pPr>
              <a:buFontTx/>
              <a:buNone/>
            </a:pPr>
            <a:r>
              <a:rPr lang="en-US" altLang="en-US" sz="3600" dirty="0"/>
              <a:t>Where to get a real object:</a:t>
            </a:r>
          </a:p>
          <a:p>
            <a:r>
              <a:rPr lang="en-US" altLang="en-US" sz="3600" dirty="0"/>
              <a:t>Fixture: statically preload some known data into database tables</a:t>
            </a:r>
          </a:p>
          <a:p>
            <a:r>
              <a:rPr lang="en-US" altLang="en-US" sz="3600" dirty="0"/>
              <a:t>Factory: create only what you need per-test</a:t>
            </a:r>
          </a:p>
          <a:p>
            <a:pPr lvl="1"/>
            <a:endParaRPr lang="en-US" altLang="en-US" sz="3200" dirty="0"/>
          </a:p>
        </p:txBody>
      </p:sp>
      <p:sp>
        <p:nvSpPr>
          <p:cNvPr id="4" name="Rectangle 3"/>
          <p:cNvSpPr/>
          <p:nvPr/>
        </p:nvSpPr>
        <p:spPr>
          <a:xfrm>
            <a:off x="6099175" y="1447800"/>
            <a:ext cx="3044825" cy="400050"/>
          </a:xfrm>
          <a:prstGeom prst="rect">
            <a:avLst/>
          </a:prstGeom>
          <a:solidFill>
            <a:schemeClr val="bg1">
              <a:lumMod val="85000"/>
            </a:schemeClr>
          </a:solidFill>
        </p:spPr>
        <p:txBody>
          <a:bodyPr wrap="none">
            <a:spAutoFit/>
          </a:bodyPr>
          <a:lstStyle/>
          <a:p>
            <a:pPr>
              <a:defRPr/>
            </a:pPr>
            <a:r>
              <a:rPr lang="en-US" sz="2000" dirty="0">
                <a:latin typeface="Arial Narrow" charset="0"/>
                <a:ea typeface="ＭＳ Ｐゴシック" charset="0"/>
                <a:cs typeface="Arial Narrow" charset="0"/>
                <a:hlinkClick r:id="rId2"/>
              </a:rPr>
              <a:t>http://pastebin.com/N3s1A193</a:t>
            </a:r>
            <a:endParaRPr lang="en-US" sz="2000" i="1" dirty="0">
              <a:latin typeface="Arial Narrow" charset="0"/>
              <a:ea typeface="ＭＳ Ｐゴシック" charset="0"/>
              <a:cs typeface="Arial Narrow"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altLang="en-US"/>
              <a:t>Fixtures</a:t>
            </a:r>
          </a:p>
        </p:txBody>
      </p:sp>
      <p:sp>
        <p:nvSpPr>
          <p:cNvPr id="3" name="Content Placeholder 2"/>
          <p:cNvSpPr>
            <a:spLocks noGrp="1"/>
          </p:cNvSpPr>
          <p:nvPr>
            <p:ph idx="1"/>
          </p:nvPr>
        </p:nvSpPr>
        <p:spPr>
          <a:xfrm>
            <a:off x="228600" y="1371600"/>
            <a:ext cx="8763000" cy="4754563"/>
          </a:xfrm>
        </p:spPr>
        <p:txBody>
          <a:bodyPr/>
          <a:lstStyle/>
          <a:p>
            <a:r>
              <a:rPr lang="en-US" altLang="en-US" dirty="0"/>
              <a:t>Database wiped &amp; reloaded before </a:t>
            </a:r>
            <a:r>
              <a:rPr lang="en-US" altLang="en-US" i="1" dirty="0"/>
              <a:t>each spec</a:t>
            </a:r>
            <a:endParaRPr lang="en-US" altLang="en-US" dirty="0"/>
          </a:p>
          <a:p>
            <a:pPr lvl="1"/>
            <a:r>
              <a:rPr lang="en-US" altLang="en-US" dirty="0"/>
              <a:t>add </a:t>
            </a:r>
            <a:r>
              <a:rPr lang="en-US" altLang="en-US" sz="2400" dirty="0">
                <a:solidFill>
                  <a:schemeClr val="accent2"/>
                </a:solidFill>
                <a:latin typeface="Lucida Sans Typewriter" panose="020B0509030504030204" pitchFamily="49" charset="0"/>
              </a:rPr>
              <a:t>fixtures :movies</a:t>
            </a:r>
            <a:r>
              <a:rPr lang="en-US" altLang="en-US" dirty="0"/>
              <a:t> at beginning of </a:t>
            </a:r>
            <a:r>
              <a:rPr lang="en-US" altLang="en-US" sz="2400" dirty="0">
                <a:solidFill>
                  <a:schemeClr val="accent2"/>
                </a:solidFill>
                <a:latin typeface="Lucida Sans Typewriter" panose="020B0509030504030204" pitchFamily="49" charset="0"/>
              </a:rPr>
              <a:t>describe</a:t>
            </a:r>
          </a:p>
          <a:p>
            <a:pPr lvl="1"/>
            <a:r>
              <a:rPr lang="en-US" altLang="en-US" sz="2400" b="1" dirty="0">
                <a:solidFill>
                  <a:srgbClr val="0000FF"/>
                </a:solidFill>
                <a:latin typeface="Courier" pitchFamily="49" charset="0"/>
              </a:rPr>
              <a:t>spec/fixtures/</a:t>
            </a:r>
            <a:r>
              <a:rPr lang="en-US" altLang="en-US" sz="2400" b="1" dirty="0" err="1">
                <a:solidFill>
                  <a:srgbClr val="0000FF"/>
                </a:solidFill>
                <a:latin typeface="Courier" pitchFamily="49" charset="0"/>
              </a:rPr>
              <a:t>movies.yml</a:t>
            </a:r>
            <a:r>
              <a:rPr lang="en-US" altLang="en-US" sz="2400" b="1" dirty="0">
                <a:solidFill>
                  <a:srgbClr val="0000FF"/>
                </a:solidFill>
                <a:latin typeface="Courier" pitchFamily="49" charset="0"/>
              </a:rPr>
              <a:t> </a:t>
            </a:r>
            <a:r>
              <a:rPr lang="en-US" altLang="en-US" dirty="0"/>
              <a:t>are </a:t>
            </a:r>
            <a:r>
              <a:rPr lang="en-US" altLang="en-US" sz="2400" dirty="0">
                <a:solidFill>
                  <a:schemeClr val="accent2"/>
                </a:solidFill>
                <a:latin typeface="Lucida Sans Typewriter" panose="020B0509030504030204" pitchFamily="49" charset="0"/>
              </a:rPr>
              <a:t>Movies</a:t>
            </a:r>
            <a:br>
              <a:rPr lang="en-US" altLang="en-US" dirty="0"/>
            </a:br>
            <a:r>
              <a:rPr lang="en-US" altLang="en-US" dirty="0"/>
              <a:t>and will be added to </a:t>
            </a:r>
            <a:r>
              <a:rPr lang="en-US" altLang="en-US" sz="2400" b="1" dirty="0">
                <a:solidFill>
                  <a:srgbClr val="0000FF"/>
                </a:solidFill>
                <a:latin typeface="Courier" pitchFamily="49" charset="0"/>
              </a:rPr>
              <a:t>movies</a:t>
            </a:r>
            <a:r>
              <a:rPr lang="en-US" altLang="en-US" dirty="0"/>
              <a:t> table</a:t>
            </a:r>
          </a:p>
          <a:p>
            <a:r>
              <a:rPr lang="en-US" altLang="en-US" dirty="0"/>
              <a:t>Pros/uses</a:t>
            </a:r>
          </a:p>
          <a:p>
            <a:pPr lvl="1"/>
            <a:r>
              <a:rPr lang="en-US" altLang="en-US" dirty="0"/>
              <a:t>truly static data, e.g. configuration info that never changes</a:t>
            </a:r>
          </a:p>
          <a:p>
            <a:pPr lvl="1"/>
            <a:r>
              <a:rPr lang="en-US" altLang="en-US" dirty="0"/>
              <a:t>easy to see all test data in one place</a:t>
            </a:r>
          </a:p>
          <a:p>
            <a:r>
              <a:rPr lang="en-US" altLang="en-US" dirty="0"/>
              <a:t>Cons/reasons not to use</a:t>
            </a:r>
          </a:p>
          <a:p>
            <a:pPr lvl="1"/>
            <a:r>
              <a:rPr lang="en-US" altLang="en-US" dirty="0"/>
              <a:t>may introduce dependency on fixture data</a:t>
            </a:r>
          </a:p>
        </p:txBody>
      </p:sp>
      <p:pic>
        <p:nvPicPr>
          <p:cNvPr id="4" name="Picture 3" descr="coc.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2438400"/>
            <a:ext cx="1295400" cy="1036638"/>
          </a:xfrm>
          <a:prstGeom prst="rect">
            <a:avLst/>
          </a:prstGeom>
          <a:solidFill>
            <a:srgbClr val="CECEEF"/>
          </a:solidFill>
          <a:ln>
            <a:noFill/>
          </a:ln>
          <a:effectLst>
            <a:outerShdw blurRad="50800" dist="38100" dir="2700000" rotWithShape="0">
              <a:srgbClr val="808080">
                <a:alpha val="42999"/>
              </a:srgbClr>
            </a:outerShdw>
          </a:effectLst>
          <a:extLs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altLang="en-US"/>
              <a:t>Factories</a:t>
            </a:r>
          </a:p>
        </p:txBody>
      </p:sp>
      <p:sp>
        <p:nvSpPr>
          <p:cNvPr id="68611" name="Content Placeholder 2"/>
          <p:cNvSpPr>
            <a:spLocks noGrp="1"/>
          </p:cNvSpPr>
          <p:nvPr>
            <p:ph idx="1"/>
          </p:nvPr>
        </p:nvSpPr>
        <p:spPr/>
        <p:txBody>
          <a:bodyPr/>
          <a:lstStyle/>
          <a:p>
            <a:r>
              <a:rPr lang="en-US" altLang="en-US" dirty="0"/>
              <a:t>Set up </a:t>
            </a:r>
            <a:r>
              <a:rPr lang="ja-JP" altLang="en-US" dirty="0"/>
              <a:t>“</a:t>
            </a:r>
            <a:r>
              <a:rPr lang="en-US" altLang="ja-JP" dirty="0"/>
              <a:t>helpers</a:t>
            </a:r>
            <a:r>
              <a:rPr lang="ja-JP" altLang="en-US" dirty="0"/>
              <a:t>”</a:t>
            </a:r>
            <a:r>
              <a:rPr lang="en-US" altLang="ja-JP" dirty="0"/>
              <a:t> to quickly create objects with default attributes, as needed per-test</a:t>
            </a:r>
          </a:p>
          <a:p>
            <a:r>
              <a:rPr lang="en-US" altLang="en-US" dirty="0"/>
              <a:t>Example: </a:t>
            </a:r>
            <a:r>
              <a:rPr lang="en-US" altLang="en-US" dirty="0" err="1"/>
              <a:t>FactoryGirl</a:t>
            </a:r>
            <a:r>
              <a:rPr lang="en-US" altLang="en-US" dirty="0"/>
              <a:t> gem</a:t>
            </a:r>
          </a:p>
          <a:p>
            <a:pPr lvl="1"/>
            <a:r>
              <a:rPr lang="en-US" altLang="en-US" dirty="0"/>
              <a:t>or just add your own code in </a:t>
            </a:r>
            <a:r>
              <a:rPr lang="en-US" altLang="en-US" b="1" dirty="0">
                <a:solidFill>
                  <a:srgbClr val="0000FF"/>
                </a:solidFill>
                <a:latin typeface="Courier" pitchFamily="49" charset="0"/>
              </a:rPr>
              <a:t>spec/support/</a:t>
            </a:r>
          </a:p>
          <a:p>
            <a:r>
              <a:rPr lang="en-US" altLang="en-US" dirty="0"/>
              <a:t>Pros/uses:</a:t>
            </a:r>
          </a:p>
          <a:p>
            <a:pPr lvl="1"/>
            <a:r>
              <a:rPr lang="en-US" altLang="en-US" dirty="0"/>
              <a:t>Keep tests </a:t>
            </a:r>
            <a:r>
              <a:rPr lang="en-US" altLang="en-US" b="1" dirty="0">
                <a:solidFill>
                  <a:srgbClr val="FF0000"/>
                </a:solidFill>
              </a:rPr>
              <a:t>I</a:t>
            </a:r>
            <a:r>
              <a:rPr lang="en-US" altLang="en-US" dirty="0"/>
              <a:t>ndependent: unaffected by presence of objects they don</a:t>
            </a:r>
            <a:r>
              <a:rPr lang="ja-JP" altLang="en-US" dirty="0"/>
              <a:t>’</a:t>
            </a:r>
            <a:r>
              <a:rPr lang="en-US" altLang="ja-JP" dirty="0"/>
              <a:t>t care about</a:t>
            </a:r>
          </a:p>
          <a:p>
            <a:r>
              <a:rPr lang="en-US" altLang="en-US" dirty="0"/>
              <a:t>Cons/reasons not to use:</a:t>
            </a:r>
          </a:p>
          <a:p>
            <a:pPr lvl="1"/>
            <a:r>
              <a:rPr lang="en-US" altLang="en-US" dirty="0"/>
              <a:t>Complex relationships may be hard to set up (but may indicate too-tight coupling in code!) </a:t>
            </a:r>
          </a:p>
          <a:p>
            <a:endParaRPr lang="en-US" altLang="en-US" dirty="0"/>
          </a:p>
        </p:txBody>
      </p:sp>
      <p:sp>
        <p:nvSpPr>
          <p:cNvPr id="4" name="Rectangle 3"/>
          <p:cNvSpPr/>
          <p:nvPr/>
        </p:nvSpPr>
        <p:spPr>
          <a:xfrm>
            <a:off x="6099175" y="2590800"/>
            <a:ext cx="3090863" cy="400050"/>
          </a:xfrm>
          <a:prstGeom prst="rect">
            <a:avLst/>
          </a:prstGeom>
          <a:solidFill>
            <a:schemeClr val="bg1">
              <a:lumMod val="85000"/>
            </a:schemeClr>
          </a:solidFill>
        </p:spPr>
        <p:txBody>
          <a:bodyPr wrap="none">
            <a:spAutoFit/>
          </a:bodyPr>
          <a:lstStyle/>
          <a:p>
            <a:pPr>
              <a:defRPr/>
            </a:pPr>
            <a:r>
              <a:rPr lang="en-US" sz="2000" i="1" dirty="0">
                <a:latin typeface="Arial Narrow" charset="0"/>
                <a:ea typeface="ＭＳ Ｐゴシック" charset="0"/>
                <a:cs typeface="Arial Narrow" charset="0"/>
                <a:hlinkClick r:id="rId3"/>
              </a:rPr>
              <a:t>http://pastebin.com/bzvKG0VB</a:t>
            </a:r>
            <a:endParaRPr lang="en-US" sz="2000" i="1" dirty="0">
              <a:latin typeface="Arial Narrow" charset="0"/>
              <a:ea typeface="ＭＳ Ｐゴシック" charset="0"/>
              <a:cs typeface="Arial Narrow"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ctrTitle"/>
          </p:nvPr>
        </p:nvSpPr>
        <p:spPr/>
        <p:txBody>
          <a:bodyPr/>
          <a:lstStyle/>
          <a:p>
            <a:pPr eaLnBrk="1" hangingPunct="1"/>
            <a:r>
              <a:rPr lang="en-US" altLang="en-US" dirty="0"/>
              <a:t>TDD for the Model</a:t>
            </a:r>
            <a:br>
              <a:rPr lang="en-US" altLang="en-US" dirty="0"/>
            </a:br>
            <a:r>
              <a:rPr lang="en-US" altLang="en-US" dirty="0"/>
              <a:t>&amp; Stubbing the Internet</a:t>
            </a:r>
            <a:br>
              <a:rPr lang="en-US" altLang="en-US" dirty="0"/>
            </a:br>
            <a:r>
              <a:rPr lang="en-US" altLang="en-US" sz="3200" i="1" dirty="0"/>
              <a:t>(Engineering Software as a Service §8.6)</a:t>
            </a: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Where to Stub in Service Oriented Architecture?</a:t>
            </a:r>
          </a:p>
        </p:txBody>
      </p:sp>
      <p:sp>
        <p:nvSpPr>
          <p:cNvPr id="4" name="Rectangle 3"/>
          <p:cNvSpPr>
            <a:spLocks noChangeArrowheads="1"/>
          </p:cNvSpPr>
          <p:nvPr/>
        </p:nvSpPr>
        <p:spPr bwMode="auto">
          <a:xfrm>
            <a:off x="685800" y="54864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a:t>
            </a:r>
          </a:p>
        </p:txBody>
      </p:sp>
      <p:sp>
        <p:nvSpPr>
          <p:cNvPr id="5" name="Rectangle 4"/>
          <p:cNvSpPr>
            <a:spLocks noChangeArrowheads="1"/>
          </p:cNvSpPr>
          <p:nvPr/>
        </p:nvSpPr>
        <p:spPr bwMode="auto">
          <a:xfrm>
            <a:off x="762000" y="1447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movie.rb</a:t>
            </a:r>
          </a:p>
        </p:txBody>
      </p:sp>
      <p:sp>
        <p:nvSpPr>
          <p:cNvPr id="7" name="Rectangle 6"/>
          <p:cNvSpPr>
            <a:spLocks noChangeArrowheads="1"/>
          </p:cNvSpPr>
          <p:nvPr/>
        </p:nvSpPr>
        <p:spPr bwMode="auto">
          <a:xfrm>
            <a:off x="762000" y="19050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ruby-tmdb</a:t>
            </a:r>
          </a:p>
        </p:txBody>
      </p:sp>
      <p:sp>
        <p:nvSpPr>
          <p:cNvPr id="8" name="Rectangle 7"/>
          <p:cNvSpPr>
            <a:spLocks noChangeArrowheads="1"/>
          </p:cNvSpPr>
          <p:nvPr/>
        </p:nvSpPr>
        <p:spPr bwMode="auto">
          <a:xfrm>
            <a:off x="762000" y="2362200"/>
            <a:ext cx="2057400" cy="6096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sz="1800">
                <a:solidFill>
                  <a:schemeClr val="accent2"/>
                </a:solidFill>
                <a:latin typeface="+mn-lt"/>
                <a:ea typeface="ＭＳ Ｐゴシック" charset="0"/>
                <a:cs typeface="ＭＳ Ｐゴシック" charset="0"/>
              </a:rPr>
              <a:t>Net::HTTP/OpenURI</a:t>
            </a:r>
          </a:p>
        </p:txBody>
      </p:sp>
      <p:sp>
        <p:nvSpPr>
          <p:cNvPr id="9" name="Rectangle 8"/>
          <p:cNvSpPr>
            <a:spLocks noChangeArrowheads="1"/>
          </p:cNvSpPr>
          <p:nvPr/>
        </p:nvSpPr>
        <p:spPr bwMode="auto">
          <a:xfrm>
            <a:off x="762000" y="2971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OS - TCP/IP</a:t>
            </a:r>
          </a:p>
        </p:txBody>
      </p:sp>
      <p:sp>
        <p:nvSpPr>
          <p:cNvPr id="20" name="Cloud 19"/>
          <p:cNvSpPr>
            <a:spLocks/>
          </p:cNvSpPr>
          <p:nvPr/>
        </p:nvSpPr>
        <p:spPr bwMode="auto">
          <a:xfrm>
            <a:off x="533400" y="3886200"/>
            <a:ext cx="2514600" cy="914400"/>
          </a:xfrm>
          <a:custGeom>
            <a:avLst/>
            <a:gdLst>
              <a:gd name="T0" fmla="*/ 273172 w 43200"/>
              <a:gd name="T1" fmla="*/ 554080 h 43200"/>
              <a:gd name="T2" fmla="*/ 125730 w 43200"/>
              <a:gd name="T3" fmla="*/ 537210 h 43200"/>
              <a:gd name="T4" fmla="*/ 403267 w 43200"/>
              <a:gd name="T5" fmla="*/ 738696 h 43200"/>
              <a:gd name="T6" fmla="*/ 338773 w 43200"/>
              <a:gd name="T7" fmla="*/ 746760 h 43200"/>
              <a:gd name="T8" fmla="*/ 959157 w 43200"/>
              <a:gd name="T9" fmla="*/ 827405 h 43200"/>
              <a:gd name="T10" fmla="*/ 920274 w 43200"/>
              <a:gd name="T11" fmla="*/ 790575 h 43200"/>
              <a:gd name="T12" fmla="*/ 1677972 w 43200"/>
              <a:gd name="T13" fmla="*/ 735563 h 43200"/>
              <a:gd name="T14" fmla="*/ 1662430 w 43200"/>
              <a:gd name="T15" fmla="*/ 775970 h 43200"/>
              <a:gd name="T16" fmla="*/ 1986592 w 43200"/>
              <a:gd name="T17" fmla="*/ 485860 h 43200"/>
              <a:gd name="T18" fmla="*/ 2175828 w 43200"/>
              <a:gd name="T19" fmla="*/ 636905 h 43200"/>
              <a:gd name="T20" fmla="*/ 2432992 w 43200"/>
              <a:gd name="T21" fmla="*/ 324993 h 43200"/>
              <a:gd name="T22" fmla="*/ 2348706 w 43200"/>
              <a:gd name="T23" fmla="*/ 381635 h 43200"/>
              <a:gd name="T24" fmla="*/ 2230776 w 43200"/>
              <a:gd name="T25" fmla="*/ 114850 h 43200"/>
              <a:gd name="T26" fmla="*/ 2235200 w 43200"/>
              <a:gd name="T27" fmla="*/ 141605 h 43200"/>
              <a:gd name="T28" fmla="*/ 1692582 w 43200"/>
              <a:gd name="T29" fmla="*/ 83651 h 43200"/>
              <a:gd name="T30" fmla="*/ 1735773 w 43200"/>
              <a:gd name="T31" fmla="*/ 49530 h 43200"/>
              <a:gd name="T32" fmla="*/ 1288791 w 43200"/>
              <a:gd name="T33" fmla="*/ 99907 h 43200"/>
              <a:gd name="T34" fmla="*/ 1309688 w 43200"/>
              <a:gd name="T35" fmla="*/ 70485 h 43200"/>
              <a:gd name="T36" fmla="*/ 814917 w 43200"/>
              <a:gd name="T37" fmla="*/ 109897 h 43200"/>
              <a:gd name="T38" fmla="*/ 890588 w 43200"/>
              <a:gd name="T39" fmla="*/ 138430 h 43200"/>
              <a:gd name="T40" fmla="*/ 240226 w 43200"/>
              <a:gd name="T41" fmla="*/ 334201 h 43200"/>
              <a:gd name="T42" fmla="*/ 227013 w 43200"/>
              <a:gd name="T43" fmla="*/ 304165 h 43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200"/>
              <a:gd name="T67" fmla="*/ 0 h 43200"/>
              <a:gd name="T68" fmla="*/ 43200 w 43200"/>
              <a:gd name="T69" fmla="*/ 43200 h 43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olidFill>
            <a:srgbClr val="BFBFBF"/>
          </a:soli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latin typeface="+mn-lt"/>
                <a:ea typeface="ＭＳ Ｐゴシック" charset="0"/>
                <a:cs typeface="ＭＳ Ｐゴシック" charset="0"/>
              </a:rPr>
              <a:t>Internet</a:t>
            </a:r>
          </a:p>
        </p:txBody>
      </p:sp>
      <p:grpSp>
        <p:nvGrpSpPr>
          <p:cNvPr id="2" name="Group 37"/>
          <p:cNvGrpSpPr>
            <a:grpSpLocks/>
          </p:cNvGrpSpPr>
          <p:nvPr/>
        </p:nvGrpSpPr>
        <p:grpSpPr bwMode="auto">
          <a:xfrm>
            <a:off x="381000" y="1524000"/>
            <a:ext cx="8610600" cy="708025"/>
            <a:chOff x="381000" y="1524000"/>
            <a:chExt cx="8610600" cy="707886"/>
          </a:xfrm>
        </p:grpSpPr>
        <p:grpSp>
          <p:nvGrpSpPr>
            <p:cNvPr id="32794" name="Group 18"/>
            <p:cNvGrpSpPr>
              <a:grpSpLocks/>
            </p:cNvGrpSpPr>
            <p:nvPr/>
          </p:nvGrpSpPr>
          <p:grpSpPr bwMode="auto">
            <a:xfrm>
              <a:off x="381000" y="1904682"/>
              <a:ext cx="3352800" cy="2161"/>
              <a:chOff x="381000" y="1904682"/>
              <a:chExt cx="3352800" cy="2161"/>
            </a:xfrm>
          </p:grpSpPr>
          <p:cxnSp>
            <p:nvCxnSpPr>
              <p:cNvPr id="12" name="Straight Arrow Connector 11"/>
              <p:cNvCxnSpPr>
                <a:cxnSpLocks noChangeShapeType="1"/>
              </p:cNvCxnSpPr>
              <p:nvPr/>
            </p:nvCxnSpPr>
            <p:spPr bwMode="auto">
              <a:xfrm rot="10800000">
                <a:off x="3124200" y="1904925"/>
                <a:ext cx="609600" cy="0"/>
              </a:xfrm>
              <a:prstGeom prst="straightConnector1">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14" name="Straight Connector 13"/>
              <p:cNvCxnSpPr>
                <a:cxnSpLocks noChangeShapeType="1"/>
              </p:cNvCxnSpPr>
              <p:nvPr/>
            </p:nvCxnSpPr>
            <p:spPr bwMode="auto">
              <a:xfrm>
                <a:off x="381000" y="1904925"/>
                <a:ext cx="2590800" cy="1588"/>
              </a:xfrm>
              <a:prstGeom prst="line">
                <a:avLst/>
              </a:prstGeom>
              <a:noFill/>
              <a:ln w="25400">
                <a:solidFill>
                  <a:srgbClr val="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sp>
          <p:nvSpPr>
            <p:cNvPr id="32795" name="TextBox 21"/>
            <p:cNvSpPr txBox="1">
              <a:spLocks noChangeArrowheads="1"/>
            </p:cNvSpPr>
            <p:nvPr/>
          </p:nvSpPr>
          <p:spPr bwMode="auto">
            <a:xfrm>
              <a:off x="3733800" y="1524000"/>
              <a:ext cx="5257800" cy="707886"/>
            </a:xfrm>
            <a:prstGeom prst="rect">
              <a:avLst/>
            </a:prstGeom>
            <a:noFill/>
            <a:ln w="9525">
              <a:solidFill>
                <a:srgbClr val="33339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solidFill>
                    <a:schemeClr val="accent2"/>
                  </a:solidFill>
                  <a:latin typeface="Lucida Sans Typewriter" panose="020B0509030504030204" pitchFamily="49" charset="0"/>
                </a:rPr>
                <a:t>Movie.stub(:find_in_tmdb).</a:t>
              </a:r>
              <a:br>
                <a:rPr lang="en-US" altLang="en-US" sz="2000">
                  <a:solidFill>
                    <a:schemeClr val="accent2"/>
                  </a:solidFill>
                  <a:latin typeface="Lucida Sans Typewriter" panose="020B0509030504030204" pitchFamily="49" charset="0"/>
                </a:rPr>
              </a:br>
              <a:r>
                <a:rPr lang="en-US" altLang="en-US" sz="2000">
                  <a:solidFill>
                    <a:schemeClr val="accent2"/>
                  </a:solidFill>
                  <a:latin typeface="Lucida Sans Typewriter" panose="020B0509030504030204" pitchFamily="49" charset="0"/>
                </a:rPr>
                <a:t>  and_return(...)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Where to Stub in Service Oriented Architecture?</a:t>
            </a:r>
          </a:p>
        </p:txBody>
      </p:sp>
      <p:sp>
        <p:nvSpPr>
          <p:cNvPr id="4" name="Rectangle 3"/>
          <p:cNvSpPr>
            <a:spLocks noChangeArrowheads="1"/>
          </p:cNvSpPr>
          <p:nvPr/>
        </p:nvSpPr>
        <p:spPr bwMode="auto">
          <a:xfrm>
            <a:off x="685800" y="54864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a:t>
            </a:r>
          </a:p>
        </p:txBody>
      </p:sp>
      <p:sp>
        <p:nvSpPr>
          <p:cNvPr id="5" name="Rectangle 4"/>
          <p:cNvSpPr>
            <a:spLocks noChangeArrowheads="1"/>
          </p:cNvSpPr>
          <p:nvPr/>
        </p:nvSpPr>
        <p:spPr bwMode="auto">
          <a:xfrm>
            <a:off x="762000" y="1447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movie.rb</a:t>
            </a:r>
          </a:p>
        </p:txBody>
      </p:sp>
      <p:sp>
        <p:nvSpPr>
          <p:cNvPr id="7" name="Rectangle 6"/>
          <p:cNvSpPr>
            <a:spLocks noChangeArrowheads="1"/>
          </p:cNvSpPr>
          <p:nvPr/>
        </p:nvSpPr>
        <p:spPr bwMode="auto">
          <a:xfrm>
            <a:off x="762000" y="19050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ruby-tmdb</a:t>
            </a:r>
          </a:p>
        </p:txBody>
      </p:sp>
      <p:sp>
        <p:nvSpPr>
          <p:cNvPr id="8" name="Rectangle 7"/>
          <p:cNvSpPr>
            <a:spLocks noChangeArrowheads="1"/>
          </p:cNvSpPr>
          <p:nvPr/>
        </p:nvSpPr>
        <p:spPr bwMode="auto">
          <a:xfrm>
            <a:off x="762000" y="2362200"/>
            <a:ext cx="2057400" cy="6096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sz="1800">
                <a:solidFill>
                  <a:schemeClr val="accent2"/>
                </a:solidFill>
                <a:latin typeface="+mn-lt"/>
                <a:ea typeface="ＭＳ Ｐゴシック" charset="0"/>
                <a:cs typeface="ＭＳ Ｐゴシック" charset="0"/>
              </a:rPr>
              <a:t>Net::HTTP/OpenURI</a:t>
            </a:r>
          </a:p>
        </p:txBody>
      </p:sp>
      <p:sp>
        <p:nvSpPr>
          <p:cNvPr id="9" name="Rectangle 8"/>
          <p:cNvSpPr>
            <a:spLocks noChangeArrowheads="1"/>
          </p:cNvSpPr>
          <p:nvPr/>
        </p:nvSpPr>
        <p:spPr bwMode="auto">
          <a:xfrm>
            <a:off x="762000" y="2971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OS - TCP/IP</a:t>
            </a:r>
          </a:p>
        </p:txBody>
      </p:sp>
      <p:sp>
        <p:nvSpPr>
          <p:cNvPr id="20" name="Cloud 19"/>
          <p:cNvSpPr>
            <a:spLocks/>
          </p:cNvSpPr>
          <p:nvPr/>
        </p:nvSpPr>
        <p:spPr bwMode="auto">
          <a:xfrm>
            <a:off x="533400" y="3886200"/>
            <a:ext cx="2514600" cy="914400"/>
          </a:xfrm>
          <a:custGeom>
            <a:avLst/>
            <a:gdLst>
              <a:gd name="T0" fmla="*/ 273172 w 43200"/>
              <a:gd name="T1" fmla="*/ 554080 h 43200"/>
              <a:gd name="T2" fmla="*/ 125730 w 43200"/>
              <a:gd name="T3" fmla="*/ 537210 h 43200"/>
              <a:gd name="T4" fmla="*/ 403267 w 43200"/>
              <a:gd name="T5" fmla="*/ 738696 h 43200"/>
              <a:gd name="T6" fmla="*/ 338773 w 43200"/>
              <a:gd name="T7" fmla="*/ 746760 h 43200"/>
              <a:gd name="T8" fmla="*/ 959157 w 43200"/>
              <a:gd name="T9" fmla="*/ 827405 h 43200"/>
              <a:gd name="T10" fmla="*/ 920274 w 43200"/>
              <a:gd name="T11" fmla="*/ 790575 h 43200"/>
              <a:gd name="T12" fmla="*/ 1677972 w 43200"/>
              <a:gd name="T13" fmla="*/ 735563 h 43200"/>
              <a:gd name="T14" fmla="*/ 1662430 w 43200"/>
              <a:gd name="T15" fmla="*/ 775970 h 43200"/>
              <a:gd name="T16" fmla="*/ 1986592 w 43200"/>
              <a:gd name="T17" fmla="*/ 485860 h 43200"/>
              <a:gd name="T18" fmla="*/ 2175828 w 43200"/>
              <a:gd name="T19" fmla="*/ 636905 h 43200"/>
              <a:gd name="T20" fmla="*/ 2432992 w 43200"/>
              <a:gd name="T21" fmla="*/ 324993 h 43200"/>
              <a:gd name="T22" fmla="*/ 2348706 w 43200"/>
              <a:gd name="T23" fmla="*/ 381635 h 43200"/>
              <a:gd name="T24" fmla="*/ 2230776 w 43200"/>
              <a:gd name="T25" fmla="*/ 114850 h 43200"/>
              <a:gd name="T26" fmla="*/ 2235200 w 43200"/>
              <a:gd name="T27" fmla="*/ 141605 h 43200"/>
              <a:gd name="T28" fmla="*/ 1692582 w 43200"/>
              <a:gd name="T29" fmla="*/ 83651 h 43200"/>
              <a:gd name="T30" fmla="*/ 1735773 w 43200"/>
              <a:gd name="T31" fmla="*/ 49530 h 43200"/>
              <a:gd name="T32" fmla="*/ 1288791 w 43200"/>
              <a:gd name="T33" fmla="*/ 99907 h 43200"/>
              <a:gd name="T34" fmla="*/ 1309688 w 43200"/>
              <a:gd name="T35" fmla="*/ 70485 h 43200"/>
              <a:gd name="T36" fmla="*/ 814917 w 43200"/>
              <a:gd name="T37" fmla="*/ 109897 h 43200"/>
              <a:gd name="T38" fmla="*/ 890588 w 43200"/>
              <a:gd name="T39" fmla="*/ 138430 h 43200"/>
              <a:gd name="T40" fmla="*/ 240226 w 43200"/>
              <a:gd name="T41" fmla="*/ 334201 h 43200"/>
              <a:gd name="T42" fmla="*/ 227013 w 43200"/>
              <a:gd name="T43" fmla="*/ 304165 h 43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200"/>
              <a:gd name="T67" fmla="*/ 0 h 43200"/>
              <a:gd name="T68" fmla="*/ 43200 w 43200"/>
              <a:gd name="T69" fmla="*/ 43200 h 43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olidFill>
            <a:srgbClr val="BFBFBF"/>
          </a:soli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latin typeface="+mn-lt"/>
                <a:ea typeface="ＭＳ Ｐゴシック" charset="0"/>
                <a:cs typeface="ＭＳ Ｐゴシック" charset="0"/>
              </a:rPr>
              <a:t>Internet</a:t>
            </a:r>
          </a:p>
        </p:txBody>
      </p:sp>
      <p:grpSp>
        <p:nvGrpSpPr>
          <p:cNvPr id="6" name="Group 30"/>
          <p:cNvGrpSpPr>
            <a:grpSpLocks/>
          </p:cNvGrpSpPr>
          <p:nvPr/>
        </p:nvGrpSpPr>
        <p:grpSpPr bwMode="auto">
          <a:xfrm>
            <a:off x="381000" y="1981200"/>
            <a:ext cx="8610600" cy="708025"/>
            <a:chOff x="381000" y="1981200"/>
            <a:chExt cx="8610600" cy="707886"/>
          </a:xfrm>
        </p:grpSpPr>
        <p:grpSp>
          <p:nvGrpSpPr>
            <p:cNvPr id="32790" name="Group 22"/>
            <p:cNvGrpSpPr>
              <a:grpSpLocks/>
            </p:cNvGrpSpPr>
            <p:nvPr/>
          </p:nvGrpSpPr>
          <p:grpSpPr bwMode="auto">
            <a:xfrm>
              <a:off x="381000" y="2361882"/>
              <a:ext cx="3352800" cy="2161"/>
              <a:chOff x="381000" y="1904682"/>
              <a:chExt cx="3352800" cy="2161"/>
            </a:xfrm>
          </p:grpSpPr>
          <p:cxnSp>
            <p:nvCxnSpPr>
              <p:cNvPr id="24" name="Straight Arrow Connector 23"/>
              <p:cNvCxnSpPr>
                <a:cxnSpLocks noChangeShapeType="1"/>
              </p:cNvCxnSpPr>
              <p:nvPr/>
            </p:nvCxnSpPr>
            <p:spPr bwMode="auto">
              <a:xfrm rot="10800000">
                <a:off x="3124200" y="1904925"/>
                <a:ext cx="609600" cy="0"/>
              </a:xfrm>
              <a:prstGeom prst="straightConnector1">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25" name="Straight Connector 24"/>
              <p:cNvCxnSpPr>
                <a:cxnSpLocks noChangeShapeType="1"/>
              </p:cNvCxnSpPr>
              <p:nvPr/>
            </p:nvCxnSpPr>
            <p:spPr bwMode="auto">
              <a:xfrm>
                <a:off x="381000" y="1904925"/>
                <a:ext cx="2590800" cy="1588"/>
              </a:xfrm>
              <a:prstGeom prst="line">
                <a:avLst/>
              </a:prstGeom>
              <a:noFill/>
              <a:ln w="25400">
                <a:solidFill>
                  <a:srgbClr val="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sp>
          <p:nvSpPr>
            <p:cNvPr id="32791" name="TextBox 25"/>
            <p:cNvSpPr txBox="1">
              <a:spLocks noChangeArrowheads="1"/>
            </p:cNvSpPr>
            <p:nvPr/>
          </p:nvSpPr>
          <p:spPr bwMode="auto">
            <a:xfrm>
              <a:off x="3733800" y="1981200"/>
              <a:ext cx="5257800" cy="707886"/>
            </a:xfrm>
            <a:prstGeom prst="rect">
              <a:avLst/>
            </a:prstGeom>
            <a:noFill/>
            <a:ln w="9525">
              <a:solidFill>
                <a:srgbClr val="33339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solidFill>
                    <a:schemeClr val="accent2"/>
                  </a:solidFill>
                  <a:latin typeface="Lucida Sans Typewriter" panose="020B0509030504030204" pitchFamily="49" charset="0"/>
                </a:rPr>
                <a:t>TmdbMovie.stub(:find).with(</a:t>
              </a:r>
              <a:r>
                <a:rPr lang="en-US" altLang="en-US" sz="2000">
                  <a:solidFill>
                    <a:schemeClr val="tx2"/>
                  </a:solidFill>
                  <a:latin typeface="Helvetica" panose="020B0604020202020204" pitchFamily="34" charset="0"/>
                </a:rPr>
                <a:t>...</a:t>
              </a:r>
              <a:r>
                <a:rPr lang="en-US" altLang="en-US" sz="2000">
                  <a:solidFill>
                    <a:schemeClr val="accent2"/>
                  </a:solidFill>
                  <a:latin typeface="Lucida Sans Typewriter" panose="020B0509030504030204" pitchFamily="49" charset="0"/>
                </a:rPr>
                <a:t>).</a:t>
              </a:r>
              <a:br>
                <a:rPr lang="en-US" altLang="en-US" sz="2000">
                  <a:solidFill>
                    <a:schemeClr val="accent2"/>
                  </a:solidFill>
                  <a:latin typeface="Lucida Sans Typewriter" panose="020B0509030504030204" pitchFamily="49" charset="0"/>
                </a:rPr>
              </a:br>
              <a:r>
                <a:rPr lang="en-US" altLang="en-US" sz="2000">
                  <a:solidFill>
                    <a:schemeClr val="accent2"/>
                  </a:solidFill>
                  <a:latin typeface="Lucida Sans Typewriter" panose="020B0509030504030204" pitchFamily="49" charset="0"/>
                </a:rPr>
                <a:t>  and_return(</a:t>
              </a:r>
              <a:r>
                <a:rPr lang="en-US" altLang="en-US" sz="2000">
                  <a:solidFill>
                    <a:schemeClr val="tx2"/>
                  </a:solidFill>
                  <a:latin typeface="Helvetica" panose="020B0604020202020204" pitchFamily="34" charset="0"/>
                </a:rPr>
                <a:t>...</a:t>
              </a:r>
              <a:r>
                <a:rPr lang="en-US" altLang="en-US" sz="2000">
                  <a:solidFill>
                    <a:schemeClr val="accent2"/>
                  </a:solidFill>
                  <a:latin typeface="Lucida Sans Typewriter" panose="020B0509030504030204" pitchFamily="49" charset="0"/>
                </a:rPr>
                <a:t>)</a:t>
              </a:r>
            </a:p>
          </p:txBody>
        </p:sp>
      </p:grpSp>
    </p:spTree>
    <p:extLst>
      <p:ext uri="{BB962C8B-B14F-4D97-AF65-F5344CB8AC3E}">
        <p14:creationId xmlns:p14="http://schemas.microsoft.com/office/powerpoint/2010/main" val="2440663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Where to Stub in Service Oriented Architecture?</a:t>
            </a:r>
          </a:p>
        </p:txBody>
      </p:sp>
      <p:sp>
        <p:nvSpPr>
          <p:cNvPr id="4" name="Rectangle 3"/>
          <p:cNvSpPr>
            <a:spLocks noChangeArrowheads="1"/>
          </p:cNvSpPr>
          <p:nvPr/>
        </p:nvSpPr>
        <p:spPr bwMode="auto">
          <a:xfrm>
            <a:off x="685800" y="54864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a:t>
            </a:r>
          </a:p>
        </p:txBody>
      </p:sp>
      <p:sp>
        <p:nvSpPr>
          <p:cNvPr id="5" name="Rectangle 4"/>
          <p:cNvSpPr>
            <a:spLocks noChangeArrowheads="1"/>
          </p:cNvSpPr>
          <p:nvPr/>
        </p:nvSpPr>
        <p:spPr bwMode="auto">
          <a:xfrm>
            <a:off x="762000" y="1447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movie.rb</a:t>
            </a:r>
          </a:p>
        </p:txBody>
      </p:sp>
      <p:sp>
        <p:nvSpPr>
          <p:cNvPr id="7" name="Rectangle 6"/>
          <p:cNvSpPr>
            <a:spLocks noChangeArrowheads="1"/>
          </p:cNvSpPr>
          <p:nvPr/>
        </p:nvSpPr>
        <p:spPr bwMode="auto">
          <a:xfrm>
            <a:off x="762000" y="19050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ruby-tmdb</a:t>
            </a:r>
          </a:p>
        </p:txBody>
      </p:sp>
      <p:sp>
        <p:nvSpPr>
          <p:cNvPr id="8" name="Rectangle 7"/>
          <p:cNvSpPr>
            <a:spLocks noChangeArrowheads="1"/>
          </p:cNvSpPr>
          <p:nvPr/>
        </p:nvSpPr>
        <p:spPr bwMode="auto">
          <a:xfrm>
            <a:off x="762000" y="2362200"/>
            <a:ext cx="2057400" cy="6096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sz="1800">
                <a:solidFill>
                  <a:schemeClr val="accent2"/>
                </a:solidFill>
                <a:latin typeface="+mn-lt"/>
                <a:ea typeface="ＭＳ Ｐゴシック" charset="0"/>
                <a:cs typeface="ＭＳ Ｐゴシック" charset="0"/>
              </a:rPr>
              <a:t>Net::HTTP/OpenURI</a:t>
            </a:r>
          </a:p>
        </p:txBody>
      </p:sp>
      <p:sp>
        <p:nvSpPr>
          <p:cNvPr id="9" name="Rectangle 8"/>
          <p:cNvSpPr>
            <a:spLocks noChangeArrowheads="1"/>
          </p:cNvSpPr>
          <p:nvPr/>
        </p:nvSpPr>
        <p:spPr bwMode="auto">
          <a:xfrm>
            <a:off x="762000" y="2971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OS - TCP/IP</a:t>
            </a:r>
          </a:p>
        </p:txBody>
      </p:sp>
      <p:sp>
        <p:nvSpPr>
          <p:cNvPr id="20" name="Cloud 19"/>
          <p:cNvSpPr>
            <a:spLocks/>
          </p:cNvSpPr>
          <p:nvPr/>
        </p:nvSpPr>
        <p:spPr bwMode="auto">
          <a:xfrm>
            <a:off x="533400" y="3886200"/>
            <a:ext cx="2514600" cy="914400"/>
          </a:xfrm>
          <a:custGeom>
            <a:avLst/>
            <a:gdLst>
              <a:gd name="T0" fmla="*/ 273172 w 43200"/>
              <a:gd name="T1" fmla="*/ 554080 h 43200"/>
              <a:gd name="T2" fmla="*/ 125730 w 43200"/>
              <a:gd name="T3" fmla="*/ 537210 h 43200"/>
              <a:gd name="T4" fmla="*/ 403267 w 43200"/>
              <a:gd name="T5" fmla="*/ 738696 h 43200"/>
              <a:gd name="T6" fmla="*/ 338773 w 43200"/>
              <a:gd name="T7" fmla="*/ 746760 h 43200"/>
              <a:gd name="T8" fmla="*/ 959157 w 43200"/>
              <a:gd name="T9" fmla="*/ 827405 h 43200"/>
              <a:gd name="T10" fmla="*/ 920274 w 43200"/>
              <a:gd name="T11" fmla="*/ 790575 h 43200"/>
              <a:gd name="T12" fmla="*/ 1677972 w 43200"/>
              <a:gd name="T13" fmla="*/ 735563 h 43200"/>
              <a:gd name="T14" fmla="*/ 1662430 w 43200"/>
              <a:gd name="T15" fmla="*/ 775970 h 43200"/>
              <a:gd name="T16" fmla="*/ 1986592 w 43200"/>
              <a:gd name="T17" fmla="*/ 485860 h 43200"/>
              <a:gd name="T18" fmla="*/ 2175828 w 43200"/>
              <a:gd name="T19" fmla="*/ 636905 h 43200"/>
              <a:gd name="T20" fmla="*/ 2432992 w 43200"/>
              <a:gd name="T21" fmla="*/ 324993 h 43200"/>
              <a:gd name="T22" fmla="*/ 2348706 w 43200"/>
              <a:gd name="T23" fmla="*/ 381635 h 43200"/>
              <a:gd name="T24" fmla="*/ 2230776 w 43200"/>
              <a:gd name="T25" fmla="*/ 114850 h 43200"/>
              <a:gd name="T26" fmla="*/ 2235200 w 43200"/>
              <a:gd name="T27" fmla="*/ 141605 h 43200"/>
              <a:gd name="T28" fmla="*/ 1692582 w 43200"/>
              <a:gd name="T29" fmla="*/ 83651 h 43200"/>
              <a:gd name="T30" fmla="*/ 1735773 w 43200"/>
              <a:gd name="T31" fmla="*/ 49530 h 43200"/>
              <a:gd name="T32" fmla="*/ 1288791 w 43200"/>
              <a:gd name="T33" fmla="*/ 99907 h 43200"/>
              <a:gd name="T34" fmla="*/ 1309688 w 43200"/>
              <a:gd name="T35" fmla="*/ 70485 h 43200"/>
              <a:gd name="T36" fmla="*/ 814917 w 43200"/>
              <a:gd name="T37" fmla="*/ 109897 h 43200"/>
              <a:gd name="T38" fmla="*/ 890588 w 43200"/>
              <a:gd name="T39" fmla="*/ 138430 h 43200"/>
              <a:gd name="T40" fmla="*/ 240226 w 43200"/>
              <a:gd name="T41" fmla="*/ 334201 h 43200"/>
              <a:gd name="T42" fmla="*/ 227013 w 43200"/>
              <a:gd name="T43" fmla="*/ 304165 h 43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200"/>
              <a:gd name="T67" fmla="*/ 0 h 43200"/>
              <a:gd name="T68" fmla="*/ 43200 w 43200"/>
              <a:gd name="T69" fmla="*/ 43200 h 43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olidFill>
            <a:srgbClr val="BFBFBF"/>
          </a:soli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latin typeface="+mn-lt"/>
                <a:ea typeface="ＭＳ Ｐゴシック" charset="0"/>
                <a:cs typeface="ＭＳ Ｐゴシック" charset="0"/>
              </a:rPr>
              <a:t>Internet</a:t>
            </a:r>
          </a:p>
        </p:txBody>
      </p:sp>
      <p:grpSp>
        <p:nvGrpSpPr>
          <p:cNvPr id="11" name="Group 29"/>
          <p:cNvGrpSpPr>
            <a:grpSpLocks/>
          </p:cNvGrpSpPr>
          <p:nvPr/>
        </p:nvGrpSpPr>
        <p:grpSpPr bwMode="auto">
          <a:xfrm>
            <a:off x="381000" y="2514600"/>
            <a:ext cx="8610600" cy="1016000"/>
            <a:chOff x="381000" y="2514600"/>
            <a:chExt cx="8610600" cy="1015663"/>
          </a:xfrm>
        </p:grpSpPr>
        <p:sp>
          <p:nvSpPr>
            <p:cNvPr id="32786" name="TextBox 20"/>
            <p:cNvSpPr txBox="1">
              <a:spLocks noChangeArrowheads="1"/>
            </p:cNvSpPr>
            <p:nvPr/>
          </p:nvSpPr>
          <p:spPr bwMode="auto">
            <a:xfrm>
              <a:off x="3733800" y="2514600"/>
              <a:ext cx="5257800" cy="1015663"/>
            </a:xfrm>
            <a:prstGeom prst="rect">
              <a:avLst/>
            </a:prstGeom>
            <a:noFill/>
            <a:ln w="9525">
              <a:solidFill>
                <a:srgbClr val="33339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solidFill>
                    <a:schemeClr val="accent2"/>
                  </a:solidFill>
                  <a:latin typeface="Lucida Sans Typewriter" panose="020B0509030504030204" pitchFamily="49" charset="0"/>
                </a:rPr>
                <a:t>Net::HTTP.stub(:get).</a:t>
              </a:r>
              <a:br>
                <a:rPr lang="en-US" altLang="en-US" sz="2000">
                  <a:solidFill>
                    <a:schemeClr val="accent2"/>
                  </a:solidFill>
                  <a:latin typeface="Lucida Sans Typewriter" panose="020B0509030504030204" pitchFamily="49" charset="0"/>
                </a:rPr>
              </a:br>
              <a:r>
                <a:rPr lang="en-US" altLang="en-US" sz="2000">
                  <a:solidFill>
                    <a:schemeClr val="accent2"/>
                  </a:solidFill>
                  <a:latin typeface="Lucida Sans Typewriter" panose="020B0509030504030204" pitchFamily="49" charset="0"/>
                </a:rPr>
                <a:t>  with(</a:t>
              </a:r>
              <a:r>
                <a:rPr lang="en-US" altLang="en-US" sz="2000">
                  <a:solidFill>
                    <a:schemeClr val="tx2"/>
                  </a:solidFill>
                  <a:latin typeface="Helvetica" panose="020B0604020202020204" pitchFamily="34" charset="0"/>
                </a:rPr>
                <a:t>...</a:t>
              </a:r>
              <a:r>
                <a:rPr lang="en-US" altLang="en-US" sz="2000">
                  <a:solidFill>
                    <a:schemeClr val="accent2"/>
                  </a:solidFill>
                  <a:latin typeface="Lucida Sans Typewriter" panose="020B0509030504030204" pitchFamily="49" charset="0"/>
                </a:rPr>
                <a:t>).</a:t>
              </a:r>
              <a:br>
                <a:rPr lang="en-US" altLang="en-US" sz="2000">
                  <a:solidFill>
                    <a:schemeClr val="accent2"/>
                  </a:solidFill>
                  <a:latin typeface="Lucida Sans Typewriter" panose="020B0509030504030204" pitchFamily="49" charset="0"/>
                </a:rPr>
              </a:br>
              <a:r>
                <a:rPr lang="en-US" altLang="en-US" sz="2000">
                  <a:solidFill>
                    <a:schemeClr val="accent2"/>
                  </a:solidFill>
                  <a:latin typeface="Lucida Sans Typewriter" panose="020B0509030504030204" pitchFamily="49" charset="0"/>
                </a:rPr>
                <a:t>  and_return(</a:t>
              </a:r>
              <a:r>
                <a:rPr lang="en-US" altLang="en-US" sz="2000">
                  <a:solidFill>
                    <a:schemeClr val="tx2"/>
                  </a:solidFill>
                  <a:latin typeface="Helvetica" panose="020B0604020202020204" pitchFamily="34" charset="0"/>
                </a:rPr>
                <a:t>...</a:t>
              </a:r>
              <a:r>
                <a:rPr lang="en-US" altLang="en-US" sz="2000">
                  <a:solidFill>
                    <a:schemeClr val="accent2"/>
                  </a:solidFill>
                  <a:latin typeface="Lucida Sans Typewriter" panose="020B0509030504030204" pitchFamily="49" charset="0"/>
                </a:rPr>
                <a:t>)</a:t>
              </a:r>
            </a:p>
          </p:txBody>
        </p:sp>
        <p:grpSp>
          <p:nvGrpSpPr>
            <p:cNvPr id="32787" name="Group 26"/>
            <p:cNvGrpSpPr>
              <a:grpSpLocks/>
            </p:cNvGrpSpPr>
            <p:nvPr/>
          </p:nvGrpSpPr>
          <p:grpSpPr bwMode="auto">
            <a:xfrm>
              <a:off x="381000" y="2969639"/>
              <a:ext cx="3352800" cy="2161"/>
              <a:chOff x="381000" y="1904682"/>
              <a:chExt cx="3352800" cy="2161"/>
            </a:xfrm>
          </p:grpSpPr>
          <p:cxnSp>
            <p:nvCxnSpPr>
              <p:cNvPr id="28" name="Straight Arrow Connector 27"/>
              <p:cNvCxnSpPr>
                <a:cxnSpLocks noChangeShapeType="1"/>
              </p:cNvCxnSpPr>
              <p:nvPr/>
            </p:nvCxnSpPr>
            <p:spPr bwMode="auto">
              <a:xfrm rot="10800000">
                <a:off x="3124200" y="1905105"/>
                <a:ext cx="609600" cy="0"/>
              </a:xfrm>
              <a:prstGeom prst="straightConnector1">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29" name="Straight Connector 28"/>
              <p:cNvCxnSpPr>
                <a:cxnSpLocks noChangeShapeType="1"/>
              </p:cNvCxnSpPr>
              <p:nvPr/>
            </p:nvCxnSpPr>
            <p:spPr bwMode="auto">
              <a:xfrm>
                <a:off x="381000" y="1905105"/>
                <a:ext cx="2590800" cy="1586"/>
              </a:xfrm>
              <a:prstGeom prst="line">
                <a:avLst/>
              </a:prstGeom>
              <a:noFill/>
              <a:ln w="25400">
                <a:solidFill>
                  <a:srgbClr val="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grpSp>
    </p:spTree>
    <p:extLst>
      <p:ext uri="{BB962C8B-B14F-4D97-AF65-F5344CB8AC3E}">
        <p14:creationId xmlns:p14="http://schemas.microsoft.com/office/powerpoint/2010/main" val="2440663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Where to Stub in Service Oriented Architecture?</a:t>
            </a:r>
          </a:p>
        </p:txBody>
      </p:sp>
      <p:sp>
        <p:nvSpPr>
          <p:cNvPr id="4" name="Rectangle 3"/>
          <p:cNvSpPr>
            <a:spLocks noChangeArrowheads="1"/>
          </p:cNvSpPr>
          <p:nvPr/>
        </p:nvSpPr>
        <p:spPr bwMode="auto">
          <a:xfrm>
            <a:off x="685800" y="54864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a:t>
            </a:r>
          </a:p>
        </p:txBody>
      </p:sp>
      <p:sp>
        <p:nvSpPr>
          <p:cNvPr id="5" name="Rectangle 4"/>
          <p:cNvSpPr>
            <a:spLocks noChangeArrowheads="1"/>
          </p:cNvSpPr>
          <p:nvPr/>
        </p:nvSpPr>
        <p:spPr bwMode="auto">
          <a:xfrm>
            <a:off x="762000" y="1447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movie.rb</a:t>
            </a:r>
          </a:p>
        </p:txBody>
      </p:sp>
      <p:sp>
        <p:nvSpPr>
          <p:cNvPr id="7" name="Rectangle 6"/>
          <p:cNvSpPr>
            <a:spLocks noChangeArrowheads="1"/>
          </p:cNvSpPr>
          <p:nvPr/>
        </p:nvSpPr>
        <p:spPr bwMode="auto">
          <a:xfrm>
            <a:off x="762000" y="19050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ruby-tmdb</a:t>
            </a:r>
          </a:p>
        </p:txBody>
      </p:sp>
      <p:sp>
        <p:nvSpPr>
          <p:cNvPr id="8" name="Rectangle 7"/>
          <p:cNvSpPr>
            <a:spLocks noChangeArrowheads="1"/>
          </p:cNvSpPr>
          <p:nvPr/>
        </p:nvSpPr>
        <p:spPr bwMode="auto">
          <a:xfrm>
            <a:off x="762000" y="2362200"/>
            <a:ext cx="2057400" cy="6096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sz="1800">
                <a:solidFill>
                  <a:schemeClr val="accent2"/>
                </a:solidFill>
                <a:latin typeface="+mn-lt"/>
                <a:ea typeface="ＭＳ Ｐゴシック" charset="0"/>
                <a:cs typeface="ＭＳ Ｐゴシック" charset="0"/>
              </a:rPr>
              <a:t>Net::HTTP/OpenURI</a:t>
            </a:r>
          </a:p>
        </p:txBody>
      </p:sp>
      <p:sp>
        <p:nvSpPr>
          <p:cNvPr id="9" name="Rectangle 8"/>
          <p:cNvSpPr>
            <a:spLocks noChangeArrowheads="1"/>
          </p:cNvSpPr>
          <p:nvPr/>
        </p:nvSpPr>
        <p:spPr bwMode="auto">
          <a:xfrm>
            <a:off x="762000" y="2971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OS - TCP/IP</a:t>
            </a:r>
          </a:p>
        </p:txBody>
      </p:sp>
      <p:sp>
        <p:nvSpPr>
          <p:cNvPr id="20" name="Cloud 19"/>
          <p:cNvSpPr>
            <a:spLocks/>
          </p:cNvSpPr>
          <p:nvPr/>
        </p:nvSpPr>
        <p:spPr bwMode="auto">
          <a:xfrm>
            <a:off x="533400" y="3886200"/>
            <a:ext cx="2514600" cy="914400"/>
          </a:xfrm>
          <a:custGeom>
            <a:avLst/>
            <a:gdLst>
              <a:gd name="T0" fmla="*/ 273172 w 43200"/>
              <a:gd name="T1" fmla="*/ 554080 h 43200"/>
              <a:gd name="T2" fmla="*/ 125730 w 43200"/>
              <a:gd name="T3" fmla="*/ 537210 h 43200"/>
              <a:gd name="T4" fmla="*/ 403267 w 43200"/>
              <a:gd name="T5" fmla="*/ 738696 h 43200"/>
              <a:gd name="T6" fmla="*/ 338773 w 43200"/>
              <a:gd name="T7" fmla="*/ 746760 h 43200"/>
              <a:gd name="T8" fmla="*/ 959157 w 43200"/>
              <a:gd name="T9" fmla="*/ 827405 h 43200"/>
              <a:gd name="T10" fmla="*/ 920274 w 43200"/>
              <a:gd name="T11" fmla="*/ 790575 h 43200"/>
              <a:gd name="T12" fmla="*/ 1677972 w 43200"/>
              <a:gd name="T13" fmla="*/ 735563 h 43200"/>
              <a:gd name="T14" fmla="*/ 1662430 w 43200"/>
              <a:gd name="T15" fmla="*/ 775970 h 43200"/>
              <a:gd name="T16" fmla="*/ 1986592 w 43200"/>
              <a:gd name="T17" fmla="*/ 485860 h 43200"/>
              <a:gd name="T18" fmla="*/ 2175828 w 43200"/>
              <a:gd name="T19" fmla="*/ 636905 h 43200"/>
              <a:gd name="T20" fmla="*/ 2432992 w 43200"/>
              <a:gd name="T21" fmla="*/ 324993 h 43200"/>
              <a:gd name="T22" fmla="*/ 2348706 w 43200"/>
              <a:gd name="T23" fmla="*/ 381635 h 43200"/>
              <a:gd name="T24" fmla="*/ 2230776 w 43200"/>
              <a:gd name="T25" fmla="*/ 114850 h 43200"/>
              <a:gd name="T26" fmla="*/ 2235200 w 43200"/>
              <a:gd name="T27" fmla="*/ 141605 h 43200"/>
              <a:gd name="T28" fmla="*/ 1692582 w 43200"/>
              <a:gd name="T29" fmla="*/ 83651 h 43200"/>
              <a:gd name="T30" fmla="*/ 1735773 w 43200"/>
              <a:gd name="T31" fmla="*/ 49530 h 43200"/>
              <a:gd name="T32" fmla="*/ 1288791 w 43200"/>
              <a:gd name="T33" fmla="*/ 99907 h 43200"/>
              <a:gd name="T34" fmla="*/ 1309688 w 43200"/>
              <a:gd name="T35" fmla="*/ 70485 h 43200"/>
              <a:gd name="T36" fmla="*/ 814917 w 43200"/>
              <a:gd name="T37" fmla="*/ 109897 h 43200"/>
              <a:gd name="T38" fmla="*/ 890588 w 43200"/>
              <a:gd name="T39" fmla="*/ 138430 h 43200"/>
              <a:gd name="T40" fmla="*/ 240226 w 43200"/>
              <a:gd name="T41" fmla="*/ 334201 h 43200"/>
              <a:gd name="T42" fmla="*/ 227013 w 43200"/>
              <a:gd name="T43" fmla="*/ 304165 h 43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200"/>
              <a:gd name="T67" fmla="*/ 0 h 43200"/>
              <a:gd name="T68" fmla="*/ 43200 w 43200"/>
              <a:gd name="T69" fmla="*/ 43200 h 43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olidFill>
            <a:srgbClr val="BFBFBF"/>
          </a:soli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latin typeface="+mn-lt"/>
                <a:ea typeface="ＭＳ Ｐゴシック" charset="0"/>
                <a:cs typeface="ＭＳ Ｐゴシック" charset="0"/>
              </a:rPr>
              <a:t>Internet</a:t>
            </a:r>
          </a:p>
        </p:txBody>
      </p:sp>
      <p:grpSp>
        <p:nvGrpSpPr>
          <p:cNvPr id="15" name="Group 36"/>
          <p:cNvGrpSpPr>
            <a:grpSpLocks/>
          </p:cNvGrpSpPr>
          <p:nvPr/>
        </p:nvGrpSpPr>
        <p:grpSpPr bwMode="auto">
          <a:xfrm>
            <a:off x="457200" y="5311775"/>
            <a:ext cx="8610600" cy="1016000"/>
            <a:chOff x="457200" y="5311914"/>
            <a:chExt cx="8610600" cy="1015464"/>
          </a:xfrm>
        </p:grpSpPr>
        <p:grpSp>
          <p:nvGrpSpPr>
            <p:cNvPr id="32782" name="Group 31"/>
            <p:cNvGrpSpPr>
              <a:grpSpLocks/>
            </p:cNvGrpSpPr>
            <p:nvPr/>
          </p:nvGrpSpPr>
          <p:grpSpPr bwMode="auto">
            <a:xfrm>
              <a:off x="457200" y="5692596"/>
              <a:ext cx="3352800" cy="2161"/>
              <a:chOff x="381000" y="1904682"/>
              <a:chExt cx="3352800" cy="2161"/>
            </a:xfrm>
          </p:grpSpPr>
          <p:cxnSp>
            <p:nvCxnSpPr>
              <p:cNvPr id="33" name="Straight Arrow Connector 32"/>
              <p:cNvCxnSpPr>
                <a:cxnSpLocks noChangeShapeType="1"/>
              </p:cNvCxnSpPr>
              <p:nvPr/>
            </p:nvCxnSpPr>
            <p:spPr bwMode="auto">
              <a:xfrm rot="10800000">
                <a:off x="3124200" y="1904799"/>
                <a:ext cx="609600" cy="0"/>
              </a:xfrm>
              <a:prstGeom prst="straightConnector1">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34" name="Straight Connector 33"/>
              <p:cNvCxnSpPr>
                <a:cxnSpLocks noChangeShapeType="1"/>
              </p:cNvCxnSpPr>
              <p:nvPr/>
            </p:nvCxnSpPr>
            <p:spPr bwMode="auto">
              <a:xfrm>
                <a:off x="381000" y="1904799"/>
                <a:ext cx="2590800" cy="1587"/>
              </a:xfrm>
              <a:prstGeom prst="line">
                <a:avLst/>
              </a:prstGeom>
              <a:noFill/>
              <a:ln w="25400">
                <a:solidFill>
                  <a:srgbClr val="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sp>
          <p:nvSpPr>
            <p:cNvPr id="32783" name="TextBox 34"/>
            <p:cNvSpPr txBox="1">
              <a:spLocks noChangeArrowheads="1"/>
            </p:cNvSpPr>
            <p:nvPr/>
          </p:nvSpPr>
          <p:spPr bwMode="auto">
            <a:xfrm>
              <a:off x="3810000" y="5311914"/>
              <a:ext cx="5257800" cy="1015464"/>
            </a:xfrm>
            <a:prstGeom prst="rect">
              <a:avLst/>
            </a:prstGeom>
            <a:noFill/>
            <a:ln w="9525">
              <a:solidFill>
                <a:srgbClr val="33339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solidFill>
                    <a:srgbClr val="000000"/>
                  </a:solidFill>
                  <a:latin typeface="Helvetica" panose="020B0604020202020204" pitchFamily="34" charset="0"/>
                </a:rPr>
                <a:t>Parse contrived request </a:t>
              </a:r>
            </a:p>
            <a:p>
              <a:pPr eaLnBrk="1" hangingPunct="1"/>
              <a:r>
                <a:rPr lang="en-US" altLang="en-US" sz="2000">
                  <a:solidFill>
                    <a:srgbClr val="000000"/>
                  </a:solidFill>
                  <a:latin typeface="Helvetica" panose="020B0604020202020204" pitchFamily="34" charset="0"/>
                </a:rPr>
                <a:t>Return canned value(s)</a:t>
              </a:r>
              <a:br>
                <a:rPr lang="en-US" altLang="en-US" sz="2000">
                  <a:solidFill>
                    <a:srgbClr val="000000"/>
                  </a:solidFill>
                  <a:latin typeface="Helvetica" panose="020B0604020202020204" pitchFamily="34" charset="0"/>
                </a:rPr>
              </a:br>
              <a:r>
                <a:rPr lang="en-US" altLang="en-US" sz="2000" i="1">
                  <a:solidFill>
                    <a:srgbClr val="000000"/>
                  </a:solidFill>
                  <a:latin typeface="Helvetica" panose="020B0604020202020204" pitchFamily="34" charset="0"/>
                </a:rPr>
                <a:t>(using </a:t>
              </a:r>
              <a:r>
                <a:rPr lang="en-US" altLang="en-US" sz="2000">
                  <a:solidFill>
                    <a:schemeClr val="accent2"/>
                  </a:solidFill>
                  <a:latin typeface="Lucida Sans Typewriter" panose="020B0509030504030204" pitchFamily="49" charset="0"/>
                </a:rPr>
                <a:t>FakeWeb</a:t>
              </a:r>
              <a:r>
                <a:rPr lang="en-US" altLang="en-US" sz="2000" i="1">
                  <a:solidFill>
                    <a:srgbClr val="000000"/>
                  </a:solidFill>
                  <a:latin typeface="Helvetica" panose="020B0604020202020204" pitchFamily="34" charset="0"/>
                </a:rPr>
                <a:t> gem, for example)</a:t>
              </a:r>
              <a:endParaRPr lang="en-US" altLang="en-US" sz="2000">
                <a:solidFill>
                  <a:srgbClr val="000000"/>
                </a:solidFill>
                <a:latin typeface="Helvetica" panose="020B0604020202020204" pitchFamily="34" charset="0"/>
              </a:endParaRPr>
            </a:p>
          </p:txBody>
        </p:sp>
      </p:grpSp>
      <p:sp>
        <p:nvSpPr>
          <p:cNvPr id="36" name="Rectangle 35"/>
          <p:cNvSpPr>
            <a:spLocks noChangeArrowheads="1"/>
          </p:cNvSpPr>
          <p:nvPr/>
        </p:nvSpPr>
        <p:spPr bwMode="auto">
          <a:xfrm>
            <a:off x="914400" y="57150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TMDb-dev</a:t>
            </a:r>
          </a:p>
        </p:txBody>
      </p:sp>
    </p:spTree>
    <p:extLst>
      <p:ext uri="{BB962C8B-B14F-4D97-AF65-F5344CB8AC3E}">
        <p14:creationId xmlns:p14="http://schemas.microsoft.com/office/powerpoint/2010/main" val="1007253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Where to Stub in Service Oriented Architecture?</a:t>
            </a:r>
          </a:p>
        </p:txBody>
      </p:sp>
      <p:sp>
        <p:nvSpPr>
          <p:cNvPr id="4" name="Rectangle 3"/>
          <p:cNvSpPr>
            <a:spLocks noChangeArrowheads="1"/>
          </p:cNvSpPr>
          <p:nvPr/>
        </p:nvSpPr>
        <p:spPr bwMode="auto">
          <a:xfrm>
            <a:off x="685800" y="5486400"/>
            <a:ext cx="2057400" cy="5334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TMDb</a:t>
            </a:r>
          </a:p>
        </p:txBody>
      </p:sp>
      <p:sp>
        <p:nvSpPr>
          <p:cNvPr id="5" name="Rectangle 4"/>
          <p:cNvSpPr>
            <a:spLocks noChangeArrowheads="1"/>
          </p:cNvSpPr>
          <p:nvPr/>
        </p:nvSpPr>
        <p:spPr bwMode="auto">
          <a:xfrm>
            <a:off x="762000" y="1447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movie.rb</a:t>
            </a:r>
          </a:p>
        </p:txBody>
      </p:sp>
      <p:sp>
        <p:nvSpPr>
          <p:cNvPr id="7" name="Rectangle 6"/>
          <p:cNvSpPr>
            <a:spLocks noChangeArrowheads="1"/>
          </p:cNvSpPr>
          <p:nvPr/>
        </p:nvSpPr>
        <p:spPr bwMode="auto">
          <a:xfrm>
            <a:off x="762000" y="19050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ruby-tmdb</a:t>
            </a:r>
          </a:p>
        </p:txBody>
      </p:sp>
      <p:sp>
        <p:nvSpPr>
          <p:cNvPr id="8" name="Rectangle 7"/>
          <p:cNvSpPr>
            <a:spLocks noChangeArrowheads="1"/>
          </p:cNvSpPr>
          <p:nvPr/>
        </p:nvSpPr>
        <p:spPr bwMode="auto">
          <a:xfrm>
            <a:off x="762000" y="2362200"/>
            <a:ext cx="2057400" cy="6096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sz="1800">
                <a:solidFill>
                  <a:schemeClr val="accent2"/>
                </a:solidFill>
                <a:latin typeface="+mn-lt"/>
                <a:ea typeface="ＭＳ Ｐゴシック" charset="0"/>
                <a:cs typeface="ＭＳ Ｐゴシック" charset="0"/>
              </a:rPr>
              <a:t>Net::HTTP/OpenURI</a:t>
            </a:r>
          </a:p>
        </p:txBody>
      </p:sp>
      <p:sp>
        <p:nvSpPr>
          <p:cNvPr id="9" name="Rectangle 8"/>
          <p:cNvSpPr>
            <a:spLocks noChangeArrowheads="1"/>
          </p:cNvSpPr>
          <p:nvPr/>
        </p:nvSpPr>
        <p:spPr bwMode="auto">
          <a:xfrm>
            <a:off x="762000" y="2971800"/>
            <a:ext cx="2057400" cy="457200"/>
          </a:xfrm>
          <a:prstGeom prst="rect">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solidFill>
                  <a:schemeClr val="accent2"/>
                </a:solidFill>
                <a:latin typeface="+mn-lt"/>
                <a:ea typeface="ＭＳ Ｐゴシック" charset="0"/>
                <a:cs typeface="ＭＳ Ｐゴシック" charset="0"/>
              </a:rPr>
              <a:t>OS - TCP/IP</a:t>
            </a:r>
          </a:p>
        </p:txBody>
      </p:sp>
      <p:sp>
        <p:nvSpPr>
          <p:cNvPr id="20" name="Cloud 19"/>
          <p:cNvSpPr>
            <a:spLocks/>
          </p:cNvSpPr>
          <p:nvPr/>
        </p:nvSpPr>
        <p:spPr bwMode="auto">
          <a:xfrm>
            <a:off x="533400" y="3886200"/>
            <a:ext cx="2514600" cy="914400"/>
          </a:xfrm>
          <a:custGeom>
            <a:avLst/>
            <a:gdLst>
              <a:gd name="T0" fmla="*/ 273172 w 43200"/>
              <a:gd name="T1" fmla="*/ 554080 h 43200"/>
              <a:gd name="T2" fmla="*/ 125730 w 43200"/>
              <a:gd name="T3" fmla="*/ 537210 h 43200"/>
              <a:gd name="T4" fmla="*/ 403267 w 43200"/>
              <a:gd name="T5" fmla="*/ 738696 h 43200"/>
              <a:gd name="T6" fmla="*/ 338773 w 43200"/>
              <a:gd name="T7" fmla="*/ 746760 h 43200"/>
              <a:gd name="T8" fmla="*/ 959157 w 43200"/>
              <a:gd name="T9" fmla="*/ 827405 h 43200"/>
              <a:gd name="T10" fmla="*/ 920274 w 43200"/>
              <a:gd name="T11" fmla="*/ 790575 h 43200"/>
              <a:gd name="T12" fmla="*/ 1677972 w 43200"/>
              <a:gd name="T13" fmla="*/ 735563 h 43200"/>
              <a:gd name="T14" fmla="*/ 1662430 w 43200"/>
              <a:gd name="T15" fmla="*/ 775970 h 43200"/>
              <a:gd name="T16" fmla="*/ 1986592 w 43200"/>
              <a:gd name="T17" fmla="*/ 485860 h 43200"/>
              <a:gd name="T18" fmla="*/ 2175828 w 43200"/>
              <a:gd name="T19" fmla="*/ 636905 h 43200"/>
              <a:gd name="T20" fmla="*/ 2432992 w 43200"/>
              <a:gd name="T21" fmla="*/ 324993 h 43200"/>
              <a:gd name="T22" fmla="*/ 2348706 w 43200"/>
              <a:gd name="T23" fmla="*/ 381635 h 43200"/>
              <a:gd name="T24" fmla="*/ 2230776 w 43200"/>
              <a:gd name="T25" fmla="*/ 114850 h 43200"/>
              <a:gd name="T26" fmla="*/ 2235200 w 43200"/>
              <a:gd name="T27" fmla="*/ 141605 h 43200"/>
              <a:gd name="T28" fmla="*/ 1692582 w 43200"/>
              <a:gd name="T29" fmla="*/ 83651 h 43200"/>
              <a:gd name="T30" fmla="*/ 1735773 w 43200"/>
              <a:gd name="T31" fmla="*/ 49530 h 43200"/>
              <a:gd name="T32" fmla="*/ 1288791 w 43200"/>
              <a:gd name="T33" fmla="*/ 99907 h 43200"/>
              <a:gd name="T34" fmla="*/ 1309688 w 43200"/>
              <a:gd name="T35" fmla="*/ 70485 h 43200"/>
              <a:gd name="T36" fmla="*/ 814917 w 43200"/>
              <a:gd name="T37" fmla="*/ 109897 h 43200"/>
              <a:gd name="T38" fmla="*/ 890588 w 43200"/>
              <a:gd name="T39" fmla="*/ 138430 h 43200"/>
              <a:gd name="T40" fmla="*/ 240226 w 43200"/>
              <a:gd name="T41" fmla="*/ 334201 h 43200"/>
              <a:gd name="T42" fmla="*/ 227013 w 43200"/>
              <a:gd name="T43" fmla="*/ 304165 h 43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200"/>
              <a:gd name="T67" fmla="*/ 0 h 43200"/>
              <a:gd name="T68" fmla="*/ 43200 w 43200"/>
              <a:gd name="T69" fmla="*/ 43200 h 43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olidFill>
            <a:srgbClr val="BFBFBF"/>
          </a:soli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r>
              <a:rPr lang="en-US">
                <a:latin typeface="+mn-lt"/>
                <a:ea typeface="ＭＳ Ｐゴシック" charset="0"/>
                <a:cs typeface="ＭＳ Ｐゴシック" charset="0"/>
              </a:rPr>
              <a:t>Internet</a:t>
            </a:r>
          </a:p>
        </p:txBody>
      </p:sp>
      <p:sp>
        <p:nvSpPr>
          <p:cNvPr id="39" name="TextBox 38"/>
          <p:cNvSpPr txBox="1">
            <a:spLocks noChangeArrowheads="1"/>
          </p:cNvSpPr>
          <p:nvPr/>
        </p:nvSpPr>
        <p:spPr bwMode="auto">
          <a:xfrm>
            <a:off x="3352800" y="2057400"/>
            <a:ext cx="5334000" cy="3108325"/>
          </a:xfrm>
          <a:prstGeom prst="rect">
            <a:avLst/>
          </a:prstGeom>
          <a:noFill/>
          <a:ln w="38100" cmpd="dbl">
            <a:solidFill>
              <a:srgbClr val="333399"/>
            </a:solidFill>
            <a:round/>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chemeClr val="accent2"/>
                </a:solidFill>
                <a:latin typeface="Helvetica" panose="020B0604020202020204" pitchFamily="34" charset="0"/>
              </a:rPr>
              <a:t>Rule of thumb: </a:t>
            </a:r>
          </a:p>
          <a:p>
            <a:pPr eaLnBrk="1" hangingPunct="1"/>
            <a:r>
              <a:rPr lang="en-US" altLang="en-US" sz="2800" dirty="0">
                <a:solidFill>
                  <a:schemeClr val="accent2"/>
                </a:solidFill>
                <a:latin typeface="Helvetica" panose="020B0604020202020204" pitchFamily="34" charset="0"/>
              </a:rPr>
              <a:t>• for unit testing, stub nearby, for maximum </a:t>
            </a:r>
            <a:r>
              <a:rPr lang="en-US" altLang="en-US" sz="2800" i="1" dirty="0">
                <a:solidFill>
                  <a:schemeClr val="accent2"/>
                </a:solidFill>
                <a:latin typeface="Helvetica" panose="020B0604020202020204" pitchFamily="34" charset="0"/>
              </a:rPr>
              <a:t>isolation </a:t>
            </a:r>
            <a:r>
              <a:rPr lang="en-US" altLang="en-US" sz="2800" dirty="0">
                <a:solidFill>
                  <a:schemeClr val="accent2"/>
                </a:solidFill>
                <a:latin typeface="Helvetica" panose="020B0604020202020204" pitchFamily="34" charset="0"/>
              </a:rPr>
              <a:t>of class under test (</a:t>
            </a:r>
            <a:r>
              <a:rPr lang="en-US" altLang="en-US" sz="2800" dirty="0">
                <a:solidFill>
                  <a:srgbClr val="FF0000"/>
                </a:solidFill>
                <a:latin typeface="Helvetica" panose="020B0604020202020204" pitchFamily="34" charset="0"/>
              </a:rPr>
              <a:t>F</a:t>
            </a:r>
            <a:r>
              <a:rPr lang="en-US" altLang="en-US" sz="2800" dirty="0">
                <a:solidFill>
                  <a:schemeClr val="accent2"/>
                </a:solidFill>
                <a:latin typeface="Helvetica" panose="020B0604020202020204" pitchFamily="34" charset="0"/>
              </a:rPr>
              <a:t>ast, </a:t>
            </a:r>
            <a:r>
              <a:rPr lang="en-US" altLang="en-US" sz="2800" dirty="0">
                <a:solidFill>
                  <a:srgbClr val="FF0000"/>
                </a:solidFill>
                <a:latin typeface="Helvetica" panose="020B0604020202020204" pitchFamily="34" charset="0"/>
              </a:rPr>
              <a:t>I</a:t>
            </a:r>
            <a:r>
              <a:rPr lang="en-US" altLang="en-US" sz="2800" dirty="0">
                <a:solidFill>
                  <a:schemeClr val="accent2"/>
                </a:solidFill>
                <a:latin typeface="Helvetica" panose="020B0604020202020204" pitchFamily="34" charset="0"/>
              </a:rPr>
              <a:t>ndependent)</a:t>
            </a:r>
          </a:p>
          <a:p>
            <a:pPr eaLnBrk="1" hangingPunct="1"/>
            <a:r>
              <a:rPr lang="en-US" altLang="en-US" sz="2800" dirty="0">
                <a:solidFill>
                  <a:schemeClr val="accent2"/>
                </a:solidFill>
                <a:latin typeface="Helvetica" panose="020B0604020202020204" pitchFamily="34" charset="0"/>
              </a:rPr>
              <a:t>• for integration testing, stub </a:t>
            </a:r>
            <a:r>
              <a:rPr lang="en-US" altLang="en-US" sz="2800" i="1" dirty="0">
                <a:solidFill>
                  <a:schemeClr val="accent2"/>
                </a:solidFill>
                <a:latin typeface="Helvetica" panose="020B0604020202020204" pitchFamily="34" charset="0"/>
              </a:rPr>
              <a:t>far away</a:t>
            </a:r>
            <a:r>
              <a:rPr lang="en-US" altLang="en-US" sz="2800" dirty="0">
                <a:solidFill>
                  <a:schemeClr val="accent2"/>
                </a:solidFill>
                <a:latin typeface="Helvetica" panose="020B0604020202020204" pitchFamily="34" charset="0"/>
              </a:rPr>
              <a:t>, to test as many interfaces as possible</a:t>
            </a:r>
          </a:p>
        </p:txBody>
      </p:sp>
    </p:spTree>
    <p:extLst>
      <p:ext uri="{BB962C8B-B14F-4D97-AF65-F5344CB8AC3E}">
        <p14:creationId xmlns:p14="http://schemas.microsoft.com/office/powerpoint/2010/main" val="2440663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Box 3"/>
          <p:cNvSpPr txBox="1">
            <a:spLocks noChangeArrowheads="1"/>
          </p:cNvSpPr>
          <p:nvPr/>
        </p:nvSpPr>
        <p:spPr bwMode="auto">
          <a:xfrm>
            <a:off x="1371600" y="3240088"/>
            <a:ext cx="75438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solidFill>
                  <a:srgbClr val="008000"/>
                </a:solidFill>
                <a:latin typeface="Helvetica" panose="020B0604020202020204" pitchFamily="34" charset="0"/>
              </a:rPr>
              <a:t>Aim for high unit test coverage</a:t>
            </a:r>
          </a:p>
        </p:txBody>
      </p:sp>
      <p:sp>
        <p:nvSpPr>
          <p:cNvPr id="45058" name="TextBox 4"/>
          <p:cNvSpPr txBox="1">
            <a:spLocks noChangeArrowheads="1"/>
          </p:cNvSpPr>
          <p:nvPr/>
        </p:nvSpPr>
        <p:spPr bwMode="auto">
          <a:xfrm>
            <a:off x="1371600" y="4038600"/>
            <a:ext cx="67056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dirty="0">
                <a:solidFill>
                  <a:srgbClr val="FF0000"/>
                </a:solidFill>
                <a:latin typeface="Helvetica" panose="020B0604020202020204" pitchFamily="34" charset="0"/>
              </a:rPr>
              <a:t>Sometimes it’</a:t>
            </a:r>
            <a:r>
              <a:rPr lang="en-US" altLang="ja-JP" sz="3200" dirty="0">
                <a:solidFill>
                  <a:srgbClr val="FF0000"/>
                </a:solidFill>
                <a:latin typeface="Helvetica" panose="020B0604020202020204" pitchFamily="34" charset="0"/>
              </a:rPr>
              <a:t>s OK to use stubs &amp; mocks in integration tests</a:t>
            </a:r>
            <a:endParaRPr lang="en-US" altLang="en-US" sz="3200" dirty="0">
              <a:solidFill>
                <a:srgbClr val="FF0000"/>
              </a:solidFill>
              <a:latin typeface="Helvetica" panose="020B0604020202020204" pitchFamily="34" charset="0"/>
            </a:endParaRPr>
          </a:p>
        </p:txBody>
      </p:sp>
      <p:sp>
        <p:nvSpPr>
          <p:cNvPr id="45059" name="TextBox 5"/>
          <p:cNvSpPr txBox="1">
            <a:spLocks noChangeArrowheads="1"/>
          </p:cNvSpPr>
          <p:nvPr/>
        </p:nvSpPr>
        <p:spPr bwMode="auto">
          <a:xfrm>
            <a:off x="1371600" y="5068888"/>
            <a:ext cx="7772400" cy="1077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solidFill>
                  <a:srgbClr val="000080"/>
                </a:solidFill>
                <a:latin typeface="Helvetica" panose="020B0604020202020204" pitchFamily="34" charset="0"/>
              </a:rPr>
              <a:t>Unit tests give you higher confidence of system correctness than integration tests</a:t>
            </a:r>
          </a:p>
        </p:txBody>
      </p:sp>
      <p:grpSp>
        <p:nvGrpSpPr>
          <p:cNvPr id="45060" name="Group 10"/>
          <p:cNvGrpSpPr>
            <a:grpSpLocks/>
          </p:cNvGrpSpPr>
          <p:nvPr/>
        </p:nvGrpSpPr>
        <p:grpSpPr bwMode="auto">
          <a:xfrm>
            <a:off x="960438" y="2447886"/>
            <a:ext cx="7802562" cy="584579"/>
            <a:chOff x="960651" y="1835870"/>
            <a:chExt cx="7802328" cy="437688"/>
          </a:xfrm>
        </p:grpSpPr>
        <p:sp>
          <p:nvSpPr>
            <p:cNvPr id="45066" name="TextBox 2"/>
            <p:cNvSpPr txBox="1">
              <a:spLocks noChangeArrowheads="1"/>
            </p:cNvSpPr>
            <p:nvPr/>
          </p:nvSpPr>
          <p:spPr bwMode="auto">
            <a:xfrm>
              <a:off x="1371600" y="1835870"/>
              <a:ext cx="7391379" cy="43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dirty="0">
                  <a:solidFill>
                    <a:srgbClr val="FF6600"/>
                  </a:solidFill>
                  <a:latin typeface="Helvetica" panose="020B0604020202020204" pitchFamily="34" charset="0"/>
                </a:rPr>
                <a:t>Mock &amp; stub early &amp; often in unit tests</a:t>
              </a:r>
            </a:p>
          </p:txBody>
        </p:sp>
        <p:sp>
          <p:nvSpPr>
            <p:cNvPr id="45067" name="Rectangle 6"/>
            <p:cNvSpPr>
              <a:spLocks noChangeArrowheads="1"/>
            </p:cNvSpPr>
            <p:nvPr/>
          </p:nvSpPr>
          <p:spPr bwMode="auto">
            <a:xfrm>
              <a:off x="960651" y="1885820"/>
              <a:ext cx="648424" cy="345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dirty="0">
                  <a:latin typeface="Helvetica" panose="020B0604020202020204" pitchFamily="34" charset="0"/>
                  <a:ea typeface="MS Gothic" panose="020B0609070205080204" pitchFamily="49" charset="-128"/>
                </a:rPr>
                <a:t>☐</a:t>
              </a:r>
              <a:endParaRPr lang="en-US" altLang="en-US" dirty="0">
                <a:latin typeface="Helvetica" panose="020B0604020202020204" pitchFamily="34" charset="0"/>
              </a:endParaRPr>
            </a:p>
          </p:txBody>
        </p:sp>
      </p:grpSp>
      <p:sp>
        <p:nvSpPr>
          <p:cNvPr id="45061" name="Rectangle 7"/>
          <p:cNvSpPr>
            <a:spLocks noChangeArrowheads="1"/>
          </p:cNvSpPr>
          <p:nvPr/>
        </p:nvSpPr>
        <p:spPr bwMode="auto">
          <a:xfrm>
            <a:off x="960438" y="33432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45062" name="Rectangle 8"/>
          <p:cNvSpPr>
            <a:spLocks noChangeArrowheads="1"/>
          </p:cNvSpPr>
          <p:nvPr/>
        </p:nvSpPr>
        <p:spPr bwMode="auto">
          <a:xfrm>
            <a:off x="960438" y="42576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45063" name="Rectangle 9"/>
          <p:cNvSpPr>
            <a:spLocks noChangeArrowheads="1"/>
          </p:cNvSpPr>
          <p:nvPr/>
        </p:nvSpPr>
        <p:spPr bwMode="auto">
          <a:xfrm>
            <a:off x="947738" y="5156200"/>
            <a:ext cx="415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45064" name="Slide Number Placeholder 11"/>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1127ACA-8B4F-4F09-A7F2-52EB51978FAB}" type="slidenum">
              <a:rPr lang="en-US" altLang="en-US" sz="1400">
                <a:latin typeface="Helvetica" panose="020B0604020202020204" pitchFamily="34" charset="0"/>
              </a:rPr>
              <a:pPr eaLnBrk="1" hangingPunct="1"/>
              <a:t>34</a:t>
            </a:fld>
            <a:endParaRPr lang="en-US" altLang="en-US" sz="1400">
              <a:latin typeface="Helvetica" panose="020B0604020202020204" pitchFamily="34" charset="0"/>
            </a:endParaRPr>
          </a:p>
        </p:txBody>
      </p:sp>
      <p:sp>
        <p:nvSpPr>
          <p:cNvPr id="45065" name="TextBox 12"/>
          <p:cNvSpPr txBox="1">
            <a:spLocks noChangeArrowheads="1"/>
          </p:cNvSpPr>
          <p:nvPr/>
        </p:nvSpPr>
        <p:spPr bwMode="auto">
          <a:xfrm>
            <a:off x="685800" y="304800"/>
            <a:ext cx="66294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a:latin typeface="Helvetica" panose="020B0604020202020204" pitchFamily="34" charset="0"/>
              </a:rPr>
              <a:t>Which of these is POOR advice for TDD?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ctrTitle"/>
          </p:nvPr>
        </p:nvSpPr>
        <p:spPr/>
        <p:txBody>
          <a:bodyPr/>
          <a:lstStyle/>
          <a:p>
            <a:pPr eaLnBrk="1" hangingPunct="1"/>
            <a:r>
              <a:rPr lang="en-US" altLang="en-US" dirty="0"/>
              <a:t>Other Testing Concepts; Testing vs. Debugging</a:t>
            </a:r>
            <a:br>
              <a:rPr lang="en-US" altLang="en-US" dirty="0"/>
            </a:br>
            <a:r>
              <a:rPr lang="en-US" altLang="en-US" sz="3200" i="1" dirty="0"/>
              <a:t>(Engineering Software as a Service §8.8, 8.11)</a:t>
            </a:r>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en-US" dirty="0"/>
              <a:t>Other Testing Terms You May Hear</a:t>
            </a:r>
          </a:p>
        </p:txBody>
      </p:sp>
      <p:sp>
        <p:nvSpPr>
          <p:cNvPr id="3" name="Content Placeholder 2"/>
          <p:cNvSpPr>
            <a:spLocks noGrp="1"/>
          </p:cNvSpPr>
          <p:nvPr>
            <p:ph idx="1"/>
          </p:nvPr>
        </p:nvSpPr>
        <p:spPr/>
        <p:txBody>
          <a:bodyPr/>
          <a:lstStyle/>
          <a:p>
            <a:r>
              <a:rPr lang="en-US" altLang="en-US" dirty="0"/>
              <a:t>Mutation testing: introduce deliberate error in code, do tests fail?</a:t>
            </a:r>
          </a:p>
          <a:p>
            <a:r>
              <a:rPr lang="en-US" altLang="en-US" dirty="0"/>
              <a:t>Fuzz testing: 10,000 monkeys throw random input at your code</a:t>
            </a:r>
          </a:p>
          <a:p>
            <a:pPr lvl="1"/>
            <a:r>
              <a:rPr lang="en-US" altLang="en-US" dirty="0"/>
              <a:t>Find ~20% MS bugs, crash ~25% UNIX utilities</a:t>
            </a:r>
          </a:p>
          <a:p>
            <a:pPr lvl="1"/>
            <a:r>
              <a:rPr lang="en-US" altLang="en-US" i="1" dirty="0"/>
              <a:t>Tests app the way it </a:t>
            </a:r>
            <a:r>
              <a:rPr lang="en-US" altLang="en-US" i="1" u="sng" dirty="0"/>
              <a:t>wasn’</a:t>
            </a:r>
            <a:r>
              <a:rPr lang="en-US" altLang="ja-JP" i="1" u="sng" dirty="0"/>
              <a:t>t</a:t>
            </a:r>
            <a:r>
              <a:rPr lang="en-US" altLang="ja-JP" i="1" dirty="0"/>
              <a:t> meant to be used</a:t>
            </a:r>
            <a:endParaRPr lang="en-US" altLang="ja-JP" i="1" u="sng" dirty="0"/>
          </a:p>
          <a:p>
            <a:r>
              <a:rPr lang="en-US" altLang="en-US" dirty="0"/>
              <a:t>DU-coverage: is every pair &lt;define </a:t>
            </a:r>
            <a:r>
              <a:rPr lang="en-US" altLang="en-US" dirty="0">
                <a:solidFill>
                  <a:srgbClr val="333399"/>
                </a:solidFill>
                <a:latin typeface="Lucida Sans Typewriter" panose="020B0509030504030204" pitchFamily="49" charset="0"/>
              </a:rPr>
              <a:t>x</a:t>
            </a:r>
            <a:r>
              <a:rPr lang="en-US" altLang="en-US" dirty="0"/>
              <a:t>/use </a:t>
            </a:r>
            <a:r>
              <a:rPr lang="en-US" altLang="en-US" dirty="0">
                <a:solidFill>
                  <a:srgbClr val="333399"/>
                </a:solidFill>
                <a:latin typeface="Lucida Sans Typewriter" panose="020B0509030504030204" pitchFamily="49" charset="0"/>
              </a:rPr>
              <a:t>x</a:t>
            </a:r>
            <a:r>
              <a:rPr lang="en-US" altLang="en-US" dirty="0"/>
              <a:t>&gt; executed?</a:t>
            </a:r>
          </a:p>
          <a:p>
            <a:r>
              <a:rPr lang="en-US" altLang="en-US" dirty="0"/>
              <a:t>Black-box vs. white-box/glass-box</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tLang="en-US" dirty="0"/>
              <a:t>TDD vs. Conventional Debugging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7951055"/>
              </p:ext>
            </p:extLst>
          </p:nvPr>
        </p:nvGraphicFramePr>
        <p:xfrm>
          <a:off x="304800" y="1371600"/>
          <a:ext cx="8534400" cy="2931835"/>
        </p:xfrm>
        <a:graphic>
          <a:graphicData uri="http://schemas.openxmlformats.org/drawingml/2006/table">
            <a:tbl>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371475">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Helvetica" panose="020B0604020202020204" pitchFamily="34" charset="0"/>
                          <a:ea typeface="MS PGothic" panose="020B0600070205080204" pitchFamily="34" charset="-128"/>
                        </a:rPr>
                        <a:t>Conventional</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Helvetica" panose="020B0604020202020204" pitchFamily="34" charset="0"/>
                          <a:ea typeface="MS PGothic" panose="020B0600070205080204" pitchFamily="34" charset="-128"/>
                        </a:rPr>
                        <a:t>TDD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Write 10s of lines, run, hit bug: break out debugger</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Write a few lines, with test first; know immediately if broken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Helvetica" panose="020B0604020202020204" pitchFamily="34" charset="0"/>
                          <a:ea typeface="MS PGothic" panose="020B0600070205080204" pitchFamily="34" charset="-128"/>
                        </a:rPr>
                        <a:t>Insert </a:t>
                      </a:r>
                      <a:r>
                        <a:rPr kumimoji="0" lang="en-US" altLang="en-US" sz="1800" b="0" i="0" u="none" strike="noStrike" cap="none" normalizeH="0" baseline="0" dirty="0" err="1">
                          <a:ln>
                            <a:noFill/>
                          </a:ln>
                          <a:solidFill>
                            <a:srgbClr val="000000"/>
                          </a:solidFill>
                          <a:effectLst/>
                          <a:latin typeface="Helvetica" panose="020B0604020202020204" pitchFamily="34" charset="0"/>
                          <a:ea typeface="MS PGothic" panose="020B0600070205080204" pitchFamily="34" charset="-128"/>
                        </a:rPr>
                        <a:t>printf’</a:t>
                      </a:r>
                      <a:r>
                        <a:rPr kumimoji="0" lang="en-US" altLang="ja-JP" sz="1800" b="0" i="0" u="none" strike="noStrike" cap="none" normalizeH="0" baseline="0" dirty="0" err="1">
                          <a:ln>
                            <a:noFill/>
                          </a:ln>
                          <a:solidFill>
                            <a:srgbClr val="000000"/>
                          </a:solidFill>
                          <a:effectLst/>
                          <a:latin typeface="Helvetica" panose="020B0604020202020204" pitchFamily="34" charset="0"/>
                          <a:ea typeface="MS PGothic" panose="020B0600070205080204" pitchFamily="34" charset="-128"/>
                        </a:rPr>
                        <a:t>s</a:t>
                      </a:r>
                      <a:r>
                        <a:rPr kumimoji="0" lang="en-US" altLang="ja-JP" sz="1800" b="0" i="0" u="none" strike="noStrike" cap="none" normalizeH="0" baseline="0" dirty="0">
                          <a:ln>
                            <a:noFill/>
                          </a:ln>
                          <a:solidFill>
                            <a:srgbClr val="000000"/>
                          </a:solidFill>
                          <a:effectLst/>
                          <a:latin typeface="Helvetica" panose="020B0604020202020204" pitchFamily="34" charset="0"/>
                          <a:ea typeface="MS PGothic" panose="020B0600070205080204" pitchFamily="34" charset="-128"/>
                        </a:rPr>
                        <a:t> to print variables while running repeatedly</a:t>
                      </a:r>
                      <a:endParaRPr kumimoji="0" lang="en-US" altLang="en-US" sz="1800" b="0" i="0" u="none" strike="noStrike" cap="none" normalizeH="0" baseline="0" dirty="0">
                        <a:ln>
                          <a:noFill/>
                        </a:ln>
                        <a:solidFill>
                          <a:srgbClr val="000000"/>
                        </a:solidFill>
                        <a:effectLst/>
                        <a:latin typeface="Helvetica" panose="020B0604020202020204" pitchFamily="34" charset="0"/>
                        <a:ea typeface="MS PGothic" panose="020B0600070205080204" pitchFamily="34" charset="-128"/>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Test short pieces of code using expectations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Stop in debugger, tweak/set variables to control code path </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Use mocks and stubs to control code path</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639763">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Helvetica" panose="020B0604020202020204" pitchFamily="34" charset="0"/>
                          <a:ea typeface="MS PGothic" panose="020B0600070205080204" pitchFamily="34" charset="-128"/>
                        </a:rPr>
                        <a:t>Darn, I thought for sure I fixed it, now have to do this all again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457200" eaLnBrk="0" hangingPunct="0">
                        <a:spcBef>
                          <a:spcPct val="20000"/>
                        </a:spcBef>
                        <a:defRPr sz="2800">
                          <a:solidFill>
                            <a:schemeClr val="tx1"/>
                          </a:solidFill>
                          <a:latin typeface="Helvetica" panose="020B0604020202020204" pitchFamily="34" charset="0"/>
                          <a:ea typeface="MS PGothic" panose="020B0600070205080204" pitchFamily="34" charset="-128"/>
                        </a:defRPr>
                      </a:lvl1pPr>
                      <a:lvl2pPr marL="742950" indent="-285750" defTabSz="457200" eaLnBrk="0" hangingPunct="0">
                        <a:spcBef>
                          <a:spcPct val="20000"/>
                        </a:spcBef>
                        <a:defRPr sz="2400">
                          <a:solidFill>
                            <a:schemeClr val="tx1"/>
                          </a:solidFill>
                          <a:latin typeface="Helvetica" panose="020B0604020202020204" pitchFamily="34" charset="0"/>
                          <a:ea typeface="MS PGothic" panose="020B0600070205080204" pitchFamily="34" charset="-128"/>
                        </a:defRPr>
                      </a:lvl2pPr>
                      <a:lvl3pPr marL="1143000" indent="-228600" defTabSz="457200" eaLnBrk="0" hangingPunct="0">
                        <a:spcBef>
                          <a:spcPct val="20000"/>
                        </a:spcBef>
                        <a:defRPr sz="2000">
                          <a:solidFill>
                            <a:schemeClr val="tx1"/>
                          </a:solidFill>
                          <a:latin typeface="Helvetica" panose="020B0604020202020204" pitchFamily="34" charset="0"/>
                          <a:ea typeface="MS PGothic" panose="020B0600070205080204" pitchFamily="34" charset="-128"/>
                        </a:defRPr>
                      </a:lvl3pPr>
                      <a:lvl4pPr marL="16002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4pPr>
                      <a:lvl5pPr marL="2057400" indent="-228600" defTabSz="457200" eaLnBrk="0" hangingPunct="0">
                        <a:spcBef>
                          <a:spcPct val="20000"/>
                        </a:spcBef>
                        <a:defRPr>
                          <a:solidFill>
                            <a:schemeClr val="tx1"/>
                          </a:solidFill>
                          <a:latin typeface="Helvetica"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panose="020B0604020202020204" pitchFamily="34" charset="0"/>
                          <a:ea typeface="MS PGothic" panose="020B0600070205080204" pitchFamily="34" charset="-128"/>
                        </a:rPr>
                        <a:t>Re-run test automatically</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
        <p:nvSpPr>
          <p:cNvPr id="5" name="TextBox 4"/>
          <p:cNvSpPr txBox="1">
            <a:spLocks noChangeArrowheads="1"/>
          </p:cNvSpPr>
          <p:nvPr/>
        </p:nvSpPr>
        <p:spPr bwMode="auto">
          <a:xfrm>
            <a:off x="304800" y="4495800"/>
            <a:ext cx="79248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buFont typeface="Arial" panose="020B0604020202020204" pitchFamily="34" charset="0"/>
              <a:buChar char="•"/>
            </a:pPr>
            <a:r>
              <a:rPr lang="en-US" altLang="en-US" dirty="0">
                <a:latin typeface="Helvetica" panose="020B0604020202020204" pitchFamily="34" charset="0"/>
              </a:rPr>
              <a:t> Lesson 1: TDD uses same skills &amp; techniques as conventional debugging - but more productive (FIRST)</a:t>
            </a:r>
          </a:p>
          <a:p>
            <a:pPr eaLnBrk="1" hangingPunct="1">
              <a:buFont typeface="Arial" panose="020B0604020202020204" pitchFamily="34" charset="0"/>
              <a:buChar char="•"/>
            </a:pPr>
            <a:endParaRPr lang="en-US" altLang="en-US" dirty="0">
              <a:latin typeface="Helvetica" panose="020B0604020202020204" pitchFamily="34" charset="0"/>
            </a:endParaRPr>
          </a:p>
          <a:p>
            <a:pPr eaLnBrk="1" hangingPunct="1">
              <a:buFont typeface="Arial" panose="020B0604020202020204" pitchFamily="34" charset="0"/>
              <a:buChar char="•"/>
            </a:pPr>
            <a:r>
              <a:rPr lang="en-US" altLang="en-US" dirty="0">
                <a:latin typeface="Helvetica" panose="020B0604020202020204" pitchFamily="34" charset="0"/>
              </a:rPr>
              <a:t> Lesson 2: writing tests </a:t>
            </a:r>
            <a:r>
              <a:rPr lang="en-US" altLang="en-US" i="1" dirty="0">
                <a:latin typeface="Helvetica" panose="020B0604020202020204" pitchFamily="34" charset="0"/>
              </a:rPr>
              <a:t>before </a:t>
            </a:r>
            <a:r>
              <a:rPr lang="en-US" altLang="en-US" dirty="0">
                <a:latin typeface="Helvetica" panose="020B0604020202020204" pitchFamily="34" charset="0"/>
              </a:rPr>
              <a:t>code takes </a:t>
            </a:r>
            <a:r>
              <a:rPr lang="en-US" altLang="en-US" i="1" dirty="0">
                <a:latin typeface="Helvetica" panose="020B0604020202020204" pitchFamily="34" charset="0"/>
              </a:rPr>
              <a:t>more time </a:t>
            </a:r>
            <a:r>
              <a:rPr lang="en-US" altLang="en-US" dirty="0">
                <a:latin typeface="Helvetica" panose="020B0604020202020204" pitchFamily="34" charset="0"/>
              </a:rPr>
              <a:t>up-front, but often </a:t>
            </a:r>
            <a:r>
              <a:rPr lang="en-US" altLang="en-US" i="1" dirty="0">
                <a:latin typeface="Helvetica" panose="020B0604020202020204" pitchFamily="34" charset="0"/>
              </a:rPr>
              <a:t>less time </a:t>
            </a:r>
            <a:r>
              <a:rPr lang="en-US" altLang="en-US" dirty="0">
                <a:latin typeface="Helvetica" panose="020B0604020202020204" pitchFamily="34" charset="0"/>
              </a:rPr>
              <a:t>overall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tLang="en-US"/>
              <a:t>TDD Summary</a:t>
            </a:r>
          </a:p>
        </p:txBody>
      </p:sp>
      <p:sp>
        <p:nvSpPr>
          <p:cNvPr id="3" name="Content Placeholder 2"/>
          <p:cNvSpPr>
            <a:spLocks noGrp="1"/>
          </p:cNvSpPr>
          <p:nvPr>
            <p:ph idx="1"/>
          </p:nvPr>
        </p:nvSpPr>
        <p:spPr/>
        <p:txBody>
          <a:bodyPr/>
          <a:lstStyle/>
          <a:p>
            <a:r>
              <a:rPr lang="en-US" altLang="en-US" dirty="0">
                <a:solidFill>
                  <a:srgbClr val="FF0000"/>
                </a:solidFill>
              </a:rPr>
              <a:t>Red </a:t>
            </a:r>
            <a:r>
              <a:rPr lang="en-US" altLang="en-US" dirty="0"/>
              <a:t>– </a:t>
            </a:r>
            <a:r>
              <a:rPr lang="en-US" altLang="en-US" dirty="0">
                <a:solidFill>
                  <a:srgbClr val="008000"/>
                </a:solidFill>
              </a:rPr>
              <a:t>Green </a:t>
            </a:r>
            <a:r>
              <a:rPr lang="en-US" altLang="en-US" dirty="0"/>
              <a:t>– Refactor, and always have working code</a:t>
            </a:r>
          </a:p>
          <a:p>
            <a:r>
              <a:rPr lang="en-US" altLang="en-US" dirty="0"/>
              <a:t>Test </a:t>
            </a:r>
            <a:r>
              <a:rPr lang="en-US" altLang="en-US" i="1" dirty="0"/>
              <a:t>one </a:t>
            </a:r>
            <a:r>
              <a:rPr lang="en-US" altLang="en-US" dirty="0"/>
              <a:t>behavior at a time, using seams</a:t>
            </a:r>
          </a:p>
          <a:p>
            <a:r>
              <a:rPr lang="en-US" altLang="en-US" dirty="0"/>
              <a:t>Use </a:t>
            </a:r>
            <a:r>
              <a:rPr lang="en-US" altLang="en-US" sz="2800" dirty="0">
                <a:solidFill>
                  <a:srgbClr val="333399"/>
                </a:solidFill>
                <a:latin typeface="Lucida Sans Typewriter" panose="020B0509030504030204" pitchFamily="49" charset="0"/>
              </a:rPr>
              <a:t>it </a:t>
            </a:r>
            <a:r>
              <a:rPr lang="ja-JP" altLang="en-US" dirty="0"/>
              <a:t>“</a:t>
            </a:r>
            <a:r>
              <a:rPr lang="en-US" altLang="ja-JP" dirty="0"/>
              <a:t>placeholders</a:t>
            </a:r>
            <a:r>
              <a:rPr lang="ja-JP" altLang="en-US" dirty="0"/>
              <a:t>”</a:t>
            </a:r>
            <a:r>
              <a:rPr lang="en-US" altLang="ja-JP" dirty="0"/>
              <a:t> or </a:t>
            </a:r>
            <a:r>
              <a:rPr lang="en-US" altLang="ja-JP" sz="2800" dirty="0">
                <a:solidFill>
                  <a:srgbClr val="333399"/>
                </a:solidFill>
                <a:latin typeface="Lucida Sans Typewriter" panose="020B0509030504030204" pitchFamily="49" charset="0"/>
              </a:rPr>
              <a:t>pending</a:t>
            </a:r>
            <a:r>
              <a:rPr lang="en-US" altLang="ja-JP" dirty="0"/>
              <a:t> to note tests you know you’ll need</a:t>
            </a:r>
          </a:p>
          <a:p>
            <a:r>
              <a:rPr lang="en-US" altLang="en-US" dirty="0"/>
              <a:t>Read &amp; understand coverage reports</a:t>
            </a:r>
          </a:p>
          <a:p>
            <a:r>
              <a:rPr lang="ja-JP" altLang="en-US" dirty="0"/>
              <a:t>“</a:t>
            </a:r>
            <a:r>
              <a:rPr lang="en-US" altLang="ja-JP" dirty="0"/>
              <a:t>Defense in depth</a:t>
            </a:r>
            <a:r>
              <a:rPr lang="ja-JP" altLang="en-US" dirty="0"/>
              <a:t>”</a:t>
            </a:r>
            <a:r>
              <a:rPr lang="en-US" altLang="ja-JP" dirty="0"/>
              <a:t>: don’t rely too heavily on any </a:t>
            </a:r>
            <a:r>
              <a:rPr lang="en-US" altLang="ja-JP" i="1" dirty="0"/>
              <a:t>one </a:t>
            </a:r>
            <a:r>
              <a:rPr lang="en-US" altLang="ja-JP" dirty="0"/>
              <a:t>kind of test</a:t>
            </a:r>
          </a:p>
          <a:p>
            <a:pPr lvl="1"/>
            <a:r>
              <a:rPr lang="en-US" altLang="en-US" dirty="0"/>
              <a:t>They only hit what they are aiming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TextBox 3"/>
          <p:cNvSpPr txBox="1">
            <a:spLocks noChangeArrowheads="1"/>
          </p:cNvSpPr>
          <p:nvPr/>
        </p:nvSpPr>
        <p:spPr bwMode="auto">
          <a:xfrm>
            <a:off x="1371600" y="3200400"/>
            <a:ext cx="75438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008000"/>
                </a:solidFill>
                <a:latin typeface="Helvetica" panose="020B0604020202020204" pitchFamily="34" charset="0"/>
              </a:rPr>
              <a:t>If you can stimulate a bug-causing condition in a debugger, you can capture it in a test</a:t>
            </a:r>
          </a:p>
        </p:txBody>
      </p:sp>
      <p:sp>
        <p:nvSpPr>
          <p:cNvPr id="52226" name="TextBox 4"/>
          <p:cNvSpPr txBox="1">
            <a:spLocks noChangeArrowheads="1"/>
          </p:cNvSpPr>
          <p:nvPr/>
        </p:nvSpPr>
        <p:spPr bwMode="auto">
          <a:xfrm>
            <a:off x="1371600" y="4200525"/>
            <a:ext cx="67056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FF0000"/>
                </a:solidFill>
                <a:latin typeface="Helvetica" panose="020B0604020202020204" pitchFamily="34" charset="0"/>
              </a:rPr>
              <a:t>Testing eliminates the need to use a debugger</a:t>
            </a:r>
          </a:p>
        </p:txBody>
      </p:sp>
      <p:sp>
        <p:nvSpPr>
          <p:cNvPr id="52227" name="TextBox 5"/>
          <p:cNvSpPr txBox="1">
            <a:spLocks noChangeArrowheads="1"/>
          </p:cNvSpPr>
          <p:nvPr/>
        </p:nvSpPr>
        <p:spPr bwMode="auto">
          <a:xfrm>
            <a:off x="1371600" y="5068888"/>
            <a:ext cx="77724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000080"/>
                </a:solidFill>
                <a:latin typeface="Helvetica" panose="020B0604020202020204" pitchFamily="34" charset="0"/>
              </a:rPr>
              <a:t>When you change your code, you need to change your tests as well</a:t>
            </a:r>
          </a:p>
        </p:txBody>
      </p:sp>
      <p:grpSp>
        <p:nvGrpSpPr>
          <p:cNvPr id="52228" name="Group 10"/>
          <p:cNvGrpSpPr>
            <a:grpSpLocks/>
          </p:cNvGrpSpPr>
          <p:nvPr/>
        </p:nvGrpSpPr>
        <p:grpSpPr bwMode="auto">
          <a:xfrm>
            <a:off x="960438" y="2209800"/>
            <a:ext cx="7802562" cy="954088"/>
            <a:chOff x="960651" y="1657609"/>
            <a:chExt cx="7802328" cy="714362"/>
          </a:xfrm>
        </p:grpSpPr>
        <p:sp>
          <p:nvSpPr>
            <p:cNvPr id="52234" name="TextBox 2"/>
            <p:cNvSpPr txBox="1">
              <a:spLocks noChangeArrowheads="1"/>
            </p:cNvSpPr>
            <p:nvPr/>
          </p:nvSpPr>
          <p:spPr bwMode="auto">
            <a:xfrm>
              <a:off x="1371600" y="1657609"/>
              <a:ext cx="7391379" cy="714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dirty="0">
                  <a:solidFill>
                    <a:srgbClr val="FF6600"/>
                  </a:solidFill>
                  <a:latin typeface="Helvetica" panose="020B0604020202020204" pitchFamily="34" charset="0"/>
                </a:rPr>
                <a:t>Even 100% test coverage is not a guarantee of being bug-free</a:t>
              </a:r>
            </a:p>
          </p:txBody>
        </p:sp>
        <p:sp>
          <p:nvSpPr>
            <p:cNvPr id="52235" name="Rectangle 6"/>
            <p:cNvSpPr>
              <a:spLocks noChangeArrowheads="1"/>
            </p:cNvSpPr>
            <p:nvPr/>
          </p:nvSpPr>
          <p:spPr bwMode="auto">
            <a:xfrm>
              <a:off x="960651" y="1809751"/>
              <a:ext cx="492428" cy="345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Helvetica" panose="020B0604020202020204" pitchFamily="34" charset="0"/>
                  <a:ea typeface="MS Gothic" panose="020B0609070205080204" pitchFamily="49" charset="-128"/>
                </a:rPr>
                <a:t>☐</a:t>
              </a:r>
              <a:endParaRPr lang="en-US" altLang="en-US">
                <a:latin typeface="Helvetica" panose="020B0604020202020204" pitchFamily="34" charset="0"/>
              </a:endParaRPr>
            </a:p>
          </p:txBody>
        </p:sp>
      </p:grpSp>
      <p:sp>
        <p:nvSpPr>
          <p:cNvPr id="52229" name="Rectangle 7"/>
          <p:cNvSpPr>
            <a:spLocks noChangeArrowheads="1"/>
          </p:cNvSpPr>
          <p:nvPr/>
        </p:nvSpPr>
        <p:spPr bwMode="auto">
          <a:xfrm>
            <a:off x="960438" y="33432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52230" name="Rectangle 8"/>
          <p:cNvSpPr>
            <a:spLocks noChangeArrowheads="1"/>
          </p:cNvSpPr>
          <p:nvPr/>
        </p:nvSpPr>
        <p:spPr bwMode="auto">
          <a:xfrm>
            <a:off x="960438" y="42576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52231" name="Rectangle 9"/>
          <p:cNvSpPr>
            <a:spLocks noChangeArrowheads="1"/>
          </p:cNvSpPr>
          <p:nvPr/>
        </p:nvSpPr>
        <p:spPr bwMode="auto">
          <a:xfrm>
            <a:off x="947738" y="5156200"/>
            <a:ext cx="415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MS Gothic" panose="020B0609070205080204" pitchFamily="49" charset="-128"/>
                <a:ea typeface="MS Gothic" panose="020B0609070205080204" pitchFamily="49" charset="-128"/>
              </a:rPr>
              <a:t>☐</a:t>
            </a:r>
            <a:endParaRPr lang="en-US" altLang="en-US"/>
          </a:p>
        </p:txBody>
      </p:sp>
      <p:sp>
        <p:nvSpPr>
          <p:cNvPr id="52232" name="Slide Number Placeholder 11"/>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48954BA-D549-4B80-923D-92C5936995FB}" type="slidenum">
              <a:rPr lang="en-US" altLang="en-US" sz="1400">
                <a:latin typeface="Helvetica" panose="020B0604020202020204" pitchFamily="34" charset="0"/>
              </a:rPr>
              <a:pPr eaLnBrk="1" hangingPunct="1"/>
              <a:t>39</a:t>
            </a:fld>
            <a:endParaRPr lang="en-US" altLang="en-US" sz="1400">
              <a:latin typeface="Helvetica" panose="020B0604020202020204" pitchFamily="34" charset="0"/>
            </a:endParaRPr>
          </a:p>
        </p:txBody>
      </p:sp>
      <p:sp>
        <p:nvSpPr>
          <p:cNvPr id="52233" name="TextBox 12"/>
          <p:cNvSpPr txBox="1">
            <a:spLocks noChangeArrowheads="1"/>
          </p:cNvSpPr>
          <p:nvPr/>
        </p:nvSpPr>
        <p:spPr bwMode="auto">
          <a:xfrm>
            <a:off x="685800" y="304800"/>
            <a:ext cx="66294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3200" dirty="0">
                <a:latin typeface="Helvetica" panose="020B0604020202020204" pitchFamily="34" charset="0"/>
              </a:rPr>
              <a:t>Which non-obvious statement about testing is FALSE?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ltLang="en-US" dirty="0"/>
              <a:t>Formal Methods</a:t>
            </a:r>
          </a:p>
        </p:txBody>
      </p:sp>
      <p:sp>
        <p:nvSpPr>
          <p:cNvPr id="3" name="Content Placeholder 2"/>
          <p:cNvSpPr>
            <a:spLocks noGrp="1"/>
          </p:cNvSpPr>
          <p:nvPr>
            <p:ph idx="1"/>
          </p:nvPr>
        </p:nvSpPr>
        <p:spPr>
          <a:xfrm>
            <a:off x="228600" y="1219200"/>
            <a:ext cx="7696200" cy="4754563"/>
          </a:xfrm>
        </p:spPr>
        <p:txBody>
          <a:bodyPr/>
          <a:lstStyle/>
          <a:p>
            <a:r>
              <a:rPr lang="en-US" altLang="en-US" dirty="0"/>
              <a:t>Start with formal specification &amp; prove program behavior follows spec. </a:t>
            </a:r>
          </a:p>
          <a:p>
            <a:pPr marL="514350" indent="-514350">
              <a:buFont typeface="+mj-lt"/>
              <a:buAutoNum type="arabicPeriod"/>
            </a:pPr>
            <a:r>
              <a:rPr lang="en-US" altLang="en-US" dirty="0"/>
              <a:t>Human does proof</a:t>
            </a:r>
          </a:p>
          <a:p>
            <a:pPr marL="514350" indent="-514350">
              <a:buFont typeface="+mj-lt"/>
              <a:buAutoNum type="arabicPeriod"/>
            </a:pPr>
            <a:r>
              <a:rPr lang="en-US" altLang="en-US" dirty="0"/>
              <a:t>Computer via automatic theorem proving</a:t>
            </a:r>
          </a:p>
          <a:p>
            <a:pPr marL="914400" lvl="1" indent="-514350"/>
            <a:r>
              <a:rPr lang="en-US" altLang="en-US" dirty="0"/>
              <a:t>Uses inference + logical axioms to produce proofs from scratch</a:t>
            </a:r>
          </a:p>
          <a:p>
            <a:pPr marL="514350" indent="-514350">
              <a:buFont typeface="+mj-lt"/>
              <a:buAutoNum type="arabicPeriod"/>
            </a:pPr>
            <a:r>
              <a:rPr lang="en-US" altLang="en-US" dirty="0"/>
              <a:t>Computer via model checking</a:t>
            </a:r>
          </a:p>
          <a:p>
            <a:pPr marL="914400" lvl="1" indent="-514350"/>
            <a:r>
              <a:rPr lang="en-US" altLang="en-US" dirty="0"/>
              <a:t>Verifies selected properties by exhaustive search of all possible states that a system could enter during execution</a:t>
            </a:r>
          </a:p>
        </p:txBody>
      </p:sp>
      <p:sp>
        <p:nvSpPr>
          <p:cNvPr id="6349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247224D-CB60-4666-8539-6C9BF010AE36}" type="slidenum">
              <a:rPr lang="en-US" altLang="en-US" sz="1400">
                <a:latin typeface="Helvetica" panose="020B0604020202020204" pitchFamily="34" charset="0"/>
              </a:rPr>
              <a:pPr eaLnBrk="1" hangingPunct="1"/>
              <a:t>40</a:t>
            </a:fld>
            <a:endParaRPr lang="en-US" altLang="en-US" sz="1400">
              <a:latin typeface="Helvetica" panose="020B0604020202020204" pitchFamily="34" charset="0"/>
            </a:endParaRPr>
          </a:p>
        </p:txBody>
      </p:sp>
      <p:pic>
        <p:nvPicPr>
          <p:cNvPr id="63492" name="Picture 4" descr="robo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048000"/>
            <a:ext cx="1981200" cy="214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altLang="en-US"/>
              <a:t>Formal Methods</a:t>
            </a:r>
          </a:p>
        </p:txBody>
      </p:sp>
      <p:sp>
        <p:nvSpPr>
          <p:cNvPr id="52227" name="Content Placeholder 2"/>
          <p:cNvSpPr>
            <a:spLocks noGrp="1"/>
          </p:cNvSpPr>
          <p:nvPr>
            <p:ph idx="1"/>
          </p:nvPr>
        </p:nvSpPr>
        <p:spPr>
          <a:xfrm>
            <a:off x="304800" y="1371600"/>
            <a:ext cx="8077200" cy="4754563"/>
          </a:xfrm>
        </p:spPr>
        <p:txBody>
          <a:bodyPr/>
          <a:lstStyle/>
          <a:p>
            <a:r>
              <a:rPr lang="en-US" altLang="en-US" dirty="0"/>
              <a:t>Computationally expensive, so use when</a:t>
            </a:r>
          </a:p>
          <a:p>
            <a:pPr lvl="1"/>
            <a:r>
              <a:rPr lang="en-US" altLang="en-US" dirty="0"/>
              <a:t>Small, fixed function</a:t>
            </a:r>
          </a:p>
          <a:p>
            <a:pPr lvl="1"/>
            <a:r>
              <a:rPr lang="en-US" altLang="en-US" dirty="0"/>
              <a:t>Expensive to repair, very hard to test</a:t>
            </a:r>
          </a:p>
          <a:p>
            <a:pPr lvl="1"/>
            <a:r>
              <a:rPr lang="en-US" altLang="en-US" dirty="0"/>
              <a:t>E.g. Network protocols, safety critical SW</a:t>
            </a:r>
          </a:p>
          <a:p>
            <a:r>
              <a:rPr lang="en-US" altLang="en-US" dirty="0"/>
              <a:t>Biggest: OS kernel </a:t>
            </a:r>
            <a:br>
              <a:rPr lang="en-US" altLang="en-US" dirty="0"/>
            </a:br>
            <a:r>
              <a:rPr lang="en-US" altLang="en-US" dirty="0"/>
              <a:t>10K LOC @ $500/LOC </a:t>
            </a:r>
          </a:p>
          <a:p>
            <a:pPr lvl="1"/>
            <a:r>
              <a:rPr lang="en-US" altLang="en-US" dirty="0"/>
              <a:t>NASA SW $80/LOC</a:t>
            </a:r>
          </a:p>
          <a:p>
            <a:r>
              <a:rPr lang="en-US" altLang="en-US" dirty="0"/>
              <a:t>This course: rapidly changing SW (SaaS), easy to repair, easy to test </a:t>
            </a:r>
            <a:br>
              <a:rPr lang="en-US" altLang="en-US" dirty="0"/>
            </a:br>
            <a:r>
              <a:rPr lang="en-US" altLang="en-US" dirty="0"/>
              <a:t>=&gt; no formal methods</a:t>
            </a:r>
          </a:p>
        </p:txBody>
      </p:sp>
      <p:sp>
        <p:nvSpPr>
          <p:cNvPr id="6553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256FEF8-A172-424A-8956-B9974769CA34}" type="slidenum">
              <a:rPr lang="en-US" altLang="en-US" sz="1400">
                <a:latin typeface="Helvetica" panose="020B0604020202020204" pitchFamily="34" charset="0"/>
              </a:rPr>
              <a:pPr eaLnBrk="1" hangingPunct="1"/>
              <a:t>41</a:t>
            </a:fld>
            <a:endParaRPr lang="en-US" altLang="en-US" sz="1400">
              <a:latin typeface="Helvetica" panose="020B0604020202020204" pitchFamily="34" charset="0"/>
            </a:endParaRPr>
          </a:p>
        </p:txBody>
      </p:sp>
      <p:pic>
        <p:nvPicPr>
          <p:cNvPr id="65540" name="Picture 5" descr="cobra.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124200"/>
            <a:ext cx="36576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DDF41E-762E-492B-9FAF-1E9B307DF3C7}" type="slidenum">
              <a:rPr lang="en-US" altLang="en-US" sz="1400">
                <a:latin typeface="Helvetica" panose="020B0604020202020204" pitchFamily="34" charset="0"/>
              </a:rPr>
              <a:pPr eaLnBrk="1" hangingPunct="1"/>
              <a:t>42</a:t>
            </a:fld>
            <a:endParaRPr lang="en-US" altLang="en-US" sz="1400">
              <a:latin typeface="Helvetica" panose="020B0604020202020204" pitchFamily="34" charset="0"/>
            </a:endParaRPr>
          </a:p>
        </p:txBody>
      </p:sp>
      <p:sp>
        <p:nvSpPr>
          <p:cNvPr id="66562" name="Title 1"/>
          <p:cNvSpPr>
            <a:spLocks noGrp="1"/>
          </p:cNvSpPr>
          <p:nvPr>
            <p:ph type="title" idx="4294967295"/>
          </p:nvPr>
        </p:nvSpPr>
        <p:spPr/>
        <p:txBody>
          <a:bodyPr/>
          <a:lstStyle/>
          <a:p>
            <a:r>
              <a:rPr lang="en-US" altLang="en-US" dirty="0"/>
              <a:t>SW Testing: P&amp;D vs. Agile</a:t>
            </a:r>
            <a:br>
              <a:rPr lang="en-US" altLang="en-US" dirty="0"/>
            </a:br>
            <a:r>
              <a:rPr lang="en-US" altLang="en-US" dirty="0"/>
              <a:t>(Fig. 8.23)</a:t>
            </a:r>
          </a:p>
        </p:txBody>
      </p:sp>
      <p:pic>
        <p:nvPicPr>
          <p:cNvPr id="6656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1"/>
            <a:ext cx="9051428" cy="3474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6564" name="Picture 5" descr="compare2.WM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371600"/>
            <a:ext cx="2349500"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pPr eaLnBrk="1" hangingPunct="1"/>
            <a:r>
              <a:rPr lang="en-US" altLang="en-US">
                <a:ea typeface="ＭＳ Ｐゴシック" charset="-128"/>
              </a:rPr>
              <a:t>Identifying What</a:t>
            </a:r>
            <a:r>
              <a:rPr lang="en-US" altLang="ja-JP">
                <a:ea typeface="ＭＳ Ｐゴシック" charset="-128"/>
              </a:rPr>
              <a:t>’s Wrong:</a:t>
            </a:r>
            <a:br>
              <a:rPr lang="en-US" altLang="ja-JP">
                <a:ea typeface="ＭＳ Ｐゴシック" charset="-128"/>
              </a:rPr>
            </a:br>
            <a:r>
              <a:rPr lang="en-US" altLang="ja-JP">
                <a:ea typeface="ＭＳ Ｐゴシック" charset="-128"/>
              </a:rPr>
              <a:t>Smells, Metrics, SOFA</a:t>
            </a:r>
            <a:br>
              <a:rPr lang="en-US" altLang="ja-JP">
                <a:ea typeface="ＭＳ Ｐゴシック" charset="-128"/>
              </a:rPr>
            </a:br>
            <a:r>
              <a:rPr lang="en-US" altLang="ja-JP" sz="3600" i="1">
                <a:ea typeface="ＭＳ Ｐゴシック" charset="-128"/>
              </a:rPr>
              <a:t>(ESaaS §9.5)</a:t>
            </a:r>
            <a:endParaRPr lang="en-US" altLang="en-US">
              <a:ea typeface="ＭＳ Ｐゴシック" charset="-128"/>
            </a:endParaRPr>
          </a:p>
        </p:txBody>
      </p:sp>
      <p:sp>
        <p:nvSpPr>
          <p:cNvPr id="12292" name="Subtitle 7"/>
          <p:cNvSpPr>
            <a:spLocks noGrp="1"/>
          </p:cNvSpPr>
          <p:nvPr>
            <p:ph type="subTitle" idx="1"/>
          </p:nvPr>
        </p:nvSpPr>
        <p:spPr/>
        <p:txBody>
          <a:bodyPr/>
          <a:lstStyle/>
          <a:p>
            <a:endParaRPr lang="en-US" altLang="en-US">
              <a:ea typeface="ＭＳ Ｐゴシック" charset="-128"/>
            </a:endParaRPr>
          </a:p>
        </p:txBody>
      </p:sp>
      <p:sp>
        <p:nvSpPr>
          <p:cNvPr id="8" name="Rectangle 7"/>
          <p:cNvSpPr/>
          <p:nvPr/>
        </p:nvSpPr>
        <p:spPr>
          <a:xfrm>
            <a:off x="3200400" y="4419600"/>
            <a:ext cx="3065463" cy="400050"/>
          </a:xfrm>
          <a:prstGeom prst="rect">
            <a:avLst/>
          </a:prstGeom>
          <a:solidFill>
            <a:schemeClr val="bg1">
              <a:lumMod val="85000"/>
            </a:schemeClr>
          </a:solidFill>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i="1">
                <a:latin typeface="Arial Narrow" charset="0"/>
                <a:hlinkClick r:id="rId2"/>
              </a:rPr>
              <a:t>http://pastebin.com/gtQ7QcHu</a:t>
            </a:r>
            <a:endParaRPr lang="en-US" altLang="en-US" sz="2000" i="1">
              <a:latin typeface="Arial Narrow" charset="0"/>
            </a:endParaRPr>
          </a:p>
        </p:txBody>
      </p:sp>
    </p:spTree>
    <p:extLst>
      <p:ext uri="{BB962C8B-B14F-4D97-AF65-F5344CB8AC3E}">
        <p14:creationId xmlns:p14="http://schemas.microsoft.com/office/powerpoint/2010/main" val="3649029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ea typeface="ＭＳ Ｐゴシック" charset="-128"/>
              </a:rPr>
              <a:t>Beyond Correctness</a:t>
            </a:r>
          </a:p>
        </p:txBody>
      </p:sp>
      <p:sp>
        <p:nvSpPr>
          <p:cNvPr id="3" name="Content Placeholder 2"/>
          <p:cNvSpPr>
            <a:spLocks noGrp="1"/>
          </p:cNvSpPr>
          <p:nvPr>
            <p:ph idx="1"/>
          </p:nvPr>
        </p:nvSpPr>
        <p:spPr/>
        <p:txBody>
          <a:bodyPr/>
          <a:lstStyle/>
          <a:p>
            <a:r>
              <a:rPr lang="en-US" altLang="en-US" dirty="0">
                <a:ea typeface="ＭＳ Ｐゴシック" charset="-128"/>
              </a:rPr>
              <a:t>Can we give feedback on software </a:t>
            </a:r>
            <a:r>
              <a:rPr lang="en-US" altLang="en-US" i="1" dirty="0">
                <a:ea typeface="ＭＳ Ｐゴシック" charset="-128"/>
              </a:rPr>
              <a:t>beauty</a:t>
            </a:r>
            <a:r>
              <a:rPr lang="en-US" altLang="en-US" dirty="0">
                <a:ea typeface="ＭＳ Ｐゴシック" charset="-128"/>
              </a:rPr>
              <a:t>?</a:t>
            </a:r>
          </a:p>
          <a:p>
            <a:pPr lvl="1"/>
            <a:r>
              <a:rPr lang="en-US" altLang="en-US" dirty="0">
                <a:ea typeface="ＭＳ Ｐゴシック" charset="-128"/>
              </a:rPr>
              <a:t>Guidelines on what is beautiful?</a:t>
            </a:r>
          </a:p>
          <a:p>
            <a:pPr lvl="1"/>
            <a:r>
              <a:rPr lang="en-US" altLang="en-US" dirty="0">
                <a:ea typeface="ＭＳ Ｐゴシック" charset="-128"/>
              </a:rPr>
              <a:t>Qualitative evaluations?</a:t>
            </a:r>
          </a:p>
          <a:p>
            <a:pPr lvl="1"/>
            <a:r>
              <a:rPr lang="en-US" altLang="en-US" dirty="0">
                <a:ea typeface="ＭＳ Ｐゴシック" charset="-128"/>
              </a:rPr>
              <a:t>Quantitative evaluations? </a:t>
            </a:r>
          </a:p>
          <a:p>
            <a:pPr lvl="1"/>
            <a:r>
              <a:rPr lang="en-US" altLang="en-US" dirty="0">
                <a:ea typeface="ＭＳ Ｐゴシック" charset="-128"/>
              </a:rPr>
              <a:t>If so, how well do they work?</a:t>
            </a:r>
          </a:p>
        </p:txBody>
      </p:sp>
      <p:sp>
        <p:nvSpPr>
          <p:cNvPr id="1331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A3D2B82-43A5-4DE5-8FCD-99838F304422}" type="slidenum">
              <a:rPr lang="en-US" altLang="en-US" sz="1400">
                <a:latin typeface="Helvetica" charset="0"/>
              </a:rPr>
              <a:pPr eaLnBrk="1" hangingPunct="1"/>
              <a:t>44</a:t>
            </a:fld>
            <a:endParaRPr lang="en-US" altLang="en-US" sz="1400">
              <a:latin typeface="Helvetica" charset="0"/>
            </a:endParaRPr>
          </a:p>
        </p:txBody>
      </p:sp>
      <p:pic>
        <p:nvPicPr>
          <p:cNvPr id="13317" name="Picture 4" descr="measure.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133600"/>
            <a:ext cx="2336800" cy="208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measuretools.WM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064000"/>
            <a:ext cx="2120900" cy="218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Content Placeholder 2"/>
          <p:cNvSpPr txBox="1">
            <a:spLocks/>
          </p:cNvSpPr>
          <p:nvPr/>
        </p:nvSpPr>
        <p:spPr bwMode="auto">
          <a:xfrm>
            <a:off x="304800" y="3962400"/>
            <a:ext cx="5334000" cy="914400"/>
          </a:xfrm>
          <a:prstGeom prst="rect">
            <a:avLst/>
          </a:prstGeom>
          <a:noFill/>
          <a:ln w="9525">
            <a:noFill/>
            <a:miter lim="800000"/>
            <a:headEnd/>
            <a:tailEnd/>
          </a:ln>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lvl="1">
              <a:spcBef>
                <a:spcPct val="20000"/>
              </a:spcBef>
              <a:buFontTx/>
              <a:buChar char="–"/>
            </a:pPr>
            <a:r>
              <a:rPr lang="en-US" altLang="en-US" sz="2800">
                <a:latin typeface="Helvetica" charset="0"/>
              </a:rPr>
              <a:t>And does Rails have </a:t>
            </a:r>
            <a:br>
              <a:rPr lang="en-US" altLang="en-US" sz="2800">
                <a:latin typeface="Helvetica" charset="0"/>
              </a:rPr>
            </a:br>
            <a:r>
              <a:rPr lang="en-US" altLang="en-US" sz="2800">
                <a:latin typeface="Helvetica" charset="0"/>
              </a:rPr>
              <a:t>tools to support them?</a:t>
            </a:r>
          </a:p>
          <a:p>
            <a:pPr>
              <a:spcBef>
                <a:spcPct val="20000"/>
              </a:spcBef>
              <a:buFontTx/>
              <a:buChar char="•"/>
            </a:pPr>
            <a:endParaRPr lang="en-US" altLang="en-US" sz="3200">
              <a:latin typeface="Helvetica" charset="0"/>
            </a:endParaRPr>
          </a:p>
        </p:txBody>
      </p:sp>
    </p:spTree>
    <p:extLst>
      <p:ext uri="{BB962C8B-B14F-4D97-AF65-F5344CB8AC3E}">
        <p14:creationId xmlns:p14="http://schemas.microsoft.com/office/powerpoint/2010/main" val="4023122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8"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ea typeface="ＭＳ Ｐゴシック" charset="-128"/>
              </a:rPr>
              <a:t>Program X &amp; Smells</a:t>
            </a:r>
          </a:p>
        </p:txBody>
      </p:sp>
      <p:sp>
        <p:nvSpPr>
          <p:cNvPr id="3" name="Content Placeholder 2"/>
          <p:cNvSpPr>
            <a:spLocks noGrp="1"/>
          </p:cNvSpPr>
          <p:nvPr>
            <p:ph idx="1"/>
          </p:nvPr>
        </p:nvSpPr>
        <p:spPr>
          <a:xfrm>
            <a:off x="304800" y="1219200"/>
            <a:ext cx="4191000" cy="5638800"/>
          </a:xfrm>
          <a:ln>
            <a:miter lim="800000"/>
            <a:headEnd/>
            <a:tailEnd/>
          </a:ln>
        </p:spPr>
        <p:txBody>
          <a:bodyPr numCol="2"/>
          <a:lstStyle/>
          <a:p>
            <a:pPr>
              <a:buFontTx/>
              <a:buNone/>
              <a:defRPr/>
            </a:pPr>
            <a:r>
              <a:rPr lang="en-US" sz="1600" dirty="0"/>
              <a:t>class </a:t>
            </a:r>
            <a:r>
              <a:rPr lang="en-US" sz="1600" dirty="0" err="1"/>
              <a:t>TimeSetter</a:t>
            </a:r>
            <a:endParaRPr lang="en-US" sz="1600" dirty="0"/>
          </a:p>
          <a:p>
            <a:pPr>
              <a:buFontTx/>
              <a:buNone/>
              <a:defRPr/>
            </a:pPr>
            <a:r>
              <a:rPr lang="en-US" sz="1600" dirty="0"/>
              <a:t>  def </a:t>
            </a:r>
            <a:r>
              <a:rPr lang="en-US" sz="1600" dirty="0" err="1"/>
              <a:t>self.convert(d</a:t>
            </a:r>
            <a:r>
              <a:rPr lang="en-US" sz="1600" dirty="0"/>
              <a:t>)</a:t>
            </a:r>
          </a:p>
          <a:p>
            <a:pPr>
              <a:buFontTx/>
              <a:buNone/>
              <a:defRPr/>
            </a:pPr>
            <a:r>
              <a:rPr lang="en-US" sz="1600" dirty="0"/>
              <a:t>    </a:t>
            </a:r>
            <a:r>
              <a:rPr lang="en-US" sz="1600" dirty="0" err="1"/>
              <a:t>y</a:t>
            </a:r>
            <a:r>
              <a:rPr lang="en-US" sz="1600" dirty="0"/>
              <a:t> = 1980</a:t>
            </a:r>
          </a:p>
          <a:p>
            <a:pPr>
              <a:buFontTx/>
              <a:buNone/>
              <a:defRPr/>
            </a:pPr>
            <a:r>
              <a:rPr lang="en-US" sz="1600" dirty="0"/>
              <a:t>    while (</a:t>
            </a:r>
            <a:r>
              <a:rPr lang="en-US" sz="1600" dirty="0" err="1"/>
              <a:t>d</a:t>
            </a:r>
            <a:r>
              <a:rPr lang="en-US" sz="1600" dirty="0"/>
              <a:t> &gt; 365) do</a:t>
            </a:r>
          </a:p>
          <a:p>
            <a:pPr>
              <a:buFontTx/>
              <a:buNone/>
              <a:defRPr/>
            </a:pPr>
            <a:r>
              <a:rPr lang="en-US" sz="1600" dirty="0"/>
              <a:t>      if (</a:t>
            </a:r>
            <a:r>
              <a:rPr lang="en-US" sz="1600" dirty="0" err="1"/>
              <a:t>y</a:t>
            </a:r>
            <a:r>
              <a:rPr lang="en-US" sz="1600" dirty="0"/>
              <a:t> % 400 == 0 ||</a:t>
            </a:r>
          </a:p>
          <a:p>
            <a:pPr>
              <a:buFontTx/>
              <a:buNone/>
              <a:defRPr/>
            </a:pPr>
            <a:r>
              <a:rPr lang="en-US" sz="1600" dirty="0"/>
              <a:t>          (</a:t>
            </a:r>
            <a:r>
              <a:rPr lang="en-US" sz="1600" dirty="0" err="1"/>
              <a:t>y</a:t>
            </a:r>
            <a:r>
              <a:rPr lang="en-US" sz="1600" dirty="0"/>
              <a:t> % 4 == 0 &amp;&amp; </a:t>
            </a:r>
            <a:r>
              <a:rPr lang="en-US" sz="1600" dirty="0" err="1"/>
              <a:t>y</a:t>
            </a:r>
            <a:r>
              <a:rPr lang="en-US" sz="1600" dirty="0"/>
              <a:t> % 100 != 0))</a:t>
            </a:r>
          </a:p>
          <a:p>
            <a:pPr>
              <a:buFontTx/>
              <a:buNone/>
              <a:defRPr/>
            </a:pPr>
            <a:r>
              <a:rPr lang="en-US" sz="1600" dirty="0"/>
              <a:t>        if (</a:t>
            </a:r>
            <a:r>
              <a:rPr lang="en-US" sz="1600" dirty="0" err="1"/>
              <a:t>d</a:t>
            </a:r>
            <a:r>
              <a:rPr lang="en-US" sz="1600" dirty="0"/>
              <a:t> &gt; 366)</a:t>
            </a:r>
          </a:p>
          <a:p>
            <a:pPr>
              <a:buFontTx/>
              <a:buNone/>
              <a:defRPr/>
            </a:pPr>
            <a:r>
              <a:rPr lang="en-US" sz="1600" dirty="0"/>
              <a:t>          </a:t>
            </a:r>
            <a:r>
              <a:rPr lang="en-US" sz="1600" dirty="0" err="1"/>
              <a:t>d</a:t>
            </a:r>
            <a:r>
              <a:rPr lang="en-US" sz="1600" dirty="0"/>
              <a:t> -= 366</a:t>
            </a:r>
          </a:p>
          <a:p>
            <a:pPr>
              <a:buFontTx/>
              <a:buNone/>
              <a:defRPr/>
            </a:pPr>
            <a:r>
              <a:rPr lang="en-US" sz="1600" dirty="0"/>
              <a:t>          </a:t>
            </a:r>
            <a:r>
              <a:rPr lang="en-US" sz="1600" dirty="0" err="1"/>
              <a:t>y</a:t>
            </a:r>
            <a:r>
              <a:rPr lang="en-US" sz="1600" dirty="0"/>
              <a:t> += 1</a:t>
            </a:r>
          </a:p>
          <a:p>
            <a:pPr>
              <a:buFontTx/>
              <a:buNone/>
              <a:defRPr/>
            </a:pPr>
            <a:r>
              <a:rPr lang="en-US" sz="1600" dirty="0"/>
              <a:t>        end</a:t>
            </a:r>
          </a:p>
          <a:p>
            <a:pPr>
              <a:buFontTx/>
              <a:buNone/>
              <a:defRPr/>
            </a:pPr>
            <a:r>
              <a:rPr lang="en-US" sz="1600" dirty="0"/>
              <a:t>      else</a:t>
            </a:r>
          </a:p>
          <a:p>
            <a:pPr>
              <a:buFontTx/>
              <a:buNone/>
              <a:defRPr/>
            </a:pPr>
            <a:r>
              <a:rPr lang="en-US" sz="1600" dirty="0"/>
              <a:t>        </a:t>
            </a:r>
            <a:r>
              <a:rPr lang="en-US" sz="1600" dirty="0" err="1"/>
              <a:t>d</a:t>
            </a:r>
            <a:r>
              <a:rPr lang="en-US" sz="1600" dirty="0"/>
              <a:t> -= 365</a:t>
            </a:r>
          </a:p>
          <a:p>
            <a:pPr>
              <a:buFontTx/>
              <a:buNone/>
              <a:defRPr/>
            </a:pPr>
            <a:r>
              <a:rPr lang="en-US" sz="1600" dirty="0"/>
              <a:t>        </a:t>
            </a:r>
            <a:r>
              <a:rPr lang="en-US" sz="1600" dirty="0" err="1"/>
              <a:t>y</a:t>
            </a:r>
            <a:r>
              <a:rPr lang="en-US" sz="1600" dirty="0"/>
              <a:t> += 1</a:t>
            </a:r>
          </a:p>
          <a:p>
            <a:pPr>
              <a:buFontTx/>
              <a:buNone/>
              <a:defRPr/>
            </a:pPr>
            <a:r>
              <a:rPr lang="en-US" sz="1600" dirty="0"/>
              <a:t>      end</a:t>
            </a:r>
          </a:p>
          <a:p>
            <a:pPr>
              <a:buFontTx/>
              <a:buNone/>
              <a:defRPr/>
            </a:pPr>
            <a:r>
              <a:rPr lang="en-US" sz="1600" dirty="0"/>
              <a:t>    end</a:t>
            </a:r>
          </a:p>
          <a:p>
            <a:pPr>
              <a:buFontTx/>
              <a:buNone/>
              <a:defRPr/>
            </a:pPr>
            <a:r>
              <a:rPr lang="en-US" sz="1600" dirty="0"/>
              <a:t>    return </a:t>
            </a:r>
            <a:r>
              <a:rPr lang="en-US" sz="1600" dirty="0" err="1"/>
              <a:t>y</a:t>
            </a:r>
            <a:endParaRPr lang="en-US" sz="1600" dirty="0"/>
          </a:p>
          <a:p>
            <a:pPr>
              <a:buFontTx/>
              <a:buNone/>
              <a:defRPr/>
            </a:pPr>
            <a:r>
              <a:rPr lang="en-US" sz="1600" dirty="0"/>
              <a:t>  end</a:t>
            </a:r>
          </a:p>
          <a:p>
            <a:pPr>
              <a:buFontTx/>
              <a:buNone/>
              <a:defRPr/>
            </a:pPr>
            <a:r>
              <a:rPr lang="en-US" sz="1600" dirty="0"/>
              <a:t>end</a:t>
            </a: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977D1E1B-34D5-453E-A4D0-B9C0A3570F0D}" type="slidenum">
              <a:rPr lang="en-US" altLang="en-US" sz="1400">
                <a:latin typeface="Helvetica" charset="0"/>
              </a:rPr>
              <a:pPr eaLnBrk="1" hangingPunct="1"/>
              <a:t>45</a:t>
            </a:fld>
            <a:endParaRPr lang="en-US" altLang="en-US" sz="1400">
              <a:latin typeface="Helvetica" charset="0"/>
            </a:endParaRPr>
          </a:p>
        </p:txBody>
      </p:sp>
      <p:grpSp>
        <p:nvGrpSpPr>
          <p:cNvPr id="2" name="Group 6"/>
          <p:cNvGrpSpPr>
            <a:grpSpLocks/>
          </p:cNvGrpSpPr>
          <p:nvPr/>
        </p:nvGrpSpPr>
        <p:grpSpPr bwMode="auto">
          <a:xfrm>
            <a:off x="457200" y="3810000"/>
            <a:ext cx="1524000" cy="1524000"/>
            <a:chOff x="457200" y="3733800"/>
            <a:chExt cx="1524000" cy="1524000"/>
          </a:xfrm>
        </p:grpSpPr>
        <p:sp>
          <p:nvSpPr>
            <p:cNvPr id="5" name="Rectangle 4"/>
            <p:cNvSpPr/>
            <p:nvPr/>
          </p:nvSpPr>
          <p:spPr>
            <a:xfrm>
              <a:off x="457200" y="3733800"/>
              <a:ext cx="1524000" cy="304800"/>
            </a:xfrm>
            <a:prstGeom prst="rect">
              <a:avLst/>
            </a:prstGeom>
            <a:noFill/>
            <a:ln w="3810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Rectangle 5"/>
            <p:cNvSpPr/>
            <p:nvPr/>
          </p:nvSpPr>
          <p:spPr>
            <a:xfrm>
              <a:off x="457200" y="4953000"/>
              <a:ext cx="1524000" cy="304800"/>
            </a:xfrm>
            <a:prstGeom prst="rect">
              <a:avLst/>
            </a:prstGeom>
            <a:noFill/>
            <a:ln w="3810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9" name="Rectangle 8"/>
          <p:cNvSpPr/>
          <p:nvPr/>
        </p:nvSpPr>
        <p:spPr>
          <a:xfrm>
            <a:off x="1143000" y="2133600"/>
            <a:ext cx="228600" cy="304800"/>
          </a:xfrm>
          <a:prstGeom prst="rect">
            <a:avLst/>
          </a:prstGeom>
          <a:noFill/>
          <a:ln w="3810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Rectangle 9"/>
          <p:cNvSpPr/>
          <p:nvPr/>
        </p:nvSpPr>
        <p:spPr>
          <a:xfrm>
            <a:off x="914400" y="2438400"/>
            <a:ext cx="228600" cy="304800"/>
          </a:xfrm>
          <a:prstGeom prst="rect">
            <a:avLst/>
          </a:prstGeom>
          <a:noFill/>
          <a:ln w="3810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Rectangle 10"/>
          <p:cNvSpPr/>
          <p:nvPr/>
        </p:nvSpPr>
        <p:spPr>
          <a:xfrm>
            <a:off x="1905000" y="1524000"/>
            <a:ext cx="228600" cy="304800"/>
          </a:xfrm>
          <a:prstGeom prst="rect">
            <a:avLst/>
          </a:prstGeom>
          <a:noFill/>
          <a:ln w="38100"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Content Placeholder 2"/>
          <p:cNvSpPr txBox="1">
            <a:spLocks/>
          </p:cNvSpPr>
          <p:nvPr/>
        </p:nvSpPr>
        <p:spPr bwMode="auto">
          <a:xfrm>
            <a:off x="3467100" y="1350723"/>
            <a:ext cx="5524500" cy="5486400"/>
          </a:xfrm>
          <a:prstGeom prst="rect">
            <a:avLst/>
          </a:prstGeom>
          <a:noFill/>
          <a:ln w="9525">
            <a:noFill/>
            <a:miter lim="800000"/>
            <a:headEnd/>
            <a:tailEnd/>
          </a:ln>
        </p:spPr>
        <p:txBody>
          <a:bodyPr numCol="1"/>
          <a:lstStyle/>
          <a:p>
            <a:pPr marL="342900" indent="-342900" eaLnBrk="0" hangingPunct="0">
              <a:spcBef>
                <a:spcPct val="20000"/>
              </a:spcBef>
              <a:defRPr/>
            </a:pPr>
            <a:r>
              <a:rPr lang="en-US" sz="2000" kern="0" dirty="0" err="1">
                <a:latin typeface="+mn-lt"/>
                <a:ea typeface="ＭＳ Ｐゴシック" pitchFamily="-65" charset="-128"/>
                <a:cs typeface="ＭＳ Ｐゴシック" pitchFamily="-65" charset="-128"/>
              </a:rPr>
              <a:t>time_setter</a:t>
            </a:r>
            <a:r>
              <a:rPr lang="en-US" sz="2000" dirty="0" err="1">
                <a:cs typeface="ＭＳ Ｐゴシック" charset="-128"/>
              </a:rPr>
              <a:t>TimeSetter#self.convert</a:t>
            </a:r>
            <a:r>
              <a:rPr lang="en-US" sz="2000" dirty="0">
                <a:cs typeface="ＭＳ Ｐゴシック" charset="-128"/>
              </a:rPr>
              <a:t> calls</a:t>
            </a:r>
            <a:br>
              <a:rPr lang="en-US" sz="2000" dirty="0">
                <a:cs typeface="ＭＳ Ｐゴシック" charset="-128"/>
              </a:rPr>
            </a:br>
            <a:r>
              <a:rPr lang="en-US" sz="2000" dirty="0">
                <a:cs typeface="ＭＳ Ｐゴシック" charset="-128"/>
              </a:rPr>
              <a:t>(y + 1) twice (Duplication) </a:t>
            </a:r>
          </a:p>
          <a:p>
            <a:pPr marL="342900" indent="-342900" eaLnBrk="0" hangingPunct="0">
              <a:spcBef>
                <a:spcPct val="20000"/>
              </a:spcBef>
              <a:defRPr/>
            </a:pPr>
            <a:r>
              <a:rPr lang="en-US" sz="2000" kern="0" dirty="0">
                <a:latin typeface="+mn-lt"/>
                <a:ea typeface="ＭＳ Ｐゴシック" pitchFamily="-65" charset="-128"/>
                <a:cs typeface="ＭＳ Ｐゴシック" pitchFamily="-65" charset="-128"/>
              </a:rPr>
              <a:t>.</a:t>
            </a:r>
            <a:r>
              <a:rPr lang="en-US" sz="2000" kern="0" dirty="0" err="1">
                <a:latin typeface="+mn-lt"/>
                <a:ea typeface="ＭＳ Ｐゴシック" pitchFamily="-65" charset="-128"/>
                <a:cs typeface="ＭＳ Ｐゴシック" pitchFamily="-65" charset="-128"/>
              </a:rPr>
              <a:t>rb</a:t>
            </a:r>
            <a:r>
              <a:rPr lang="en-US" sz="2000" kern="0" dirty="0">
                <a:latin typeface="+mn-lt"/>
                <a:ea typeface="ＭＳ Ｐゴシック" pitchFamily="-65" charset="-128"/>
                <a:cs typeface="ＭＳ Ｐゴシック" pitchFamily="-65" charset="-128"/>
              </a:rPr>
              <a:t> -- 5 warnings</a:t>
            </a:r>
          </a:p>
          <a:p>
            <a:pPr marL="342900" indent="-342900" eaLnBrk="0" hangingPunct="0">
              <a:spcBef>
                <a:spcPct val="20000"/>
              </a:spcBef>
              <a:buFont typeface="+mj-lt"/>
              <a:buAutoNum type="arabicPeriod"/>
              <a:defRPr/>
            </a:pPr>
            <a:r>
              <a:rPr lang="en-US" sz="2000" kern="0" dirty="0" err="1">
                <a:latin typeface="+mn-lt"/>
                <a:ea typeface="ＭＳ Ｐゴシック" pitchFamily="-65" charset="-128"/>
                <a:cs typeface="ＭＳ Ｐゴシック" pitchFamily="-65" charset="-128"/>
              </a:rPr>
              <a:t>TimeSetter#self.convert</a:t>
            </a:r>
            <a:r>
              <a:rPr lang="en-US" sz="2000" kern="0" dirty="0">
                <a:latin typeface="+mn-lt"/>
                <a:ea typeface="ＭＳ Ｐゴシック" pitchFamily="-65" charset="-128"/>
                <a:cs typeface="ＭＳ Ｐゴシック" pitchFamily="-65" charset="-128"/>
              </a:rPr>
              <a:t> calls</a:t>
            </a:r>
            <a:br>
              <a:rPr lang="en-US" sz="2000" kern="0" dirty="0">
                <a:latin typeface="+mn-lt"/>
                <a:ea typeface="ＭＳ Ｐゴシック" pitchFamily="-65" charset="-128"/>
                <a:cs typeface="ＭＳ Ｐゴシック" pitchFamily="-65" charset="-128"/>
              </a:rPr>
            </a:br>
            <a:r>
              <a:rPr lang="en-US" sz="2000" kern="0" dirty="0">
                <a:latin typeface="+mn-lt"/>
                <a:ea typeface="ＭＳ Ｐゴシック" pitchFamily="-65" charset="-128"/>
                <a:cs typeface="ＭＳ Ｐゴシック" pitchFamily="-65" charset="-128"/>
              </a:rPr>
              <a:t>(y + 1) twice (Duplication)</a:t>
            </a:r>
          </a:p>
          <a:p>
            <a:pPr marL="342900" indent="-342900" eaLnBrk="0" hangingPunct="0">
              <a:spcBef>
                <a:spcPct val="20000"/>
              </a:spcBef>
              <a:buFont typeface="+mj-lt"/>
              <a:buAutoNum type="arabicPeriod"/>
              <a:defRPr/>
            </a:pPr>
            <a:r>
              <a:rPr lang="en-US" sz="2000" kern="0" dirty="0" err="1">
                <a:latin typeface="+mn-lt"/>
                <a:ea typeface="ＭＳ Ｐゴシック" pitchFamily="-65" charset="-128"/>
                <a:cs typeface="ＭＳ Ｐゴシック" pitchFamily="-65" charset="-128"/>
              </a:rPr>
              <a:t>TimeSetter#self.convert</a:t>
            </a:r>
            <a:r>
              <a:rPr lang="en-US" sz="2000" kern="0" dirty="0">
                <a:latin typeface="+mn-lt"/>
                <a:ea typeface="ＭＳ Ｐゴシック" pitchFamily="-65" charset="-128"/>
                <a:cs typeface="ＭＳ Ｐゴシック" pitchFamily="-65" charset="-128"/>
              </a:rPr>
              <a:t> has approx 6 statements (</a:t>
            </a:r>
            <a:r>
              <a:rPr lang="en-US" sz="2000" kern="0" dirty="0" err="1">
                <a:latin typeface="+mn-lt"/>
                <a:ea typeface="ＭＳ Ｐゴシック" pitchFamily="-65" charset="-128"/>
                <a:cs typeface="ＭＳ Ｐゴシック" pitchFamily="-65" charset="-128"/>
              </a:rPr>
              <a:t>LongMethod</a:t>
            </a:r>
            <a:r>
              <a:rPr lang="en-US" sz="2000" kern="0" dirty="0">
                <a:latin typeface="+mn-lt"/>
                <a:ea typeface="ＭＳ Ｐゴシック" pitchFamily="-65" charset="-128"/>
                <a:cs typeface="ＭＳ Ｐゴシック" pitchFamily="-65" charset="-128"/>
              </a:rPr>
              <a:t>)</a:t>
            </a:r>
          </a:p>
          <a:p>
            <a:pPr marL="342900" indent="-342900" eaLnBrk="0" hangingPunct="0">
              <a:spcBef>
                <a:spcPct val="20000"/>
              </a:spcBef>
              <a:buFont typeface="+mj-lt"/>
              <a:buAutoNum type="arabicPeriod"/>
              <a:defRPr/>
            </a:pPr>
            <a:r>
              <a:rPr lang="en-US" sz="2000" kern="0" dirty="0" err="1">
                <a:latin typeface="+mn-lt"/>
                <a:ea typeface="ＭＳ Ｐゴシック" pitchFamily="-65" charset="-128"/>
                <a:cs typeface="ＭＳ Ｐゴシック" pitchFamily="-65" charset="-128"/>
              </a:rPr>
              <a:t>TimeSetter#self.convert</a:t>
            </a:r>
            <a:r>
              <a:rPr lang="en-US" sz="2000" kern="0" dirty="0">
                <a:latin typeface="+mn-lt"/>
                <a:ea typeface="ＭＳ Ｐゴシック" pitchFamily="-65" charset="-128"/>
                <a:cs typeface="ＭＳ Ｐゴシック" pitchFamily="-65" charset="-128"/>
              </a:rPr>
              <a:t> has the parameter name 'd' (</a:t>
            </a:r>
            <a:r>
              <a:rPr lang="en-US" sz="2000" kern="0" dirty="0" err="1">
                <a:latin typeface="+mn-lt"/>
                <a:ea typeface="ＭＳ Ｐゴシック" pitchFamily="-65" charset="-128"/>
                <a:cs typeface="ＭＳ Ｐゴシック" pitchFamily="-65" charset="-128"/>
              </a:rPr>
              <a:t>UncommunicativeName</a:t>
            </a:r>
            <a:r>
              <a:rPr lang="en-US" sz="2000" kern="0" dirty="0">
                <a:latin typeface="+mn-lt"/>
                <a:ea typeface="ＭＳ Ｐゴシック" pitchFamily="-65" charset="-128"/>
                <a:cs typeface="ＭＳ Ｐゴシック" pitchFamily="-65" charset="-128"/>
              </a:rPr>
              <a:t>)</a:t>
            </a:r>
          </a:p>
          <a:p>
            <a:pPr marL="342900" indent="-342900" eaLnBrk="0" hangingPunct="0">
              <a:spcBef>
                <a:spcPct val="20000"/>
              </a:spcBef>
              <a:buFont typeface="+mj-lt"/>
              <a:buAutoNum type="arabicPeriod"/>
              <a:defRPr/>
            </a:pPr>
            <a:r>
              <a:rPr lang="en-US" sz="2000" kern="0" dirty="0" err="1">
                <a:latin typeface="+mn-lt"/>
                <a:ea typeface="ＭＳ Ｐゴシック" pitchFamily="-65" charset="-128"/>
                <a:cs typeface="ＭＳ Ｐゴシック" pitchFamily="-65" charset="-128"/>
              </a:rPr>
              <a:t>TimeSetter#self.convert</a:t>
            </a:r>
            <a:r>
              <a:rPr lang="en-US" sz="2000" kern="0" dirty="0">
                <a:latin typeface="+mn-lt"/>
                <a:ea typeface="ＭＳ Ｐゴシック" pitchFamily="-65" charset="-128"/>
                <a:cs typeface="ＭＳ Ｐゴシック" pitchFamily="-65" charset="-128"/>
              </a:rPr>
              <a:t> has the variable name 'd' (</a:t>
            </a:r>
            <a:r>
              <a:rPr lang="en-US" sz="2000" kern="0" dirty="0" err="1">
                <a:latin typeface="+mn-lt"/>
                <a:ea typeface="ＭＳ Ｐゴシック" pitchFamily="-65" charset="-128"/>
                <a:cs typeface="ＭＳ Ｐゴシック" pitchFamily="-65" charset="-128"/>
              </a:rPr>
              <a:t>UncommunicativeName</a:t>
            </a:r>
            <a:r>
              <a:rPr lang="en-US" sz="2000" kern="0" dirty="0">
                <a:latin typeface="+mn-lt"/>
                <a:ea typeface="ＭＳ Ｐゴシック" pitchFamily="-65" charset="-128"/>
                <a:cs typeface="ＭＳ Ｐゴシック" pitchFamily="-65" charset="-128"/>
              </a:rPr>
              <a:t>)</a:t>
            </a:r>
          </a:p>
          <a:p>
            <a:pPr marL="342900" indent="-342900" eaLnBrk="0" hangingPunct="0">
              <a:spcBef>
                <a:spcPct val="20000"/>
              </a:spcBef>
              <a:buFont typeface="+mj-lt"/>
              <a:buAutoNum type="arabicPeriod"/>
              <a:defRPr/>
            </a:pPr>
            <a:r>
              <a:rPr lang="en-US" sz="2000" kern="0" dirty="0" err="1">
                <a:latin typeface="+mn-lt"/>
                <a:ea typeface="ＭＳ Ｐゴシック" pitchFamily="-65" charset="-128"/>
                <a:cs typeface="ＭＳ Ｐゴシック" pitchFamily="-65" charset="-128"/>
              </a:rPr>
              <a:t>TimeSetter#self.convert</a:t>
            </a:r>
            <a:r>
              <a:rPr lang="en-US" sz="2000" kern="0" dirty="0">
                <a:latin typeface="+mn-lt"/>
                <a:ea typeface="ＭＳ Ｐゴシック" pitchFamily="-65" charset="-128"/>
                <a:cs typeface="ＭＳ Ｐゴシック" pitchFamily="-65" charset="-128"/>
              </a:rPr>
              <a:t> has the variable name 'y‘ (</a:t>
            </a:r>
            <a:r>
              <a:rPr lang="en-US" sz="2000" kern="0" dirty="0" err="1">
                <a:latin typeface="+mn-lt"/>
                <a:ea typeface="ＭＳ Ｐゴシック" pitchFamily="-65" charset="-128"/>
                <a:cs typeface="ＭＳ Ｐゴシック" pitchFamily="-65" charset="-128"/>
              </a:rPr>
              <a:t>UncommunicativeName</a:t>
            </a:r>
            <a:r>
              <a:rPr lang="en-US" sz="2000" kern="0" dirty="0">
                <a:latin typeface="+mn-lt"/>
                <a:ea typeface="ＭＳ Ｐゴシック" pitchFamily="-65" charset="-128"/>
                <a:cs typeface="ＭＳ Ｐゴシック" pitchFamily="-65" charset="-128"/>
              </a:rPr>
              <a:t>)</a:t>
            </a:r>
          </a:p>
        </p:txBody>
      </p:sp>
    </p:spTree>
    <p:extLst>
      <p:ext uri="{BB962C8B-B14F-4D97-AF65-F5344CB8AC3E}">
        <p14:creationId xmlns:p14="http://schemas.microsoft.com/office/powerpoint/2010/main" val="918282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ea typeface="ＭＳ Ｐゴシック" charset="-128"/>
              </a:rPr>
              <a:t>Qualitative: Code Smells </a:t>
            </a:r>
          </a:p>
        </p:txBody>
      </p:sp>
      <p:sp>
        <p:nvSpPr>
          <p:cNvPr id="58371" name="Content Placeholder 2"/>
          <p:cNvSpPr>
            <a:spLocks noGrp="1"/>
          </p:cNvSpPr>
          <p:nvPr>
            <p:ph idx="1"/>
          </p:nvPr>
        </p:nvSpPr>
        <p:spPr/>
        <p:txBody>
          <a:bodyPr/>
          <a:lstStyle/>
          <a:p>
            <a:pPr>
              <a:buFontTx/>
              <a:buNone/>
            </a:pPr>
            <a:r>
              <a:rPr lang="en-US" altLang="en-US" dirty="0">
                <a:solidFill>
                  <a:srgbClr val="FF0000"/>
                </a:solidFill>
                <a:ea typeface="ＭＳ Ｐゴシック" charset="-128"/>
              </a:rPr>
              <a:t>SOFA </a:t>
            </a:r>
            <a:r>
              <a:rPr lang="en-US" altLang="en-US" dirty="0">
                <a:ea typeface="ＭＳ Ｐゴシック" charset="-128"/>
              </a:rPr>
              <a:t>captures symptoms that often indicate code smells:</a:t>
            </a:r>
          </a:p>
          <a:p>
            <a:r>
              <a:rPr lang="en-US" altLang="en-US" dirty="0">
                <a:ea typeface="ＭＳ Ｐゴシック" charset="-128"/>
              </a:rPr>
              <a:t>Is it </a:t>
            </a:r>
            <a:r>
              <a:rPr lang="en-US" altLang="en-US" u="sng" dirty="0">
                <a:solidFill>
                  <a:srgbClr val="FF0000"/>
                </a:solidFill>
                <a:ea typeface="ＭＳ Ｐゴシック" charset="-128"/>
              </a:rPr>
              <a:t>S</a:t>
            </a:r>
            <a:r>
              <a:rPr lang="en-US" altLang="en-US" dirty="0">
                <a:ea typeface="ＭＳ Ｐゴシック" charset="-128"/>
              </a:rPr>
              <a:t>hort?</a:t>
            </a:r>
          </a:p>
          <a:p>
            <a:r>
              <a:rPr lang="en-US" altLang="en-US" dirty="0">
                <a:ea typeface="ＭＳ Ｐゴシック" charset="-128"/>
              </a:rPr>
              <a:t>Does it do </a:t>
            </a:r>
            <a:r>
              <a:rPr lang="en-US" altLang="en-US" u="sng" dirty="0">
                <a:solidFill>
                  <a:srgbClr val="FF0000"/>
                </a:solidFill>
                <a:ea typeface="ＭＳ Ｐゴシック" charset="-128"/>
              </a:rPr>
              <a:t>O</a:t>
            </a:r>
            <a:r>
              <a:rPr lang="en-US" altLang="en-US" dirty="0">
                <a:ea typeface="ＭＳ Ｐゴシック" charset="-128"/>
              </a:rPr>
              <a:t>ne thing?</a:t>
            </a:r>
          </a:p>
          <a:p>
            <a:r>
              <a:rPr lang="en-US" altLang="en-US" dirty="0">
                <a:ea typeface="ＭＳ Ｐゴシック" charset="-128"/>
              </a:rPr>
              <a:t>Does it have </a:t>
            </a:r>
            <a:r>
              <a:rPr lang="en-US" altLang="en-US" u="sng" dirty="0">
                <a:solidFill>
                  <a:srgbClr val="FF0000"/>
                </a:solidFill>
                <a:ea typeface="ＭＳ Ｐゴシック" charset="-128"/>
              </a:rPr>
              <a:t>F</a:t>
            </a:r>
            <a:r>
              <a:rPr lang="en-US" altLang="en-US" dirty="0">
                <a:ea typeface="ＭＳ Ｐゴシック" charset="-128"/>
              </a:rPr>
              <a:t>ew arguments?</a:t>
            </a:r>
          </a:p>
          <a:p>
            <a:r>
              <a:rPr lang="en-US" altLang="en-US" dirty="0">
                <a:ea typeface="ＭＳ Ｐゴシック" charset="-128"/>
              </a:rPr>
              <a:t>Is it a consistent level of </a:t>
            </a:r>
            <a:r>
              <a:rPr lang="en-US" altLang="en-US" u="sng" dirty="0">
                <a:solidFill>
                  <a:srgbClr val="FF0000"/>
                </a:solidFill>
                <a:ea typeface="ＭＳ Ｐゴシック" charset="-128"/>
              </a:rPr>
              <a:t>A</a:t>
            </a:r>
            <a:r>
              <a:rPr lang="en-US" altLang="en-US" dirty="0">
                <a:ea typeface="ＭＳ Ｐゴシック" charset="-128"/>
              </a:rPr>
              <a:t>bstraction?</a:t>
            </a:r>
          </a:p>
          <a:p>
            <a:r>
              <a:rPr lang="en-US" altLang="en-US" dirty="0">
                <a:ea typeface="ＭＳ Ｐゴシック" charset="-128"/>
              </a:rPr>
              <a:t>Rails tool </a:t>
            </a:r>
            <a:r>
              <a:rPr lang="en-US" altLang="en-US" dirty="0">
                <a:latin typeface="Courier" charset="0"/>
                <a:ea typeface="ＭＳ Ｐゴシック" charset="-128"/>
              </a:rPr>
              <a:t>reek</a:t>
            </a:r>
            <a:r>
              <a:rPr lang="en-US" altLang="en-US" dirty="0">
                <a:latin typeface="Helvetica" panose="020B0604020202020204" pitchFamily="34" charset="0"/>
                <a:ea typeface="ＭＳ Ｐゴシック" charset="-128"/>
                <a:cs typeface="Helvetica" panose="020B0604020202020204" pitchFamily="34" charset="0"/>
              </a:rPr>
              <a:t> </a:t>
            </a:r>
            <a:r>
              <a:rPr lang="en-US" altLang="en-US" dirty="0">
                <a:ea typeface="ＭＳ Ｐゴシック" charset="-128"/>
              </a:rPr>
              <a:t>finds code smells</a:t>
            </a:r>
          </a:p>
          <a:p>
            <a:endParaRPr lang="en-US" altLang="en-US" dirty="0">
              <a:ea typeface="ＭＳ Ｐゴシック" charset="-128"/>
            </a:endParaRPr>
          </a:p>
        </p:txBody>
      </p:sp>
      <p:pic>
        <p:nvPicPr>
          <p:cNvPr id="14340" name="Picture 3"/>
          <p:cNvPicPr>
            <a:picLocks noChangeAspect="1"/>
          </p:cNvPicPr>
          <p:nvPr/>
        </p:nvPicPr>
        <p:blipFill>
          <a:blip r:embed="rId3">
            <a:extLst>
              <a:ext uri="{28A0092B-C50C-407E-A947-70E740481C1C}">
                <a14:useLocalDpi xmlns:a14="http://schemas.microsoft.com/office/drawing/2010/main" val="0"/>
              </a:ext>
            </a:extLst>
          </a:blip>
          <a:srcRect l="2632" t="2632" r="53159" b="53159"/>
          <a:stretch>
            <a:fillRect/>
          </a:stretch>
        </p:blipFill>
        <p:spPr bwMode="auto">
          <a:xfrm>
            <a:off x="7162800" y="2743200"/>
            <a:ext cx="1143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5892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ea typeface="ＭＳ Ｐゴシック" charset="-128"/>
              </a:rPr>
              <a:t>Single Level of Abstraction</a:t>
            </a:r>
          </a:p>
        </p:txBody>
      </p:sp>
      <p:sp>
        <p:nvSpPr>
          <p:cNvPr id="16387" name="Content Placeholder 2"/>
          <p:cNvSpPr>
            <a:spLocks noGrp="1"/>
          </p:cNvSpPr>
          <p:nvPr>
            <p:ph idx="1"/>
          </p:nvPr>
        </p:nvSpPr>
        <p:spPr/>
        <p:txBody>
          <a:bodyPr/>
          <a:lstStyle/>
          <a:p>
            <a:r>
              <a:rPr lang="en-US" altLang="en-US" dirty="0">
                <a:ea typeface="ＭＳ Ｐゴシック" charset="-128"/>
              </a:rPr>
              <a:t>Complex tasks need divide &amp; conquer</a:t>
            </a:r>
          </a:p>
          <a:p>
            <a:r>
              <a:rPr lang="en-US" altLang="en-US" dirty="0">
                <a:ea typeface="ＭＳ Ｐゴシック" charset="-128"/>
              </a:rPr>
              <a:t>Yellow flag for </a:t>
            </a:r>
            <a:r>
              <a:rPr lang="ja-JP" altLang="en-US" dirty="0">
                <a:ea typeface="ＭＳ Ｐゴシック" charset="-128"/>
              </a:rPr>
              <a:t>“</a:t>
            </a:r>
            <a:r>
              <a:rPr lang="en-US" altLang="ja-JP" dirty="0">
                <a:ea typeface="ＭＳ Ｐゴシック" charset="-128"/>
              </a:rPr>
              <a:t>encapsulate this task in a method</a:t>
            </a:r>
            <a:r>
              <a:rPr lang="ja-JP" altLang="en-US" dirty="0">
                <a:ea typeface="ＭＳ Ｐゴシック" charset="-128"/>
              </a:rPr>
              <a:t>”</a:t>
            </a:r>
            <a:endParaRPr lang="en-US" altLang="ja-JP" dirty="0">
              <a:ea typeface="ＭＳ Ｐゴシック" charset="-128"/>
            </a:endParaRPr>
          </a:p>
          <a:p>
            <a:r>
              <a:rPr lang="en-US" altLang="en-US" dirty="0">
                <a:ea typeface="ＭＳ Ｐゴシック" charset="-128"/>
              </a:rPr>
              <a:t>Like a good news story, classes &amp; methods should read “top down”!</a:t>
            </a:r>
          </a:p>
          <a:p>
            <a:pPr lvl="1"/>
            <a:r>
              <a:rPr lang="en-US" altLang="en-US" dirty="0">
                <a:ea typeface="ＭＳ Ｐゴシック" charset="-128"/>
              </a:rPr>
              <a:t>Good: start with a high level summary of key points, then go into each point in detail</a:t>
            </a:r>
          </a:p>
          <a:p>
            <a:pPr lvl="1"/>
            <a:r>
              <a:rPr lang="en-US" altLang="en-US" dirty="0">
                <a:ea typeface="ＭＳ Ｐゴシック" charset="-128"/>
              </a:rPr>
              <a:t>Good: Each paragraph deals with 1 topic</a:t>
            </a:r>
          </a:p>
          <a:p>
            <a:pPr lvl="1"/>
            <a:r>
              <a:rPr lang="en-US" altLang="en-US" dirty="0">
                <a:ea typeface="ＭＳ Ｐゴシック" charset="-128"/>
              </a:rPr>
              <a:t>Bad: ramble on, jumping between “levels of abstraction” rather than progressively refining</a:t>
            </a:r>
          </a:p>
          <a:p>
            <a:endParaRPr lang="en-US" altLang="en-US" dirty="0">
              <a:ea typeface="ＭＳ Ｐゴシック" charset="-128"/>
            </a:endParaRPr>
          </a:p>
        </p:txBody>
      </p:sp>
    </p:spTree>
    <p:extLst>
      <p:ext uri="{BB962C8B-B14F-4D97-AF65-F5344CB8AC3E}">
        <p14:creationId xmlns:p14="http://schemas.microsoft.com/office/powerpoint/2010/main" val="235519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ea typeface="ＭＳ Ｐゴシック" charset="-128"/>
              </a:rPr>
              <a:t>Why Lots of Arguments is Bad</a:t>
            </a:r>
          </a:p>
        </p:txBody>
      </p:sp>
      <p:sp>
        <p:nvSpPr>
          <p:cNvPr id="12291" name="Content Placeholder 2"/>
          <p:cNvSpPr>
            <a:spLocks noGrp="1"/>
          </p:cNvSpPr>
          <p:nvPr>
            <p:ph idx="1"/>
          </p:nvPr>
        </p:nvSpPr>
        <p:spPr/>
        <p:txBody>
          <a:bodyPr/>
          <a:lstStyle/>
          <a:p>
            <a:r>
              <a:rPr lang="en-US" altLang="en-US" dirty="0">
                <a:ea typeface="ＭＳ Ｐゴシック" charset="-128"/>
              </a:rPr>
              <a:t>Hard to get good testing coverage</a:t>
            </a:r>
          </a:p>
          <a:p>
            <a:r>
              <a:rPr lang="en-US" altLang="en-US" dirty="0">
                <a:ea typeface="ＭＳ Ｐゴシック" charset="-128"/>
              </a:rPr>
              <a:t>Hard to mock/stub while testing</a:t>
            </a:r>
          </a:p>
          <a:p>
            <a:r>
              <a:rPr lang="en-US" altLang="en-US" dirty="0">
                <a:ea typeface="ＭＳ Ｐゴシック" charset="-128"/>
              </a:rPr>
              <a:t>Boolean arguments should be a yellow flag</a:t>
            </a:r>
          </a:p>
          <a:p>
            <a:pPr lvl="1"/>
            <a:r>
              <a:rPr lang="en-US" altLang="en-US" dirty="0">
                <a:ea typeface="ＭＳ Ｐゴシック" charset="-128"/>
              </a:rPr>
              <a:t>If function behaves differently based on Boolean argument value, maybe should be 2 functions</a:t>
            </a:r>
          </a:p>
          <a:p>
            <a:r>
              <a:rPr lang="en-US" altLang="en-US" dirty="0">
                <a:ea typeface="ＭＳ Ｐゴシック" charset="-128"/>
              </a:rPr>
              <a:t>If arguments </a:t>
            </a:r>
            <a:r>
              <a:rPr lang="ja-JP" altLang="en-US" dirty="0">
                <a:ea typeface="ＭＳ Ｐゴシック" charset="-128"/>
              </a:rPr>
              <a:t>“</a:t>
            </a:r>
            <a:r>
              <a:rPr lang="en-US" altLang="ja-JP" dirty="0">
                <a:ea typeface="ＭＳ Ｐゴシック" charset="-128"/>
              </a:rPr>
              <a:t>travel in a pack</a:t>
            </a:r>
            <a:r>
              <a:rPr lang="ja-JP" altLang="en-US" dirty="0">
                <a:ea typeface="ＭＳ Ｐゴシック" charset="-128"/>
              </a:rPr>
              <a:t>”</a:t>
            </a:r>
            <a:r>
              <a:rPr lang="en-US" altLang="ja-JP" dirty="0">
                <a:ea typeface="ＭＳ Ｐゴシック" charset="-128"/>
              </a:rPr>
              <a:t>, maybe you need to </a:t>
            </a:r>
            <a:r>
              <a:rPr lang="en-US" altLang="ja-JP" i="1" dirty="0">
                <a:ea typeface="ＭＳ Ｐゴシック" charset="-128"/>
              </a:rPr>
              <a:t>extract a new class</a:t>
            </a:r>
          </a:p>
          <a:p>
            <a:pPr lvl="1"/>
            <a:r>
              <a:rPr lang="en-US" altLang="ja-JP" dirty="0">
                <a:ea typeface="ＭＳ Ｐゴシック" charset="-128"/>
              </a:rPr>
              <a:t>Same set of arguments for a lot of methods</a:t>
            </a:r>
          </a:p>
        </p:txBody>
      </p:sp>
    </p:spTree>
    <p:extLst>
      <p:ext uri="{BB962C8B-B14F-4D97-AF65-F5344CB8AC3E}">
        <p14:creationId xmlns:p14="http://schemas.microsoft.com/office/powerpoint/2010/main" val="3724385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ea typeface="ＭＳ Ｐゴシック" charset="-128"/>
              </a:rPr>
              <a:t>Quantitative: ABC Complexity</a:t>
            </a:r>
          </a:p>
        </p:txBody>
      </p:sp>
      <p:sp>
        <p:nvSpPr>
          <p:cNvPr id="22531" name="Content Placeholder 2"/>
          <p:cNvSpPr>
            <a:spLocks noGrp="1"/>
          </p:cNvSpPr>
          <p:nvPr>
            <p:ph idx="1"/>
          </p:nvPr>
        </p:nvSpPr>
        <p:spPr>
          <a:xfrm>
            <a:off x="304800" y="1371600"/>
            <a:ext cx="8839200" cy="4754563"/>
          </a:xfrm>
        </p:spPr>
        <p:txBody>
          <a:bodyPr/>
          <a:lstStyle/>
          <a:p>
            <a:r>
              <a:rPr lang="en-US" altLang="en-US" dirty="0">
                <a:ea typeface="ＭＳ Ｐゴシック" charset="-128"/>
              </a:rPr>
              <a:t>Counts </a:t>
            </a:r>
            <a:r>
              <a:rPr lang="en-US" altLang="en-US" u="sng" dirty="0">
                <a:solidFill>
                  <a:srgbClr val="FF0000"/>
                </a:solidFill>
                <a:ea typeface="ＭＳ Ｐゴシック" charset="-128"/>
              </a:rPr>
              <a:t>A</a:t>
            </a:r>
            <a:r>
              <a:rPr lang="en-US" altLang="en-US" dirty="0">
                <a:ea typeface="ＭＳ Ｐゴシック" charset="-128"/>
              </a:rPr>
              <a:t>ssignments, </a:t>
            </a:r>
            <a:r>
              <a:rPr lang="en-US" altLang="en-US" u="sng" dirty="0">
                <a:solidFill>
                  <a:srgbClr val="FF0000"/>
                </a:solidFill>
                <a:ea typeface="ＭＳ Ｐゴシック" charset="-128"/>
              </a:rPr>
              <a:t>B</a:t>
            </a:r>
            <a:r>
              <a:rPr lang="en-US" altLang="en-US" dirty="0">
                <a:ea typeface="ＭＳ Ｐゴシック" charset="-128"/>
              </a:rPr>
              <a:t>ranches, </a:t>
            </a:r>
            <a:r>
              <a:rPr lang="en-US" altLang="en-US" u="sng" dirty="0">
                <a:solidFill>
                  <a:srgbClr val="FF0000"/>
                </a:solidFill>
                <a:ea typeface="ＭＳ Ｐゴシック" charset="-128"/>
              </a:rPr>
              <a:t>C</a:t>
            </a:r>
            <a:r>
              <a:rPr lang="en-US" altLang="en-US" dirty="0">
                <a:ea typeface="ＭＳ Ｐゴシック" charset="-128"/>
              </a:rPr>
              <a:t>onditions</a:t>
            </a:r>
          </a:p>
          <a:p>
            <a:r>
              <a:rPr lang="en-US" altLang="en-US" dirty="0">
                <a:ea typeface="ＭＳ Ｐゴシック" charset="-128"/>
              </a:rPr>
              <a:t>Complexity Score = </a:t>
            </a:r>
            <a:r>
              <a:rPr lang="en-US" altLang="en-US" dirty="0">
                <a:ea typeface="ＭＳ Ｐゴシック" charset="-128"/>
                <a:sym typeface="Symbol" panose="05050102010706020507" pitchFamily="18" charset="2"/>
              </a:rPr>
              <a:t></a:t>
            </a:r>
            <a:r>
              <a:rPr lang="en-US" altLang="en-US" dirty="0">
                <a:ea typeface="ＭＳ Ｐゴシック" charset="-128"/>
              </a:rPr>
              <a:t>(A</a:t>
            </a:r>
            <a:r>
              <a:rPr lang="en-US" altLang="en-US" baseline="30000" dirty="0">
                <a:ea typeface="ＭＳ Ｐゴシック" charset="-128"/>
              </a:rPr>
              <a:t>2 + </a:t>
            </a:r>
            <a:r>
              <a:rPr lang="en-US" altLang="en-US" dirty="0">
                <a:ea typeface="ＭＳ Ｐゴシック" charset="-128"/>
              </a:rPr>
              <a:t>B</a:t>
            </a:r>
            <a:r>
              <a:rPr lang="en-US" altLang="en-US" baseline="30000" dirty="0">
                <a:ea typeface="ＭＳ Ｐゴシック" charset="-128"/>
              </a:rPr>
              <a:t>2 +</a:t>
            </a:r>
            <a:r>
              <a:rPr lang="en-US" altLang="en-US" dirty="0">
                <a:ea typeface="ＭＳ Ｐゴシック" charset="-128"/>
              </a:rPr>
              <a:t> C</a:t>
            </a:r>
            <a:r>
              <a:rPr lang="en-US" altLang="en-US" baseline="30000" dirty="0">
                <a:ea typeface="ＭＳ Ｐゴシック" charset="-128"/>
              </a:rPr>
              <a:t>2</a:t>
            </a:r>
            <a:r>
              <a:rPr lang="en-US" altLang="en-US" dirty="0">
                <a:ea typeface="ＭＳ Ｐゴシック" charset="-128"/>
              </a:rPr>
              <a:t>)</a:t>
            </a:r>
          </a:p>
          <a:p>
            <a:r>
              <a:rPr lang="en-US" altLang="en-US" dirty="0">
                <a:ea typeface="ＭＳ Ｐゴシック" charset="-128"/>
              </a:rPr>
              <a:t>NIST (Natl. Inst. </a:t>
            </a:r>
            <a:r>
              <a:rPr lang="en-US" altLang="en-US" dirty="0" err="1">
                <a:ea typeface="ＭＳ Ｐゴシック" charset="-128"/>
              </a:rPr>
              <a:t>Stds</a:t>
            </a:r>
            <a:r>
              <a:rPr lang="en-US" altLang="en-US" dirty="0">
                <a:ea typeface="ＭＳ Ｐゴシック" charset="-128"/>
              </a:rPr>
              <a:t>. &amp; Tech.): ≤20/method</a:t>
            </a:r>
          </a:p>
          <a:p>
            <a:r>
              <a:rPr lang="en-US" altLang="en-US" dirty="0">
                <a:ea typeface="ＭＳ Ｐゴシック" charset="-128"/>
              </a:rPr>
              <a:t>Rails tool </a:t>
            </a:r>
            <a:r>
              <a:rPr lang="en-US" altLang="en-US" dirty="0">
                <a:latin typeface="Courier" charset="0"/>
                <a:ea typeface="ＭＳ Ｐゴシック" charset="-128"/>
              </a:rPr>
              <a:t>flog</a:t>
            </a:r>
            <a:r>
              <a:rPr lang="en-US" altLang="en-US" dirty="0">
                <a:ea typeface="ＭＳ Ｐゴシック" charset="-128"/>
              </a:rPr>
              <a:t> checks ABC complexity</a:t>
            </a:r>
          </a:p>
          <a:p>
            <a:endParaRPr lang="en-US" altLang="en-US" dirty="0">
              <a:ea typeface="ＭＳ Ｐゴシック" charset="-128"/>
            </a:endParaRPr>
          </a:p>
          <a:p>
            <a:endParaRPr lang="en-US" altLang="en-US" baseline="30000" dirty="0">
              <a:ea typeface="ＭＳ Ｐゴシック" charset="-128"/>
            </a:endParaRPr>
          </a:p>
        </p:txBody>
      </p:sp>
      <p:sp>
        <p:nvSpPr>
          <p:cNvPr id="2253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C1028CA3-409D-4C5B-BB1F-0DA92CDDE695}" type="slidenum">
              <a:rPr lang="en-US" altLang="en-US" sz="1400">
                <a:latin typeface="Helvetica" charset="0"/>
              </a:rPr>
              <a:pPr eaLnBrk="1" hangingPunct="1"/>
              <a:t>49</a:t>
            </a:fld>
            <a:endParaRPr lang="en-US" altLang="en-US" sz="1400">
              <a:latin typeface="Helvetica" charset="0"/>
            </a:endParaRPr>
          </a:p>
        </p:txBody>
      </p:sp>
    </p:spTree>
    <p:extLst>
      <p:ext uri="{BB962C8B-B14F-4D97-AF65-F5344CB8AC3E}">
        <p14:creationId xmlns:p14="http://schemas.microsoft.com/office/powerpoint/2010/main" val="11946600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charset="-128"/>
              </a:rPr>
              <a:t>Quantitative: </a:t>
            </a:r>
            <a:r>
              <a:rPr lang="en-US" altLang="en-US" dirty="0" err="1">
                <a:ea typeface="ＭＳ Ｐゴシック" charset="-128"/>
              </a:rPr>
              <a:t>Cyclomatic</a:t>
            </a:r>
            <a:r>
              <a:rPr lang="en-US" altLang="en-US" dirty="0">
                <a:ea typeface="ＭＳ Ｐゴシック" charset="-128"/>
              </a:rPr>
              <a:t> Complexity</a:t>
            </a:r>
          </a:p>
        </p:txBody>
      </p:sp>
      <p:sp>
        <p:nvSpPr>
          <p:cNvPr id="24579" name="Content Placeholder 2"/>
          <p:cNvSpPr>
            <a:spLocks noGrp="1"/>
          </p:cNvSpPr>
          <p:nvPr>
            <p:ph idx="1"/>
          </p:nvPr>
        </p:nvSpPr>
        <p:spPr>
          <a:xfrm>
            <a:off x="381000" y="1143000"/>
            <a:ext cx="8534400" cy="4754563"/>
          </a:xfrm>
        </p:spPr>
        <p:txBody>
          <a:bodyPr/>
          <a:lstStyle/>
          <a:p>
            <a:r>
              <a:rPr lang="en-US" altLang="en-US" dirty="0">
                <a:ea typeface="ＭＳ Ｐゴシック" charset="-128"/>
              </a:rPr>
              <a:t># of linearly-independent paths thru code = E–N+2P </a:t>
            </a:r>
            <a:r>
              <a:rPr lang="en-US" altLang="en-US" sz="2800" dirty="0">
                <a:ea typeface="ＭＳ Ｐゴシック" charset="-128"/>
              </a:rPr>
              <a:t>(edges, nodes, connected components)</a:t>
            </a:r>
            <a:endParaRPr lang="en-US" altLang="en-US" dirty="0">
              <a:ea typeface="ＭＳ Ｐゴシック" charset="-128"/>
            </a:endParaRPr>
          </a:p>
          <a:p>
            <a:pPr marL="0" lvl="1" indent="0">
              <a:spcBef>
                <a:spcPct val="0"/>
              </a:spcBef>
              <a:buFontTx/>
              <a:buNone/>
            </a:pPr>
            <a:r>
              <a:rPr lang="en-US" altLang="en-US" dirty="0" err="1">
                <a:solidFill>
                  <a:srgbClr val="333399"/>
                </a:solidFill>
                <a:latin typeface="Lucida Sans Typewriter" charset="0"/>
                <a:ea typeface="ＭＳ Ｐゴシック" charset="-128"/>
              </a:rPr>
              <a:t>def</a:t>
            </a:r>
            <a:r>
              <a:rPr lang="en-US" altLang="en-US" dirty="0">
                <a:solidFill>
                  <a:srgbClr val="333399"/>
                </a:solidFill>
                <a:latin typeface="Lucida Sans Typewriter" charset="0"/>
                <a:ea typeface="ＭＳ Ｐゴシック" charset="-128"/>
              </a:rPr>
              <a:t> </a:t>
            </a:r>
            <a:r>
              <a:rPr lang="en-US" altLang="en-US" dirty="0" err="1">
                <a:solidFill>
                  <a:srgbClr val="333399"/>
                </a:solidFill>
                <a:latin typeface="Lucida Sans Typewriter" charset="0"/>
                <a:ea typeface="ＭＳ Ｐゴシック" charset="-128"/>
              </a:rPr>
              <a:t>mymeth</a:t>
            </a:r>
            <a:endParaRPr lang="en-US" altLang="en-US" dirty="0">
              <a:solidFill>
                <a:srgbClr val="333399"/>
              </a:solidFill>
              <a:latin typeface="Lucida Sans Typewriter" charset="0"/>
              <a:ea typeface="ＭＳ Ｐゴシック" charset="-128"/>
            </a:endParaRPr>
          </a:p>
          <a:p>
            <a:pPr marL="0" lvl="1" indent="0">
              <a:spcBef>
                <a:spcPct val="0"/>
              </a:spcBef>
              <a:buFontTx/>
              <a:buNone/>
            </a:pPr>
            <a:r>
              <a:rPr lang="en-US" altLang="en-US" dirty="0">
                <a:solidFill>
                  <a:srgbClr val="333399"/>
                </a:solidFill>
                <a:latin typeface="Lucida Sans Typewriter" charset="0"/>
                <a:ea typeface="ＭＳ Ｐゴシック" charset="-128"/>
              </a:rPr>
              <a:t>  while(...)</a:t>
            </a:r>
          </a:p>
          <a:p>
            <a:pPr marL="0" lvl="1" indent="0">
              <a:spcBef>
                <a:spcPct val="0"/>
              </a:spcBef>
              <a:buFontTx/>
              <a:buNone/>
            </a:pPr>
            <a:r>
              <a:rPr lang="en-US" altLang="en-US" dirty="0">
                <a:solidFill>
                  <a:srgbClr val="333399"/>
                </a:solidFill>
                <a:latin typeface="Lucida Sans Typewriter" charset="0"/>
                <a:ea typeface="ＭＳ Ｐゴシック" charset="-128"/>
              </a:rPr>
              <a:t>    ....</a:t>
            </a:r>
          </a:p>
          <a:p>
            <a:pPr marL="0" lvl="1" indent="0">
              <a:spcBef>
                <a:spcPct val="0"/>
              </a:spcBef>
              <a:buFontTx/>
              <a:buNone/>
            </a:pPr>
            <a:r>
              <a:rPr lang="en-US" altLang="en-US" dirty="0">
                <a:solidFill>
                  <a:srgbClr val="333399"/>
                </a:solidFill>
                <a:latin typeface="Lucida Sans Typewriter" charset="0"/>
                <a:ea typeface="ＭＳ Ｐゴシック" charset="-128"/>
              </a:rPr>
              <a:t>  end</a:t>
            </a:r>
          </a:p>
          <a:p>
            <a:pPr marL="0" lvl="1" indent="0">
              <a:spcBef>
                <a:spcPct val="0"/>
              </a:spcBef>
              <a:buFontTx/>
              <a:buNone/>
            </a:pPr>
            <a:r>
              <a:rPr lang="en-US" altLang="en-US" dirty="0">
                <a:solidFill>
                  <a:srgbClr val="333399"/>
                </a:solidFill>
                <a:latin typeface="Lucida Sans Typewriter" charset="0"/>
                <a:ea typeface="ＭＳ Ｐゴシック" charset="-128"/>
              </a:rPr>
              <a:t>  if (...)</a:t>
            </a:r>
          </a:p>
          <a:p>
            <a:pPr marL="0" lvl="1" indent="0">
              <a:spcBef>
                <a:spcPct val="0"/>
              </a:spcBef>
              <a:buFontTx/>
              <a:buNone/>
            </a:pPr>
            <a:r>
              <a:rPr lang="en-US" altLang="en-US" dirty="0">
                <a:solidFill>
                  <a:srgbClr val="333399"/>
                </a:solidFill>
                <a:latin typeface="Lucida Sans Typewriter" charset="0"/>
                <a:ea typeface="ＭＳ Ｐゴシック" charset="-128"/>
              </a:rPr>
              <a:t>    </a:t>
            </a:r>
            <a:r>
              <a:rPr lang="en-US" altLang="en-US" dirty="0" err="1">
                <a:solidFill>
                  <a:srgbClr val="333399"/>
                </a:solidFill>
                <a:latin typeface="Lucida Sans Typewriter" charset="0"/>
                <a:ea typeface="ＭＳ Ｐゴシック" charset="-128"/>
              </a:rPr>
              <a:t>do_something</a:t>
            </a:r>
            <a:endParaRPr lang="en-US" altLang="en-US" dirty="0">
              <a:solidFill>
                <a:srgbClr val="333399"/>
              </a:solidFill>
              <a:latin typeface="Lucida Sans Typewriter" charset="0"/>
              <a:ea typeface="ＭＳ Ｐゴシック" charset="-128"/>
            </a:endParaRPr>
          </a:p>
          <a:p>
            <a:pPr marL="0" lvl="1" indent="0">
              <a:spcBef>
                <a:spcPct val="0"/>
              </a:spcBef>
              <a:buFontTx/>
              <a:buNone/>
            </a:pPr>
            <a:r>
              <a:rPr lang="en-US" altLang="en-US" dirty="0">
                <a:solidFill>
                  <a:srgbClr val="333399"/>
                </a:solidFill>
                <a:latin typeface="Lucida Sans Typewriter" charset="0"/>
                <a:ea typeface="ＭＳ Ｐゴシック" charset="-128"/>
              </a:rPr>
              <a:t>  end</a:t>
            </a:r>
          </a:p>
          <a:p>
            <a:pPr marL="0" lvl="1" indent="0">
              <a:spcBef>
                <a:spcPct val="0"/>
              </a:spcBef>
              <a:buFontTx/>
              <a:buNone/>
            </a:pPr>
            <a:r>
              <a:rPr lang="en-US" altLang="en-US" dirty="0">
                <a:solidFill>
                  <a:srgbClr val="333399"/>
                </a:solidFill>
                <a:latin typeface="Lucida Sans Typewriter" charset="0"/>
                <a:ea typeface="ＭＳ Ｐゴシック" charset="-128"/>
              </a:rPr>
              <a:t>end</a:t>
            </a:r>
            <a:endParaRPr lang="en-US" altLang="en-US" dirty="0">
              <a:ea typeface="ＭＳ Ｐゴシック" charset="-128"/>
            </a:endParaRPr>
          </a:p>
          <a:p>
            <a:r>
              <a:rPr lang="en-US" altLang="en-US" sz="2800" dirty="0">
                <a:ea typeface="ＭＳ Ｐゴシック" charset="-128"/>
              </a:rPr>
              <a:t>Here, E=9, N=8, P=1, so CC=3</a:t>
            </a:r>
          </a:p>
          <a:p>
            <a:r>
              <a:rPr lang="en-US" altLang="en-US" sz="2800" dirty="0">
                <a:ea typeface="ＭＳ Ｐゴシック" charset="-128"/>
              </a:rPr>
              <a:t>NIST: ≤10/module</a:t>
            </a:r>
          </a:p>
        </p:txBody>
      </p:sp>
      <p:sp>
        <p:nvSpPr>
          <p:cNvPr id="2458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91D592FB-1C2A-49A3-9217-DCB76E5946D6}" type="slidenum">
              <a:rPr lang="en-US" altLang="en-US" sz="1400">
                <a:latin typeface="Helvetica" charset="0"/>
              </a:rPr>
              <a:pPr eaLnBrk="1" hangingPunct="1"/>
              <a:t>50</a:t>
            </a:fld>
            <a:endParaRPr lang="en-US" altLang="en-US" sz="1400">
              <a:latin typeface="Helvetica" charset="0"/>
            </a:endParaRPr>
          </a:p>
        </p:txBody>
      </p:sp>
      <p:pic>
        <p:nvPicPr>
          <p:cNvPr id="24581" name="Picture 5"/>
          <p:cNvPicPr>
            <a:picLocks noChangeAspect="1"/>
          </p:cNvPicPr>
          <p:nvPr/>
        </p:nvPicPr>
        <p:blipFill>
          <a:blip r:embed="rId3">
            <a:extLst>
              <a:ext uri="{28A0092B-C50C-407E-A947-70E740481C1C}">
                <a14:useLocalDpi xmlns:a14="http://schemas.microsoft.com/office/drawing/2010/main" val="0"/>
              </a:ext>
            </a:extLst>
          </a:blip>
          <a:srcRect l="28017" r="24570"/>
          <a:stretch>
            <a:fillRect/>
          </a:stretch>
        </p:blipFill>
        <p:spPr bwMode="auto">
          <a:xfrm>
            <a:off x="4156075" y="2133600"/>
            <a:ext cx="1330325"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2" name="TextBox 5"/>
          <p:cNvSpPr txBox="1">
            <a:spLocks noChangeArrowheads="1"/>
          </p:cNvSpPr>
          <p:nvPr/>
        </p:nvSpPr>
        <p:spPr bwMode="auto">
          <a:xfrm>
            <a:off x="5715000" y="3200400"/>
            <a:ext cx="3200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dirty="0"/>
              <a:t>Rails tool </a:t>
            </a:r>
            <a:r>
              <a:rPr lang="en-US" altLang="en-US" dirty="0" err="1">
                <a:latin typeface="Courier" charset="0"/>
              </a:rPr>
              <a:t>saikuro</a:t>
            </a:r>
            <a:r>
              <a:rPr lang="en-US" altLang="en-US" dirty="0">
                <a:latin typeface="Courier" charset="0"/>
              </a:rPr>
              <a:t> </a:t>
            </a:r>
            <a:r>
              <a:rPr lang="en-US" altLang="en-US" dirty="0"/>
              <a:t>calculates </a:t>
            </a:r>
            <a:r>
              <a:rPr lang="en-US" altLang="en-US" dirty="0" err="1"/>
              <a:t>cyclomatic</a:t>
            </a:r>
            <a:r>
              <a:rPr lang="en-US" altLang="en-US" dirty="0"/>
              <a:t> complexity (CC)</a:t>
            </a:r>
          </a:p>
        </p:txBody>
      </p:sp>
    </p:spTree>
    <p:extLst>
      <p:ext uri="{BB962C8B-B14F-4D97-AF65-F5344CB8AC3E}">
        <p14:creationId xmlns:p14="http://schemas.microsoft.com/office/powerpoint/2010/main" val="2167751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ea typeface="ＭＳ Ｐゴシック" charset="-128"/>
              </a:rPr>
              <a:t>Quantitative: Metrics</a:t>
            </a:r>
          </a:p>
        </p:txBody>
      </p:sp>
      <p:sp>
        <p:nvSpPr>
          <p:cNvPr id="26627" name="Content Placeholder 2"/>
          <p:cNvSpPr>
            <a:spLocks noGrp="1"/>
          </p:cNvSpPr>
          <p:nvPr>
            <p:ph idx="1"/>
          </p:nvPr>
        </p:nvSpPr>
        <p:spPr>
          <a:xfrm>
            <a:off x="304800" y="3429000"/>
            <a:ext cx="8534400" cy="2544763"/>
          </a:xfrm>
        </p:spPr>
        <p:txBody>
          <a:bodyPr/>
          <a:lstStyle/>
          <a:p>
            <a:r>
              <a:rPr lang="ja-JP" altLang="en-US" sz="2800">
                <a:ea typeface="ＭＳ Ｐゴシック" charset="-128"/>
              </a:rPr>
              <a:t>“</a:t>
            </a:r>
            <a:r>
              <a:rPr lang="en-US" altLang="ja-JP" sz="2800">
                <a:ea typeface="ＭＳ Ｐゴシック" charset="-128"/>
              </a:rPr>
              <a:t>Hotspots</a:t>
            </a:r>
            <a:r>
              <a:rPr lang="ja-JP" altLang="en-US" sz="2800">
                <a:ea typeface="ＭＳ Ｐゴシック" charset="-128"/>
              </a:rPr>
              <a:t>”</a:t>
            </a:r>
            <a:r>
              <a:rPr lang="en-US" altLang="ja-JP" sz="2800">
                <a:ea typeface="ＭＳ Ｐゴシック" charset="-128"/>
              </a:rPr>
              <a:t>: places where </a:t>
            </a:r>
            <a:r>
              <a:rPr lang="en-US" altLang="ja-JP" sz="2800" i="1">
                <a:ea typeface="ＭＳ Ｐゴシック" charset="-128"/>
              </a:rPr>
              <a:t>multiple metrics </a:t>
            </a:r>
            <a:r>
              <a:rPr lang="en-US" altLang="ja-JP" sz="2800">
                <a:ea typeface="ＭＳ Ｐゴシック" charset="-128"/>
              </a:rPr>
              <a:t>raise red flags</a:t>
            </a:r>
          </a:p>
          <a:p>
            <a:pPr lvl="1"/>
            <a:r>
              <a:rPr lang="en-US" altLang="en-US" sz="2400">
                <a:ea typeface="ＭＳ Ｐゴシック" charset="-128"/>
              </a:rPr>
              <a:t>add </a:t>
            </a:r>
            <a:r>
              <a:rPr lang="en-US" altLang="en-US" sz="2000">
                <a:solidFill>
                  <a:schemeClr val="accent2"/>
                </a:solidFill>
                <a:latin typeface="Lucida Sans Typewriter" charset="0"/>
                <a:ea typeface="ＭＳ Ｐゴシック" charset="-128"/>
              </a:rPr>
              <a:t>require 'metric_fu'</a:t>
            </a:r>
            <a:r>
              <a:rPr lang="en-US" altLang="en-US" sz="2400">
                <a:ea typeface="ＭＳ Ｐゴシック" charset="-128"/>
              </a:rPr>
              <a:t> to </a:t>
            </a:r>
            <a:r>
              <a:rPr lang="en-US" altLang="en-US" sz="2400" b="1">
                <a:solidFill>
                  <a:srgbClr val="0000FF"/>
                </a:solidFill>
                <a:latin typeface="Courier" charset="0"/>
                <a:ea typeface="ＭＳ Ｐゴシック" charset="-128"/>
              </a:rPr>
              <a:t>Rakefile</a:t>
            </a:r>
          </a:p>
          <a:p>
            <a:pPr lvl="1"/>
            <a:r>
              <a:rPr lang="en-US" altLang="en-US" sz="2400" b="1">
                <a:solidFill>
                  <a:srgbClr val="0000FF"/>
                </a:solidFill>
                <a:latin typeface="Courier" charset="0"/>
                <a:ea typeface="ＭＳ Ｐゴシック" charset="-128"/>
              </a:rPr>
              <a:t>rake metrics:all</a:t>
            </a:r>
            <a:endParaRPr lang="en-US" altLang="en-US" sz="2400">
              <a:ea typeface="ＭＳ Ｐゴシック" charset="-128"/>
            </a:endParaRPr>
          </a:p>
          <a:p>
            <a:r>
              <a:rPr lang="en-US" altLang="en-US" sz="2800">
                <a:ea typeface="ＭＳ Ｐゴシック" charset="-128"/>
              </a:rPr>
              <a:t>Take metrics with a grain of salt</a:t>
            </a:r>
          </a:p>
          <a:p>
            <a:pPr lvl="1"/>
            <a:r>
              <a:rPr lang="en-US" altLang="en-US" sz="2400">
                <a:ea typeface="ＭＳ Ｐゴシック" charset="-128"/>
              </a:rPr>
              <a:t>Like coverage, better for </a:t>
            </a:r>
            <a:r>
              <a:rPr lang="en-US" altLang="en-US" sz="2400" i="1">
                <a:ea typeface="ＭＳ Ｐゴシック" charset="-128"/>
              </a:rPr>
              <a:t>identifying where improvement is needed </a:t>
            </a:r>
            <a:r>
              <a:rPr lang="en-US" altLang="en-US" sz="2400">
                <a:ea typeface="ＭＳ Ｐゴシック" charset="-128"/>
              </a:rPr>
              <a:t> than for </a:t>
            </a:r>
            <a:r>
              <a:rPr lang="en-US" altLang="en-US" sz="2400" i="1">
                <a:ea typeface="ＭＳ Ｐゴシック" charset="-128"/>
              </a:rPr>
              <a:t>signing off</a:t>
            </a:r>
            <a:endParaRPr lang="en-US" altLang="en-US" sz="2400">
              <a:ea typeface="ＭＳ Ｐゴシック" charset="-128"/>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0216F2D-F061-4865-95D1-4E6B66AD44FC}" type="slidenum">
              <a:rPr lang="en-US" altLang="en-US" sz="1400">
                <a:latin typeface="Helvetica" charset="0"/>
              </a:rPr>
              <a:pPr eaLnBrk="1" hangingPunct="1"/>
              <a:t>51</a:t>
            </a:fld>
            <a:endParaRPr lang="en-US" altLang="en-US" sz="1400">
              <a:latin typeface="Helvetica" charset="0"/>
            </a:endParaRPr>
          </a:p>
        </p:txBody>
      </p:sp>
      <p:graphicFrame>
        <p:nvGraphicFramePr>
          <p:cNvPr id="5" name="Content Placeholder 4"/>
          <p:cNvGraphicFramePr>
            <a:graphicFrameLocks noGrp="1"/>
          </p:cNvGraphicFramePr>
          <p:nvPr>
            <p:extLst>
              <p:ext uri="{D42A27DB-BD31-4B8C-83A1-F6EECF244321}">
                <p14:modId xmlns:p14="http://schemas.microsoft.com/office/powerpoint/2010/main" val="590787023"/>
              </p:ext>
            </p:extLst>
          </p:nvPr>
        </p:nvGraphicFramePr>
        <p:xfrm>
          <a:off x="304800" y="1371600"/>
          <a:ext cx="8534400" cy="1895475"/>
        </p:xfrm>
        <a:graphic>
          <a:graphicData uri="http://schemas.openxmlformats.org/drawingml/2006/table">
            <a:tbl>
              <a:tblPr/>
              <a:tblGrid>
                <a:gridCol w="2844800">
                  <a:extLst>
                    <a:ext uri="{9D8B030D-6E8A-4147-A177-3AD203B41FA5}">
                      <a16:colId xmlns:a16="http://schemas.microsoft.com/office/drawing/2014/main" val="20000"/>
                    </a:ext>
                  </a:extLst>
                </a:gridCol>
                <a:gridCol w="2844800">
                  <a:extLst>
                    <a:ext uri="{9D8B030D-6E8A-4147-A177-3AD203B41FA5}">
                      <a16:colId xmlns:a16="http://schemas.microsoft.com/office/drawing/2014/main" val="20001"/>
                    </a:ext>
                  </a:extLst>
                </a:gridCol>
                <a:gridCol w="2844800">
                  <a:extLst>
                    <a:ext uri="{9D8B030D-6E8A-4147-A177-3AD203B41FA5}">
                      <a16:colId xmlns:a16="http://schemas.microsoft.com/office/drawing/2014/main" val="20002"/>
                    </a:ext>
                  </a:extLst>
                </a:gridCol>
              </a:tblGrid>
              <a:tr h="371475">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Helvetica" charset="0"/>
                          <a:ea typeface="ＭＳ Ｐゴシック" charset="-128"/>
                        </a:rPr>
                        <a:t>Metric</a:t>
                      </a:r>
                    </a:p>
                  </a:txBody>
                  <a:tcPr marT="45713" marB="45713" horzOverflow="overflow">
                    <a:lnL w="9525" cap="flat" cmpd="sng" algn="ctr">
                      <a:solidFill>
                        <a:srgbClr val="292989"/>
                      </a:solidFill>
                      <a:prstDash val="solid"/>
                      <a:round/>
                      <a:headEnd type="none" w="med" len="med"/>
                      <a:tailEnd type="none" w="med" len="med"/>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solidFill>
                      <a:srgbClr val="2D2D8A"/>
                    </a:solid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1"/>
                          </a:solidFill>
                          <a:effectLst/>
                          <a:latin typeface="Helvetica" charset="0"/>
                          <a:ea typeface="ＭＳ Ｐゴシック" charset="-128"/>
                        </a:rPr>
                        <a:t>Tool</a:t>
                      </a:r>
                    </a:p>
                  </a:txBody>
                  <a:tcPr marT="45713" marB="45713" horzOverflow="overflow">
                    <a:lnL>
                      <a:noFill/>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solidFill>
                      <a:srgbClr val="2D2D8A"/>
                    </a:solid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1"/>
                          </a:solidFill>
                          <a:effectLst/>
                          <a:latin typeface="Helvetica" charset="0"/>
                          <a:ea typeface="ＭＳ Ｐゴシック" charset="-128"/>
                        </a:rPr>
                        <a:t>Target score</a:t>
                      </a:r>
                    </a:p>
                  </a:txBody>
                  <a:tcPr marT="45713" marB="45713" horzOverflow="overflow">
                    <a:lnL>
                      <a:noFill/>
                    </a:lnL>
                    <a:lnR w="9525" cap="flat" cmpd="sng" algn="ctr">
                      <a:solidFill>
                        <a:srgbClr val="292989"/>
                      </a:solidFill>
                      <a:prstDash val="solid"/>
                      <a:round/>
                      <a:headEnd type="none" w="med" len="med"/>
                      <a:tailEnd type="none" w="med" len="med"/>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solidFill>
                      <a:srgbClr val="2D2D8A"/>
                    </a:solidFill>
                  </a:tcPr>
                </a:tc>
                <a:extLst>
                  <a:ext uri="{0D108BD9-81ED-4DB2-BD59-A6C34878D82A}">
                    <a16:rowId xmlns:a16="http://schemas.microsoft.com/office/drawing/2014/main" val="10000"/>
                  </a:ext>
                </a:extLst>
              </a:tr>
              <a:tr h="371475">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Code-to-test ratio</a:t>
                      </a:r>
                    </a:p>
                  </a:txBody>
                  <a:tcPr marT="45713" marB="45713" horzOverflow="overflow">
                    <a:lnL w="9525" cap="flat" cmpd="sng" algn="ctr">
                      <a:solidFill>
                        <a:srgbClr val="292989"/>
                      </a:solidFill>
                      <a:prstDash val="solid"/>
                      <a:round/>
                      <a:headEnd type="none" w="med" len="med"/>
                      <a:tailEnd type="none" w="med" len="med"/>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rake stats</a:t>
                      </a:r>
                    </a:p>
                  </a:txBody>
                  <a:tcPr marT="45713" marB="45713" horzOverflow="overflow">
                    <a:lnL>
                      <a:noFill/>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 1:2</a:t>
                      </a:r>
                    </a:p>
                  </a:txBody>
                  <a:tcPr marT="45713" marB="45713" horzOverflow="overflow">
                    <a:lnL>
                      <a:noFill/>
                    </a:lnL>
                    <a:lnR w="9525" cap="flat" cmpd="sng" algn="ctr">
                      <a:solidFill>
                        <a:srgbClr val="292989"/>
                      </a:solidFill>
                      <a:prstDash val="solid"/>
                      <a:round/>
                      <a:headEnd type="none" w="med" len="med"/>
                      <a:tailEnd type="none" w="med" len="med"/>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C0 (statement) coverage</a:t>
                      </a:r>
                    </a:p>
                  </a:txBody>
                  <a:tcPr marT="45713" marB="45713" horzOverflow="overflow">
                    <a:lnL w="9525" cap="flat" cmpd="sng" algn="ctr">
                      <a:solidFill>
                        <a:srgbClr val="292989"/>
                      </a:solidFill>
                      <a:prstDash val="solid"/>
                      <a:round/>
                      <a:headEnd type="none" w="med" len="med"/>
                      <a:tailEnd type="none" w="med" len="med"/>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SimpleCov</a:t>
                      </a:r>
                    </a:p>
                  </a:txBody>
                  <a:tcPr marT="45713" marB="45713" horzOverflow="overflow">
                    <a:lnL>
                      <a:noFill/>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90%+</a:t>
                      </a:r>
                    </a:p>
                  </a:txBody>
                  <a:tcPr marT="45713" marB="45713" horzOverflow="overflow">
                    <a:lnL>
                      <a:noFill/>
                    </a:lnL>
                    <a:lnR w="9525" cap="flat" cmpd="sng" algn="ctr">
                      <a:solidFill>
                        <a:srgbClr val="292989"/>
                      </a:solidFill>
                      <a:prstDash val="solid"/>
                      <a:round/>
                      <a:headEnd type="none" w="med" len="med"/>
                      <a:tailEnd type="none" w="med" len="med"/>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575">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charset="0"/>
                          <a:ea typeface="ＭＳ Ｐゴシック" charset="-128"/>
                        </a:rPr>
                        <a:t>ABC score</a:t>
                      </a:r>
                    </a:p>
                  </a:txBody>
                  <a:tcPr marT="45713" marB="45713" horzOverflow="overflow">
                    <a:lnL w="9525" cap="flat" cmpd="sng" algn="ctr">
                      <a:solidFill>
                        <a:srgbClr val="292989"/>
                      </a:solidFill>
                      <a:prstDash val="solid"/>
                      <a:round/>
                      <a:headEnd type="none" w="med" len="med"/>
                      <a:tailEnd type="none" w="med" len="med"/>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charset="0"/>
                          <a:ea typeface="ＭＳ Ｐゴシック" charset="-128"/>
                        </a:rPr>
                        <a:t>flog</a:t>
                      </a:r>
                    </a:p>
                  </a:txBody>
                  <a:tcPr marT="45713" marB="45713" horzOverflow="overflow">
                    <a:lnL>
                      <a:noFill/>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charset="0"/>
                          <a:ea typeface="ＭＳ Ｐゴシック" charset="-128"/>
                        </a:rPr>
                        <a:t>&lt; 20/method (NIST)</a:t>
                      </a:r>
                    </a:p>
                  </a:txBody>
                  <a:tcPr marT="45713" marB="45713" horzOverflow="overflow">
                    <a:lnL>
                      <a:noFill/>
                    </a:lnL>
                    <a:lnR w="9525" cap="flat" cmpd="sng" algn="ctr">
                      <a:solidFill>
                        <a:srgbClr val="292989"/>
                      </a:solidFill>
                      <a:prstDash val="solid"/>
                      <a:round/>
                      <a:headEnd type="none" w="med" len="med"/>
                      <a:tailEnd type="none" w="med" len="med"/>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1475">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charset="0"/>
                          <a:ea typeface="ＭＳ Ｐゴシック" charset="-128"/>
                        </a:rPr>
                        <a:t>CC score</a:t>
                      </a:r>
                    </a:p>
                  </a:txBody>
                  <a:tcPr marT="45713" marB="45713" horzOverflow="overflow">
                    <a:lnL w="9525" cap="flat" cmpd="sng" algn="ctr">
                      <a:solidFill>
                        <a:srgbClr val="292989"/>
                      </a:solidFill>
                      <a:prstDash val="solid"/>
                      <a:round/>
                      <a:headEnd type="none" w="med" len="med"/>
                      <a:tailEnd type="none" w="med" len="med"/>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Helvetica" charset="0"/>
                          <a:ea typeface="ＭＳ Ｐゴシック" charset="-128"/>
                        </a:rPr>
                        <a:t>saikuro</a:t>
                      </a:r>
                    </a:p>
                  </a:txBody>
                  <a:tcPr marT="45713" marB="45713" horzOverflow="overflow">
                    <a:lnL>
                      <a:noFill/>
                    </a:lnL>
                    <a:lnR>
                      <a:noFill/>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defRPr sz="2800">
                          <a:solidFill>
                            <a:schemeClr val="tx1"/>
                          </a:solidFill>
                          <a:latin typeface="Helvetica" charset="0"/>
                          <a:ea typeface="ＭＳ Ｐゴシック" charset="-128"/>
                        </a:defRPr>
                      </a:lvl1pPr>
                      <a:lvl2pPr marL="37931725" indent="-37474525" defTabSz="457200" eaLnBrk="0" hangingPunct="0">
                        <a:spcBef>
                          <a:spcPct val="20000"/>
                        </a:spcBef>
                        <a:defRPr sz="2400">
                          <a:solidFill>
                            <a:schemeClr val="tx1"/>
                          </a:solidFill>
                          <a:latin typeface="Helvetica" charset="0"/>
                          <a:ea typeface="ＭＳ Ｐゴシック" charset="-128"/>
                        </a:defRPr>
                      </a:lvl2pPr>
                      <a:lvl3pPr eaLnBrk="0" hangingPunct="0">
                        <a:spcBef>
                          <a:spcPct val="20000"/>
                        </a:spcBef>
                        <a:defRPr sz="2000">
                          <a:solidFill>
                            <a:schemeClr val="tx1"/>
                          </a:solidFill>
                          <a:latin typeface="Helvetica" charset="0"/>
                          <a:ea typeface="ＭＳ Ｐゴシック" charset="-128"/>
                        </a:defRPr>
                      </a:lvl3pPr>
                      <a:lvl4pPr eaLnBrk="0" hangingPunct="0">
                        <a:spcBef>
                          <a:spcPct val="20000"/>
                        </a:spcBef>
                        <a:defRPr>
                          <a:solidFill>
                            <a:schemeClr val="tx1"/>
                          </a:solidFill>
                          <a:latin typeface="Helvetica" charset="0"/>
                          <a:ea typeface="ＭＳ Ｐゴシック" charset="-128"/>
                        </a:defRPr>
                      </a:lvl4pPr>
                      <a:lvl5pPr eaLnBrk="0" hangingPunct="0">
                        <a:spcBef>
                          <a:spcPct val="20000"/>
                        </a:spcBef>
                        <a:defRPr>
                          <a:solidFill>
                            <a:schemeClr val="tx1"/>
                          </a:solidFill>
                          <a:latin typeface="Helvetica" charset="0"/>
                          <a:ea typeface="ＭＳ Ｐゴシック" charset="-128"/>
                        </a:defRPr>
                      </a:lvl5pPr>
                      <a:lvl6pPr marL="457200" eaLnBrk="0" fontAlgn="base" hangingPunct="0">
                        <a:spcBef>
                          <a:spcPct val="20000"/>
                        </a:spcBef>
                        <a:spcAft>
                          <a:spcPct val="0"/>
                        </a:spcAft>
                        <a:defRPr>
                          <a:solidFill>
                            <a:schemeClr val="tx1"/>
                          </a:solidFill>
                          <a:latin typeface="Helvetica" charset="0"/>
                          <a:ea typeface="ＭＳ Ｐゴシック" charset="-128"/>
                        </a:defRPr>
                      </a:lvl6pPr>
                      <a:lvl7pPr marL="914400" eaLnBrk="0" fontAlgn="base" hangingPunct="0">
                        <a:spcBef>
                          <a:spcPct val="20000"/>
                        </a:spcBef>
                        <a:spcAft>
                          <a:spcPct val="0"/>
                        </a:spcAft>
                        <a:defRPr>
                          <a:solidFill>
                            <a:schemeClr val="tx1"/>
                          </a:solidFill>
                          <a:latin typeface="Helvetica" charset="0"/>
                          <a:ea typeface="ＭＳ Ｐゴシック" charset="-128"/>
                        </a:defRPr>
                      </a:lvl7pPr>
                      <a:lvl8pPr marL="1371600" eaLnBrk="0" fontAlgn="base" hangingPunct="0">
                        <a:spcBef>
                          <a:spcPct val="20000"/>
                        </a:spcBef>
                        <a:spcAft>
                          <a:spcPct val="0"/>
                        </a:spcAft>
                        <a:defRPr>
                          <a:solidFill>
                            <a:schemeClr val="tx1"/>
                          </a:solidFill>
                          <a:latin typeface="Helvetica" charset="0"/>
                          <a:ea typeface="ＭＳ Ｐゴシック" charset="-128"/>
                        </a:defRPr>
                      </a:lvl8pPr>
                      <a:lvl9pPr marL="1828800" eaLnBrk="0" fontAlgn="base" hangingPunct="0">
                        <a:spcBef>
                          <a:spcPct val="20000"/>
                        </a:spcBef>
                        <a:spcAft>
                          <a:spcPct val="0"/>
                        </a:spcAft>
                        <a:defRPr>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charset="0"/>
                          <a:ea typeface="ＭＳ Ｐゴシック" charset="-128"/>
                        </a:rPr>
                        <a:t>&lt; 10/method (NIST)</a:t>
                      </a:r>
                    </a:p>
                  </a:txBody>
                  <a:tcPr marT="45713" marB="45713" horzOverflow="overflow">
                    <a:lnL>
                      <a:noFill/>
                    </a:lnL>
                    <a:lnR w="9525" cap="flat" cmpd="sng" algn="ctr">
                      <a:solidFill>
                        <a:srgbClr val="292989"/>
                      </a:solidFill>
                      <a:prstDash val="solid"/>
                      <a:round/>
                      <a:headEnd type="none" w="med" len="med"/>
                      <a:tailEnd type="none" w="med" len="med"/>
                    </a:lnR>
                    <a:lnT w="9525" cap="flat" cmpd="sng" algn="ctr">
                      <a:solidFill>
                        <a:srgbClr val="292989"/>
                      </a:solidFill>
                      <a:prstDash val="solid"/>
                      <a:round/>
                      <a:headEnd type="none" w="med" len="med"/>
                      <a:tailEnd type="none" w="med" len="med"/>
                    </a:lnT>
                    <a:lnB w="9525" cap="flat" cmpd="sng" algn="ctr">
                      <a:solidFill>
                        <a:srgbClr val="29298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8441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ea typeface="ＭＳ Ｐゴシック" charset="-128"/>
              </a:rPr>
              <a:t>Leap Year &amp; Metrics</a:t>
            </a:r>
          </a:p>
        </p:txBody>
      </p:sp>
      <p:sp>
        <p:nvSpPr>
          <p:cNvPr id="3" name="Content Placeholder 2"/>
          <p:cNvSpPr>
            <a:spLocks noGrp="1"/>
          </p:cNvSpPr>
          <p:nvPr>
            <p:ph idx="1"/>
          </p:nvPr>
        </p:nvSpPr>
        <p:spPr>
          <a:xfrm>
            <a:off x="304800" y="1371600"/>
            <a:ext cx="8534400" cy="5486400"/>
          </a:xfrm>
          <a:ln>
            <a:miter lim="800000"/>
            <a:headEnd/>
            <a:tailEnd/>
          </a:ln>
        </p:spPr>
        <p:txBody>
          <a:bodyPr numCol="2"/>
          <a:lstStyle/>
          <a:p>
            <a:pPr>
              <a:buFontTx/>
              <a:buNone/>
              <a:defRPr/>
            </a:pPr>
            <a:r>
              <a:rPr lang="en-US" sz="1600" dirty="0"/>
              <a:t>class </a:t>
            </a:r>
            <a:r>
              <a:rPr lang="en-US" sz="1600" dirty="0" err="1"/>
              <a:t>TimeSetter</a:t>
            </a:r>
            <a:endParaRPr lang="en-US" sz="1600" dirty="0"/>
          </a:p>
          <a:p>
            <a:pPr>
              <a:buFontTx/>
              <a:buNone/>
              <a:defRPr/>
            </a:pPr>
            <a:r>
              <a:rPr lang="en-US" sz="1600" dirty="0"/>
              <a:t>  def </a:t>
            </a:r>
            <a:r>
              <a:rPr lang="en-US" sz="1600" dirty="0" err="1"/>
              <a:t>self.convert(d</a:t>
            </a:r>
            <a:r>
              <a:rPr lang="en-US" sz="1600" dirty="0"/>
              <a:t>)</a:t>
            </a:r>
          </a:p>
          <a:p>
            <a:pPr>
              <a:buFontTx/>
              <a:buNone/>
              <a:defRPr/>
            </a:pPr>
            <a:r>
              <a:rPr lang="en-US" sz="1600" dirty="0"/>
              <a:t>    </a:t>
            </a:r>
            <a:r>
              <a:rPr lang="en-US" sz="1600" dirty="0" err="1"/>
              <a:t>y</a:t>
            </a:r>
            <a:r>
              <a:rPr lang="en-US" sz="1600" dirty="0"/>
              <a:t> = 1980</a:t>
            </a:r>
          </a:p>
          <a:p>
            <a:pPr>
              <a:buFontTx/>
              <a:buNone/>
              <a:defRPr/>
            </a:pPr>
            <a:r>
              <a:rPr lang="en-US" sz="1600" dirty="0"/>
              <a:t>    while (</a:t>
            </a:r>
            <a:r>
              <a:rPr lang="en-US" sz="1600" dirty="0" err="1"/>
              <a:t>d</a:t>
            </a:r>
            <a:r>
              <a:rPr lang="en-US" sz="1600" dirty="0"/>
              <a:t> &gt; 365) do</a:t>
            </a:r>
          </a:p>
          <a:p>
            <a:pPr>
              <a:buFontTx/>
              <a:buNone/>
              <a:defRPr/>
            </a:pPr>
            <a:r>
              <a:rPr lang="en-US" sz="1600" dirty="0"/>
              <a:t>      if (</a:t>
            </a:r>
            <a:r>
              <a:rPr lang="en-US" sz="1600" dirty="0" err="1"/>
              <a:t>y</a:t>
            </a:r>
            <a:r>
              <a:rPr lang="en-US" sz="1600" dirty="0"/>
              <a:t> % 400 == 0 ||</a:t>
            </a:r>
          </a:p>
          <a:p>
            <a:pPr>
              <a:buFontTx/>
              <a:buNone/>
              <a:defRPr/>
            </a:pPr>
            <a:r>
              <a:rPr lang="en-US" sz="1600" dirty="0"/>
              <a:t>          (</a:t>
            </a:r>
            <a:r>
              <a:rPr lang="en-US" sz="1600" dirty="0" err="1"/>
              <a:t>y</a:t>
            </a:r>
            <a:r>
              <a:rPr lang="en-US" sz="1600" dirty="0"/>
              <a:t> % 4 == 0 &amp;&amp; </a:t>
            </a:r>
            <a:r>
              <a:rPr lang="en-US" sz="1600" dirty="0" err="1"/>
              <a:t>y</a:t>
            </a:r>
            <a:r>
              <a:rPr lang="en-US" sz="1600" dirty="0"/>
              <a:t> % 100 != 0))</a:t>
            </a:r>
          </a:p>
          <a:p>
            <a:pPr>
              <a:buFontTx/>
              <a:buNone/>
              <a:defRPr/>
            </a:pPr>
            <a:r>
              <a:rPr lang="en-US" sz="1600" dirty="0"/>
              <a:t>        if (</a:t>
            </a:r>
            <a:r>
              <a:rPr lang="en-US" sz="1600" dirty="0" err="1"/>
              <a:t>d</a:t>
            </a:r>
            <a:r>
              <a:rPr lang="en-US" sz="1600" dirty="0"/>
              <a:t> &gt; 366)</a:t>
            </a:r>
          </a:p>
          <a:p>
            <a:pPr>
              <a:buFontTx/>
              <a:buNone/>
              <a:defRPr/>
            </a:pPr>
            <a:r>
              <a:rPr lang="en-US" sz="1600" dirty="0"/>
              <a:t>          </a:t>
            </a:r>
            <a:r>
              <a:rPr lang="en-US" sz="1600" dirty="0" err="1"/>
              <a:t>d</a:t>
            </a:r>
            <a:r>
              <a:rPr lang="en-US" sz="1600" dirty="0"/>
              <a:t> -= 366</a:t>
            </a:r>
          </a:p>
          <a:p>
            <a:pPr>
              <a:buFontTx/>
              <a:buNone/>
              <a:defRPr/>
            </a:pPr>
            <a:r>
              <a:rPr lang="en-US" sz="1600" dirty="0"/>
              <a:t>          </a:t>
            </a:r>
            <a:r>
              <a:rPr lang="en-US" sz="1600" dirty="0" err="1"/>
              <a:t>y</a:t>
            </a:r>
            <a:r>
              <a:rPr lang="en-US" sz="1600" dirty="0"/>
              <a:t> += 1</a:t>
            </a:r>
          </a:p>
          <a:p>
            <a:pPr>
              <a:buFontTx/>
              <a:buNone/>
              <a:defRPr/>
            </a:pPr>
            <a:r>
              <a:rPr lang="en-US" sz="1600" dirty="0"/>
              <a:t>        end</a:t>
            </a:r>
          </a:p>
          <a:p>
            <a:pPr>
              <a:buFontTx/>
              <a:buNone/>
              <a:defRPr/>
            </a:pPr>
            <a:r>
              <a:rPr lang="en-US" sz="1600" dirty="0"/>
              <a:t>      else</a:t>
            </a:r>
          </a:p>
          <a:p>
            <a:pPr>
              <a:buFontTx/>
              <a:buNone/>
              <a:defRPr/>
            </a:pPr>
            <a:r>
              <a:rPr lang="en-US" sz="1600" dirty="0"/>
              <a:t>        </a:t>
            </a:r>
            <a:r>
              <a:rPr lang="en-US" sz="1600" dirty="0" err="1"/>
              <a:t>d</a:t>
            </a:r>
            <a:r>
              <a:rPr lang="en-US" sz="1600" dirty="0"/>
              <a:t> -= 365</a:t>
            </a:r>
          </a:p>
          <a:p>
            <a:pPr>
              <a:buFontTx/>
              <a:buNone/>
              <a:defRPr/>
            </a:pPr>
            <a:r>
              <a:rPr lang="en-US" sz="1600" dirty="0"/>
              <a:t>        </a:t>
            </a:r>
            <a:r>
              <a:rPr lang="en-US" sz="1600" dirty="0" err="1"/>
              <a:t>y</a:t>
            </a:r>
            <a:r>
              <a:rPr lang="en-US" sz="1600" dirty="0"/>
              <a:t> += 1</a:t>
            </a:r>
          </a:p>
          <a:p>
            <a:pPr>
              <a:buFontTx/>
              <a:buNone/>
              <a:defRPr/>
            </a:pPr>
            <a:r>
              <a:rPr lang="en-US" sz="1600" dirty="0"/>
              <a:t>      end</a:t>
            </a:r>
          </a:p>
          <a:p>
            <a:pPr>
              <a:buFontTx/>
              <a:buNone/>
              <a:defRPr/>
            </a:pPr>
            <a:r>
              <a:rPr lang="en-US" sz="1600" dirty="0"/>
              <a:t>    end</a:t>
            </a:r>
          </a:p>
          <a:p>
            <a:pPr>
              <a:buFontTx/>
              <a:buNone/>
              <a:defRPr/>
            </a:pPr>
            <a:r>
              <a:rPr lang="en-US" sz="1600" dirty="0"/>
              <a:t>    return </a:t>
            </a:r>
            <a:r>
              <a:rPr lang="en-US" sz="1600" dirty="0" err="1"/>
              <a:t>y</a:t>
            </a:r>
            <a:endParaRPr lang="en-US" sz="1600" dirty="0"/>
          </a:p>
          <a:p>
            <a:pPr>
              <a:buFontTx/>
              <a:buNone/>
              <a:defRPr/>
            </a:pPr>
            <a:r>
              <a:rPr lang="en-US" sz="1600" dirty="0"/>
              <a:t>  end</a:t>
            </a:r>
          </a:p>
          <a:p>
            <a:pPr>
              <a:buFontTx/>
              <a:buNone/>
              <a:defRPr/>
            </a:pPr>
            <a:r>
              <a:rPr lang="en-US" sz="1600" dirty="0"/>
              <a:t>end</a:t>
            </a:r>
          </a:p>
          <a:p>
            <a:pPr>
              <a:defRPr/>
            </a:pPr>
            <a:r>
              <a:rPr lang="en-US" sz="2800" dirty="0"/>
              <a:t>ABC score = 23</a:t>
            </a:r>
          </a:p>
          <a:p>
            <a:pPr lvl="1">
              <a:defRPr/>
            </a:pPr>
            <a:r>
              <a:rPr lang="en-US" sz="2000" dirty="0"/>
              <a:t>(&gt; 20 so a problem)</a:t>
            </a:r>
          </a:p>
          <a:p>
            <a:pPr>
              <a:defRPr/>
            </a:pPr>
            <a:r>
              <a:rPr lang="en-US" sz="2800" dirty="0"/>
              <a:t>CC score = 4</a:t>
            </a:r>
          </a:p>
          <a:p>
            <a:pPr lvl="1">
              <a:defRPr/>
            </a:pPr>
            <a:r>
              <a:rPr lang="en-US" sz="2000" dirty="0"/>
              <a:t>(≤ 10 so not a problem)</a:t>
            </a:r>
          </a:p>
          <a:p>
            <a:pPr>
              <a:buFontTx/>
              <a:buNone/>
              <a:defRPr/>
            </a:pPr>
            <a:endParaRPr lang="en-US" sz="2800" dirty="0"/>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499C24CC-2721-4287-AE44-156B184E84B9}" type="slidenum">
              <a:rPr lang="en-US" altLang="en-US" sz="1400">
                <a:latin typeface="Helvetica" charset="0"/>
              </a:rPr>
              <a:pPr eaLnBrk="1" hangingPunct="1"/>
              <a:t>52</a:t>
            </a:fld>
            <a:endParaRPr lang="en-US" altLang="en-US" sz="1400">
              <a:latin typeface="Helvetica" charset="0"/>
            </a:endParaRPr>
          </a:p>
        </p:txBody>
      </p:sp>
    </p:spTree>
    <p:extLst>
      <p:ext uri="{BB962C8B-B14F-4D97-AF65-F5344CB8AC3E}">
        <p14:creationId xmlns:p14="http://schemas.microsoft.com/office/powerpoint/2010/main" val="40040123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ea typeface="ＭＳ Ｐゴシック" charset="-128"/>
              </a:rPr>
              <a:t>Revised Leap Year &amp; Metrics</a:t>
            </a:r>
          </a:p>
        </p:txBody>
      </p:sp>
      <p:sp>
        <p:nvSpPr>
          <p:cNvPr id="3" name="Content Placeholder 2"/>
          <p:cNvSpPr>
            <a:spLocks noGrp="1"/>
          </p:cNvSpPr>
          <p:nvPr>
            <p:ph idx="1"/>
          </p:nvPr>
        </p:nvSpPr>
        <p:spPr>
          <a:xfrm>
            <a:off x="304800" y="1371600"/>
            <a:ext cx="8686800" cy="5486400"/>
          </a:xfrm>
          <a:ln>
            <a:miter lim="800000"/>
            <a:headEnd/>
            <a:tailEnd/>
          </a:ln>
        </p:spPr>
        <p:txBody>
          <a:bodyPr numCol="2"/>
          <a:lstStyle/>
          <a:p>
            <a:pPr>
              <a:buFontTx/>
              <a:buNone/>
              <a:defRPr/>
            </a:pPr>
            <a:r>
              <a:rPr lang="en-US" sz="1600" dirty="0"/>
              <a:t>class </a:t>
            </a:r>
            <a:r>
              <a:rPr lang="en-US" sz="1600" dirty="0" err="1"/>
              <a:t>TimeSetter</a:t>
            </a:r>
            <a:endParaRPr lang="en-US" sz="1600" dirty="0"/>
          </a:p>
          <a:p>
            <a:pPr>
              <a:buFontTx/>
              <a:buNone/>
              <a:defRPr/>
            </a:pPr>
            <a:r>
              <a:rPr lang="en-US" sz="1600" dirty="0"/>
              <a:t>  def </a:t>
            </a:r>
            <a:r>
              <a:rPr lang="en-US" sz="1600" dirty="0" err="1"/>
              <a:t>self.convert(</a:t>
            </a:r>
            <a:r>
              <a:rPr lang="en-US" sz="1600" dirty="0" err="1">
                <a:solidFill>
                  <a:srgbClr val="FF0000"/>
                </a:solidFill>
              </a:rPr>
              <a:t>day</a:t>
            </a:r>
            <a:r>
              <a:rPr lang="en-US" sz="1600" dirty="0"/>
              <a:t>)</a:t>
            </a:r>
          </a:p>
          <a:p>
            <a:pPr>
              <a:buFontTx/>
              <a:buNone/>
              <a:defRPr/>
            </a:pPr>
            <a:r>
              <a:rPr lang="en-US" sz="1600" dirty="0"/>
              <a:t>    </a:t>
            </a:r>
            <a:r>
              <a:rPr lang="en-US" sz="1600" dirty="0">
                <a:solidFill>
                  <a:srgbClr val="FF0000"/>
                </a:solidFill>
              </a:rPr>
              <a:t>year </a:t>
            </a:r>
            <a:r>
              <a:rPr lang="en-US" sz="1600" dirty="0"/>
              <a:t>= 1980</a:t>
            </a:r>
          </a:p>
          <a:p>
            <a:pPr>
              <a:buFontTx/>
              <a:buNone/>
              <a:defRPr/>
            </a:pPr>
            <a:r>
              <a:rPr lang="en-US" sz="1600" dirty="0"/>
              <a:t>    while (</a:t>
            </a:r>
            <a:r>
              <a:rPr lang="en-US" sz="1600" dirty="0">
                <a:solidFill>
                  <a:srgbClr val="FF0000"/>
                </a:solidFill>
              </a:rPr>
              <a:t>day </a:t>
            </a:r>
            <a:r>
              <a:rPr lang="en-US" sz="1600" dirty="0"/>
              <a:t>&gt; 365) do</a:t>
            </a:r>
          </a:p>
          <a:p>
            <a:pPr>
              <a:buFontTx/>
              <a:buNone/>
              <a:defRPr/>
            </a:pPr>
            <a:r>
              <a:rPr lang="en-US" sz="1600" dirty="0"/>
              <a:t>      if </a:t>
            </a:r>
            <a:r>
              <a:rPr lang="en-US" sz="1600" dirty="0" err="1">
                <a:solidFill>
                  <a:srgbClr val="008000"/>
                </a:solidFill>
              </a:rPr>
              <a:t>leap_year?</a:t>
            </a:r>
            <a:r>
              <a:rPr lang="en-US" sz="1600" dirty="0" err="1"/>
              <a:t>(</a:t>
            </a:r>
            <a:r>
              <a:rPr lang="en-US" sz="1600" dirty="0" err="1">
                <a:solidFill>
                  <a:srgbClr val="FF0000"/>
                </a:solidFill>
              </a:rPr>
              <a:t>year</a:t>
            </a:r>
            <a:r>
              <a:rPr lang="en-US" sz="1600" dirty="0"/>
              <a:t>)</a:t>
            </a:r>
          </a:p>
          <a:p>
            <a:pPr>
              <a:buFontTx/>
              <a:buNone/>
              <a:defRPr/>
            </a:pPr>
            <a:r>
              <a:rPr lang="en-US" sz="1600" dirty="0"/>
              <a:t>        if (</a:t>
            </a:r>
            <a:r>
              <a:rPr lang="en-US" sz="1600" dirty="0">
                <a:solidFill>
                  <a:srgbClr val="FF0000"/>
                </a:solidFill>
              </a:rPr>
              <a:t>day </a:t>
            </a:r>
            <a:r>
              <a:rPr lang="en-US" sz="1600" dirty="0"/>
              <a:t>&gt;= 366)</a:t>
            </a:r>
          </a:p>
          <a:p>
            <a:pPr>
              <a:buFontTx/>
              <a:buNone/>
              <a:defRPr/>
            </a:pPr>
            <a:r>
              <a:rPr lang="en-US" sz="1600" dirty="0"/>
              <a:t>          </a:t>
            </a:r>
            <a:r>
              <a:rPr lang="en-US" sz="1600" dirty="0">
                <a:solidFill>
                  <a:srgbClr val="FF0000"/>
                </a:solidFill>
              </a:rPr>
              <a:t>day </a:t>
            </a:r>
            <a:r>
              <a:rPr lang="en-US" sz="1600" dirty="0"/>
              <a:t>-= 366</a:t>
            </a:r>
          </a:p>
          <a:p>
            <a:pPr>
              <a:buFontTx/>
              <a:buNone/>
              <a:defRPr/>
            </a:pPr>
            <a:r>
              <a:rPr lang="en-US" sz="1600" dirty="0"/>
              <a:t>        end</a:t>
            </a:r>
          </a:p>
          <a:p>
            <a:pPr>
              <a:buFontTx/>
              <a:buNone/>
              <a:defRPr/>
            </a:pPr>
            <a:r>
              <a:rPr lang="en-US" sz="1600" dirty="0"/>
              <a:t>      else</a:t>
            </a:r>
          </a:p>
          <a:p>
            <a:pPr>
              <a:buFontTx/>
              <a:buNone/>
              <a:defRPr/>
            </a:pPr>
            <a:r>
              <a:rPr lang="en-US" sz="1600" dirty="0"/>
              <a:t>        </a:t>
            </a:r>
            <a:r>
              <a:rPr lang="en-US" sz="1600" dirty="0">
                <a:solidFill>
                  <a:srgbClr val="FF0000"/>
                </a:solidFill>
              </a:rPr>
              <a:t>day </a:t>
            </a:r>
            <a:r>
              <a:rPr lang="en-US" sz="1600" dirty="0"/>
              <a:t>-= 365</a:t>
            </a:r>
          </a:p>
          <a:p>
            <a:pPr>
              <a:buFontTx/>
              <a:buNone/>
              <a:defRPr/>
            </a:pPr>
            <a:r>
              <a:rPr lang="en-US" sz="1600" dirty="0"/>
              <a:t>      end</a:t>
            </a:r>
          </a:p>
          <a:p>
            <a:pPr>
              <a:buFontTx/>
              <a:buNone/>
              <a:defRPr/>
            </a:pPr>
            <a:r>
              <a:rPr lang="en-US" sz="1600" dirty="0"/>
              <a:t>      </a:t>
            </a:r>
            <a:r>
              <a:rPr lang="en-US" sz="1600" dirty="0">
                <a:solidFill>
                  <a:srgbClr val="FF0000"/>
                </a:solidFill>
              </a:rPr>
              <a:t>year </a:t>
            </a:r>
            <a:r>
              <a:rPr lang="en-US" sz="1600" dirty="0"/>
              <a:t>+= 1</a:t>
            </a:r>
          </a:p>
          <a:p>
            <a:pPr>
              <a:buFontTx/>
              <a:buNone/>
              <a:defRPr/>
            </a:pPr>
            <a:r>
              <a:rPr lang="en-US" sz="1600" dirty="0"/>
              <a:t>    end</a:t>
            </a:r>
          </a:p>
          <a:p>
            <a:pPr>
              <a:buFontTx/>
              <a:buNone/>
              <a:defRPr/>
            </a:pPr>
            <a:r>
              <a:rPr lang="en-US" sz="1600" dirty="0"/>
              <a:t>    return </a:t>
            </a:r>
            <a:r>
              <a:rPr lang="en-US" sz="1600" dirty="0">
                <a:solidFill>
                  <a:srgbClr val="FF0000"/>
                </a:solidFill>
              </a:rPr>
              <a:t>year</a:t>
            </a:r>
          </a:p>
          <a:p>
            <a:pPr>
              <a:buFontTx/>
              <a:buNone/>
              <a:defRPr/>
            </a:pPr>
            <a:r>
              <a:rPr lang="en-US" sz="1600" dirty="0"/>
              <a:t>  end</a:t>
            </a:r>
          </a:p>
          <a:p>
            <a:pPr>
              <a:buFontTx/>
              <a:buNone/>
              <a:defRPr/>
            </a:pPr>
            <a:r>
              <a:rPr lang="en-US" sz="1600" dirty="0"/>
              <a:t>  </a:t>
            </a:r>
          </a:p>
          <a:p>
            <a:pPr>
              <a:buFontTx/>
              <a:buNone/>
              <a:defRPr/>
            </a:pPr>
            <a:endParaRPr lang="en-US" sz="1600" dirty="0"/>
          </a:p>
          <a:p>
            <a:pPr>
              <a:buFontTx/>
              <a:buNone/>
              <a:defRPr/>
            </a:pPr>
            <a:endParaRPr lang="en-US" sz="1600" dirty="0"/>
          </a:p>
          <a:p>
            <a:pPr>
              <a:buFontTx/>
              <a:buNone/>
              <a:defRPr/>
            </a:pPr>
            <a:r>
              <a:rPr lang="en-US" sz="1600" dirty="0">
                <a:solidFill>
                  <a:srgbClr val="008000"/>
                </a:solidFill>
              </a:rPr>
              <a:t>private</a:t>
            </a:r>
          </a:p>
          <a:p>
            <a:pPr>
              <a:buFontTx/>
              <a:buNone/>
              <a:defRPr/>
            </a:pPr>
            <a:r>
              <a:rPr lang="en-US" sz="1600" dirty="0">
                <a:solidFill>
                  <a:srgbClr val="008000"/>
                </a:solidFill>
              </a:rPr>
              <a:t>  def </a:t>
            </a:r>
            <a:r>
              <a:rPr lang="en-US" sz="1600" dirty="0" err="1">
                <a:solidFill>
                  <a:srgbClr val="008000"/>
                </a:solidFill>
              </a:rPr>
              <a:t>self.leap_year?(year</a:t>
            </a:r>
            <a:r>
              <a:rPr lang="en-US" sz="1600" dirty="0">
                <a:solidFill>
                  <a:srgbClr val="008000"/>
                </a:solidFill>
              </a:rPr>
              <a:t>)</a:t>
            </a:r>
          </a:p>
          <a:p>
            <a:pPr>
              <a:buFontTx/>
              <a:buNone/>
              <a:defRPr/>
            </a:pPr>
            <a:r>
              <a:rPr lang="en-US" sz="1600" dirty="0">
                <a:solidFill>
                  <a:srgbClr val="008000"/>
                </a:solidFill>
              </a:rPr>
              <a:t>    year % 400 == 0 ||</a:t>
            </a:r>
          </a:p>
          <a:p>
            <a:pPr>
              <a:buFontTx/>
              <a:buNone/>
              <a:defRPr/>
            </a:pPr>
            <a:r>
              <a:rPr lang="en-US" sz="1600" dirty="0">
                <a:solidFill>
                  <a:srgbClr val="008000"/>
                </a:solidFill>
              </a:rPr>
              <a:t>      (year % 4 == 0 &amp;&amp; year % 100 != 0)</a:t>
            </a:r>
          </a:p>
          <a:p>
            <a:pPr>
              <a:buFontTx/>
              <a:buNone/>
              <a:defRPr/>
            </a:pPr>
            <a:r>
              <a:rPr lang="en-US" sz="1600" dirty="0">
                <a:solidFill>
                  <a:srgbClr val="008000"/>
                </a:solidFill>
              </a:rPr>
              <a:t>  end</a:t>
            </a:r>
          </a:p>
          <a:p>
            <a:pPr>
              <a:buFontTx/>
              <a:buNone/>
              <a:defRPr/>
            </a:pPr>
            <a:r>
              <a:rPr lang="en-US" sz="1600" dirty="0"/>
              <a:t>end</a:t>
            </a:r>
          </a:p>
          <a:p>
            <a:pPr>
              <a:buFontTx/>
              <a:buNone/>
              <a:defRPr/>
            </a:pPr>
            <a:endParaRPr lang="en-US" sz="2000" dirty="0"/>
          </a:p>
          <a:p>
            <a:pPr>
              <a:defRPr/>
            </a:pPr>
            <a:r>
              <a:rPr lang="en-US" sz="2400" dirty="0">
                <a:latin typeface="Courier"/>
              </a:rPr>
              <a:t>Reek</a:t>
            </a:r>
            <a:r>
              <a:rPr lang="en-US" sz="2400" dirty="0"/>
              <a:t>: No Warnings</a:t>
            </a:r>
          </a:p>
          <a:p>
            <a:pPr>
              <a:defRPr/>
            </a:pPr>
            <a:r>
              <a:rPr lang="en-US" sz="2400" dirty="0">
                <a:latin typeface="Courier"/>
              </a:rPr>
              <a:t>Flog</a:t>
            </a:r>
            <a:r>
              <a:rPr lang="en-US" sz="2400" dirty="0"/>
              <a:t> (ABC):</a:t>
            </a:r>
          </a:p>
          <a:p>
            <a:pPr lvl="1">
              <a:defRPr/>
            </a:pPr>
            <a:r>
              <a:rPr lang="en-US" sz="2000" dirty="0" err="1"/>
              <a:t>TimeSetter.convert</a:t>
            </a:r>
            <a:r>
              <a:rPr lang="en-US" sz="2000" dirty="0"/>
              <a:t> = 11</a:t>
            </a:r>
          </a:p>
          <a:p>
            <a:pPr lvl="1">
              <a:defRPr/>
            </a:pPr>
            <a:r>
              <a:rPr lang="en-US" sz="2000" dirty="0" err="1"/>
              <a:t>TimeSetter.leap_year</a:t>
            </a:r>
            <a:r>
              <a:rPr lang="en-US" sz="2000" dirty="0"/>
              <a:t>? = 9</a:t>
            </a:r>
          </a:p>
          <a:p>
            <a:pPr>
              <a:defRPr/>
            </a:pPr>
            <a:r>
              <a:rPr lang="en-US" sz="2400" dirty="0" err="1">
                <a:latin typeface="Courier"/>
              </a:rPr>
              <a:t>Saikuro</a:t>
            </a:r>
            <a:r>
              <a:rPr lang="en-US" sz="2400" dirty="0"/>
              <a:t> (CC) = 5</a:t>
            </a:r>
          </a:p>
          <a:p>
            <a:pPr>
              <a:buFontTx/>
              <a:buNone/>
              <a:defRPr/>
            </a:pPr>
            <a:endParaRPr lang="en-US" sz="2000" dirty="0"/>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83C5F14-140C-48FA-B800-C422FC7BA04A}" type="slidenum">
              <a:rPr lang="en-US" altLang="en-US" sz="1400">
                <a:latin typeface="Helvetica" charset="0"/>
              </a:rPr>
              <a:pPr eaLnBrk="1" hangingPunct="1"/>
              <a:t>53</a:t>
            </a:fld>
            <a:endParaRPr lang="en-US" altLang="en-US" sz="1400">
              <a:latin typeface="Helvetica" charset="0"/>
            </a:endParaRPr>
          </a:p>
        </p:txBody>
      </p:sp>
    </p:spTree>
    <p:extLst>
      <p:ext uri="{BB962C8B-B14F-4D97-AF65-F5344CB8AC3E}">
        <p14:creationId xmlns:p14="http://schemas.microsoft.com/office/powerpoint/2010/main" val="9452778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
          <p:cNvSpPr txBox="1">
            <a:spLocks noChangeArrowheads="1"/>
          </p:cNvSpPr>
          <p:nvPr/>
        </p:nvSpPr>
        <p:spPr bwMode="auto">
          <a:xfrm>
            <a:off x="1371600" y="3240088"/>
            <a:ext cx="6705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800" dirty="0">
                <a:ln>
                  <a:solidFill>
                    <a:schemeClr val="tx1"/>
                  </a:solidFill>
                </a:ln>
                <a:solidFill>
                  <a:srgbClr val="CCFF66"/>
                </a:solidFill>
              </a:rPr>
              <a:t>Do </a:t>
            </a:r>
            <a:r>
              <a:rPr lang="en-US" altLang="en-US" sz="2800" u="sng" dirty="0">
                <a:ln>
                  <a:solidFill>
                    <a:schemeClr val="tx1"/>
                  </a:solidFill>
                </a:ln>
                <a:solidFill>
                  <a:srgbClr val="CCFF66"/>
                </a:solidFill>
              </a:rPr>
              <a:t>O</a:t>
            </a:r>
            <a:r>
              <a:rPr lang="en-US" altLang="en-US" sz="2800" dirty="0">
                <a:ln>
                  <a:solidFill>
                    <a:schemeClr val="tx1"/>
                  </a:solidFill>
                </a:ln>
                <a:solidFill>
                  <a:srgbClr val="CCFF66"/>
                </a:solidFill>
              </a:rPr>
              <a:t>ne thing</a:t>
            </a:r>
            <a:endParaRPr lang="en-US" altLang="en-US" sz="2800" dirty="0">
              <a:ln>
                <a:solidFill>
                  <a:schemeClr val="tx1"/>
                </a:solidFill>
              </a:ln>
              <a:solidFill>
                <a:srgbClr val="CCFF66"/>
              </a:solidFill>
              <a:latin typeface="Symbol" charset="2"/>
            </a:endParaRPr>
          </a:p>
        </p:txBody>
      </p:sp>
      <p:sp>
        <p:nvSpPr>
          <p:cNvPr id="31747" name="TextBox 4"/>
          <p:cNvSpPr txBox="1">
            <a:spLocks noChangeArrowheads="1"/>
          </p:cNvSpPr>
          <p:nvPr/>
        </p:nvSpPr>
        <p:spPr bwMode="auto">
          <a:xfrm>
            <a:off x="1371600" y="4154488"/>
            <a:ext cx="6705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800" dirty="0">
                <a:solidFill>
                  <a:srgbClr val="90061A"/>
                </a:solidFill>
              </a:rPr>
              <a:t>Have </a:t>
            </a:r>
            <a:r>
              <a:rPr lang="en-US" altLang="en-US" sz="2800" u="sng" dirty="0">
                <a:solidFill>
                  <a:srgbClr val="90061A"/>
                </a:solidFill>
              </a:rPr>
              <a:t>F</a:t>
            </a:r>
            <a:r>
              <a:rPr lang="en-US" altLang="en-US" sz="2800" dirty="0">
                <a:solidFill>
                  <a:srgbClr val="90061A"/>
                </a:solidFill>
              </a:rPr>
              <a:t>ew arguments</a:t>
            </a:r>
            <a:endParaRPr lang="en-US" altLang="en-US" sz="2800" dirty="0">
              <a:solidFill>
                <a:srgbClr val="90061A"/>
              </a:solidFill>
              <a:latin typeface="Symbol" charset="2"/>
            </a:endParaRPr>
          </a:p>
        </p:txBody>
      </p:sp>
      <p:sp>
        <p:nvSpPr>
          <p:cNvPr id="31748" name="TextBox 5"/>
          <p:cNvSpPr txBox="1">
            <a:spLocks noChangeArrowheads="1"/>
          </p:cNvSpPr>
          <p:nvPr/>
        </p:nvSpPr>
        <p:spPr bwMode="auto">
          <a:xfrm>
            <a:off x="1371600" y="5068888"/>
            <a:ext cx="6705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800" dirty="0">
                <a:solidFill>
                  <a:srgbClr val="0099B0"/>
                </a:solidFill>
              </a:rPr>
              <a:t>Stick to one level of </a:t>
            </a:r>
            <a:r>
              <a:rPr lang="en-US" altLang="en-US" sz="2800" u="sng" dirty="0">
                <a:solidFill>
                  <a:srgbClr val="0099B0"/>
                </a:solidFill>
              </a:rPr>
              <a:t>A</a:t>
            </a:r>
            <a:r>
              <a:rPr lang="en-US" altLang="en-US" sz="2800" dirty="0">
                <a:solidFill>
                  <a:srgbClr val="0099B0"/>
                </a:solidFill>
              </a:rPr>
              <a:t>bstraction</a:t>
            </a:r>
            <a:endParaRPr lang="en-US" altLang="en-US" sz="2800" dirty="0">
              <a:solidFill>
                <a:srgbClr val="0099B0"/>
              </a:solidFill>
              <a:latin typeface="Symbol" charset="2"/>
            </a:endParaRPr>
          </a:p>
        </p:txBody>
      </p:sp>
      <p:sp>
        <p:nvSpPr>
          <p:cNvPr id="31749" name="TextBox 2"/>
          <p:cNvSpPr txBox="1">
            <a:spLocks noChangeArrowheads="1"/>
          </p:cNvSpPr>
          <p:nvPr/>
        </p:nvSpPr>
        <p:spPr bwMode="auto">
          <a:xfrm>
            <a:off x="1371600" y="2325688"/>
            <a:ext cx="6705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800" u="sng" dirty="0">
                <a:solidFill>
                  <a:srgbClr val="FF4B21"/>
                </a:solidFill>
              </a:rPr>
              <a:t>S</a:t>
            </a:r>
            <a:r>
              <a:rPr lang="en-US" altLang="en-US" sz="2800" dirty="0">
                <a:solidFill>
                  <a:srgbClr val="FF4B21"/>
                </a:solidFill>
              </a:rPr>
              <a:t>hort</a:t>
            </a:r>
            <a:endParaRPr lang="en-US" altLang="en-US" sz="2800" dirty="0">
              <a:solidFill>
                <a:srgbClr val="FF4B21"/>
              </a:solidFill>
              <a:latin typeface="Symbol" charset="2"/>
            </a:endParaRPr>
          </a:p>
        </p:txBody>
      </p:sp>
      <p:sp>
        <p:nvSpPr>
          <p:cNvPr id="31750" name="Slide Number Placeholder 11"/>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106182D-B43A-4B67-A625-A747B8644BC8}" type="slidenum">
              <a:rPr lang="en-US" altLang="en-US" sz="1400">
                <a:latin typeface="Helvetica" charset="0"/>
              </a:rPr>
              <a:pPr eaLnBrk="1" hangingPunct="1"/>
              <a:t>54</a:t>
            </a:fld>
            <a:endParaRPr lang="en-US" altLang="en-US" sz="1400">
              <a:latin typeface="Helvetica" charset="0"/>
            </a:endParaRPr>
          </a:p>
        </p:txBody>
      </p:sp>
      <p:sp>
        <p:nvSpPr>
          <p:cNvPr id="31751" name="TextBox 12"/>
          <p:cNvSpPr txBox="1">
            <a:spLocks noChangeArrowheads="1"/>
          </p:cNvSpPr>
          <p:nvPr/>
        </p:nvSpPr>
        <p:spPr bwMode="auto">
          <a:xfrm>
            <a:off x="685800" y="482600"/>
            <a:ext cx="57912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800">
                <a:solidFill>
                  <a:srgbClr val="000000"/>
                </a:solidFill>
              </a:rPr>
              <a:t>Which SOFA guideline is most important for unit-level testing?</a:t>
            </a:r>
          </a:p>
        </p:txBody>
      </p:sp>
      <p:sp>
        <p:nvSpPr>
          <p:cNvPr id="31752" name="Rectangle 6"/>
          <p:cNvSpPr>
            <a:spLocks noChangeArrowheads="1"/>
          </p:cNvSpPr>
          <p:nvPr/>
        </p:nvSpPr>
        <p:spPr bwMode="auto">
          <a:xfrm>
            <a:off x="960438" y="2413000"/>
            <a:ext cx="4937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solidFill>
                  <a:srgbClr val="FF8000"/>
                </a:solidFill>
                <a:latin typeface="Lucida Sans Typewriter" charset="0"/>
                <a:ea typeface="ＭＳ ゴシック" charset="-128"/>
              </a:rPr>
              <a:t>1.</a:t>
            </a:r>
          </a:p>
        </p:txBody>
      </p:sp>
      <p:sp>
        <p:nvSpPr>
          <p:cNvPr id="31753" name="Rectangle 6"/>
          <p:cNvSpPr>
            <a:spLocks noChangeArrowheads="1"/>
          </p:cNvSpPr>
          <p:nvPr/>
        </p:nvSpPr>
        <p:spPr bwMode="auto">
          <a:xfrm>
            <a:off x="990600" y="3352800"/>
            <a:ext cx="4937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solidFill>
                  <a:srgbClr val="408000"/>
                </a:solidFill>
                <a:latin typeface="Lucida Sans Typewriter" charset="0"/>
                <a:ea typeface="ＭＳ ゴシック" charset="-128"/>
              </a:rPr>
              <a:t>2.</a:t>
            </a:r>
          </a:p>
        </p:txBody>
      </p:sp>
      <p:sp>
        <p:nvSpPr>
          <p:cNvPr id="31754" name="Rectangle 6"/>
          <p:cNvSpPr>
            <a:spLocks noChangeArrowheads="1"/>
          </p:cNvSpPr>
          <p:nvPr/>
        </p:nvSpPr>
        <p:spPr bwMode="auto">
          <a:xfrm>
            <a:off x="990600" y="4267200"/>
            <a:ext cx="4937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solidFill>
                  <a:srgbClr val="FF3434"/>
                </a:solidFill>
                <a:latin typeface="Lucida Sans Typewriter" charset="0"/>
                <a:ea typeface="ＭＳ ゴシック" charset="-128"/>
              </a:rPr>
              <a:t>3.</a:t>
            </a:r>
          </a:p>
        </p:txBody>
      </p:sp>
      <p:sp>
        <p:nvSpPr>
          <p:cNvPr id="31755" name="Rectangle 6"/>
          <p:cNvSpPr>
            <a:spLocks noChangeArrowheads="1"/>
          </p:cNvSpPr>
          <p:nvPr/>
        </p:nvSpPr>
        <p:spPr bwMode="auto">
          <a:xfrm>
            <a:off x="990600" y="5181600"/>
            <a:ext cx="4937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solidFill>
                  <a:srgbClr val="000090"/>
                </a:solidFill>
                <a:latin typeface="Lucida Sans Typewriter" charset="0"/>
                <a:ea typeface="ＭＳ ゴシック" charset="-128"/>
              </a:rPr>
              <a:t>4.</a:t>
            </a:r>
          </a:p>
        </p:txBody>
      </p:sp>
    </p:spTree>
    <p:extLst>
      <p:ext uri="{BB962C8B-B14F-4D97-AF65-F5344CB8AC3E}">
        <p14:creationId xmlns:p14="http://schemas.microsoft.com/office/powerpoint/2010/main" val="41379802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316791" y="2478088"/>
            <a:ext cx="8246894"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3600" b="1" dirty="0">
                <a:solidFill>
                  <a:schemeClr val="tx2"/>
                </a:solidFill>
              </a:rPr>
              <a:t>Comments Should Describe Things</a:t>
            </a:r>
          </a:p>
          <a:p>
            <a:pPr algn="ctr" eaLnBrk="1" hangingPunct="1"/>
            <a:r>
              <a:rPr lang="en-US" altLang="en-US" sz="3600" b="1" dirty="0">
                <a:solidFill>
                  <a:schemeClr val="tx2"/>
                </a:solidFill>
              </a:rPr>
              <a:t>That Aren’t Obvious From The Code: </a:t>
            </a:r>
          </a:p>
          <a:p>
            <a:pPr algn="ctr" eaLnBrk="1" hangingPunct="1"/>
            <a:r>
              <a:rPr lang="en-US" altLang="en-US" sz="3600" b="1" dirty="0">
                <a:solidFill>
                  <a:schemeClr val="tx2"/>
                </a:solidFill>
              </a:rPr>
              <a:t>Why, not What</a:t>
            </a:r>
          </a:p>
          <a:p>
            <a:pPr algn="ctr" eaLnBrk="1" hangingPunct="1"/>
            <a:endParaRPr lang="en-US" altLang="en-US" sz="3600" i="1" dirty="0">
              <a:solidFill>
                <a:schemeClr val="tx2"/>
              </a:solidFill>
            </a:endParaRPr>
          </a:p>
        </p:txBody>
      </p:sp>
      <p:sp>
        <p:nvSpPr>
          <p:cNvPr id="34819" name="Title 3"/>
          <p:cNvSpPr>
            <a:spLocks noGrp="1"/>
          </p:cNvSpPr>
          <p:nvPr>
            <p:ph type="title"/>
          </p:nvPr>
        </p:nvSpPr>
        <p:spPr/>
        <p:txBody>
          <a:bodyPr/>
          <a:lstStyle/>
          <a:p>
            <a:r>
              <a:rPr lang="en-US" altLang="en-US" dirty="0">
                <a:ea typeface="ＭＳ Ｐゴシック" charset="-128"/>
              </a:rPr>
              <a:t>Good Comments</a:t>
            </a:r>
          </a:p>
        </p:txBody>
      </p:sp>
    </p:spTree>
    <p:extLst>
      <p:ext uri="{BB962C8B-B14F-4D97-AF65-F5344CB8AC3E}">
        <p14:creationId xmlns:p14="http://schemas.microsoft.com/office/powerpoint/2010/main" val="299645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Content Placeholder 4"/>
          <p:cNvSpPr>
            <a:spLocks noGrp="1"/>
          </p:cNvSpPr>
          <p:nvPr>
            <p:ph idx="1"/>
          </p:nvPr>
        </p:nvSpPr>
        <p:spPr>
          <a:xfrm>
            <a:off x="457200" y="1447800"/>
            <a:ext cx="8229600" cy="4678363"/>
          </a:xfrm>
        </p:spPr>
        <p:txBody>
          <a:bodyPr/>
          <a:lstStyle/>
          <a:p>
            <a:pPr marL="0" indent="0">
              <a:buFontTx/>
              <a:buNone/>
            </a:pPr>
            <a:r>
              <a:rPr lang="en-US" altLang="en-US" sz="2200" b="1">
                <a:latin typeface="Courier New" charset="0"/>
                <a:ea typeface="ＭＳ Ｐゴシック" charset="-128"/>
                <a:cs typeface="Courier New" charset="0"/>
              </a:rPr>
              <a:t>// Add one to i.</a:t>
            </a:r>
            <a:br>
              <a:rPr lang="en-US" altLang="en-US" sz="2200" b="1">
                <a:latin typeface="Courier New" charset="0"/>
                <a:ea typeface="ＭＳ Ｐゴシック" charset="-128"/>
                <a:cs typeface="Courier New" charset="0"/>
              </a:rPr>
            </a:br>
            <a:r>
              <a:rPr lang="en-US" altLang="en-US" sz="2200" b="1">
                <a:latin typeface="Courier New" charset="0"/>
                <a:ea typeface="ＭＳ Ｐゴシック" charset="-128"/>
                <a:cs typeface="Courier New" charset="0"/>
              </a:rPr>
              <a:t>i++;</a:t>
            </a:r>
          </a:p>
          <a:p>
            <a:pPr marL="0" indent="0">
              <a:buFontTx/>
              <a:buNone/>
            </a:pPr>
            <a:endParaRPr lang="en-US" altLang="en-US" sz="2200" b="1">
              <a:latin typeface="Courier New" charset="0"/>
              <a:ea typeface="ＭＳ Ｐゴシック" charset="-128"/>
              <a:cs typeface="Courier New" charset="0"/>
            </a:endParaRPr>
          </a:p>
          <a:p>
            <a:pPr marL="0" indent="0">
              <a:buFontTx/>
              <a:buNone/>
            </a:pPr>
            <a:endParaRPr lang="en-US" altLang="en-US" sz="2200" b="1">
              <a:latin typeface="Courier New" charset="0"/>
              <a:ea typeface="ＭＳ Ｐゴシック" charset="-128"/>
              <a:cs typeface="Courier New" charset="0"/>
            </a:endParaRPr>
          </a:p>
          <a:p>
            <a:pPr marL="0" indent="0">
              <a:buFontTx/>
              <a:buNone/>
            </a:pPr>
            <a:r>
              <a:rPr lang="en-US" altLang="en-US" sz="2200" b="1">
                <a:latin typeface="Courier New" charset="0"/>
                <a:ea typeface="ＭＳ Ｐゴシック" charset="-128"/>
                <a:cs typeface="Courier New" charset="0"/>
              </a:rPr>
              <a:t>// Lock to protect against concurrent access.</a:t>
            </a:r>
            <a:br>
              <a:rPr lang="en-US" altLang="en-US" sz="2200" b="1">
                <a:latin typeface="Courier New" charset="0"/>
                <a:ea typeface="ＭＳ Ｐゴシック" charset="-128"/>
                <a:cs typeface="Courier New" charset="0"/>
              </a:rPr>
            </a:br>
            <a:r>
              <a:rPr lang="en-US" altLang="en-US" sz="2200" b="1">
                <a:latin typeface="Courier New" charset="0"/>
                <a:ea typeface="ＭＳ Ｐゴシック" charset="-128"/>
                <a:cs typeface="Courier New" charset="0"/>
              </a:rPr>
              <a:t>SpinLock mutex;</a:t>
            </a:r>
          </a:p>
          <a:p>
            <a:pPr marL="0" indent="0">
              <a:buFontTx/>
              <a:buNone/>
            </a:pPr>
            <a:endParaRPr lang="en-US" altLang="en-US" sz="2200" b="1">
              <a:latin typeface="Courier New" charset="0"/>
              <a:ea typeface="ＭＳ Ｐゴシック" charset="-128"/>
              <a:cs typeface="Courier New" charset="0"/>
            </a:endParaRPr>
          </a:p>
          <a:p>
            <a:pPr marL="0" indent="0">
              <a:buFontTx/>
              <a:buNone/>
            </a:pPr>
            <a:endParaRPr lang="en-US" altLang="en-US" sz="2200" b="1">
              <a:latin typeface="Courier New" charset="0"/>
              <a:ea typeface="ＭＳ Ｐゴシック" charset="-128"/>
              <a:cs typeface="Courier New" charset="0"/>
            </a:endParaRPr>
          </a:p>
          <a:p>
            <a:pPr marL="0" indent="0">
              <a:buFontTx/>
              <a:buNone/>
            </a:pPr>
            <a:r>
              <a:rPr lang="en-US" altLang="en-US" sz="2200" b="1">
                <a:latin typeface="Courier New" charset="0"/>
                <a:ea typeface="ＭＳ Ｐゴシック" charset="-128"/>
                <a:cs typeface="Courier New" charset="0"/>
              </a:rPr>
              <a:t>// This function swaps the panels.</a:t>
            </a:r>
            <a:br>
              <a:rPr lang="en-US" altLang="en-US" sz="2200" b="1">
                <a:latin typeface="Courier New" charset="0"/>
                <a:ea typeface="ＭＳ Ｐゴシック" charset="-128"/>
                <a:cs typeface="Courier New" charset="0"/>
              </a:rPr>
            </a:br>
            <a:r>
              <a:rPr lang="en-US" altLang="en-US" sz="2200" b="1">
                <a:latin typeface="Courier New" charset="0"/>
                <a:ea typeface="ＭＳ Ｐゴシック" charset="-128"/>
                <a:cs typeface="Courier New" charset="0"/>
              </a:rPr>
              <a:t>void swap_panels(Panel* p1, Panel* p2) {...}</a:t>
            </a:r>
          </a:p>
        </p:txBody>
      </p:sp>
      <p:sp>
        <p:nvSpPr>
          <p:cNvPr id="36867" name="Title 3"/>
          <p:cNvSpPr>
            <a:spLocks noGrp="1"/>
          </p:cNvSpPr>
          <p:nvPr>
            <p:ph type="title"/>
          </p:nvPr>
        </p:nvSpPr>
        <p:spPr/>
        <p:txBody>
          <a:bodyPr/>
          <a:lstStyle/>
          <a:p>
            <a:r>
              <a:rPr lang="en-US" altLang="en-US">
                <a:ea typeface="ＭＳ Ｐゴシック" charset="-128"/>
              </a:rPr>
              <a:t>Bad Comments</a:t>
            </a:r>
          </a:p>
        </p:txBody>
      </p:sp>
    </p:spTree>
    <p:extLst>
      <p:ext uri="{BB962C8B-B14F-4D97-AF65-F5344CB8AC3E}">
        <p14:creationId xmlns:p14="http://schemas.microsoft.com/office/powerpoint/2010/main" val="28151733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8">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p:txBody>
          <a:bodyPr/>
          <a:lstStyle/>
          <a:p>
            <a:pPr marL="0" indent="0">
              <a:buFontTx/>
              <a:buNone/>
            </a:pPr>
            <a:r>
              <a:rPr lang="en-US" altLang="en-US" sz="2400">
                <a:ea typeface="ＭＳ Ｐゴシック" charset="-128"/>
              </a:rPr>
              <a:t>Comments should be at a higher abstract level than code:</a:t>
            </a:r>
          </a:p>
          <a:p>
            <a:pPr marL="457200" lvl="1" indent="0">
              <a:buFontTx/>
              <a:buNone/>
            </a:pPr>
            <a:endParaRPr lang="en-US" altLang="en-US" sz="2000" b="1">
              <a:solidFill>
                <a:schemeClr val="tx2"/>
              </a:solidFill>
              <a:latin typeface="Courier New" charset="0"/>
              <a:ea typeface="ＭＳ Ｐゴシック" charset="-128"/>
              <a:cs typeface="Courier New" charset="0"/>
            </a:endParaRPr>
          </a:p>
          <a:p>
            <a:pPr marL="457200" lvl="1" indent="0">
              <a:buFontTx/>
              <a:buNone/>
            </a:pPr>
            <a:r>
              <a:rPr lang="en-US" altLang="en-US" sz="2000" b="1">
                <a:solidFill>
                  <a:schemeClr val="tx2"/>
                </a:solidFill>
                <a:latin typeface="Courier New" charset="0"/>
                <a:ea typeface="ＭＳ Ｐゴシック" charset="-128"/>
                <a:cs typeface="Courier New" charset="0"/>
              </a:rPr>
              <a:t># Scan the array to see if the symbol exists</a:t>
            </a:r>
          </a:p>
          <a:p>
            <a:pPr marL="457200" lvl="1" indent="0">
              <a:buFontTx/>
              <a:buNone/>
            </a:pPr>
            <a:endParaRPr lang="en-US" altLang="en-US" sz="2000">
              <a:ea typeface="ＭＳ Ｐゴシック" charset="-128"/>
            </a:endParaRPr>
          </a:p>
          <a:p>
            <a:pPr marL="0" indent="0">
              <a:buFontTx/>
              <a:buNone/>
            </a:pPr>
            <a:r>
              <a:rPr lang="en-US" altLang="en-US" sz="2400" b="1">
                <a:solidFill>
                  <a:srgbClr val="000000"/>
                </a:solidFill>
                <a:ea typeface="ＭＳ Ｐゴシック" charset="-128"/>
              </a:rPr>
              <a:t>not</a:t>
            </a:r>
          </a:p>
          <a:p>
            <a:pPr marL="457200" lvl="1" indent="0"/>
            <a:endParaRPr lang="en-US" altLang="en-US" sz="2000">
              <a:ea typeface="ＭＳ Ｐゴシック" charset="-128"/>
            </a:endParaRPr>
          </a:p>
          <a:p>
            <a:pPr marL="457200" lvl="1" indent="0">
              <a:buFontTx/>
              <a:buNone/>
            </a:pPr>
            <a:r>
              <a:rPr lang="en-US" altLang="en-US" sz="2000" b="1">
                <a:solidFill>
                  <a:schemeClr val="tx2"/>
                </a:solidFill>
                <a:latin typeface="Courier New" charset="0"/>
                <a:ea typeface="ＭＳ Ｐゴシック" charset="-128"/>
                <a:cs typeface="Courier New" charset="0"/>
              </a:rPr>
              <a:t># Loop through every array index, get the</a:t>
            </a:r>
            <a:br>
              <a:rPr lang="en-US" altLang="en-US" sz="2000" b="1">
                <a:solidFill>
                  <a:schemeClr val="tx2"/>
                </a:solidFill>
                <a:latin typeface="Courier New" charset="0"/>
                <a:ea typeface="ＭＳ Ｐゴシック" charset="-128"/>
                <a:cs typeface="Courier New" charset="0"/>
              </a:rPr>
            </a:br>
            <a:r>
              <a:rPr lang="en-US" altLang="en-US" sz="2000" b="1">
                <a:solidFill>
                  <a:schemeClr val="tx2"/>
                </a:solidFill>
                <a:latin typeface="Courier New" charset="0"/>
                <a:ea typeface="ＭＳ Ｐゴシック" charset="-128"/>
                <a:cs typeface="Courier New" charset="0"/>
              </a:rPr>
              <a:t># third value of the list in the content to</a:t>
            </a:r>
            <a:br>
              <a:rPr lang="en-US" altLang="en-US" sz="2000" b="1">
                <a:solidFill>
                  <a:schemeClr val="tx2"/>
                </a:solidFill>
                <a:latin typeface="Courier New" charset="0"/>
                <a:ea typeface="ＭＳ Ｐゴシック" charset="-128"/>
                <a:cs typeface="Courier New" charset="0"/>
              </a:rPr>
            </a:br>
            <a:r>
              <a:rPr lang="en-US" altLang="en-US" sz="2000" b="1">
                <a:solidFill>
                  <a:schemeClr val="tx2"/>
                </a:solidFill>
                <a:latin typeface="Courier New" charset="0"/>
                <a:ea typeface="ＭＳ Ｐゴシック" charset="-128"/>
                <a:cs typeface="Courier New" charset="0"/>
              </a:rPr>
              <a:t># determine if it has the symbol we are looking</a:t>
            </a:r>
            <a:br>
              <a:rPr lang="en-US" altLang="en-US" sz="2000" b="1">
                <a:solidFill>
                  <a:schemeClr val="tx2"/>
                </a:solidFill>
                <a:latin typeface="Courier New" charset="0"/>
                <a:ea typeface="ＭＳ Ｐゴシック" charset="-128"/>
                <a:cs typeface="Courier New" charset="0"/>
              </a:rPr>
            </a:br>
            <a:r>
              <a:rPr lang="en-US" altLang="en-US" sz="2000" b="1">
                <a:solidFill>
                  <a:schemeClr val="tx2"/>
                </a:solidFill>
                <a:latin typeface="Courier New" charset="0"/>
                <a:ea typeface="ＭＳ Ｐゴシック" charset="-128"/>
                <a:cs typeface="Courier New" charset="0"/>
              </a:rPr>
              <a:t># for. Set the result to the symbol if we</a:t>
            </a:r>
            <a:br>
              <a:rPr lang="en-US" altLang="en-US" sz="2000" b="1">
                <a:solidFill>
                  <a:schemeClr val="tx2"/>
                </a:solidFill>
                <a:latin typeface="Courier New" charset="0"/>
                <a:ea typeface="ＭＳ Ｐゴシック" charset="-128"/>
                <a:cs typeface="Courier New" charset="0"/>
              </a:rPr>
            </a:br>
            <a:r>
              <a:rPr lang="en-US" altLang="en-US" sz="2000" b="1">
                <a:solidFill>
                  <a:schemeClr val="tx2"/>
                </a:solidFill>
                <a:latin typeface="Courier New" charset="0"/>
                <a:ea typeface="ＭＳ Ｐゴシック" charset="-128"/>
                <a:cs typeface="Courier New" charset="0"/>
              </a:rPr>
              <a:t># find it.</a:t>
            </a:r>
          </a:p>
        </p:txBody>
      </p:sp>
      <p:sp>
        <p:nvSpPr>
          <p:cNvPr id="38915" name="Title 4"/>
          <p:cNvSpPr>
            <a:spLocks noGrp="1"/>
          </p:cNvSpPr>
          <p:nvPr>
            <p:ph type="title"/>
          </p:nvPr>
        </p:nvSpPr>
        <p:spPr/>
        <p:txBody>
          <a:bodyPr/>
          <a:lstStyle/>
          <a:p>
            <a:r>
              <a:rPr lang="en-US" altLang="en-US">
                <a:ea typeface="ＭＳ Ｐゴシック" charset="-128"/>
              </a:rPr>
              <a:t>Comments, cont’d</a:t>
            </a:r>
          </a:p>
        </p:txBody>
      </p:sp>
    </p:spTree>
    <p:extLst>
      <p:ext uri="{BB962C8B-B14F-4D97-AF65-F5344CB8AC3E}">
        <p14:creationId xmlns:p14="http://schemas.microsoft.com/office/powerpoint/2010/main" val="2487085538"/>
      </p:ext>
    </p:extLst>
  </p:cSld>
  <p:clrMapOvr>
    <a:masterClrMapping/>
  </p:clrMapOvr>
</p:sld>
</file>

<file path=ppt/theme/theme1.xml><?xml version="1.0" encoding="utf-8"?>
<a:theme xmlns:a="http://schemas.openxmlformats.org/drawingml/2006/main" name="RADLabHelvetica">
  <a:themeElements>
    <a:clrScheme name="RADLabHelvetic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ADLab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RADLabHelvetic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ADLabHelvetic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ADLabHelvetic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ADLabHelvetic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ADLabHelvetic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ADLabHelvetic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ADLabHelvetic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ADLabHelvetic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ADLabHelvetic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ADLabHelvetic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ADLabHelvetic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ADLabHelvetic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Lecture.pot</Template>
  <TotalTime>16117</TotalTime>
  <Words>5080</Words>
  <Application>Microsoft Office PowerPoint</Application>
  <PresentationFormat>On-screen Show (4:3)</PresentationFormat>
  <Paragraphs>756</Paragraphs>
  <Slides>57</Slides>
  <Notes>33</Notes>
  <HiddenSlides>4</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72" baseType="lpstr">
      <vt:lpstr>Courier</vt:lpstr>
      <vt:lpstr>MS Gothic</vt:lpstr>
      <vt:lpstr>MS Gothic</vt:lpstr>
      <vt:lpstr>MS PGothic</vt:lpstr>
      <vt:lpstr>MS PGothic</vt:lpstr>
      <vt:lpstr>Arial</vt:lpstr>
      <vt:lpstr>Arial Narrow</vt:lpstr>
      <vt:lpstr>Courier New</vt:lpstr>
      <vt:lpstr>Helvetica</vt:lpstr>
      <vt:lpstr>Lucida Sans Typewriter</vt:lpstr>
      <vt:lpstr>Matura MT Script Capitals</vt:lpstr>
      <vt:lpstr>Symbol</vt:lpstr>
      <vt:lpstr>Wingdings</vt:lpstr>
      <vt:lpstr>RADLabHelvetica</vt:lpstr>
      <vt:lpstr>Image</vt:lpstr>
      <vt:lpstr>Test-Driven Development (Engineering Software as a Service §8)</vt:lpstr>
      <vt:lpstr>How Much Testing is Enough?</vt:lpstr>
      <vt:lpstr>Measuring Coverage - Basics</vt:lpstr>
      <vt:lpstr>What Kinds of Tests?</vt:lpstr>
      <vt:lpstr>Going to Extremes</vt:lpstr>
      <vt:lpstr>Unit Tests Should Be FIRST</vt:lpstr>
      <vt:lpstr>Unit Tests Should Be FIRST</vt:lpstr>
      <vt:lpstr>Rspec: Domain-Specific Language for Testing</vt:lpstr>
      <vt:lpstr>Example: Calling TMDb</vt:lpstr>
      <vt:lpstr>The Code You Wish You Had</vt:lpstr>
      <vt:lpstr>The TDD Cycle:  Red–Green–Refactor (Engineering Software as a Service §8.2)</vt:lpstr>
      <vt:lpstr>Test-First Development</vt:lpstr>
      <vt:lpstr>How to test something “in isolation” if it has dependencies that would affect test?</vt:lpstr>
      <vt:lpstr>The Code You Wish You Had</vt:lpstr>
      <vt:lpstr>TDD for the Controller Action: Setup</vt:lpstr>
      <vt:lpstr>What Model Method?</vt:lpstr>
      <vt:lpstr>Seams</vt:lpstr>
      <vt:lpstr>How to Make This Spec Green?</vt:lpstr>
      <vt:lpstr>PowerPoint Presentation</vt:lpstr>
      <vt:lpstr>PowerPoint Presentation</vt:lpstr>
      <vt:lpstr>Should &amp; Should-Not</vt:lpstr>
      <vt:lpstr>Two New Seam Concepts</vt:lpstr>
      <vt:lpstr>    RSpec Cookery #1</vt:lpstr>
      <vt:lpstr>Fixtures and Factories (Engineering Software as a Service §8.5)</vt:lpstr>
      <vt:lpstr>When You Need the Real Thing</vt:lpstr>
      <vt:lpstr>Fixtures</vt:lpstr>
      <vt:lpstr>Factories</vt:lpstr>
      <vt:lpstr>TDD for the Model &amp; Stubbing the Internet (Engineering Software as a Service §8.6)</vt:lpstr>
      <vt:lpstr>Where to Stub in Service Oriented Architecture?</vt:lpstr>
      <vt:lpstr>Where to Stub in Service Oriented Architecture?</vt:lpstr>
      <vt:lpstr>Where to Stub in Service Oriented Architecture?</vt:lpstr>
      <vt:lpstr>Where to Stub in Service Oriented Architecture?</vt:lpstr>
      <vt:lpstr>Where to Stub in Service Oriented Architecture?</vt:lpstr>
      <vt:lpstr>PowerPoint Presentation</vt:lpstr>
      <vt:lpstr>Other Testing Concepts; Testing vs. Debugging (Engineering Software as a Service §8.8, 8.11)</vt:lpstr>
      <vt:lpstr>Other Testing Terms You May Hear</vt:lpstr>
      <vt:lpstr>TDD vs. Conventional Debugging</vt:lpstr>
      <vt:lpstr>TDD Summary</vt:lpstr>
      <vt:lpstr>PowerPoint Presentation</vt:lpstr>
      <vt:lpstr>Formal Methods</vt:lpstr>
      <vt:lpstr>Formal Methods</vt:lpstr>
      <vt:lpstr>SW Testing: P&amp;D vs. Agile (Fig. 8.23)</vt:lpstr>
      <vt:lpstr>Identifying What’s Wrong: Smells, Metrics, SOFA (ESaaS §9.5)</vt:lpstr>
      <vt:lpstr>Beyond Correctness</vt:lpstr>
      <vt:lpstr>Program X &amp; Smells</vt:lpstr>
      <vt:lpstr>Qualitative: Code Smells </vt:lpstr>
      <vt:lpstr>Single Level of Abstraction</vt:lpstr>
      <vt:lpstr>Why Lots of Arguments is Bad</vt:lpstr>
      <vt:lpstr>Quantitative: ABC Complexity</vt:lpstr>
      <vt:lpstr>Quantitative: Cyclomatic Complexity</vt:lpstr>
      <vt:lpstr>Quantitative: Metrics</vt:lpstr>
      <vt:lpstr>Leap Year &amp; Metrics</vt:lpstr>
      <vt:lpstr>Revised Leap Year &amp; Metrics</vt:lpstr>
      <vt:lpstr>PowerPoint Presentation</vt:lpstr>
      <vt:lpstr>Good Comments</vt:lpstr>
      <vt:lpstr>Bad Comments</vt:lpstr>
      <vt:lpstr>Comments, cont’d</vt:lpstr>
    </vt:vector>
  </TitlesOfParts>
  <Company>Armando Fox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98/198: Web 2.0 Applications Using Ruby on Rails</dc:title>
  <dc:creator>Hank Walker</dc:creator>
  <cp:lastModifiedBy>Philip Ritchey</cp:lastModifiedBy>
  <cp:revision>565</cp:revision>
  <cp:lastPrinted>2017-03-06T23:32:39Z</cp:lastPrinted>
  <dcterms:created xsi:type="dcterms:W3CDTF">2013-10-02T13:32:45Z</dcterms:created>
  <dcterms:modified xsi:type="dcterms:W3CDTF">2017-12-20T22:04:03Z</dcterms:modified>
</cp:coreProperties>
</file>