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64"/>
  </p:notesMasterIdLst>
  <p:handoutMasterIdLst>
    <p:handoutMasterId r:id="rId65"/>
  </p:handoutMasterIdLst>
  <p:sldIdLst>
    <p:sldId id="273" r:id="rId2"/>
    <p:sldId id="586" r:id="rId3"/>
    <p:sldId id="590" r:id="rId4"/>
    <p:sldId id="588" r:id="rId5"/>
    <p:sldId id="526" r:id="rId6"/>
    <p:sldId id="529" r:id="rId7"/>
    <p:sldId id="587" r:id="rId8"/>
    <p:sldId id="530" r:id="rId9"/>
    <p:sldId id="531" r:id="rId10"/>
    <p:sldId id="533" r:id="rId11"/>
    <p:sldId id="534" r:id="rId12"/>
    <p:sldId id="535" r:id="rId13"/>
    <p:sldId id="605" r:id="rId14"/>
    <p:sldId id="536" r:id="rId15"/>
    <p:sldId id="537" r:id="rId16"/>
    <p:sldId id="538" r:id="rId17"/>
    <p:sldId id="539" r:id="rId18"/>
    <p:sldId id="540" r:id="rId19"/>
    <p:sldId id="541" r:id="rId20"/>
    <p:sldId id="338" r:id="rId21"/>
    <p:sldId id="598" r:id="rId22"/>
    <p:sldId id="600" r:id="rId23"/>
    <p:sldId id="602" r:id="rId24"/>
    <p:sldId id="603" r:id="rId25"/>
    <p:sldId id="604" r:id="rId26"/>
    <p:sldId id="599" r:id="rId27"/>
    <p:sldId id="580" r:id="rId28"/>
    <p:sldId id="572" r:id="rId29"/>
    <p:sldId id="576" r:id="rId30"/>
    <p:sldId id="573" r:id="rId31"/>
    <p:sldId id="577" r:id="rId32"/>
    <p:sldId id="578" r:id="rId33"/>
    <p:sldId id="583" r:id="rId34"/>
    <p:sldId id="582" r:id="rId35"/>
    <p:sldId id="559" r:id="rId36"/>
    <p:sldId id="560" r:id="rId37"/>
    <p:sldId id="561" r:id="rId38"/>
    <p:sldId id="562" r:id="rId39"/>
    <p:sldId id="564" r:id="rId40"/>
    <p:sldId id="601" r:id="rId41"/>
    <p:sldId id="568" r:id="rId42"/>
    <p:sldId id="487" r:id="rId43"/>
    <p:sldId id="488" r:id="rId44"/>
    <p:sldId id="433" r:id="rId45"/>
    <p:sldId id="368" r:id="rId46"/>
    <p:sldId id="369" r:id="rId47"/>
    <p:sldId id="440" r:id="rId48"/>
    <p:sldId id="489" r:id="rId49"/>
    <p:sldId id="493" r:id="rId50"/>
    <p:sldId id="362" r:id="rId51"/>
    <p:sldId id="379" r:id="rId52"/>
    <p:sldId id="396" r:id="rId53"/>
    <p:sldId id="401" r:id="rId54"/>
    <p:sldId id="514" r:id="rId55"/>
    <p:sldId id="515" r:id="rId56"/>
    <p:sldId id="516" r:id="rId57"/>
    <p:sldId id="517" r:id="rId58"/>
    <p:sldId id="518" r:id="rId59"/>
    <p:sldId id="519" r:id="rId60"/>
    <p:sldId id="520" r:id="rId61"/>
    <p:sldId id="522" r:id="rId62"/>
    <p:sldId id="523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954"/>
    <a:srgbClr val="0099B0"/>
    <a:srgbClr val="90061A"/>
    <a:srgbClr val="CCFF66"/>
    <a:srgbClr val="FF4B21"/>
    <a:srgbClr val="FF6600"/>
    <a:srgbClr val="009999"/>
    <a:srgbClr val="ECECEC"/>
    <a:srgbClr val="FF572F"/>
    <a:srgbClr val="FF45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79" autoAdjust="0"/>
  </p:normalViewPr>
  <p:slideViewPr>
    <p:cSldViewPr showGuides="1">
      <p:cViewPr varScale="1">
        <p:scale>
          <a:sx n="110" d="100"/>
          <a:sy n="110" d="100"/>
        </p:scale>
        <p:origin x="65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092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4E05576-293B-4C6E-9C7F-D65A7A5B56DE}" type="datetime1">
              <a:rPr lang="en-US" altLang="en-US"/>
              <a:pPr/>
              <a:t>12/19/2017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3185F8-5D6E-479C-B644-B201809852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4587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C9C4195-52D2-4C25-B95C-6A13D6A720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23267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riane_5_Flight_501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dcs.ed.ac.uk/home/pxs/Book/ariane5rep.html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1E0A23E-5613-45AE-9A35-A34116C622E2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102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6894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Decollage</a:t>
            </a: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 = takeoff; 350M of satellites; save memory 16 bit</a:t>
            </a:r>
          </a:p>
          <a:p>
            <a:endParaRPr lang="en-US" altLang="en-US" b="1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unmanned Ariane 5 rocket launched by the European Space Agency</a:t>
            </a:r>
          </a:p>
          <a:p>
            <a:endParaRPr lang="en-US" altLang="en-US" b="1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the cause of the failure was a software error in the inertial reference system. Specifically a 64 bit floating point number relating to the horizontal velocity of the rocket with respect to the platform was converted to a 16 bit signed integer. The number was larger than 32,767, the largest integer </a:t>
            </a:r>
            <a:r>
              <a:rPr lang="en-US" altLang="en-US" b="1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storeable</a:t>
            </a: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 in a 16 bit signed integer, and thus the conversion failed.</a:t>
            </a:r>
          </a:p>
          <a:p>
            <a:endParaRPr lang="en-US" altLang="en-US" b="1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 b="1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June 4, 1996 -- Ariane 5 Flight 501.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 Working code for the Ariane 4 rocket is reused in the Ariane 5, but the Ariane 5's faster engines trigger a bug in an arithmetic routine inside the rocket's flight computer. The error is in the code that converts a 64-bit floating-point number to a 16-bit signed integer. The faster engines cause the 64-bit numbers to be larger in the Ariane 5 than in the Ariane 4, triggering an overflow condition that results in the flight computer crashing.</a:t>
            </a: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First Flight 501's backup computer crashes, followed 0.05 seconds later by a crash of the primary computer. As a result of these 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hlinkClick r:id="rId3"/>
              </a:rPr>
              <a:t>crashed computers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, the rocket's primary processor overpowers the rocket's engines and causes the rocket to 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hlinkClick r:id="rId4"/>
              </a:rPr>
              <a:t>disintegrate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 40 seconds after launch.</a:t>
            </a: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From wired Magazine, </a:t>
            </a: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History's Worst Software Bugs, 2005, http://www.wired.com/software/coolapps/news/2005/11/69355?currentPage=2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French for </a:t>
            </a:r>
            <a:r>
              <a:rPr lang="ja-JP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take off</a:t>
            </a:r>
            <a:r>
              <a:rPr lang="ja-JP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ja-JP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decollage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, applause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That is what a SW bug looks like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Worked in Ariane 4. Went faster, higher speed, arithmetic overflow: 64bit FP to 16bit integer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C4195-52D2-4C25-B95C-6A13D6A7207D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8738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4A5CF0D-50D8-412C-A1AF-71F27F6C69E6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536244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C4195-52D2-4C25-B95C-6A13D6A7207D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1503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New this year is a textbook – now</a:t>
            </a:r>
          </a:p>
          <a:p>
            <a:b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Guarantees</a:t>
            </a: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Cheapest new textbook you</a:t>
            </a:r>
            <a:r>
              <a:rPr lang="ja-JP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’</a:t>
            </a:r>
            <a:r>
              <a:rPr lang="en-US" altLang="ja-JP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ve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 purchased</a:t>
            </a: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Best textbook you</a:t>
            </a:r>
            <a:r>
              <a:rPr lang="ja-JP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’</a:t>
            </a:r>
            <a:r>
              <a:rPr lang="en-US" altLang="ja-JP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ll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 ever read by a wrestler and a musical director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Will be updated as </a:t>
            </a:r>
            <a:r>
              <a:rPr lang="en-US" altLang="en-US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ebook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 if find bugs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Hoping trouble shoot beta edition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58E6159-BE15-45EE-80E2-BF29AED80A4F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46426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Getting behind is a much worse penalty than the points…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C4195-52D2-4C25-B95C-6A13D6A7207D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3637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C4195-52D2-4C25-B95C-6A13D6A7207D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5226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C4195-52D2-4C25-B95C-6A13D6A7207D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1503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B16EB44-F7A0-4BA4-9D95-5EC8929F56C3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1105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9686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anyone else ever look at your code?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C4195-52D2-4C25-B95C-6A13D6A7207D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048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60% SW maintenance 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17% fixing bugs </a:t>
            </a:r>
          </a:p>
          <a:p>
            <a:pPr marL="0" lvl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Failure: Unexpectedly short-lived code</a:t>
            </a:r>
          </a:p>
          <a:p>
            <a:pPr marL="0" lvl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lvl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Example in book of program used for 50 years</a:t>
            </a:r>
          </a:p>
          <a:p>
            <a:pPr marL="0" lvl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lvl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Yet Legacy SW is successful SW</a:t>
            </a:r>
          </a:p>
          <a:p>
            <a:pPr marL="0" lvl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lvl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If connotation of antiquaited, old-fashioned</a:t>
            </a:r>
          </a:p>
          <a:p>
            <a:pPr marL="0" lvl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lvl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What is contrast to legacy code</a:t>
            </a:r>
          </a:p>
          <a:p>
            <a:pPr marL="0" lvl="1"/>
            <a:b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Easy to evolve; evolution to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D4A801C-5274-4637-95BE-231195D53AF1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9082492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60% SW maintenance 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17% fixing bugs </a:t>
            </a:r>
          </a:p>
          <a:p>
            <a:pPr marL="0" lvl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Failure: Unexpectedly short-lived code</a:t>
            </a:r>
          </a:p>
          <a:p>
            <a:pPr marL="0" lvl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lvl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Yet Legacy SW is successful SW</a:t>
            </a:r>
          </a:p>
          <a:p>
            <a:pPr marL="0" lvl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D0ADE41-B254-4912-8424-E12AB6865CA9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629297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Our</a:t>
            </a:r>
            <a:r>
              <a:rPr lang="en-US" altLang="en-US" baseline="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paychecks delivered with Cobol</a:t>
            </a: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Amazon, Google, Microsoft, all companies – chapter and programming code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E3D7930-01E2-4923-BC39-AFBB65B55450}" type="slidenum">
              <a:rPr lang="en-US" altLang="en-US" sz="1200"/>
              <a:pPr eaLnBrk="1" hangingPunct="1"/>
              <a:t>46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956472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97AF4B7-1D42-4E14-8F3C-CE5B27ED4AD3}" type="slidenum">
              <a:rPr lang="en-US" altLang="en-US" sz="1200"/>
              <a:pPr eaLnBrk="1" hangingPunct="1"/>
              <a:t>47</a:t>
            </a:fld>
            <a:endParaRPr lang="en-US" altLang="en-US" sz="1200"/>
          </a:p>
        </p:txBody>
      </p:sp>
      <p:sp>
        <p:nvSpPr>
          <p:cNvPr id="1239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77619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HW on verification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SW on validation</a:t>
            </a:r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CFE16CE-8436-4785-89A2-FFEEA9F12E79}" type="slidenum">
              <a:rPr lang="en-US" altLang="en-US" sz="1200"/>
              <a:pPr eaLnBrk="1" hangingPunct="1"/>
              <a:t>50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5781378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1 ns test, 64-bit variable, 2^64 ns = 500 years!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e.g., unit testing works within a single class and functional testing works across classes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solidFill>
                  <a:srgbClr val="3366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Unit test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: single method does what was expected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solidFill>
                  <a:srgbClr val="3366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Module 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or </a:t>
            </a:r>
            <a:r>
              <a:rPr lang="en-US" altLang="en-US">
                <a:solidFill>
                  <a:srgbClr val="3366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functional test: 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across individual units (within a class)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>
              <a:solidFill>
                <a:schemeClr val="accent2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Integration test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: interfaces between units have consistent assumptions, communicate correctly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System </a:t>
            </a:r>
            <a:r>
              <a:rPr lang="en-US" altLang="en-US">
                <a:solidFill>
                  <a:srgbClr val="333399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or </a:t>
            </a:r>
            <a:r>
              <a:rPr lang="en-US" altLang="en-US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acceptance test: </a:t>
            </a:r>
            <a:r>
              <a:rPr lang="en-US" altLang="en-US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integrated program meets its specifications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>
              <a:solidFill>
                <a:schemeClr val="accent2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B410E68-3622-459E-BEF6-CC35D2363D42}" type="slidenum">
              <a:rPr lang="en-US" altLang="en-US" sz="1200"/>
              <a:pPr eaLnBrk="1" hangingPunct="1"/>
              <a:t>51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8907820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Conditional variables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Evolve over time; run every night 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Modern service continuous tests as evolve it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TDD (test-driven</a:t>
            </a:r>
            <a:r>
              <a:rPr lang="en-US" altLang="en-US" baseline="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development) 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seems unnatural</a:t>
            </a:r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E8FEB3D-DABE-49B5-BEF3-D010073521ED}" type="slidenum">
              <a:rPr lang="en-US" altLang="en-US" sz="1200"/>
              <a:pPr eaLnBrk="1" hangingPunct="1"/>
              <a:t>52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9823390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solidFill>
                  <a:srgbClr val="408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Answer of what is wrong: While difficult to achieve, 100% test coverage insures design reliability</a:t>
            </a:r>
            <a:endParaRPr lang="en-US" altLang="en-US" dirty="0">
              <a:solidFill>
                <a:srgbClr val="408000"/>
              </a:solidFill>
              <a:latin typeface="Symbol" panose="05050102010706020507" pitchFamily="18" charset="2"/>
              <a:ea typeface="ＭＳ Ｐゴシック" panose="020B0600070205080204" pitchFamily="34" charset="-128"/>
            </a:endParaRP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175A1E2-40F4-4ECA-8176-B64B43FC39FC}" type="slidenum">
              <a:rPr lang="en-US" altLang="en-US" sz="1200">
                <a:solidFill>
                  <a:srgbClr val="000000"/>
                </a:solidFill>
              </a:rPr>
              <a:pPr eaLnBrk="1" hangingPunct="1"/>
              <a:t>53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0481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4A33DAA-A471-48D2-A05C-A4B23D5B8CBE}" type="slidenum">
              <a:rPr lang="en-US" altLang="en-US" sz="1200"/>
              <a:pPr eaLnBrk="1" hangingPunct="1"/>
              <a:t>54</a:t>
            </a:fld>
            <a:endParaRPr lang="en-US" altLang="en-US" sz="1200"/>
          </a:p>
        </p:txBody>
      </p:sp>
      <p:sp>
        <p:nvSpPr>
          <p:cNvPr id="1402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5481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ourier New" panose="02070309020205020404" pitchFamily="49" charset="0"/>
                <a:ea typeface="ＭＳ Ｐゴシック" panose="020B0600070205080204" pitchFamily="34" charset="-128"/>
              </a:rPr>
              <a:t>a.should be ≥ 7</a:t>
            </a:r>
          </a:p>
          <a:p>
            <a:endParaRPr lang="en-US" altLang="en-US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latin typeface="Courier New" panose="02070309020205020404" pitchFamily="49" charset="0"/>
                <a:ea typeface="ＭＳ Ｐゴシック" panose="020B0600070205080204" pitchFamily="34" charset="-128"/>
              </a:rPr>
              <a:t>Bad syntax is hard to read!</a:t>
            </a:r>
          </a:p>
          <a:p>
            <a:endParaRPr lang="en-US" altLang="en-US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latin typeface="Courier New" panose="02070309020205020404" pitchFamily="49" charset="0"/>
                <a:ea typeface="ＭＳ Ｐゴシック" panose="020B0600070205080204" pitchFamily="34" charset="-128"/>
              </a:rPr>
              <a:t>Legal Ruby code!</a:t>
            </a: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E44AA58-D79A-47C4-8A88-6750D4778A24}" type="slidenum">
              <a:rPr lang="en-US" altLang="en-US" sz="1200"/>
              <a:pPr eaLnBrk="1" hangingPunct="1"/>
              <a:t>56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8305416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ourier New" panose="02070309020205020404" pitchFamily="49" charset="0"/>
                <a:ea typeface="ＭＳ Ｐゴシック" panose="020B0600070205080204" pitchFamily="34" charset="-128"/>
              </a:rPr>
              <a:t>a.should be ≥ 7</a:t>
            </a: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100ADBC-C8AC-4F9C-BBB8-D06EF1E0B7BF}" type="slidenum">
              <a:rPr lang="en-US" altLang="en-US" sz="1200"/>
              <a:pPr eaLnBrk="1" hangingPunct="1"/>
              <a:t>57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2334797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Big productivity gain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To reuse </a:t>
            </a:r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58813DE-3BE7-4BF7-95A8-C186B376D583}" type="slidenum">
              <a:rPr lang="en-US" altLang="en-US" sz="1200"/>
              <a:pPr eaLnBrk="1" hangingPunct="1"/>
              <a:t>59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570802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HLL – raise the level abstraction, it does synthesis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TRUE: </a:t>
            </a:r>
            <a:r>
              <a:rPr lang="en-US" altLang="en-US" dirty="0" err="1">
                <a:solidFill>
                  <a:srgbClr val="408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Metaprogramming</a:t>
            </a:r>
            <a:r>
              <a:rPr lang="en-US" altLang="en-US" dirty="0">
                <a:solidFill>
                  <a:srgbClr val="408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helps productivity via program synthesis</a:t>
            </a:r>
          </a:p>
          <a:p>
            <a:endParaRPr lang="en-US" altLang="en-US" dirty="0">
              <a:solidFill>
                <a:srgbClr val="408000"/>
              </a:solidFill>
              <a:latin typeface="Symbol" panose="05050102010706020507" pitchFamily="18" charset="2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solidFill>
                  <a:srgbClr val="408000"/>
                </a:solidFill>
                <a:latin typeface="Symbol" panose="05050102010706020507" pitchFamily="18" charset="2"/>
                <a:ea typeface="ＭＳ Ｐゴシック" panose="020B0600070205080204" pitchFamily="34" charset="-128"/>
              </a:rPr>
              <a:t>Concise – 50 lines of Java; how many doing something, vs. giving intent of what going to do</a:t>
            </a:r>
          </a:p>
          <a:p>
            <a:endParaRPr lang="en-US" altLang="en-US" dirty="0">
              <a:solidFill>
                <a:srgbClr val="408000"/>
              </a:solidFill>
              <a:latin typeface="Symbol" panose="05050102010706020507" pitchFamily="18" charset="2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solidFill>
                  <a:srgbClr val="408000"/>
                </a:solidFill>
                <a:latin typeface="Symbol" panose="05050102010706020507" pitchFamily="18" charset="2"/>
                <a:ea typeface="ＭＳ Ｐゴシック" panose="020B0600070205080204" pitchFamily="34" charset="-128"/>
              </a:rPr>
              <a:t>(not Perl – too concise to be understandable)</a:t>
            </a:r>
          </a:p>
          <a:p>
            <a:endParaRPr lang="en-US" altLang="en-US" dirty="0">
              <a:solidFill>
                <a:srgbClr val="408000"/>
              </a:solidFill>
              <a:latin typeface="Symbol" panose="05050102010706020507" pitchFamily="18" charset="2"/>
              <a:ea typeface="ＭＳ Ｐゴシック" panose="020B0600070205080204" pitchFamily="34" charset="-128"/>
            </a:endParaRPr>
          </a:p>
          <a:p>
            <a:endParaRPr lang="en-US" altLang="en-US" dirty="0">
              <a:solidFill>
                <a:srgbClr val="408000"/>
              </a:solidFill>
              <a:latin typeface="Symbol" panose="05050102010706020507" pitchFamily="18" charset="2"/>
              <a:ea typeface="ＭＳ Ｐゴシック" panose="020B0600070205080204" pitchFamily="34" charset="-128"/>
            </a:endParaRP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274AF96-6E80-4B50-9B08-4F007C861B59}" type="slidenum">
              <a:rPr lang="en-US" altLang="en-US" sz="1200">
                <a:solidFill>
                  <a:srgbClr val="000000"/>
                </a:solidFill>
              </a:rPr>
              <a:pPr eaLnBrk="1" hangingPunct="1"/>
              <a:t>61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0239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372AA06-AC43-4D8E-BD33-A206EDAFFEC0}" type="slidenum">
              <a:rPr lang="en-US" altLang="en-US" sz="1200"/>
              <a:pPr eaLnBrk="1" hangingPunct="1"/>
              <a:t>62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645588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2286000" y="6705600"/>
            <a:ext cx="4419600" cy="152400"/>
          </a:xfrm>
          <a:prstGeom prst="rect">
            <a:avLst/>
          </a:prstGeom>
          <a:gradFill rotWithShape="1">
            <a:gsLst>
              <a:gs pos="0">
                <a:srgbClr val="00204E"/>
              </a:gs>
              <a:gs pos="50000">
                <a:schemeClr val="bg1"/>
              </a:gs>
              <a:gs pos="100000">
                <a:srgbClr val="00204E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0" y="6705600"/>
            <a:ext cx="2286000" cy="152400"/>
          </a:xfrm>
          <a:prstGeom prst="rect">
            <a:avLst/>
          </a:prstGeom>
          <a:solidFill>
            <a:srgbClr val="00204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6705600" y="6705600"/>
            <a:ext cx="2438400" cy="152400"/>
          </a:xfrm>
          <a:prstGeom prst="rect">
            <a:avLst/>
          </a:prstGeom>
          <a:solidFill>
            <a:srgbClr val="00204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204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Helvetica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8607A4-79E1-4B23-A08C-37096983C3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0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9"/>
          <p:cNvGraphicFramePr>
            <a:graphicFrameLocks noChangeAspect="1"/>
          </p:cNvGraphicFramePr>
          <p:nvPr/>
        </p:nvGraphicFramePr>
        <p:xfrm>
          <a:off x="0" y="6781800"/>
          <a:ext cx="9144000" cy="8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92" name="Image" r:id="rId3" imgW="10057143" imgH="1269841" progId="Photoshop.Image.7">
                  <p:embed/>
                </p:oleObj>
              </mc:Choice>
              <mc:Fallback>
                <p:oleObj name="Image" r:id="rId3" imgW="10057143" imgH="1269841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781800"/>
                        <a:ext cx="9144000" cy="8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0" y="1220788"/>
            <a:ext cx="9144000" cy="0"/>
          </a:xfrm>
          <a:prstGeom prst="line">
            <a:avLst/>
          </a:prstGeom>
          <a:noFill/>
          <a:ln w="25400">
            <a:solidFill>
              <a:srgbClr val="00206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845521-438D-41DF-A5A5-C9B4B30553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66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0" y="6781800"/>
          <a:ext cx="9144000" cy="8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216" name="Image" r:id="rId3" imgW="10057143" imgH="1269841" progId="Photoshop.Image.7">
                  <p:embed/>
                </p:oleObj>
              </mc:Choice>
              <mc:Fallback>
                <p:oleObj name="Image" r:id="rId3" imgW="10057143" imgH="1269841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781800"/>
                        <a:ext cx="9144000" cy="8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0" y="1220788"/>
            <a:ext cx="9144000" cy="0"/>
          </a:xfrm>
          <a:prstGeom prst="line">
            <a:avLst/>
          </a:prstGeom>
          <a:noFill/>
          <a:ln w="25400">
            <a:solidFill>
              <a:srgbClr val="00206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4AD0DED-3CBA-4162-934D-A3C65FEB76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3890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0" y="6781800"/>
          <a:ext cx="9144000" cy="8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264" name="Image" r:id="rId3" imgW="10057143" imgH="1269841" progId="Photoshop.Image.7">
                  <p:embed/>
                </p:oleObj>
              </mc:Choice>
              <mc:Fallback>
                <p:oleObj name="Image" r:id="rId3" imgW="10057143" imgH="1269841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781800"/>
                        <a:ext cx="9144000" cy="8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A2C504F-8743-4727-83D2-0F603258FE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5716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5" Type="http://schemas.openxmlformats.org/officeDocument/2006/relationships/theme" Target="../theme/theme1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0"/>
            <a:ext cx="792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71600"/>
            <a:ext cx="8534400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61125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Helvetica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Helvetica" panose="020B0604020202020204" pitchFamily="34" charset="0"/>
              </a:defRPr>
            </a:lvl1pPr>
          </a:lstStyle>
          <a:p>
            <a:fld id="{7C2B1E29-50A8-478E-A5E9-5C155E9E8109}" type="slidenum">
              <a:rPr lang="en-US" altLang="en-US"/>
              <a:pPr/>
              <a:t>‹#›</a:t>
            </a:fld>
            <a:endParaRPr lang="en-US" altLang="en-US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6781800"/>
          <a:ext cx="9144000" cy="8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4" name="Image" r:id="rId7" imgW="10057143" imgH="1269841" progId="Photoshop.Image.7">
                  <p:embed/>
                </p:oleObj>
              </mc:Choice>
              <mc:Fallback>
                <p:oleObj name="Image" r:id="rId7" imgW="10057143" imgH="1269841" progId="Photoshop.Image.7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781800"/>
                        <a:ext cx="9144000" cy="8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>
            <a:cxnSpLocks noChangeShapeType="1"/>
          </p:cNvCxnSpPr>
          <p:nvPr/>
        </p:nvCxnSpPr>
        <p:spPr bwMode="auto">
          <a:xfrm>
            <a:off x="914400" y="1219200"/>
            <a:ext cx="8229600" cy="1588"/>
          </a:xfrm>
          <a:prstGeom prst="line">
            <a:avLst/>
          </a:prstGeom>
          <a:noFill/>
          <a:ln w="25400">
            <a:solidFill>
              <a:srgbClr val="00206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1032" name="Picture 8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1850"/>
            <a:ext cx="990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9" r:id="rId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D2D8A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D2D8A"/>
          </a:solidFill>
          <a:latin typeface="Helvetica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D2D8A"/>
          </a:solidFill>
          <a:latin typeface="Helvetica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D2D8A"/>
          </a:solidFill>
          <a:latin typeface="Helvetica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D2D8A"/>
          </a:solidFill>
          <a:latin typeface="Helvetica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CC33"/>
          </a:solidFill>
          <a:latin typeface="Helvetica" pitchFamily="-65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CC33"/>
          </a:solidFill>
          <a:latin typeface="Helvetica" pitchFamily="-65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CC33"/>
          </a:solidFill>
          <a:latin typeface="Helvetica" pitchFamily="-65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CC33"/>
          </a:solidFill>
          <a:latin typeface="Helvetica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_popup?v=kYUrqdUyEp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j2eZI-msBg" TargetMode="External"/><Relationship Id="rId2" Type="http://schemas.openxmlformats.org/officeDocument/2006/relationships/hyperlink" Target="https://warm-refuge-8672.herokuapp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g9gnaHs_n3Y" TargetMode="External"/><Relationship Id="rId4" Type="http://schemas.openxmlformats.org/officeDocument/2006/relationships/hyperlink" Target="https://vimeo.com/148158365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classroom.google.com/u/0/c/NTkyOTg3MjUyOVpa" TargetMode="External"/><Relationship Id="rId2" Type="http://schemas.openxmlformats.org/officeDocument/2006/relationships/hyperlink" Target="http://faculty.cs.tamu.edu/ritchey/courses/csce431/winter18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saasbook.info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gorails.com/guides/using-vagrant-for-rails-development" TargetMode="External"/><Relationship Id="rId2" Type="http://schemas.openxmlformats.org/officeDocument/2006/relationships/hyperlink" Target="http://www.saasbook.info/bookware-vm-instructions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parasol.tamu.edu/~jeff/course/431_spring2016/cfp.html" TargetMode="External"/><Relationship Id="rId2" Type="http://schemas.openxmlformats.org/officeDocument/2006/relationships/hyperlink" Target="https://parasol.tamu.edu/~jeff/course/431_spring2016/faq.html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h1TGJJ-F-fE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CSCE </a:t>
            </a:r>
            <a:r>
              <a:rPr lang="zh-CN" altLang="en-US" dirty="0">
                <a:ea typeface="ＭＳ Ｐゴシック" panose="020B0600070205080204" pitchFamily="34" charset="-128"/>
              </a:rPr>
              <a:t>4</a:t>
            </a:r>
            <a:r>
              <a:rPr lang="en-US" altLang="zh-CN" dirty="0">
                <a:ea typeface="ＭＳ Ｐゴシック" panose="020B0600070205080204" pitchFamily="34" charset="-128"/>
              </a:rPr>
              <a:t>31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Software Engineering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343400"/>
            <a:ext cx="7924800" cy="6096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Philip Ritchey</a:t>
            </a:r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70" b="34920"/>
          <a:stretch>
            <a:fillRect/>
          </a:stretch>
        </p:blipFill>
        <p:spPr bwMode="auto">
          <a:xfrm>
            <a:off x="2190750" y="0"/>
            <a:ext cx="47625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B05E22-3D44-458B-B735-99C8DADA54AA}"/>
              </a:ext>
            </a:extLst>
          </p:cNvPr>
          <p:cNvSpPr txBox="1"/>
          <p:nvPr/>
        </p:nvSpPr>
        <p:spPr>
          <a:xfrm>
            <a:off x="6019800" y="6400800"/>
            <a:ext cx="320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slides generously gifted by Jeff Huang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  <a:hlinkClick r:id="rId3"/>
              </a:rPr>
              <a:t>Ariane 5 Rocket Explosion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1905000"/>
            <a:ext cx="5306786" cy="297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524000"/>
            <a:ext cx="3049191" cy="3962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33600" y="5791200"/>
            <a:ext cx="34015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en-US" dirty="0"/>
              <a:t>1996 =&gt; wasted $500M</a:t>
            </a:r>
          </a:p>
        </p:txBody>
      </p:sp>
    </p:spTree>
    <p:extLst>
      <p:ext uri="{BB962C8B-B14F-4D97-AF65-F5344CB8AC3E}">
        <p14:creationId xmlns:p14="http://schemas.microsoft.com/office/powerpoint/2010/main" val="224314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More SW Disasters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>
                <a:ea typeface="ＭＳ Ｐゴシック" panose="020B0600070205080204" pitchFamily="34" charset="-128"/>
              </a:rPr>
              <a:t>Therac-25 lethal radiation overdose</a:t>
            </a:r>
          </a:p>
          <a:p>
            <a:pPr lvl="1"/>
            <a:r>
              <a:rPr lang="en-US" altLang="en-US" sz="2400" dirty="0">
                <a:ea typeface="ＭＳ Ｐゴシック" panose="020B0600070205080204" pitchFamily="34" charset="-128"/>
              </a:rPr>
              <a:t>1985: Reused SW from machine with HW interlock on machine without it:  SW bug =&gt; 3 died</a:t>
            </a:r>
          </a:p>
          <a:p>
            <a:pPr lvl="1"/>
            <a:endParaRPr lang="en-US" altLang="en-US" sz="2400" dirty="0">
              <a:ea typeface="ＭＳ Ｐゴシック" panose="020B0600070205080204" pitchFamily="34" charset="-128"/>
            </a:endParaRP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Mars Climate Orbiter disintegration</a:t>
            </a:r>
          </a:p>
          <a:p>
            <a:pPr lvl="1"/>
            <a:r>
              <a:rPr lang="en-US" altLang="en-US" sz="2400" dirty="0">
                <a:ea typeface="ＭＳ Ｐゴシック" panose="020B0600070205080204" pitchFamily="34" charset="-128"/>
              </a:rPr>
              <a:t>1999: SW used wrong units (pound-seconds vs. newton-seconds) =&gt; wasted $325M</a:t>
            </a:r>
          </a:p>
          <a:p>
            <a:pPr lvl="1"/>
            <a:endParaRPr lang="en-US" altLang="en-US" sz="2400" dirty="0">
              <a:ea typeface="ＭＳ Ｐゴシック" panose="020B0600070205080204" pitchFamily="34" charset="-128"/>
            </a:endParaRP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FBI Virtual Case File project abandonment</a:t>
            </a:r>
          </a:p>
          <a:p>
            <a:pPr lvl="1"/>
            <a:r>
              <a:rPr lang="en-US" altLang="en-US" sz="2400" dirty="0">
                <a:ea typeface="ＭＳ Ｐゴシック" panose="020B0600070205080204" pitchFamily="34" charset="-128"/>
              </a:rPr>
              <a:t>2005: give up after 5 years of work =&gt; wasted $170M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25917BD-96F4-40BB-B57D-12DDD8369085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3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005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How Can You Avoid Infamy?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839200" cy="4754563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Lessons from 60 years of SW development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This class will review many approaches in lecture, listing pros and cons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Will get hands on experience with one approach good for Software as a Service (e.g., Amazon)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51B5D8C-896B-463A-8EE1-80495A01B92A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4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24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Course Staff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5159603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philipritchey</a:t>
            </a:r>
            <a:r>
              <a:rPr lang="en-US" dirty="0"/>
              <a:t> (ritchey@cse.tamu.edu)</a:t>
            </a:r>
          </a:p>
        </p:txBody>
      </p:sp>
      <p:sp>
        <p:nvSpPr>
          <p:cNvPr id="6" name="Rectangle 5"/>
          <p:cNvSpPr/>
          <p:nvPr/>
        </p:nvSpPr>
        <p:spPr>
          <a:xfrm>
            <a:off x="55043" y="5177135"/>
            <a:ext cx="1621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GitHub</a:t>
            </a:r>
            <a:r>
              <a:rPr lang="en-US" dirty="0"/>
              <a:t> ID:</a:t>
            </a:r>
          </a:p>
        </p:txBody>
      </p:sp>
      <p:sp>
        <p:nvSpPr>
          <p:cNvPr id="2" name="Rectangle 1"/>
          <p:cNvSpPr/>
          <p:nvPr/>
        </p:nvSpPr>
        <p:spPr>
          <a:xfrm>
            <a:off x="1295400" y="6167956"/>
            <a:ext cx="76621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dirty="0"/>
              <a:t>faculty.cs.tamu.edu/</a:t>
            </a:r>
            <a:r>
              <a:rPr lang="en-US" altLang="en-US" dirty="0" err="1"/>
              <a:t>ritchey</a:t>
            </a:r>
            <a:r>
              <a:rPr lang="en-US" altLang="en-US" dirty="0"/>
              <a:t>/courses/csce431/winter18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715000"/>
            <a:ext cx="1912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Course web: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9CEE5C-5CD9-469D-A718-14F6CF9123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6" t="5556" b="26666"/>
          <a:stretch/>
        </p:blipFill>
        <p:spPr>
          <a:xfrm>
            <a:off x="3200400" y="1351697"/>
            <a:ext cx="3089639" cy="33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44206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6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6700"/>
            <a:ext cx="9144000" cy="3771140"/>
          </a:xfrm>
          <a:prstGeom prst="rect">
            <a:avLst/>
          </a:prstGeom>
        </p:spPr>
      </p:pic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What’s This Course About</a:t>
            </a:r>
          </a:p>
        </p:txBody>
      </p:sp>
    </p:spTree>
    <p:extLst>
      <p:ext uri="{BB962C8B-B14F-4D97-AF65-F5344CB8AC3E}">
        <p14:creationId xmlns:p14="http://schemas.microsoft.com/office/powerpoint/2010/main" val="2818712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Grady </a:t>
            </a:r>
            <a:r>
              <a:rPr lang="en-US" dirty="0" err="1"/>
              <a:t>Booch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1"/>
            <a:ext cx="6248400" cy="2362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“Software is the invisible writing that whispers the stories of possibilities to our hardware. We are the story makers. We are the story tellers.”</a:t>
            </a:r>
          </a:p>
          <a:p>
            <a:pPr marL="457200" lvl="1" indent="0" algn="r">
              <a:buNone/>
            </a:pPr>
            <a:r>
              <a:rPr lang="en-US" sz="2400" dirty="0"/>
              <a:t>– </a:t>
            </a:r>
            <a:r>
              <a:rPr lang="en-US" dirty="0"/>
              <a:t>Grady </a:t>
            </a:r>
            <a:r>
              <a:rPr lang="en-US" dirty="0" err="1"/>
              <a:t>Booch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7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1371600"/>
            <a:ext cx="1970433" cy="2971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38600" y="3657600"/>
            <a:ext cx="2667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he invented UML</a:t>
            </a:r>
          </a:p>
        </p:txBody>
      </p:sp>
    </p:spTree>
    <p:extLst>
      <p:ext uri="{BB962C8B-B14F-4D97-AF65-F5344CB8AC3E}">
        <p14:creationId xmlns:p14="http://schemas.microsoft.com/office/powerpoint/2010/main" val="1911375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What is Software Engineering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447800"/>
            <a:ext cx="7042484" cy="1053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667000"/>
            <a:ext cx="748176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2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What is Software Engineering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86000"/>
            <a:ext cx="7604759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233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Aspects of Software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Processes, methods, and techniques necessary to turn a concept into a robust deliverable that can evolve over time </a:t>
            </a:r>
          </a:p>
          <a:p>
            <a:endParaRPr lang="en-US" sz="1400" dirty="0"/>
          </a:p>
          <a:p>
            <a:r>
              <a:rPr lang="en-US" sz="2800" dirty="0"/>
              <a:t>Working with limited time and resources </a:t>
            </a:r>
          </a:p>
          <a:p>
            <a:endParaRPr lang="en-US" sz="1200" dirty="0"/>
          </a:p>
          <a:p>
            <a:r>
              <a:rPr lang="en-US" sz="2800" dirty="0"/>
              <a:t>Satisfying a customer </a:t>
            </a:r>
          </a:p>
          <a:p>
            <a:endParaRPr lang="en-US" sz="1100" dirty="0"/>
          </a:p>
          <a:p>
            <a:r>
              <a:rPr lang="en-US" sz="2800" dirty="0"/>
              <a:t>Managing risk </a:t>
            </a:r>
          </a:p>
          <a:p>
            <a:endParaRPr lang="en-US" sz="1400" dirty="0"/>
          </a:p>
          <a:p>
            <a:r>
              <a:rPr lang="en-US" sz="2800" dirty="0"/>
              <a:t>Teamwork and communication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3704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Ties to Many Fields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11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447800"/>
            <a:ext cx="870174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57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Ties to Many Fields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12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447800"/>
            <a:ext cx="8701740" cy="48006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04800" y="2819400"/>
            <a:ext cx="8229600" cy="1905000"/>
          </a:xfrm>
          <a:prstGeom prst="roundRect">
            <a:avLst>
              <a:gd name="adj" fmla="val 15117"/>
            </a:avLst>
          </a:prstGeom>
          <a:ln>
            <a:solidFill>
              <a:srgbClr val="FF66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4"/>
                </a:solidFill>
              </a:rPr>
              <a:t>Necessarily “softer” than other parts of CS; fewer clearly right/wrong answers</a:t>
            </a:r>
          </a:p>
        </p:txBody>
      </p:sp>
    </p:spTree>
    <p:extLst>
      <p:ext uri="{BB962C8B-B14F-4D97-AF65-F5344CB8AC3E}">
        <p14:creationId xmlns:p14="http://schemas.microsoft.com/office/powerpoint/2010/main" val="3331218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of People in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2352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of People in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customer / client</a:t>
            </a:r>
            <a:r>
              <a:rPr lang="en-US" sz="2800" dirty="0"/>
              <a:t>: wants software built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often doesn't know what he/she wants </a:t>
            </a:r>
          </a:p>
          <a:p>
            <a:r>
              <a:rPr lang="en-US" sz="2800" b="1" dirty="0"/>
              <a:t>managers</a:t>
            </a:r>
            <a:r>
              <a:rPr lang="en-US" sz="2800" dirty="0"/>
              <a:t>: make plans, coordinate team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hard to foresee all problems in advance </a:t>
            </a:r>
          </a:p>
          <a:p>
            <a:r>
              <a:rPr lang="en-US" sz="2800" b="1" dirty="0"/>
              <a:t>developers</a:t>
            </a:r>
            <a:r>
              <a:rPr lang="en-US" sz="2800" dirty="0"/>
              <a:t>: design and write code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hard to write complex code for large systems </a:t>
            </a:r>
          </a:p>
          <a:p>
            <a:r>
              <a:rPr lang="en-US" sz="2800" b="1" dirty="0"/>
              <a:t>testers</a:t>
            </a:r>
            <a:r>
              <a:rPr lang="en-US" sz="2800" dirty="0"/>
              <a:t>: perform quality assurance (QA)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impossible to test every combination of actions </a:t>
            </a:r>
          </a:p>
          <a:p>
            <a:r>
              <a:rPr lang="en-US" sz="2800" b="1" dirty="0"/>
              <a:t>users</a:t>
            </a:r>
            <a:r>
              <a:rPr lang="en-US" sz="2800" dirty="0"/>
              <a:t>: purchase and use software product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can be fickle and can misunderstand the product 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2679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of People in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customer / client</a:t>
            </a:r>
            <a:r>
              <a:rPr lang="en-US" sz="2800" dirty="0"/>
              <a:t>: wants software built</a:t>
            </a:r>
          </a:p>
          <a:p>
            <a:pPr lvl="1"/>
            <a:r>
              <a:rPr lang="en-US" sz="2400" dirty="0"/>
              <a:t>often doesn't know what he/she wants </a:t>
            </a:r>
          </a:p>
          <a:p>
            <a:r>
              <a:rPr lang="en-US" sz="2800" b="1" dirty="0"/>
              <a:t>managers</a:t>
            </a:r>
            <a:r>
              <a:rPr lang="en-US" sz="2800" dirty="0"/>
              <a:t>: make plans, coordinate team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hard to foresee all problems in advance </a:t>
            </a:r>
          </a:p>
          <a:p>
            <a:r>
              <a:rPr lang="en-US" sz="2800" b="1" dirty="0"/>
              <a:t>developers</a:t>
            </a:r>
            <a:r>
              <a:rPr lang="en-US" sz="2800" dirty="0"/>
              <a:t>: design and write code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hard to write complex code for large systems </a:t>
            </a:r>
          </a:p>
          <a:p>
            <a:r>
              <a:rPr lang="en-US" sz="2800" b="1" dirty="0"/>
              <a:t>testers</a:t>
            </a:r>
            <a:r>
              <a:rPr lang="en-US" sz="2800" dirty="0"/>
              <a:t>: perform quality assurance (QA)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impossible to test every combination of actions </a:t>
            </a:r>
          </a:p>
          <a:p>
            <a:r>
              <a:rPr lang="en-US" sz="2800" b="1" dirty="0"/>
              <a:t>users</a:t>
            </a:r>
            <a:r>
              <a:rPr lang="en-US" sz="2800" dirty="0"/>
              <a:t>: purchase and use software product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can be fickle and can misunderstand the product 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9452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of People in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customer / client</a:t>
            </a:r>
            <a:r>
              <a:rPr lang="en-US" sz="2800" dirty="0"/>
              <a:t>: wants software built</a:t>
            </a:r>
          </a:p>
          <a:p>
            <a:pPr lvl="1"/>
            <a:r>
              <a:rPr lang="en-US" sz="2400" dirty="0"/>
              <a:t>often doesn't know what he/she wants </a:t>
            </a:r>
          </a:p>
          <a:p>
            <a:r>
              <a:rPr lang="en-US" sz="2800" b="1" dirty="0"/>
              <a:t>managers</a:t>
            </a:r>
            <a:r>
              <a:rPr lang="en-US" sz="2800" dirty="0"/>
              <a:t>: make plans, coordinate team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hard to foresee all problems in advance </a:t>
            </a:r>
          </a:p>
          <a:p>
            <a:r>
              <a:rPr lang="en-US" sz="2800" b="1" dirty="0"/>
              <a:t>developers</a:t>
            </a:r>
            <a:r>
              <a:rPr lang="en-US" sz="2800" dirty="0"/>
              <a:t>: design and write code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hard to write complex code for large systems </a:t>
            </a:r>
          </a:p>
          <a:p>
            <a:r>
              <a:rPr lang="en-US" sz="2800" b="1" dirty="0"/>
              <a:t>testers</a:t>
            </a:r>
            <a:r>
              <a:rPr lang="en-US" sz="2800" dirty="0"/>
              <a:t>: perform quality assurance (QA)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impossible to test every combination of actions </a:t>
            </a:r>
          </a:p>
          <a:p>
            <a:r>
              <a:rPr lang="en-US" sz="2800" b="1" dirty="0"/>
              <a:t>users</a:t>
            </a:r>
            <a:r>
              <a:rPr lang="en-US" sz="2800" dirty="0"/>
              <a:t>: purchase and use software product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can be fickle and can misunderstand the product 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8666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of People in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customer / client</a:t>
            </a:r>
            <a:r>
              <a:rPr lang="en-US" sz="2800" dirty="0"/>
              <a:t>: wants software built</a:t>
            </a:r>
          </a:p>
          <a:p>
            <a:pPr lvl="1"/>
            <a:r>
              <a:rPr lang="en-US" sz="2400" dirty="0"/>
              <a:t>often doesn't know what he/she wants </a:t>
            </a:r>
          </a:p>
          <a:p>
            <a:r>
              <a:rPr lang="en-US" sz="2800" b="1" dirty="0"/>
              <a:t>managers</a:t>
            </a:r>
            <a:r>
              <a:rPr lang="en-US" sz="2800" dirty="0"/>
              <a:t>: make plans, coordinate team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hard to foresee all problems in advance </a:t>
            </a:r>
          </a:p>
          <a:p>
            <a:r>
              <a:rPr lang="en-US" sz="2800" b="1" dirty="0"/>
              <a:t>developers</a:t>
            </a:r>
            <a:r>
              <a:rPr lang="en-US" sz="2800" dirty="0"/>
              <a:t>: design and write code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hard to write complex code for large systems </a:t>
            </a:r>
          </a:p>
          <a:p>
            <a:r>
              <a:rPr lang="en-US" sz="2800" b="1" dirty="0"/>
              <a:t>testers</a:t>
            </a:r>
            <a:r>
              <a:rPr lang="en-US" sz="2800" dirty="0"/>
              <a:t>: perform quality assurance (QA)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impossible to test every combination of actions </a:t>
            </a:r>
          </a:p>
          <a:p>
            <a:r>
              <a:rPr lang="en-US" sz="2800" b="1" dirty="0"/>
              <a:t>users</a:t>
            </a:r>
            <a:r>
              <a:rPr lang="en-US" sz="2800" dirty="0"/>
              <a:t>: purchase and use software product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can be fickle and can misunderstand the product 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957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of People in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customer / client</a:t>
            </a:r>
            <a:r>
              <a:rPr lang="en-US" sz="2800" dirty="0"/>
              <a:t>: wants software built</a:t>
            </a:r>
          </a:p>
          <a:p>
            <a:pPr lvl="1"/>
            <a:r>
              <a:rPr lang="en-US" sz="2400" dirty="0"/>
              <a:t>often doesn't know what he/she wants </a:t>
            </a:r>
          </a:p>
          <a:p>
            <a:r>
              <a:rPr lang="en-US" sz="2800" b="1" dirty="0"/>
              <a:t>managers</a:t>
            </a:r>
            <a:r>
              <a:rPr lang="en-US" sz="2800" dirty="0"/>
              <a:t>: make plans, coordinate team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hard to foresee all problems in advance </a:t>
            </a:r>
          </a:p>
          <a:p>
            <a:r>
              <a:rPr lang="en-US" sz="2800" b="1" dirty="0"/>
              <a:t>developers</a:t>
            </a:r>
            <a:r>
              <a:rPr lang="en-US" sz="2800" dirty="0"/>
              <a:t>: design and write code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hard to write complex code for large systems </a:t>
            </a:r>
          </a:p>
          <a:p>
            <a:r>
              <a:rPr lang="en-US" sz="2800" b="1" dirty="0"/>
              <a:t>testers</a:t>
            </a:r>
            <a:r>
              <a:rPr lang="en-US" sz="2800" dirty="0"/>
              <a:t>: perform quality assurance (QA)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impossible to test every combination of actions </a:t>
            </a:r>
          </a:p>
          <a:p>
            <a:r>
              <a:rPr lang="en-US" sz="2800" b="1" dirty="0"/>
              <a:t>users</a:t>
            </a:r>
            <a:r>
              <a:rPr lang="en-US" sz="2800" dirty="0"/>
              <a:t>: purchase and use software product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can be fickle and can misunderstand the product 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499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of People in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customer / client</a:t>
            </a:r>
            <a:r>
              <a:rPr lang="en-US" sz="2800" dirty="0"/>
              <a:t>: wants software built</a:t>
            </a:r>
          </a:p>
          <a:p>
            <a:pPr lvl="1"/>
            <a:r>
              <a:rPr lang="en-US" sz="2400" dirty="0"/>
              <a:t>often doesn't know what he/she wants </a:t>
            </a:r>
          </a:p>
          <a:p>
            <a:r>
              <a:rPr lang="en-US" sz="2800" b="1" dirty="0"/>
              <a:t>managers</a:t>
            </a:r>
            <a:r>
              <a:rPr lang="en-US" sz="2800" dirty="0"/>
              <a:t>: make plans, coordinate team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hard to foresee all problems in advance </a:t>
            </a:r>
          </a:p>
          <a:p>
            <a:r>
              <a:rPr lang="en-US" sz="2800" b="1" dirty="0"/>
              <a:t>developers</a:t>
            </a:r>
            <a:r>
              <a:rPr lang="en-US" sz="2800" dirty="0"/>
              <a:t>: design and write code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hard to write complex code for large systems </a:t>
            </a:r>
          </a:p>
          <a:p>
            <a:r>
              <a:rPr lang="en-US" sz="2800" b="1" dirty="0"/>
              <a:t>testers</a:t>
            </a:r>
            <a:r>
              <a:rPr lang="en-US" sz="2800" dirty="0"/>
              <a:t>: perform quality assurance (QA)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impossible to test every combination of actions </a:t>
            </a:r>
          </a:p>
          <a:p>
            <a:r>
              <a:rPr lang="en-US" sz="2800" b="1" dirty="0"/>
              <a:t>users</a:t>
            </a:r>
            <a:r>
              <a:rPr lang="en-US" sz="2800" dirty="0"/>
              <a:t>: purchase and use software product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can be fickle and can misunderstand the product 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0661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Course Goals</a:t>
            </a:r>
          </a:p>
        </p:txBody>
      </p:sp>
      <p:sp>
        <p:nvSpPr>
          <p:cNvPr id="12291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Learn Software Engineering Principles by understanding new challenges, opportunities, and open problems of Software as a Service (</a:t>
            </a:r>
            <a:r>
              <a:rPr lang="en-US" altLang="en-US" dirty="0" err="1">
                <a:ea typeface="ＭＳ Ｐゴシック" panose="020B0600070205080204" pitchFamily="34" charset="-128"/>
              </a:rPr>
              <a:t>SaaS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</a:p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Take a </a:t>
            </a:r>
            <a:r>
              <a:rPr lang="en-US" altLang="en-US" b="1" dirty="0" err="1">
                <a:ea typeface="ＭＳ Ｐゴシック" panose="020B0600070205080204" pitchFamily="34" charset="-128"/>
              </a:rPr>
              <a:t>SaaS</a:t>
            </a:r>
            <a:r>
              <a:rPr lang="en-US" altLang="en-US" b="1" dirty="0">
                <a:ea typeface="ＭＳ Ｐゴシック" panose="020B0600070205080204" pitchFamily="34" charset="-128"/>
              </a:rPr>
              <a:t> project from conception to public deployment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Solve Non-Technical Customer problem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Server side: Ruby on Rails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Client side: HTML, CSS, AJAX, JavaScript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Deploy using cloud computing</a:t>
            </a: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B93154A-054B-4971-AE45-6440725DF62A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20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>
                <a:ea typeface="ＭＳ Ｐゴシック" panose="020B0600070205080204" pitchFamily="34" charset="-128"/>
              </a:rPr>
              <a:t>Example: Online Survey System (Museum of the American G.I.)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>
                <a:ea typeface="ＭＳ Ｐゴシック" panose="020B0600070205080204" pitchFamily="34" charset="-128"/>
              </a:rPr>
              <a:t>Website</a:t>
            </a:r>
            <a:endParaRPr lang="en-US" altLang="en-US" sz="2800" dirty="0">
              <a:ea typeface="ＭＳ Ｐゴシック" panose="020B0600070205080204" pitchFamily="34" charset="-128"/>
              <a:hlinkClick r:id="rId2"/>
            </a:endParaRPr>
          </a:p>
          <a:p>
            <a:pPr lvl="1"/>
            <a:r>
              <a:rPr lang="en-US" altLang="en-US" sz="2400" dirty="0">
                <a:ea typeface="ＭＳ Ｐゴシック" panose="020B0600070205080204" pitchFamily="34" charset="-128"/>
                <a:hlinkClick r:id="rId2"/>
              </a:rPr>
              <a:t>https://warm-refuge-8672.herokuapp.com/</a:t>
            </a:r>
            <a:endParaRPr lang="en-US" altLang="en-US" sz="2400" dirty="0">
              <a:ea typeface="ＭＳ Ｐゴシック" panose="020B0600070205080204" pitchFamily="34" charset="-128"/>
            </a:endParaRP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First interview with the customer</a:t>
            </a:r>
          </a:p>
          <a:p>
            <a:pPr lvl="1"/>
            <a:r>
              <a:rPr lang="en-US" altLang="en-US" sz="2400" u="sng" dirty="0">
                <a:ea typeface="ＭＳ Ｐゴシック" panose="020B0600070205080204" pitchFamily="34" charset="-128"/>
                <a:hlinkClick r:id="rId3"/>
              </a:rPr>
              <a:t>https://www.youtube.com/watch?v=hj2eZI-msBg</a:t>
            </a:r>
            <a:endParaRPr lang="en-US" altLang="en-US" sz="2400" u="sng" dirty="0">
              <a:ea typeface="ＭＳ Ｐゴシック" panose="020B0600070205080204" pitchFamily="34" charset="-128"/>
            </a:endParaRP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Final interview with the customer</a:t>
            </a:r>
          </a:p>
          <a:p>
            <a:pPr lvl="1"/>
            <a:r>
              <a:rPr lang="pt-BR" altLang="en-US" sz="2400" u="sng" dirty="0">
                <a:ea typeface="ＭＳ Ｐゴシック" panose="020B0600070205080204" pitchFamily="34" charset="-128"/>
                <a:hlinkClick r:id="rId4"/>
              </a:rPr>
              <a:t>https://vimeo.com/148158365</a:t>
            </a:r>
            <a:endParaRPr lang="pt-BR" altLang="en-US" sz="2400" u="sng" dirty="0">
              <a:ea typeface="ＭＳ Ｐゴシック" panose="020B0600070205080204" pitchFamily="34" charset="-128"/>
            </a:endParaRP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Final demo</a:t>
            </a:r>
            <a:endParaRPr lang="en-US" altLang="ja-JP" sz="2800" dirty="0">
              <a:ea typeface="ＭＳ Ｐゴシック" panose="020B0600070205080204" pitchFamily="34" charset="-128"/>
              <a:hlinkClick r:id="rId5"/>
            </a:endParaRPr>
          </a:p>
          <a:p>
            <a:pPr lvl="1"/>
            <a:r>
              <a:rPr lang="en-US" altLang="ja-JP" sz="2400" dirty="0">
                <a:ea typeface="ＭＳ Ｐゴシック" panose="020B0600070205080204" pitchFamily="34" charset="-128"/>
                <a:hlinkClick r:id="rId5"/>
              </a:rPr>
              <a:t>https://www.youtube.com/watch?v=g9gnaHs_n3Y</a:t>
            </a:r>
            <a:endParaRPr lang="en-US" altLang="ja-JP" sz="2400" dirty="0">
              <a:ea typeface="ＭＳ Ｐゴシック" panose="020B0600070205080204" pitchFamily="34" charset="-128"/>
            </a:endParaRP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Your team will </a:t>
            </a:r>
            <a:r>
              <a:rPr lang="en-US" altLang="ja-JP" sz="2800" dirty="0">
                <a:ea typeface="ＭＳ Ｐゴシック" panose="020B0600070205080204" pitchFamily="34" charset="-128"/>
              </a:rPr>
              <a:t>produce all of these for your project</a:t>
            </a:r>
            <a:endParaRPr lang="en-US" altLang="ja-JP" sz="2400" dirty="0">
              <a:ea typeface="ＭＳ Ｐゴシック" panose="020B0600070205080204" pitchFamily="34" charset="-128"/>
            </a:endParaRPr>
          </a:p>
          <a:p>
            <a:pPr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DDD438F-2FF9-424D-B642-47BA4210780B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21</a:t>
            </a:fld>
            <a:endParaRPr lang="en-US" altLang="en-US" sz="14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478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a </a:t>
            </a:r>
            <a:r>
              <a:rPr lang="en-US" b="1" dirty="0"/>
              <a:t>REAL</a:t>
            </a:r>
            <a:r>
              <a:rPr lang="en-US" dirty="0"/>
              <a:t> project</a:t>
            </a:r>
          </a:p>
          <a:p>
            <a:pPr lvl="1"/>
            <a:r>
              <a:rPr lang="en-US" dirty="0"/>
              <a:t>We expect you to work to build a real system</a:t>
            </a:r>
          </a:p>
          <a:p>
            <a:pPr lvl="1"/>
            <a:r>
              <a:rPr lang="en-US" dirty="0"/>
              <a:t>To be used by real people</a:t>
            </a:r>
          </a:p>
          <a:p>
            <a:r>
              <a:rPr lang="en-US" dirty="0"/>
              <a:t>This is </a:t>
            </a:r>
            <a:r>
              <a:rPr lang="en-US" b="1" dirty="0"/>
              <a:t>REAL</a:t>
            </a:r>
            <a:r>
              <a:rPr lang="en-US" dirty="0"/>
              <a:t> engineering</a:t>
            </a:r>
          </a:p>
          <a:p>
            <a:pPr lvl="1"/>
            <a:r>
              <a:rPr lang="en-US" dirty="0"/>
              <a:t>Take initiative</a:t>
            </a:r>
          </a:p>
          <a:p>
            <a:pPr lvl="1"/>
            <a:r>
              <a:rPr lang="en-US" dirty="0"/>
              <a:t>Find and solve problems by yourselves</a:t>
            </a:r>
          </a:p>
          <a:p>
            <a:pPr lvl="1"/>
            <a:r>
              <a:rPr lang="en-US" dirty="0"/>
              <a:t>Coding is only part of the job</a:t>
            </a:r>
          </a:p>
          <a:p>
            <a:pPr lvl="1"/>
            <a:r>
              <a:rPr lang="en-US" dirty="0"/>
              <a:t>Good planning and design, hitting your market, and working well with your team, all are needed for success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2515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Previous 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i="1" dirty="0"/>
              <a:t>I loved the project!! This is such a real world experience and I have gotten more from this project than any other project in college</a:t>
            </a:r>
            <a:r>
              <a:rPr lang="en-US" dirty="0"/>
              <a:t>.”</a:t>
            </a:r>
          </a:p>
          <a:p>
            <a:endParaRPr lang="en-US" dirty="0"/>
          </a:p>
          <a:p>
            <a:r>
              <a:rPr lang="en-US" dirty="0"/>
              <a:t>“The team project was so great to work with in this class.”</a:t>
            </a:r>
          </a:p>
          <a:p>
            <a:endParaRPr lang="en-US" dirty="0"/>
          </a:p>
          <a:p>
            <a:r>
              <a:rPr lang="en-US" dirty="0"/>
              <a:t>“The course itself is a great opportunity to do real work that mimics the real world.”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724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“Such a great course and professor overall. Definitely one of the best courses offered for CSCE majors.”</a:t>
            </a:r>
          </a:p>
          <a:p>
            <a:endParaRPr lang="en-US" sz="2400" dirty="0"/>
          </a:p>
          <a:p>
            <a:r>
              <a:rPr lang="en-US" sz="2400" dirty="0"/>
              <a:t>“This is probably one of the most important classes I have taken at A&amp;M because of the project alone.”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“I enjoyed this course and the projects that we did. We learned a lot about things that will actually be useful in the real world.”</a:t>
            </a:r>
          </a:p>
          <a:p>
            <a:endParaRPr lang="en-US" sz="2400" dirty="0"/>
          </a:p>
          <a:p>
            <a:r>
              <a:rPr lang="en-US" sz="2400" dirty="0"/>
              <a:t>“I like how the course emphasized pair programming, which is something I had not done before.”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0324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Continued …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“I enjoyed this course so much. There were virtually no problems with it and the prof is a delight …”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0247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Course Webpage</a:t>
            </a:r>
          </a:p>
        </p:txBody>
      </p:sp>
      <p:sp>
        <p:nvSpPr>
          <p:cNvPr id="12291" name="Content Placeholder 5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5638800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hlinkClick r:id="rId2"/>
              </a:rPr>
              <a:t>http://faculty.cs.tamu.edu/ritchey/courses/csce431/winter18</a:t>
            </a:r>
            <a:r>
              <a:rPr lang="en-US" altLang="en-US" sz="2400" dirty="0"/>
              <a:t> </a:t>
            </a:r>
          </a:p>
          <a:p>
            <a:pPr lvl="1" eaLnBrk="1" hangingPunct="1"/>
            <a:r>
              <a:rPr lang="en-US" altLang="en-US" sz="2000" dirty="0"/>
              <a:t>Redirects to Google Classroom</a:t>
            </a:r>
          </a:p>
          <a:p>
            <a:pPr lvl="1" eaLnBrk="1" hangingPunct="1"/>
            <a:r>
              <a:rPr lang="en-US" altLang="en-US" sz="2000" dirty="0">
                <a:hlinkClick r:id="rId3"/>
              </a:rPr>
              <a:t>https://classroom.google.com/u/0/c/NTkyOTg3MjUyOVpa</a:t>
            </a:r>
            <a:endParaRPr lang="en-US" altLang="en-US" sz="2000" dirty="0"/>
          </a:p>
          <a:p>
            <a:pPr lvl="1" eaLnBrk="1" hangingPunct="1"/>
            <a:r>
              <a:rPr lang="en-US" altLang="en-US" sz="2000" dirty="0"/>
              <a:t>Class code: 4mjrzp3</a:t>
            </a:r>
          </a:p>
          <a:p>
            <a:pPr marL="0" indent="0" eaLnBrk="1" hangingPunct="1"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All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course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materials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&amp;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announcements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will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be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updated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on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the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Google </a:t>
            </a:r>
            <a:r>
              <a:rPr lang="en-US" altLang="zh-CN" dirty="0" err="1">
                <a:ea typeface="ＭＳ Ｐゴシック" panose="020B0600070205080204" pitchFamily="34" charset="-128"/>
              </a:rPr>
              <a:t>Classtoom</a:t>
            </a:r>
            <a:r>
              <a:rPr lang="en-US" altLang="zh-CN" dirty="0">
                <a:ea typeface="ＭＳ Ｐゴシック" panose="020B0600070205080204" pitchFamily="34" charset="-128"/>
              </a:rPr>
              <a:t> page</a:t>
            </a:r>
          </a:p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Check</a:t>
            </a:r>
            <a:r>
              <a:rPr lang="zh-CN" altLang="en-US" b="1" dirty="0">
                <a:ea typeface="ＭＳ Ｐゴシック" panose="020B0600070205080204" pitchFamily="34" charset="-128"/>
              </a:rPr>
              <a:t> </a:t>
            </a:r>
            <a:r>
              <a:rPr lang="en-US" altLang="zh-CN" b="1" dirty="0">
                <a:ea typeface="ＭＳ Ｐゴシック" panose="020B0600070205080204" pitchFamily="34" charset="-128"/>
              </a:rPr>
              <a:t>regularly</a:t>
            </a:r>
            <a:r>
              <a:rPr lang="en-US" altLang="zh-CN" dirty="0">
                <a:ea typeface="ＭＳ Ｐゴシック" panose="020B0600070205080204" pitchFamily="34" charset="-128"/>
              </a:rPr>
              <a:t>!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B93154A-054B-4971-AE45-6440725DF62A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26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693909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Textbook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9625460-5923-4719-A733-CDB83A917EF3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27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  <p:sp>
        <p:nvSpPr>
          <p:cNvPr id="25604" name="Content Placeholder 13"/>
          <p:cNvSpPr>
            <a:spLocks noGrp="1"/>
          </p:cNvSpPr>
          <p:nvPr>
            <p:ph idx="1"/>
          </p:nvPr>
        </p:nvSpPr>
        <p:spPr>
          <a:xfrm>
            <a:off x="304800" y="1371600"/>
            <a:ext cx="6096000" cy="4754563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  <a:hlinkClick r:id="rId3"/>
              </a:rPr>
              <a:t>http://saasbook.info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1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st</a:t>
            </a:r>
            <a:r>
              <a:rPr lang="en-US" altLang="en-US" dirty="0">
                <a:ea typeface="ＭＳ Ｐゴシック" panose="020B0600070205080204" pitchFamily="34" charset="-128"/>
              </a:rPr>
              <a:t> edition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(1.2.1 as of 5/2016)</a:t>
            </a:r>
          </a:p>
          <a:p>
            <a:pPr lvl="1"/>
            <a:r>
              <a:rPr lang="en-US" altLang="en-US" dirty="0" err="1">
                <a:ea typeface="ＭＳ Ｐゴシック" panose="020B0600070205080204" pitchFamily="34" charset="-128"/>
              </a:rPr>
              <a:t>Ebook</a:t>
            </a:r>
            <a:r>
              <a:rPr lang="en-US" altLang="en-US" dirty="0">
                <a:ea typeface="ＭＳ Ｐゴシック" panose="020B0600070205080204" pitchFamily="34" charset="-128"/>
              </a:rPr>
              <a:t> ($10)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Kindle format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Print book ($30)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Print + </a:t>
            </a:r>
            <a:r>
              <a:rPr lang="en-US" altLang="en-US" dirty="0" err="1">
                <a:ea typeface="ＭＳ Ｐゴシック" panose="020B0600070205080204" pitchFamily="34" charset="-128"/>
              </a:rPr>
              <a:t>Ebook</a:t>
            </a:r>
            <a:r>
              <a:rPr lang="en-US" altLang="en-US" dirty="0">
                <a:ea typeface="ＭＳ Ｐゴシック" panose="020B0600070205080204" pitchFamily="34" charset="-128"/>
              </a:rPr>
              <a:t> bundle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($33)</a:t>
            </a:r>
          </a:p>
        </p:txBody>
      </p:sp>
      <p:pic>
        <p:nvPicPr>
          <p:cNvPr id="25605" name="Picture 5" descr="kindle-internal-cover-beta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371600"/>
            <a:ext cx="3886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961675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Course Q</a:t>
            </a:r>
            <a:r>
              <a:rPr lang="en-US" altLang="zh-CN" dirty="0">
                <a:ea typeface="ＭＳ Ｐゴシック" panose="020B0600070205080204" pitchFamily="34" charset="-128"/>
              </a:rPr>
              <a:t>/</a:t>
            </a:r>
            <a:r>
              <a:rPr lang="en-US" altLang="en-US" dirty="0">
                <a:ea typeface="ＭＳ Ｐゴシック" panose="020B0600070205080204" pitchFamily="34" charset="-128"/>
              </a:rPr>
              <a:t>A</a:t>
            </a:r>
          </a:p>
        </p:txBody>
      </p:sp>
      <p:sp>
        <p:nvSpPr>
          <p:cNvPr id="12291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Google Classroom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If that sucks, then we’ll use Piazza</a:t>
            </a:r>
          </a:p>
          <a:p>
            <a:pPr marL="0" indent="0" eaLnBrk="1" hangingPunct="1"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We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will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post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questions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and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answers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there</a:t>
            </a: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B93154A-054B-4971-AE45-6440725DF62A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28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60748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and Academic Integrity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  <a:p>
            <a:pPr lvl="1"/>
            <a:r>
              <a:rPr lang="en-US" sz="2400" dirty="0"/>
              <a:t>Team Project: </a:t>
            </a:r>
            <a:r>
              <a:rPr lang="en-US" sz="2400" b="1" dirty="0"/>
              <a:t>50%</a:t>
            </a:r>
          </a:p>
          <a:p>
            <a:pPr lvl="1"/>
            <a:r>
              <a:rPr lang="en-US" sz="2400" dirty="0"/>
              <a:t>Reading and Homework: </a:t>
            </a:r>
            <a:r>
              <a:rPr lang="en-US" sz="2400" b="1" dirty="0"/>
              <a:t>20%</a:t>
            </a:r>
          </a:p>
          <a:p>
            <a:pPr lvl="1"/>
            <a:r>
              <a:rPr lang="en-US" sz="2400" dirty="0"/>
              <a:t>Midterm Exam: </a:t>
            </a:r>
            <a:r>
              <a:rPr lang="en-US" sz="2400" b="1" dirty="0"/>
              <a:t>15%</a:t>
            </a:r>
          </a:p>
          <a:p>
            <a:pPr lvl="1"/>
            <a:r>
              <a:rPr lang="en-US" sz="2400" dirty="0"/>
              <a:t>Class Participation and Quiz: </a:t>
            </a:r>
            <a:r>
              <a:rPr lang="en-US" sz="2400" b="1" dirty="0"/>
              <a:t>15%</a:t>
            </a:r>
          </a:p>
          <a:p>
            <a:pPr lvl="2"/>
            <a:r>
              <a:rPr lang="en-US" dirty="0"/>
              <a:t>several </a:t>
            </a:r>
            <a:r>
              <a:rPr lang="en-US" i="1" dirty="0"/>
              <a:t>random</a:t>
            </a:r>
            <a:r>
              <a:rPr lang="en-US" dirty="0"/>
              <a:t> quizzes</a:t>
            </a:r>
          </a:p>
          <a:p>
            <a:r>
              <a:rPr lang="en-US" sz="2800" dirty="0"/>
              <a:t>Late policy: cost you </a:t>
            </a:r>
            <a:r>
              <a:rPr lang="en-US" sz="2800" b="1" dirty="0"/>
              <a:t>25% </a:t>
            </a:r>
            <a:r>
              <a:rPr lang="en-US" sz="2800" dirty="0"/>
              <a:t>per late day</a:t>
            </a:r>
            <a:endParaRPr lang="en-US" sz="2400" dirty="0"/>
          </a:p>
          <a:p>
            <a:r>
              <a:rPr lang="en-US" sz="2800" dirty="0"/>
              <a:t>Academic Integrity (see Syllabus)</a:t>
            </a:r>
          </a:p>
          <a:p>
            <a:pPr lvl="1"/>
            <a:r>
              <a:rPr lang="en-US" sz="2400" dirty="0"/>
              <a:t>Do NOT cheat!</a:t>
            </a:r>
          </a:p>
          <a:p>
            <a:pPr lvl="1"/>
            <a:r>
              <a:rPr lang="en-US" sz="2400" dirty="0"/>
              <a:t>Do individual work by yourself</a:t>
            </a:r>
          </a:p>
          <a:p>
            <a:pPr lvl="1"/>
            <a:r>
              <a:rPr lang="en-US" sz="2400" dirty="0"/>
              <a:t>Do group work with your teammates only.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23738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 Typical Week</a:t>
            </a:r>
          </a:p>
        </p:txBody>
      </p:sp>
      <p:sp>
        <p:nvSpPr>
          <p:cNvPr id="12291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Class sessions </a:t>
            </a:r>
            <a:r>
              <a:rPr lang="en-US" sz="2800" dirty="0"/>
              <a:t>to discuss best practices (mornings) </a:t>
            </a:r>
          </a:p>
          <a:p>
            <a:pPr eaLnBrk="1" hangingPunct="1"/>
            <a:r>
              <a:rPr lang="en-US" sz="2800" b="1" dirty="0"/>
              <a:t>Lab sessions </a:t>
            </a:r>
            <a:r>
              <a:rPr lang="en-US" sz="2800" dirty="0"/>
              <a:t>to</a:t>
            </a:r>
            <a:r>
              <a:rPr lang="en-US" sz="2800" b="1" dirty="0"/>
              <a:t> </a:t>
            </a:r>
            <a:r>
              <a:rPr lang="en-US" sz="2800" dirty="0"/>
              <a:t>discuss pragmatics and tools, meet with your team, and to </a:t>
            </a:r>
            <a:r>
              <a:rPr lang="en-US" sz="2800" b="1" dirty="0"/>
              <a:t>meet with TA </a:t>
            </a:r>
            <a:r>
              <a:rPr lang="en-US" sz="2800" dirty="0"/>
              <a:t>(afternoons)</a:t>
            </a:r>
            <a:endParaRPr lang="en-US" altLang="en-US" sz="2800" dirty="0">
              <a:ea typeface="ＭＳ Ｐゴシック" panose="020B0600070205080204" pitchFamily="34" charset="-128"/>
            </a:endParaRPr>
          </a:p>
          <a:p>
            <a:r>
              <a:rPr lang="en-US" sz="2800" b="1" dirty="0"/>
              <a:t>Reading assignments </a:t>
            </a:r>
            <a:r>
              <a:rPr lang="en-US" sz="2800" dirty="0"/>
              <a:t>to reinforce the concepts</a:t>
            </a:r>
          </a:p>
          <a:p>
            <a:endParaRPr lang="en-US" sz="2800" b="1" dirty="0"/>
          </a:p>
          <a:p>
            <a:r>
              <a:rPr lang="en-US" sz="2800" b="1" dirty="0"/>
              <a:t>Team project</a:t>
            </a:r>
            <a:r>
              <a:rPr lang="en-US" sz="2800" dirty="0"/>
              <a:t>: to give you hands-on experience with the material </a:t>
            </a:r>
          </a:p>
          <a:p>
            <a:pPr lvl="1"/>
            <a:r>
              <a:rPr lang="en-US" sz="2400" dirty="0"/>
              <a:t>Frequent team meetings (at </a:t>
            </a:r>
            <a:r>
              <a:rPr lang="en-US" sz="2400" b="1" dirty="0"/>
              <a:t>minimum</a:t>
            </a:r>
            <a:r>
              <a:rPr lang="en-US" sz="2400" dirty="0"/>
              <a:t>, each lab time) </a:t>
            </a: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B93154A-054B-4971-AE45-6440725DF62A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30</a:t>
            </a:fld>
            <a:endParaRPr lang="en-US" altLang="en-US" sz="14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679560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Projects for Non-Profits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Teams of 5~6 students build projects for </a:t>
            </a:r>
            <a:r>
              <a:rPr lang="en-US" altLang="en-US" b="1" dirty="0">
                <a:ea typeface="ＭＳ Ｐゴシック" panose="020B0600070205080204" pitchFamily="34" charset="-128"/>
              </a:rPr>
              <a:t>non-technical </a:t>
            </a:r>
            <a:r>
              <a:rPr lang="en-US" altLang="en-US" dirty="0">
                <a:ea typeface="ＭＳ Ｐゴシック" panose="020B0600070205080204" pitchFamily="34" charset="-128"/>
              </a:rPr>
              <a:t>customers from nearby nonprofit organizations, e.g.,</a:t>
            </a:r>
          </a:p>
          <a:p>
            <a:pPr marL="914400" lvl="1" indent="-514350"/>
            <a:r>
              <a:rPr lang="en-US" altLang="en-US" dirty="0">
                <a:ea typeface="ＭＳ Ｐゴシック" panose="020B0600070205080204" pitchFamily="34" charset="-128"/>
              </a:rPr>
              <a:t>College Station Fire Department</a:t>
            </a:r>
          </a:p>
          <a:p>
            <a:pPr marL="914400" lvl="1" indent="-514350"/>
            <a:r>
              <a:rPr lang="en-US" altLang="en-US" dirty="0">
                <a:ea typeface="ＭＳ Ｐゴシック" panose="020B0600070205080204" pitchFamily="34" charset="-128"/>
              </a:rPr>
              <a:t>Museum of the American G.I.</a:t>
            </a:r>
          </a:p>
          <a:p>
            <a:pPr marL="914400" lvl="1" indent="-514350"/>
            <a:r>
              <a:rPr lang="en-US" altLang="en-US" dirty="0">
                <a:ea typeface="ＭＳ Ｐゴシック" panose="020B0600070205080204" pitchFamily="34" charset="-128"/>
              </a:rPr>
              <a:t>Health For All</a:t>
            </a:r>
          </a:p>
          <a:p>
            <a:pPr marL="914400" lvl="1" indent="-514350"/>
            <a:r>
              <a:rPr lang="en-US" altLang="en-US" dirty="0">
                <a:ea typeface="ＭＳ Ｐゴシック" panose="020B0600070205080204" pitchFamily="34" charset="-128"/>
              </a:rPr>
              <a:t>Texas Auctioneers Association</a:t>
            </a:r>
          </a:p>
          <a:p>
            <a:pPr marL="914400" lvl="1" indent="-514350"/>
            <a:r>
              <a:rPr lang="en-US" altLang="en-US" dirty="0">
                <a:ea typeface="ＭＳ Ｐゴシック" panose="020B0600070205080204" pitchFamily="34" charset="-128"/>
              </a:rPr>
              <a:t>TAMU Student Engineers' Council</a:t>
            </a:r>
          </a:p>
          <a:p>
            <a:pPr marL="914400" lvl="1" indent="-514350"/>
            <a:r>
              <a:rPr lang="en-US" altLang="en-US" dirty="0">
                <a:ea typeface="ＭＳ Ｐゴシック" panose="020B0600070205080204" pitchFamily="34" charset="-128"/>
              </a:rPr>
              <a:t>TAMU CSE, Bryan High School, </a:t>
            </a:r>
            <a:r>
              <a:rPr lang="en-US" altLang="en-US" dirty="0" err="1">
                <a:ea typeface="ＭＳ Ｐゴシック" panose="020B0600070205080204" pitchFamily="34" charset="-128"/>
              </a:rPr>
              <a:t>etc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5598218-1810-44DA-BB90-F8213893D2CB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31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8804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Results/Observations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839200" cy="5105400"/>
          </a:xfrm>
        </p:spPr>
        <p:txBody>
          <a:bodyPr/>
          <a:lstStyle/>
          <a:p>
            <a:r>
              <a:rPr lang="en-US" altLang="en-US" sz="2800" dirty="0">
                <a:ea typeface="ＭＳ Ｐゴシック" panose="020B0600070205080204" pitchFamily="34" charset="-128"/>
              </a:rPr>
              <a:t>Non-technical customer feedback</a:t>
            </a:r>
          </a:p>
          <a:p>
            <a:pPr lvl="1"/>
            <a:r>
              <a:rPr lang="en-US" altLang="en-US" sz="2400" b="1" dirty="0">
                <a:ea typeface="ＭＳ Ｐゴシック" panose="020B0600070205080204" pitchFamily="34" charset="-128"/>
              </a:rPr>
              <a:t>90% </a:t>
            </a:r>
            <a:r>
              <a:rPr lang="en-US" altLang="en-US" sz="2400" dirty="0">
                <a:ea typeface="ＭＳ Ｐゴシック" panose="020B0600070205080204" pitchFamily="34" charset="-128"/>
              </a:rPr>
              <a:t>of teams reported customers </a:t>
            </a:r>
            <a:r>
              <a:rPr lang="ja-JP" altLang="en-US" sz="2400" dirty="0">
                <a:ea typeface="ＭＳ Ｐゴシック" panose="020B0600070205080204" pitchFamily="34" charset="-128"/>
              </a:rPr>
              <a:t>“</a:t>
            </a:r>
            <a:r>
              <a:rPr lang="en-US" altLang="ja-JP" sz="2400" b="1" dirty="0">
                <a:ea typeface="ＭＳ Ｐゴシック" panose="020B0600070205080204" pitchFamily="34" charset="-128"/>
              </a:rPr>
              <a:t>happy</a:t>
            </a:r>
            <a:r>
              <a:rPr lang="ja-JP" altLang="en-US" sz="2400" dirty="0">
                <a:ea typeface="ＭＳ Ｐゴシック" panose="020B0600070205080204" pitchFamily="34" charset="-128"/>
              </a:rPr>
              <a:t>”</a:t>
            </a:r>
            <a:r>
              <a:rPr lang="en-US" altLang="ja-JP" sz="2400" dirty="0">
                <a:ea typeface="ＭＳ Ｐゴシック" panose="020B0600070205080204" pitchFamily="34" charset="-128"/>
              </a:rPr>
              <a:t> or </a:t>
            </a:r>
            <a:r>
              <a:rPr lang="ja-JP" altLang="en-US" sz="2400" dirty="0">
                <a:ea typeface="ＭＳ Ｐゴシック" panose="020B0600070205080204" pitchFamily="34" charset="-128"/>
              </a:rPr>
              <a:t>“</a:t>
            </a:r>
            <a:r>
              <a:rPr lang="en-US" altLang="ja-JP" sz="2400" b="1" dirty="0">
                <a:ea typeface="ＭＳ Ｐゴシック" panose="020B0600070205080204" pitchFamily="34" charset="-128"/>
              </a:rPr>
              <a:t>thrilled</a:t>
            </a:r>
            <a:r>
              <a:rPr lang="ja-JP" altLang="en-US" sz="2400" dirty="0">
                <a:ea typeface="ＭＳ Ｐゴシック" panose="020B0600070205080204" pitchFamily="34" charset="-128"/>
              </a:rPr>
              <a:t>”</a:t>
            </a:r>
            <a:r>
              <a:rPr lang="en-US" altLang="ja-JP" sz="2400" dirty="0">
                <a:ea typeface="ＭＳ Ｐゴシック" panose="020B0600070205080204" pitchFamily="34" charset="-128"/>
              </a:rPr>
              <a:t> </a:t>
            </a:r>
          </a:p>
          <a:p>
            <a:pPr lvl="1"/>
            <a:r>
              <a:rPr lang="en-US" altLang="en-US" sz="2400" dirty="0">
                <a:ea typeface="ＭＳ Ｐゴシック" panose="020B0600070205080204" pitchFamily="34" charset="-128"/>
              </a:rPr>
              <a:t>50% of customers tried to hire students to continue work</a:t>
            </a:r>
          </a:p>
          <a:p>
            <a:pPr lvl="1"/>
            <a:r>
              <a:rPr lang="en-US" altLang="en-US" sz="2400" dirty="0">
                <a:ea typeface="ＭＳ Ｐゴシック" panose="020B0600070205080204" pitchFamily="34" charset="-128"/>
              </a:rPr>
              <a:t>67% of students intend to maintain app after semester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Students engaged in process</a:t>
            </a:r>
            <a:endParaRPr lang="en-US" altLang="en-US" sz="24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2400" dirty="0">
                <a:ea typeface="ＭＳ Ｐゴシック" panose="020B0600070205080204" pitchFamily="34" charset="-128"/>
              </a:rPr>
              <a:t>Projects varied in code </a:t>
            </a:r>
            <a:r>
              <a:rPr lang="en-US" altLang="en-US" sz="2400" i="1" dirty="0">
                <a:ea typeface="ＭＳ Ｐゴシック" panose="020B0600070205080204" pitchFamily="34" charset="-128"/>
              </a:rPr>
              <a:t>quantity </a:t>
            </a:r>
            <a:r>
              <a:rPr lang="en-US" altLang="en-US" sz="2400" dirty="0">
                <a:ea typeface="ＭＳ Ｐゴシック" panose="020B0600070205080204" pitchFamily="34" charset="-128"/>
              </a:rPr>
              <a:t>but rarely </a:t>
            </a:r>
            <a:r>
              <a:rPr lang="en-US" altLang="en-US" sz="2400" i="1" dirty="0">
                <a:ea typeface="ＭＳ Ｐゴシック" panose="020B0600070205080204" pitchFamily="34" charset="-128"/>
              </a:rPr>
              <a:t>quality</a:t>
            </a:r>
          </a:p>
          <a:p>
            <a:pPr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AE14F88-2403-4588-8696-65525CDF565F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32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93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Check course webpage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33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533400" y="2743200"/>
            <a:ext cx="7696200" cy="2062103"/>
          </a:xfrm>
          <a:prstGeom prst="rect">
            <a:avLst/>
          </a:prstGeom>
          <a:solidFill>
            <a:srgbClr val="FFB954"/>
          </a:solidFill>
          <a:ln>
            <a:solidFill>
              <a:srgbClr val="FF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indent="-514350"/>
            <a:endParaRPr lang="en-US" altLang="ja-JP" sz="3200" dirty="0"/>
          </a:p>
          <a:p>
            <a:pPr marL="514350" indent="-514350"/>
            <a:r>
              <a:rPr lang="en-US" altLang="ja-JP" sz="3200" dirty="0"/>
              <a:t>Teams meet with Instructor at least once per iteration; start forming now!</a:t>
            </a:r>
          </a:p>
          <a:p>
            <a:pPr marL="514350" indent="-514350"/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10331818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Virtual Machine (VM)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304800" y="1371601"/>
            <a:ext cx="8534400" cy="4191000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Option 1: </a:t>
            </a:r>
            <a:r>
              <a:rPr lang="en-US" altLang="en-US" b="1" dirty="0">
                <a:ea typeface="ＭＳ Ｐゴシック" panose="020B0600070205080204" pitchFamily="34" charset="-128"/>
              </a:rPr>
              <a:t>Cloud9</a:t>
            </a:r>
          </a:p>
          <a:p>
            <a:pPr marL="0" lvl="1" indent="0">
              <a:buNone/>
            </a:pPr>
            <a:r>
              <a:rPr lang="en-US" altLang="en-US" dirty="0">
                <a:ea typeface="ＭＳ Ｐゴシック" panose="020B0600070205080204" pitchFamily="34" charset="-128"/>
                <a:hlinkClick r:id="rId2"/>
              </a:rPr>
              <a:t>http://www.saasbook.info/bookware-vm-instructions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</a:p>
          <a:p>
            <a:pPr marL="342900" lvl="1" indent="-342900">
              <a:buFontTx/>
              <a:buChar char="•"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342900" lvl="1" indent="-342900">
              <a:buFontTx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Option 2: </a:t>
            </a:r>
            <a:r>
              <a:rPr lang="en-US" altLang="en-US" dirty="0" err="1">
                <a:ea typeface="ＭＳ Ｐゴシック" panose="020B0600070205080204" pitchFamily="34" charset="-128"/>
              </a:rPr>
              <a:t>Vagrant+</a:t>
            </a:r>
            <a:r>
              <a:rPr lang="en-US" altLang="ja-JP" dirty="0" err="1">
                <a:ea typeface="ＭＳ Ｐゴシック" panose="020B0600070205080204" pitchFamily="34" charset="-128"/>
              </a:rPr>
              <a:t>VirtualBox</a:t>
            </a:r>
            <a:r>
              <a:rPr lang="en-US" altLang="ja-JP" dirty="0">
                <a:ea typeface="ＭＳ Ｐゴシック" panose="020B0600070205080204" pitchFamily="34" charset="-128"/>
              </a:rPr>
              <a:t> 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marL="742950" lvl="2" indent="-342900"/>
            <a:r>
              <a:rPr lang="en-US" altLang="ja-JP" dirty="0">
                <a:ea typeface="ＭＳ Ｐゴシック" panose="020B0600070205080204" pitchFamily="34" charset="-128"/>
              </a:rPr>
              <a:t>Run on your computer (for Mac, Win, Linux)</a:t>
            </a:r>
          </a:p>
          <a:p>
            <a:pPr marL="742950" lvl="2" indent="-342900"/>
            <a:r>
              <a:rPr lang="en-US" dirty="0">
                <a:hlinkClick r:id="rId3"/>
              </a:rPr>
              <a:t>https://gorails.com/guides/using-vagrant-for-rails-development</a:t>
            </a:r>
            <a:endParaRPr lang="en-US" dirty="0"/>
          </a:p>
          <a:p>
            <a:pPr marL="742950" lvl="2" indent="-342900"/>
            <a:endParaRPr lang="en-US" altLang="ja-JP" dirty="0">
              <a:ea typeface="ＭＳ Ｐゴシック" panose="020B0600070205080204" pitchFamily="34" charset="-128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1C45663-FF77-4B14-A27E-F4CABE51011F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34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0683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from Past 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Communication</a:t>
            </a:r>
          </a:p>
          <a:p>
            <a:endParaRPr lang="en-US" sz="3600" dirty="0"/>
          </a:p>
          <a:p>
            <a:r>
              <a:rPr lang="en-US" sz="3600" dirty="0"/>
              <a:t>Scheduling</a:t>
            </a:r>
          </a:p>
          <a:p>
            <a:endParaRPr lang="en-US" sz="3600" dirty="0"/>
          </a:p>
          <a:p>
            <a:r>
              <a:rPr lang="en-US" sz="3600" dirty="0"/>
              <a:t>Testing and Coordination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43483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36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5600"/>
            <a:ext cx="9144000" cy="359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749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37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2700"/>
            <a:ext cx="9144000" cy="429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6456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and Coordination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38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7200"/>
            <a:ext cx="9144000" cy="337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5136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Unique Aspects of This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Cross-disciplinary nature of the subject</a:t>
            </a:r>
          </a:p>
          <a:p>
            <a:r>
              <a:rPr lang="en-US" sz="2800" dirty="0"/>
              <a:t>Larger teams</a:t>
            </a:r>
          </a:p>
          <a:p>
            <a:r>
              <a:rPr lang="en-US" sz="2800" dirty="0"/>
              <a:t>Work with real, non-technical customers</a:t>
            </a:r>
          </a:p>
          <a:p>
            <a:r>
              <a:rPr lang="en-US" sz="2800" dirty="0"/>
              <a:t>Course staff in the "coach" role </a:t>
            </a:r>
          </a:p>
          <a:p>
            <a:r>
              <a:rPr lang="en-US" sz="2800" dirty="0"/>
              <a:t>Mistakes along the way are encouraged, not penalized</a:t>
            </a:r>
          </a:p>
          <a:p>
            <a:r>
              <a:rPr lang="en-US" sz="2800" dirty="0"/>
              <a:t>Few clearly right/wrong answers</a:t>
            </a:r>
          </a:p>
          <a:p>
            <a:r>
              <a:rPr lang="en-US" sz="2800" dirty="0"/>
              <a:t>Plans always change</a:t>
            </a:r>
          </a:p>
          <a:p>
            <a:r>
              <a:rPr lang="en-US" sz="2800" dirty="0"/>
              <a:t>Content: software design, testing, project management,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6702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for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686800" cy="4343400"/>
          </a:xfrm>
        </p:spPr>
        <p:txBody>
          <a:bodyPr/>
          <a:lstStyle/>
          <a:p>
            <a:r>
              <a:rPr lang="en-US" sz="2800" dirty="0"/>
              <a:t>You are encouraged to propose your own project :</a:t>
            </a:r>
          </a:p>
          <a:p>
            <a:pPr lvl="1"/>
            <a:r>
              <a:rPr lang="en-US" sz="2400" dirty="0"/>
              <a:t>Check the </a:t>
            </a:r>
            <a:r>
              <a:rPr lang="en-US" sz="2400" dirty="0">
                <a:hlinkClick r:id="rId2"/>
              </a:rPr>
              <a:t>FAQ </a:t>
            </a:r>
            <a:r>
              <a:rPr lang="en-US" sz="2400" dirty="0"/>
              <a:t>to make sure it meets our criteria (on which we must be firm, to keep the course running smoothly).</a:t>
            </a:r>
          </a:p>
          <a:p>
            <a:pPr lvl="1"/>
            <a:r>
              <a:rPr lang="en-US" sz="2400" dirty="0"/>
              <a:t>Make sure everyone on the team agrees to this project. </a:t>
            </a:r>
          </a:p>
          <a:p>
            <a:pPr lvl="1"/>
            <a:r>
              <a:rPr lang="en-US" sz="2400" dirty="0"/>
              <a:t>Email the instructor with the team name, customer name, email, and phone, and a summary of the proposed project.</a:t>
            </a:r>
          </a:p>
          <a:p>
            <a:pPr lvl="1"/>
            <a:r>
              <a:rPr lang="en-US" sz="2400" dirty="0"/>
              <a:t>The instructor will let you know if this project is approved.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40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304800" y="1447800"/>
            <a:ext cx="853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dirty="0">
                <a:hlinkClick r:id="rId3"/>
              </a:rPr>
              <a:t>https://parasol.tamu.edu/~jeff/course/431_spring2017/cfp.html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793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Future of Software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1"/>
            <a:ext cx="6248400" cy="2362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“Software is the invisible writing that whispers the stories of possibilities to our hardware. We are the story makers. We are the story tellers.”</a:t>
            </a:r>
          </a:p>
          <a:p>
            <a:pPr marL="457200" lvl="1" indent="0" algn="r">
              <a:buNone/>
            </a:pPr>
            <a:r>
              <a:rPr lang="en-US" sz="2400" dirty="0"/>
              <a:t>– </a:t>
            </a:r>
            <a:r>
              <a:rPr lang="en-US" dirty="0"/>
              <a:t>Grady </a:t>
            </a:r>
            <a:r>
              <a:rPr lang="en-US" dirty="0" err="1"/>
              <a:t>Booch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45521-438D-41DF-A5A5-C9B4B3055342}" type="slidenum">
              <a:rPr lang="en-US" altLang="en-US" smtClean="0"/>
              <a:pPr/>
              <a:t>41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1371600"/>
            <a:ext cx="1970433" cy="2971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600" y="4572000"/>
            <a:ext cx="85344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800" b="1" dirty="0"/>
              <a:t>Reading 0</a:t>
            </a:r>
            <a:r>
              <a:rPr lang="en-US" sz="2800" dirty="0"/>
              <a:t>: Watch </a:t>
            </a:r>
            <a:r>
              <a:rPr lang="en-US" sz="2800" dirty="0">
                <a:hlinkClick r:id="rId4"/>
              </a:rPr>
              <a:t>this video </a:t>
            </a:r>
            <a:r>
              <a:rPr lang="en-US" sz="2800" dirty="0"/>
              <a:t>and post one sentence in the video that you like most and explain why. </a:t>
            </a:r>
            <a:endParaRPr lang="en-US" sz="2000" dirty="0"/>
          </a:p>
          <a:p>
            <a:pPr marL="0" lvl="1"/>
            <a:r>
              <a:rPr lang="en-US" sz="2000" dirty="0"/>
              <a:t>	Question on Classroom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510994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ea typeface="ＭＳ Ｐゴシック" panose="020B0600070205080204" pitchFamily="34" charset="-128"/>
              </a:rPr>
              <a:t>Legacy SW vs. Beautiful SW</a:t>
            </a:r>
            <a:br>
              <a:rPr lang="en-US" altLang="en-US" sz="4000">
                <a:ea typeface="ＭＳ Ｐゴシック" panose="020B0600070205080204" pitchFamily="34" charset="-128"/>
              </a:rPr>
            </a:br>
            <a:br>
              <a:rPr lang="en-US" altLang="en-US" sz="4000">
                <a:ea typeface="ＭＳ Ｐゴシック" panose="020B0600070205080204" pitchFamily="34" charset="-128"/>
              </a:rPr>
            </a:br>
            <a:br>
              <a:rPr lang="en-US" altLang="en-US" sz="4000">
                <a:ea typeface="ＭＳ Ｐゴシック" panose="020B0600070205080204" pitchFamily="34" charset="-128"/>
              </a:rPr>
            </a:br>
            <a:br>
              <a:rPr lang="en-US" altLang="en-US" sz="4000">
                <a:ea typeface="ＭＳ Ｐゴシック" panose="020B0600070205080204" pitchFamily="34" charset="-128"/>
              </a:rPr>
            </a:br>
            <a:endParaRPr lang="en-US" altLang="en-US" sz="4000">
              <a:ea typeface="ＭＳ Ｐゴシック" panose="020B0600070205080204" pitchFamily="34" charset="-128"/>
            </a:endParaRPr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6F6EAC9-2F02-44C3-959A-88669F875B0B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42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  <p:sp>
        <p:nvSpPr>
          <p:cNvPr id="109573" name="Rectangle 4"/>
          <p:cNvSpPr>
            <a:spLocks noChangeArrowheads="1"/>
          </p:cNvSpPr>
          <p:nvPr/>
        </p:nvSpPr>
        <p:spPr bwMode="auto">
          <a:xfrm>
            <a:off x="1828800" y="5257800"/>
            <a:ext cx="59362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/>
              <a:t>(</a:t>
            </a:r>
            <a:r>
              <a:rPr lang="en-US" altLang="en-US" i="1" dirty="0"/>
              <a:t>Engineering Software as a Service </a:t>
            </a:r>
            <a:r>
              <a:rPr lang="en-US" altLang="en-US" dirty="0"/>
              <a:t>§1.7)</a:t>
            </a:r>
          </a:p>
        </p:txBody>
      </p:sp>
      <p:pic>
        <p:nvPicPr>
          <p:cNvPr id="109574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057400"/>
            <a:ext cx="2011363" cy="304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Programming Aesthetics</a:t>
            </a:r>
          </a:p>
        </p:txBody>
      </p:sp>
      <p:sp>
        <p:nvSpPr>
          <p:cNvPr id="1116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Do I care what others think of my code?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If it works, does it matter what code looks like?</a:t>
            </a:r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8ADBD3D-F181-46CB-9D40-06E04D0266F5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43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Legacy SW vs. Beautiful SW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>
                <a:solidFill>
                  <a:srgbClr val="0000FF"/>
                </a:solidFill>
                <a:ea typeface="ＭＳ Ｐゴシック" panose="020B0600070205080204" pitchFamily="34" charset="-128"/>
              </a:rPr>
              <a:t>Legacy code</a:t>
            </a:r>
            <a:r>
              <a:rPr lang="en-US" altLang="en-US">
                <a:ea typeface="ＭＳ Ｐゴシック" panose="020B0600070205080204" pitchFamily="34" charset="-128"/>
              </a:rPr>
              <a:t>: old SW that continues to meet customers' needs, but difficult to evolve due to design inelegance or antiquated technology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___% SW maintenance costs adding new functionality to legacy SW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___% for fixing bugs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Contrasts with </a:t>
            </a:r>
            <a:r>
              <a:rPr lang="en-US" altLang="en-US" b="1">
                <a:solidFill>
                  <a:srgbClr val="0000FF"/>
                </a:solidFill>
                <a:ea typeface="ＭＳ Ｐゴシック" panose="020B0600070205080204" pitchFamily="34" charset="-128"/>
              </a:rPr>
              <a:t>beautiful code</a:t>
            </a:r>
            <a:r>
              <a:rPr lang="en-US" altLang="en-US" b="1">
                <a:ea typeface="ＭＳ Ｐゴシック" panose="020B0600070205080204" pitchFamily="34" charset="-128"/>
              </a:rPr>
              <a:t>:</a:t>
            </a:r>
            <a:r>
              <a:rPr lang="en-US" altLang="en-US" b="1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>
                <a:ea typeface="ＭＳ Ｐゴシック" panose="020B0600070205080204" pitchFamily="34" charset="-128"/>
              </a:rPr>
              <a:t>meets customers' needs and easy to evolve 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70799B7-3CD3-44A6-8B10-D81FFD560193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44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Legacy SW vs. Beautiful SW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>
                <a:solidFill>
                  <a:srgbClr val="0000FF"/>
                </a:solidFill>
                <a:ea typeface="ＭＳ Ｐゴシック" panose="020B0600070205080204" pitchFamily="34" charset="-128"/>
              </a:rPr>
              <a:t>Legacy code</a:t>
            </a:r>
            <a:r>
              <a:rPr lang="en-US" altLang="en-US">
                <a:ea typeface="ＭＳ Ｐゴシック" panose="020B0600070205080204" pitchFamily="34" charset="-128"/>
              </a:rPr>
              <a:t>: old SW that continues to meet customers' needs, but difficult to evolve due to design inelegance or antiquated technology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60% SW maintenance costs adding new functionality to legacy SW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17% for fixing bugs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Contrasts with </a:t>
            </a:r>
            <a:r>
              <a:rPr lang="en-US" altLang="en-US" b="1">
                <a:solidFill>
                  <a:srgbClr val="0000FF"/>
                </a:solidFill>
                <a:ea typeface="ＭＳ Ｐゴシック" panose="020B0600070205080204" pitchFamily="34" charset="-128"/>
              </a:rPr>
              <a:t>beautiful code</a:t>
            </a:r>
            <a:r>
              <a:rPr lang="en-US" altLang="en-US" b="1">
                <a:ea typeface="ＭＳ Ｐゴシック" panose="020B0600070205080204" pitchFamily="34" charset="-128"/>
              </a:rPr>
              <a:t>:</a:t>
            </a:r>
            <a:r>
              <a:rPr lang="en-US" altLang="en-US" b="1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>
                <a:ea typeface="ＭＳ Ｐゴシック" panose="020B0600070205080204" pitchFamily="34" charset="-128"/>
              </a:rPr>
              <a:t>meets customers' needs and easy to evolve 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0FF30AC-3EE5-43F0-98AF-429D5EEEC599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45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Legacy Code: Vital but Ignored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17638"/>
            <a:ext cx="8534400" cy="4754562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Missing from traditional SWE courses and textbooks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#1 request from industry experts we asked: What should be in new SWE course?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Save work by reusing existing code (e.g., open source)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Will have legacy lectures and programming assignments later in course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Helps you learn how to make beautiful code</a:t>
            </a:r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D9B6BFE-2328-4E39-A276-7286780CC933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46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>
                <a:ea typeface="ＭＳ Ｐゴシック" panose="020B0600070205080204" pitchFamily="34" charset="-128"/>
              </a:rPr>
              <a:t>Quality Assurance &amp;Testing</a:t>
            </a:r>
            <a:br>
              <a:rPr lang="en-US" altLang="en-US" sz="4000" dirty="0">
                <a:ea typeface="ＭＳ Ｐゴシック" panose="020B0600070205080204" pitchFamily="34" charset="-128"/>
              </a:rPr>
            </a:br>
            <a:br>
              <a:rPr lang="en-US" altLang="en-US" sz="4000" dirty="0">
                <a:ea typeface="ＭＳ Ｐゴシック" panose="020B0600070205080204" pitchFamily="34" charset="-128"/>
              </a:rPr>
            </a:br>
            <a:br>
              <a:rPr lang="en-US" altLang="en-US" sz="4000" dirty="0">
                <a:ea typeface="ＭＳ Ｐゴシック" panose="020B0600070205080204" pitchFamily="34" charset="-128"/>
              </a:rPr>
            </a:br>
            <a:br>
              <a:rPr lang="en-US" altLang="en-US" sz="4000" dirty="0">
                <a:ea typeface="ＭＳ Ｐゴシック" panose="020B0600070205080204" pitchFamily="34" charset="-128"/>
              </a:rPr>
            </a:br>
            <a:br>
              <a:rPr lang="en-US" altLang="en-US" sz="4000" dirty="0">
                <a:ea typeface="ＭＳ Ｐゴシック" panose="020B0600070205080204" pitchFamily="34" charset="-128"/>
              </a:rPr>
            </a:br>
            <a:br>
              <a:rPr lang="en-US" altLang="en-US" sz="4000" dirty="0">
                <a:ea typeface="ＭＳ Ｐゴシック" panose="020B0600070205080204" pitchFamily="34" charset="-128"/>
              </a:rPr>
            </a:br>
            <a:br>
              <a:rPr lang="en-US" altLang="en-US" sz="4000" dirty="0">
                <a:ea typeface="ＭＳ Ｐゴシック" panose="020B0600070205080204" pitchFamily="34" charset="-128"/>
              </a:rPr>
            </a:br>
            <a:r>
              <a:rPr lang="en-US" altLang="en-US" sz="3200" dirty="0">
                <a:ea typeface="ＭＳ Ｐゴシック" panose="020B0600070205080204" pitchFamily="34" charset="-128"/>
              </a:rPr>
              <a:t>(</a:t>
            </a:r>
            <a:r>
              <a:rPr lang="en-US" altLang="en-US" sz="3200" i="1" dirty="0">
                <a:ea typeface="ＭＳ Ｐゴシック" panose="020B0600070205080204" pitchFamily="34" charset="-128"/>
              </a:rPr>
              <a:t>Engineering Software as a Service </a:t>
            </a:r>
            <a:r>
              <a:rPr lang="en-US" altLang="en-US" sz="3200" dirty="0">
                <a:ea typeface="ＭＳ Ｐゴシック" panose="020B0600070205080204" pitchFamily="34" charset="-128"/>
              </a:rPr>
              <a:t>§1.8)</a:t>
            </a:r>
            <a:endParaRPr lang="en-US" altLang="en-US" sz="4000" dirty="0">
              <a:ea typeface="ＭＳ Ｐゴシック" panose="020B0600070205080204" pitchFamily="34" charset="-128"/>
            </a:endParaRPr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1F10379-7AC1-4FBC-B40C-8392DEA59AB4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47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  <p:pic>
        <p:nvPicPr>
          <p:cNvPr id="122885" name="Picture 4" descr="test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295400"/>
            <a:ext cx="34766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Software Quality</a:t>
            </a:r>
          </a:p>
        </p:txBody>
      </p:sp>
      <p:sp>
        <p:nvSpPr>
          <p:cNvPr id="1249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What is software quality, and how to we assure it? (QA)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V&amp;V: What is the difference (if any) between Verification and Validation?</a:t>
            </a:r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0FDF6ED-BF2E-432B-AF1D-286CAF635B58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48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Software Quality</a:t>
            </a:r>
          </a:p>
        </p:txBody>
      </p:sp>
      <p:sp>
        <p:nvSpPr>
          <p:cNvPr id="10547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839200" cy="4754563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Product quality (in general): </a:t>
            </a:r>
            <a:r>
              <a:rPr lang="ja-JP" altLang="en-US" dirty="0">
                <a:ea typeface="ＭＳ Ｐゴシック" panose="020B0600070205080204" pitchFamily="34" charset="-128"/>
              </a:rPr>
              <a:t>“</a:t>
            </a:r>
            <a:r>
              <a:rPr lang="en-US" altLang="ja-JP" dirty="0">
                <a:ea typeface="ＭＳ Ｐゴシック" panose="020B0600070205080204" pitchFamily="34" charset="-128"/>
              </a:rPr>
              <a:t>fitness for use</a:t>
            </a:r>
            <a:r>
              <a:rPr lang="ja-JP" altLang="en-US" dirty="0">
                <a:ea typeface="ＭＳ Ｐゴシック" panose="020B0600070205080204" pitchFamily="34" charset="-128"/>
              </a:rPr>
              <a:t>”</a:t>
            </a:r>
            <a:r>
              <a:rPr lang="en-US" altLang="ja-JP" dirty="0">
                <a:ea typeface="ＭＳ Ｐゴシック" panose="020B0600070205080204" pitchFamily="34" charset="-128"/>
              </a:rPr>
              <a:t>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Business value for customer </a:t>
            </a:r>
            <a:r>
              <a:rPr lang="en-US" altLang="en-US" i="1" dirty="0">
                <a:ea typeface="ＭＳ Ｐゴシック" panose="020B0600070205080204" pitchFamily="34" charset="-128"/>
              </a:rPr>
              <a:t>and </a:t>
            </a:r>
            <a:r>
              <a:rPr lang="en-US" altLang="en-US" dirty="0">
                <a:ea typeface="ＭＳ Ｐゴシック" panose="020B0600070205080204" pitchFamily="34" charset="-128"/>
              </a:rPr>
              <a:t>manufacturer</a:t>
            </a:r>
          </a:p>
          <a:p>
            <a:pPr lvl="1"/>
            <a:r>
              <a:rPr lang="en-US" altLang="en-US" i="1" dirty="0">
                <a:ea typeface="ＭＳ Ｐゴシック" panose="020B0600070205080204" pitchFamily="34" charset="-128"/>
              </a:rPr>
              <a:t>Quality Assurance </a:t>
            </a:r>
            <a:r>
              <a:rPr lang="en-US" altLang="en-US" dirty="0">
                <a:ea typeface="ＭＳ Ｐゴシック" panose="020B0600070205080204" pitchFamily="34" charset="-128"/>
              </a:rPr>
              <a:t>: processes/standards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=&gt; high quality products &amp; to improve quality 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Software quality: </a:t>
            </a:r>
          </a:p>
          <a:p>
            <a:pPr lvl="1">
              <a:buFont typeface="Helvetica" panose="020B0604020202020204" pitchFamily="34" charset="0"/>
              <a:buAutoNum type="arabicPeriod"/>
            </a:pPr>
            <a:r>
              <a:rPr lang="en-US" altLang="en-US" dirty="0">
                <a:ea typeface="ＭＳ Ｐゴシック" panose="020B0600070205080204" pitchFamily="34" charset="-128"/>
              </a:rPr>
              <a:t> Satisfies customer</a:t>
            </a:r>
            <a:r>
              <a:rPr lang="en-US" altLang="ja-JP" dirty="0">
                <a:ea typeface="ＭＳ Ｐゴシック" panose="020B0600070205080204" pitchFamily="34" charset="-128"/>
              </a:rPr>
              <a:t>s’ needs - easy to use, gets correct answers, does not crash, …</a:t>
            </a:r>
          </a:p>
          <a:p>
            <a:pPr lvl="1">
              <a:buFont typeface="Helvetica" panose="020B0604020202020204" pitchFamily="34" charset="0"/>
              <a:buAutoNum type="arabicPeriod"/>
            </a:pPr>
            <a:r>
              <a:rPr lang="en-US" altLang="en-US" dirty="0">
                <a:ea typeface="ＭＳ Ｐゴシック" panose="020B0600070205080204" pitchFamily="34" charset="-128"/>
              </a:rPr>
              <a:t> Be easy for developer to debug and enhance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Software QA: ensure quality and improve processes in SW organization 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15B3E49-55A6-4EC0-BEDD-93204BE6CA97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49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Assurance</a:t>
            </a:r>
          </a:p>
        </p:txBody>
      </p:sp>
      <p:sp>
        <p:nvSpPr>
          <p:cNvPr id="1290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Verification: Did you build the thing </a:t>
            </a:r>
            <a:r>
              <a:rPr lang="en-US" altLang="en-US" u="sng">
                <a:solidFill>
                  <a:srgbClr val="0000FF"/>
                </a:solidFill>
                <a:ea typeface="ＭＳ Ｐゴシック" panose="020B0600070205080204" pitchFamily="34" charset="-128"/>
              </a:rPr>
              <a:t>right</a:t>
            </a:r>
            <a:r>
              <a:rPr lang="en-US" altLang="en-US">
                <a:ea typeface="ＭＳ Ｐゴシック" panose="020B0600070205080204" pitchFamily="34" charset="-128"/>
              </a:rPr>
              <a:t>?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Did you meet the specification?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Validation: Did you build the </a:t>
            </a:r>
            <a:r>
              <a:rPr lang="en-US" altLang="en-US" u="sng">
                <a:solidFill>
                  <a:srgbClr val="0000FF"/>
                </a:solidFill>
                <a:ea typeface="ＭＳ Ｐゴシック" panose="020B0600070205080204" pitchFamily="34" charset="-128"/>
              </a:rPr>
              <a:t>right </a:t>
            </a:r>
            <a:r>
              <a:rPr lang="en-US" altLang="en-US">
                <a:ea typeface="ＭＳ Ｐゴシック" panose="020B0600070205080204" pitchFamily="34" charset="-128"/>
              </a:rPr>
              <a:t>thing? 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Is this what the customer wants? 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Is the specification correct?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Hardware focus generally Verification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Software  focus generally Validation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Testing to Assure Software Quality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3BA0BF7-F41A-411D-BC5F-1352D27971FA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50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1905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Exhaustive testing infeasible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Divide and conquer: perform different tests at different phases of SW development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Upper level doesn’</a:t>
            </a:r>
            <a:r>
              <a:rPr lang="en-US" altLang="ja-JP" dirty="0">
                <a:ea typeface="ＭＳ Ｐゴシック" panose="020B0600070205080204" pitchFamily="34" charset="-128"/>
              </a:rPr>
              <a:t>t redo tests of lower level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176E72-DACD-4985-8506-D05CFE684DED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51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200" y="6197600"/>
            <a:ext cx="7980070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3366FF"/>
                </a:solidFill>
              </a:rPr>
              <a:t>Unit test</a:t>
            </a:r>
            <a:r>
              <a:rPr lang="en-US" altLang="en-US" sz="2800" dirty="0"/>
              <a:t>: single method does what was expected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6200" y="5588000"/>
            <a:ext cx="9012238" cy="5232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3366FF"/>
                </a:solidFill>
              </a:rPr>
              <a:t>Module </a:t>
            </a:r>
            <a:r>
              <a:rPr lang="en-US" altLang="en-US" sz="2800" dirty="0">
                <a:solidFill>
                  <a:srgbClr val="000000"/>
                </a:solidFill>
              </a:rPr>
              <a:t>or </a:t>
            </a:r>
            <a:r>
              <a:rPr lang="en-US" altLang="en-US" sz="2800" dirty="0">
                <a:solidFill>
                  <a:srgbClr val="3366FF"/>
                </a:solidFill>
              </a:rPr>
              <a:t>functional test: </a:t>
            </a:r>
            <a:r>
              <a:rPr lang="en-US" altLang="en-US" sz="2800" dirty="0"/>
              <a:t>across individual units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6200" y="4521200"/>
            <a:ext cx="8991600" cy="95410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0000FF"/>
                </a:solidFill>
              </a:rPr>
              <a:t>Integration test</a:t>
            </a:r>
            <a:r>
              <a:rPr lang="en-US" altLang="en-US" sz="2800" dirty="0"/>
              <a:t>: interfaces between units have consistent assumptions, communicate correctly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" y="3454400"/>
            <a:ext cx="8991600" cy="95410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0000FF"/>
                </a:solidFill>
              </a:rPr>
              <a:t>System </a:t>
            </a:r>
            <a:r>
              <a:rPr lang="en-US" altLang="en-US" sz="2800" dirty="0">
                <a:solidFill>
                  <a:srgbClr val="333399"/>
                </a:solidFill>
              </a:rPr>
              <a:t>or </a:t>
            </a:r>
            <a:r>
              <a:rPr lang="en-US" altLang="en-US" sz="2800" dirty="0">
                <a:solidFill>
                  <a:srgbClr val="0000FF"/>
                </a:solidFill>
              </a:rPr>
              <a:t>acceptance test: </a:t>
            </a:r>
            <a:r>
              <a:rPr lang="en-US" altLang="en-US" sz="2800" dirty="0">
                <a:solidFill>
                  <a:schemeClr val="accent2"/>
                </a:solidFill>
              </a:rPr>
              <a:t>integrated program meets its specifications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  <p:bldP spid="8" grpId="0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More Testing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Black box </a:t>
            </a:r>
            <a:r>
              <a:rPr lang="en-US" altLang="en-US" dirty="0">
                <a:ea typeface="ＭＳ Ｐゴシック" panose="020B0600070205080204" pitchFamily="34" charset="-128"/>
              </a:rPr>
              <a:t>vs.</a:t>
            </a:r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White Box </a:t>
            </a: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testing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Testing based on specs vs. on implementation</a:t>
            </a:r>
          </a:p>
          <a:p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Test Coverage</a:t>
            </a:r>
            <a:r>
              <a:rPr lang="en-US" altLang="en-US" dirty="0">
                <a:ea typeface="ＭＳ Ｐゴシック" panose="020B0600070205080204" pitchFamily="34" charset="-128"/>
              </a:rPr>
              <a:t>: % of code paths tested</a:t>
            </a:r>
          </a:p>
          <a:p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Regression </a:t>
            </a: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testing</a:t>
            </a:r>
            <a:r>
              <a:rPr lang="en-US" altLang="en-US" dirty="0">
                <a:ea typeface="ＭＳ Ｐゴシック" panose="020B0600070205080204" pitchFamily="34" charset="-128"/>
              </a:rPr>
              <a:t>: automatically rerun old tests to check that changes don’</a:t>
            </a:r>
            <a:r>
              <a:rPr lang="en-US" altLang="ja-JP" dirty="0">
                <a:ea typeface="ＭＳ Ｐゴシック" panose="020B0600070205080204" pitchFamily="34" charset="-128"/>
              </a:rPr>
              <a:t>t break what used to work </a:t>
            </a:r>
          </a:p>
          <a:p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Continuous Integration (CI) </a:t>
            </a: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testing</a:t>
            </a:r>
            <a:r>
              <a:rPr lang="en-US" altLang="en-US" dirty="0">
                <a:ea typeface="ＭＳ Ｐゴシック" panose="020B0600070205080204" pitchFamily="34" charset="-128"/>
              </a:rPr>
              <a:t>: continuous regression testing on each code check-in vs. later testing phase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9719329-ECAE-402E-A4F7-DA0CA32272AD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52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extBox 3"/>
          <p:cNvSpPr txBox="1">
            <a:spLocks noChangeArrowheads="1"/>
          </p:cNvSpPr>
          <p:nvPr/>
        </p:nvSpPr>
        <p:spPr bwMode="auto">
          <a:xfrm>
            <a:off x="1371600" y="3240088"/>
            <a:ext cx="67056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ln>
                  <a:solidFill>
                    <a:schemeClr val="tx1"/>
                  </a:solidFill>
                </a:ln>
                <a:solidFill>
                  <a:srgbClr val="CCFF66"/>
                </a:solidFill>
              </a:rPr>
              <a:t>While difficult to achieve, 100% test coverage insures design reliability</a:t>
            </a:r>
            <a:endParaRPr lang="en-US" altLang="en-US" sz="2800" dirty="0">
              <a:ln>
                <a:solidFill>
                  <a:schemeClr val="tx1"/>
                </a:solidFill>
              </a:ln>
              <a:solidFill>
                <a:srgbClr val="CCFF66"/>
              </a:solidFill>
              <a:latin typeface="Symbol" panose="05050102010706020507" pitchFamily="18" charset="2"/>
            </a:endParaRPr>
          </a:p>
        </p:txBody>
      </p:sp>
      <p:sp>
        <p:nvSpPr>
          <p:cNvPr id="136195" name="TextBox 4"/>
          <p:cNvSpPr txBox="1">
            <a:spLocks noChangeArrowheads="1"/>
          </p:cNvSpPr>
          <p:nvPr/>
        </p:nvSpPr>
        <p:spPr bwMode="auto">
          <a:xfrm>
            <a:off x="1371600" y="4154488"/>
            <a:ext cx="67056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90061A"/>
                </a:solidFill>
              </a:rPr>
              <a:t>Each higher level test delegates more detailed testing to lower levels</a:t>
            </a:r>
            <a:endParaRPr lang="en-US" altLang="en-US" sz="2800" dirty="0">
              <a:solidFill>
                <a:srgbClr val="90061A"/>
              </a:solidFill>
              <a:latin typeface="Symbol" panose="05050102010706020507" pitchFamily="18" charset="2"/>
            </a:endParaRPr>
          </a:p>
        </p:txBody>
      </p:sp>
      <p:sp>
        <p:nvSpPr>
          <p:cNvPr id="136196" name="TextBox 5"/>
          <p:cNvSpPr txBox="1">
            <a:spLocks noChangeArrowheads="1"/>
          </p:cNvSpPr>
          <p:nvPr/>
        </p:nvSpPr>
        <p:spPr bwMode="auto">
          <a:xfrm>
            <a:off x="1371600" y="5068888"/>
            <a:ext cx="67056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0099B0"/>
                </a:solidFill>
              </a:rPr>
              <a:t>Unit testing works within a single class and module testing works across classes</a:t>
            </a:r>
            <a:endParaRPr lang="en-US" altLang="en-US" sz="2800" dirty="0">
              <a:solidFill>
                <a:srgbClr val="0099B0"/>
              </a:solidFill>
              <a:latin typeface="Symbol" panose="05050102010706020507" pitchFamily="18" charset="2"/>
            </a:endParaRPr>
          </a:p>
        </p:txBody>
      </p:sp>
      <p:grpSp>
        <p:nvGrpSpPr>
          <p:cNvPr id="136197" name="Group 10"/>
          <p:cNvGrpSpPr>
            <a:grpSpLocks/>
          </p:cNvGrpSpPr>
          <p:nvPr/>
        </p:nvGrpSpPr>
        <p:grpSpPr bwMode="auto">
          <a:xfrm>
            <a:off x="960438" y="2325688"/>
            <a:ext cx="7116762" cy="954087"/>
            <a:chOff x="960651" y="1743728"/>
            <a:chExt cx="7116549" cy="715578"/>
          </a:xfrm>
        </p:grpSpPr>
        <p:sp>
          <p:nvSpPr>
            <p:cNvPr id="136203" name="TextBox 2"/>
            <p:cNvSpPr txBox="1">
              <a:spLocks noChangeArrowheads="1"/>
            </p:cNvSpPr>
            <p:nvPr/>
          </p:nvSpPr>
          <p:spPr bwMode="auto">
            <a:xfrm>
              <a:off x="1371600" y="1743728"/>
              <a:ext cx="6705600" cy="715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800" dirty="0">
                  <a:solidFill>
                    <a:srgbClr val="FF4B21"/>
                  </a:solidFill>
                </a:rPr>
                <a:t>With better test coverage, you are more likely to catch faults</a:t>
              </a:r>
              <a:endParaRPr lang="en-US" altLang="en-US" sz="2800" dirty="0">
                <a:solidFill>
                  <a:srgbClr val="FF4B21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136204" name="Rectangle 6"/>
            <p:cNvSpPr>
              <a:spLocks noChangeArrowheads="1"/>
            </p:cNvSpPr>
            <p:nvPr/>
          </p:nvSpPr>
          <p:spPr bwMode="auto">
            <a:xfrm>
              <a:off x="960651" y="1809750"/>
              <a:ext cx="4154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☐</a:t>
              </a:r>
              <a:endParaRPr lang="en-US" altLang="en-US"/>
            </a:p>
          </p:txBody>
        </p:sp>
      </p:grpSp>
      <p:sp>
        <p:nvSpPr>
          <p:cNvPr id="136198" name="Rectangle 7"/>
          <p:cNvSpPr>
            <a:spLocks noChangeArrowheads="1"/>
          </p:cNvSpPr>
          <p:nvPr/>
        </p:nvSpPr>
        <p:spPr bwMode="auto">
          <a:xfrm>
            <a:off x="960438" y="3343275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☐</a:t>
            </a:r>
            <a:endParaRPr lang="en-US" altLang="en-US"/>
          </a:p>
        </p:txBody>
      </p:sp>
      <p:sp>
        <p:nvSpPr>
          <p:cNvPr id="136199" name="Rectangle 8"/>
          <p:cNvSpPr>
            <a:spLocks noChangeArrowheads="1"/>
          </p:cNvSpPr>
          <p:nvPr/>
        </p:nvSpPr>
        <p:spPr bwMode="auto">
          <a:xfrm>
            <a:off x="960438" y="4257675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☐</a:t>
            </a:r>
            <a:endParaRPr lang="en-US" altLang="en-US"/>
          </a:p>
        </p:txBody>
      </p:sp>
      <p:sp>
        <p:nvSpPr>
          <p:cNvPr id="136200" name="Rectangle 9"/>
          <p:cNvSpPr>
            <a:spLocks noChangeArrowheads="1"/>
          </p:cNvSpPr>
          <p:nvPr/>
        </p:nvSpPr>
        <p:spPr bwMode="auto">
          <a:xfrm>
            <a:off x="947738" y="5156200"/>
            <a:ext cx="415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☐</a:t>
            </a:r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is NOT True About Testing?</a:t>
            </a:r>
          </a:p>
        </p:txBody>
      </p:sp>
      <p:sp>
        <p:nvSpPr>
          <p:cNvPr id="136201" name="Slide Number Placeholder 1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1A31973-06F2-4C77-B428-76B86C4E9C37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53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4" descr="productivit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24000"/>
            <a:ext cx="3605213" cy="360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7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>
                <a:ea typeface="ＭＳ Ｐゴシック" panose="020B0600070205080204" pitchFamily="34" charset="-128"/>
              </a:rPr>
              <a:t>Productivity: Conciseness, Synthesis, Reuse, and Tools</a:t>
            </a:r>
            <a:br>
              <a:rPr lang="en-US" altLang="en-US" sz="4000" dirty="0">
                <a:ea typeface="ＭＳ Ｐゴシック" panose="020B0600070205080204" pitchFamily="34" charset="-128"/>
              </a:rPr>
            </a:br>
            <a:br>
              <a:rPr lang="en-US" altLang="en-US" sz="4000" dirty="0">
                <a:ea typeface="ＭＳ Ｐゴシック" panose="020B0600070205080204" pitchFamily="34" charset="-128"/>
              </a:rPr>
            </a:br>
            <a:br>
              <a:rPr lang="en-US" altLang="en-US" sz="4000" dirty="0">
                <a:ea typeface="ＭＳ Ｐゴシック" panose="020B0600070205080204" pitchFamily="34" charset="-128"/>
              </a:rPr>
            </a:br>
            <a:br>
              <a:rPr lang="en-US" altLang="en-US" sz="4000" dirty="0">
                <a:ea typeface="ＭＳ Ｐゴシック" panose="020B0600070205080204" pitchFamily="34" charset="-128"/>
              </a:rPr>
            </a:br>
            <a:br>
              <a:rPr lang="en-US" altLang="en-US" sz="4000" dirty="0">
                <a:ea typeface="ＭＳ Ｐゴシック" panose="020B0600070205080204" pitchFamily="34" charset="-128"/>
              </a:rPr>
            </a:br>
            <a:br>
              <a:rPr lang="en-US" altLang="en-US" sz="4800" dirty="0">
                <a:ea typeface="ＭＳ Ｐゴシック" panose="020B0600070205080204" pitchFamily="34" charset="-128"/>
              </a:rPr>
            </a:br>
            <a:r>
              <a:rPr lang="en-US" altLang="en-US" sz="3200" dirty="0">
                <a:ea typeface="ＭＳ Ｐゴシック" panose="020B0600070205080204" pitchFamily="34" charset="-128"/>
              </a:rPr>
              <a:t>(</a:t>
            </a:r>
            <a:r>
              <a:rPr lang="en-US" altLang="en-US" sz="3200" i="1" dirty="0">
                <a:ea typeface="ＭＳ Ｐゴシック" panose="020B0600070205080204" pitchFamily="34" charset="-128"/>
              </a:rPr>
              <a:t>Engineering Software as a Service </a:t>
            </a:r>
            <a:r>
              <a:rPr lang="en-US" altLang="en-US" sz="3200" dirty="0">
                <a:ea typeface="ＭＳ Ｐゴシック" panose="020B0600070205080204" pitchFamily="34" charset="-128"/>
              </a:rPr>
              <a:t>§1.9)</a:t>
            </a:r>
            <a:endParaRPr lang="en-US" altLang="en-US" sz="4000" dirty="0">
              <a:ea typeface="ＭＳ Ｐゴシック" panose="020B0600070205080204" pitchFamily="34" charset="-128"/>
            </a:endParaRPr>
          </a:p>
        </p:txBody>
      </p:sp>
      <p:sp>
        <p:nvSpPr>
          <p:cNvPr id="13926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4F31750-4CF9-4A48-A482-19AE7DA7B02E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54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Productivity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50 years of Moore’s Law =&gt; 2X /1.5 years</a:t>
            </a:r>
          </a:p>
          <a:p>
            <a:pPr lvl="1">
              <a:buFont typeface="Symbol" panose="05050102010706020507" pitchFamily="18" charset="2"/>
              <a:buChar char=""/>
            </a:pPr>
            <a:r>
              <a:rPr lang="en-US" altLang="en-US">
                <a:ea typeface="ＭＳ Ｐゴシック" panose="020B0600070205080204" pitchFamily="34" charset="-128"/>
              </a:rPr>
              <a:t> HW designs get bigger</a:t>
            </a:r>
          </a:p>
          <a:p>
            <a:pPr lvl="1">
              <a:buFont typeface="Symbol" panose="05050102010706020507" pitchFamily="18" charset="2"/>
              <a:buChar char=""/>
            </a:pPr>
            <a:r>
              <a:rPr lang="en-US" altLang="en-US">
                <a:ea typeface="ＭＳ Ｐゴシック" panose="020B0600070205080204" pitchFamily="34" charset="-128"/>
              </a:rPr>
              <a:t> Faster processors and bigger memories </a:t>
            </a:r>
          </a:p>
          <a:p>
            <a:pPr lvl="1">
              <a:buFont typeface="Symbol" panose="05050102010706020507" pitchFamily="18" charset="2"/>
              <a:buChar char=""/>
            </a:pPr>
            <a:r>
              <a:rPr lang="en-US" altLang="en-US">
                <a:ea typeface="ＭＳ Ｐゴシック" panose="020B0600070205080204" pitchFamily="34" charset="-128"/>
              </a:rPr>
              <a:t> SW designs get bigger</a:t>
            </a:r>
          </a:p>
          <a:p>
            <a:pPr lvl="1">
              <a:buFont typeface="Symbol" panose="05050102010706020507" pitchFamily="18" charset="2"/>
              <a:buChar char=""/>
            </a:pPr>
            <a:r>
              <a:rPr lang="en-US" altLang="en-US">
                <a:ea typeface="ＭＳ Ｐゴシック" panose="020B0600070205080204" pitchFamily="34" charset="-128"/>
              </a:rPr>
              <a:t> Had to improve SW productivity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4 techniques</a:t>
            </a:r>
          </a:p>
          <a:p>
            <a:pPr lvl="1">
              <a:buFont typeface="Helvetica" panose="020B0604020202020204" pitchFamily="34" charset="0"/>
              <a:buAutoNum type="arabicPeriod"/>
            </a:pPr>
            <a:r>
              <a:rPr lang="en-US" altLang="en-US">
                <a:ea typeface="ＭＳ Ｐゴシック" panose="020B0600070205080204" pitchFamily="34" charset="-128"/>
              </a:rPr>
              <a:t> Clarity via conciseness</a:t>
            </a:r>
          </a:p>
          <a:p>
            <a:pPr lvl="1">
              <a:buFont typeface="Helvetica" panose="020B0604020202020204" pitchFamily="34" charset="0"/>
              <a:buAutoNum type="arabicPeriod"/>
            </a:pPr>
            <a:r>
              <a:rPr lang="en-US" altLang="en-US">
                <a:ea typeface="ＭＳ Ｐゴシック" panose="020B0600070205080204" pitchFamily="34" charset="-128"/>
              </a:rPr>
              <a:t> Synthesis</a:t>
            </a:r>
          </a:p>
          <a:p>
            <a:pPr lvl="1">
              <a:buFont typeface="Helvetica" panose="020B0604020202020204" pitchFamily="34" charset="0"/>
              <a:buAutoNum type="arabicPeriod"/>
            </a:pPr>
            <a:r>
              <a:rPr lang="en-US" altLang="en-US">
                <a:ea typeface="ＭＳ Ｐゴシック" panose="020B0600070205080204" pitchFamily="34" charset="-128"/>
              </a:rPr>
              <a:t> Reuse</a:t>
            </a:r>
          </a:p>
          <a:p>
            <a:pPr lvl="1">
              <a:buFont typeface="Helvetica" panose="020B0604020202020204" pitchFamily="34" charset="0"/>
              <a:buAutoNum type="arabicPeriod"/>
            </a:pPr>
            <a:r>
              <a:rPr lang="en-US" altLang="en-US">
                <a:ea typeface="ＭＳ Ｐゴシック" panose="020B0600070205080204" pitchFamily="34" charset="-128"/>
              </a:rPr>
              <a:t> Automation and Tools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769DBC3-DA22-41BA-B57E-44365AD64A88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55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4161750" indent="-24161750"/>
            <a:r>
              <a:rPr lang="en-US" altLang="en-US">
                <a:ea typeface="ＭＳ Ｐゴシック" panose="020B0600070205080204" pitchFamily="34" charset="-128"/>
              </a:rPr>
              <a:t>Clarity via conciseness</a:t>
            </a:r>
          </a:p>
        </p:txBody>
      </p:sp>
      <p:sp>
        <p:nvSpPr>
          <p:cNvPr id="142339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86800" cy="4754563"/>
          </a:xfrm>
        </p:spPr>
        <p:txBody>
          <a:bodyPr/>
          <a:lstStyle/>
          <a:p>
            <a:pPr marL="514350" indent="-514350">
              <a:buFont typeface="Helvetica" panose="020B0604020202020204" pitchFamily="34" charset="0"/>
              <a:buAutoNum type="arabicPeriod"/>
            </a:pPr>
            <a:r>
              <a:rPr lang="en-US" altLang="en-US">
                <a:ea typeface="ＭＳ Ｐゴシック" panose="020B0600070205080204" pitchFamily="34" charset="-128"/>
              </a:rPr>
              <a:t>Syntax: shorter and easier to read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 sz="2800">
                <a:latin typeface="Courier New" panose="02070309020205020404" pitchFamily="49" charset="0"/>
                <a:ea typeface="ＭＳ Ｐゴシック" panose="020B0600070205080204" pitchFamily="34" charset="-128"/>
              </a:rPr>
              <a:t>assert_greater_than_or_equal_to(a,7)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vs. ________________ </a:t>
            </a:r>
            <a:endParaRPr lang="en-US" altLang="en-US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514350" indent="-514350"/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12494B8-254D-43B2-9CD8-FE345F4BDBDB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56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4161750" indent="-24161750"/>
            <a:r>
              <a:rPr lang="en-US" altLang="en-US">
                <a:ea typeface="ＭＳ Ｐゴシック" panose="020B0600070205080204" pitchFamily="34" charset="-128"/>
              </a:rPr>
              <a:t>Clarity via conciseness</a:t>
            </a:r>
          </a:p>
        </p:txBody>
      </p:sp>
      <p:sp>
        <p:nvSpPr>
          <p:cNvPr id="144387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86800" cy="4754563"/>
          </a:xfrm>
        </p:spPr>
        <p:txBody>
          <a:bodyPr/>
          <a:lstStyle/>
          <a:p>
            <a:pPr marL="514350" indent="-514350">
              <a:buFont typeface="Helvetica" panose="020B0604020202020204" pitchFamily="34" charset="0"/>
              <a:buAutoNum type="arabicPeriod"/>
            </a:pPr>
            <a:r>
              <a:rPr lang="en-US" altLang="en-US" dirty="0">
                <a:ea typeface="ＭＳ Ｐゴシック" panose="020B0600070205080204" pitchFamily="34" charset="-128"/>
              </a:rPr>
              <a:t>Syntax: shorter and easier to read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sz="2800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assert_greater_than_or_equal_to</a:t>
            </a: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(a,7)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vs. </a:t>
            </a:r>
            <a:r>
              <a:rPr lang="en-US" altLang="en-US" sz="2800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a.should</a:t>
            </a: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be ≥ 7 </a:t>
            </a:r>
          </a:p>
          <a:p>
            <a:pPr marL="514350" indent="-514350">
              <a:buFont typeface="Helvetica" panose="020B0604020202020204" pitchFamily="34" charset="0"/>
              <a:buAutoNum type="arabicPeriod"/>
            </a:pPr>
            <a:r>
              <a:rPr lang="en-US" altLang="en-US" dirty="0">
                <a:ea typeface="ＭＳ Ｐゴシック" panose="020B0600070205080204" pitchFamily="34" charset="-128"/>
              </a:rPr>
              <a:t>Raise the level of abstraction: </a:t>
            </a:r>
          </a:p>
          <a:p>
            <a:pPr marL="914400" lvl="1" indent="-514350"/>
            <a:r>
              <a:rPr lang="en-US" altLang="en-US" dirty="0">
                <a:ea typeface="ＭＳ Ｐゴシック" panose="020B0600070205080204" pitchFamily="34" charset="-128"/>
              </a:rPr>
              <a:t>HLL programming languages vs. assembler</a:t>
            </a:r>
          </a:p>
          <a:p>
            <a:pPr marL="914400" lvl="1" indent="-514350"/>
            <a:r>
              <a:rPr lang="en-US" altLang="en-US" dirty="0">
                <a:ea typeface="ＭＳ Ｐゴシック" panose="020B0600070205080204" pitchFamily="34" charset="-128"/>
              </a:rPr>
              <a:t>Automatic memory management (Java vs. C)</a:t>
            </a:r>
          </a:p>
          <a:p>
            <a:pPr marL="914400" lvl="1" indent="-514350"/>
            <a:r>
              <a:rPr lang="en-US" altLang="en-US" dirty="0">
                <a:ea typeface="ＭＳ Ｐゴシック" panose="020B0600070205080204" pitchFamily="34" charset="-128"/>
              </a:rPr>
              <a:t>Scripting languages: reflection, </a:t>
            </a:r>
            <a:r>
              <a:rPr lang="en-US" altLang="en-US" dirty="0" err="1">
                <a:ea typeface="ＭＳ Ｐゴシック" panose="020B0600070205080204" pitchFamily="34" charset="-128"/>
              </a:rPr>
              <a:t>metaprogramming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marL="514350" indent="-514350"/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947A75B-EC03-4BB4-8767-E2EF7EDB4BC6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57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Synthesis</a:t>
            </a:r>
          </a:p>
        </p:txBody>
      </p:sp>
      <p:sp>
        <p:nvSpPr>
          <p:cNvPr id="146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Software synthesis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BitBlt: generate code to fit situation &amp; remove conditional test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Research Stage: Programming by example 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04AD942-9047-49F7-8643-42BE4E526428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58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  <p:pic>
        <p:nvPicPr>
          <p:cNvPr id="146437" name="Picture 4" descr="Synthesis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657600"/>
            <a:ext cx="1905000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Reuse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Reuse old code vs. write new code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Techniques in historical order: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dirty="0">
                <a:ea typeface="ＭＳ Ｐゴシック" panose="020B0600070205080204" pitchFamily="34" charset="-128"/>
              </a:rPr>
              <a:t>Procedures and functions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dirty="0">
                <a:ea typeface="ＭＳ Ｐゴシック" panose="020B0600070205080204" pitchFamily="34" charset="-128"/>
              </a:rPr>
              <a:t>Standardized libraries (reuse single task)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dirty="0">
                <a:ea typeface="ＭＳ Ｐゴシック" panose="020B0600070205080204" pitchFamily="34" charset="-128"/>
              </a:rPr>
              <a:t>Object oriented programming: reuse and manage </a:t>
            </a:r>
            <a:r>
              <a:rPr lang="en-US" altLang="en-US" i="1" dirty="0">
                <a:ea typeface="ＭＳ Ｐゴシック" panose="020B0600070205080204" pitchFamily="34" charset="-128"/>
              </a:rPr>
              <a:t>collections </a:t>
            </a:r>
            <a:r>
              <a:rPr lang="en-US" altLang="en-US" dirty="0">
                <a:ea typeface="ＭＳ Ｐゴシック" panose="020B0600070205080204" pitchFamily="34" charset="-128"/>
              </a:rPr>
              <a:t>of tasks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dirty="0">
                <a:ea typeface="ＭＳ Ｐゴシック" panose="020B0600070205080204" pitchFamily="34" charset="-128"/>
              </a:rPr>
              <a:t>Design patterns: reuse a general strategy even if implementation varies</a:t>
            </a:r>
          </a:p>
          <a:p>
            <a:pPr>
              <a:buFont typeface="Helvetica" panose="020B0604020202020204" pitchFamily="34" charset="0"/>
              <a:buAutoNum type="arabicPeriod"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D3324C2-E95D-49B8-AD2B-038686762F4B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59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Automation and Tools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Replace tedious manual tasks with automation to save time, improve accuracy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New tool can make lives better (e.g., make)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Concerns with new tools: Dependability,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UI quality, picking which one from several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Good software developer must repeatedly learn how to use new tools: </a:t>
            </a:r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lifetime learning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Lots of chances in this course: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Cucumber, RSpec, Pivotal Tracker, …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B495E48-B0DE-4626-8706-C389835FD775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60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extBox 3"/>
          <p:cNvSpPr txBox="1">
            <a:spLocks noChangeArrowheads="1"/>
          </p:cNvSpPr>
          <p:nvPr/>
        </p:nvSpPr>
        <p:spPr bwMode="auto">
          <a:xfrm>
            <a:off x="1371600" y="3240088"/>
            <a:ext cx="67056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dirty="0" err="1">
                <a:ln>
                  <a:solidFill>
                    <a:schemeClr val="tx1"/>
                  </a:solidFill>
                </a:ln>
                <a:solidFill>
                  <a:srgbClr val="CCFF66"/>
                </a:solidFill>
              </a:rPr>
              <a:t>Metaprogramming</a:t>
            </a:r>
            <a:r>
              <a:rPr lang="en-US" altLang="en-US" sz="2800" dirty="0">
                <a:ln>
                  <a:solidFill>
                    <a:schemeClr val="tx1"/>
                  </a:solidFill>
                </a:ln>
                <a:solidFill>
                  <a:srgbClr val="CCFF66"/>
                </a:solidFill>
              </a:rPr>
              <a:t> helps productivity via program synthesis</a:t>
            </a:r>
            <a:endParaRPr lang="en-US" altLang="en-US" sz="2800" dirty="0">
              <a:ln>
                <a:solidFill>
                  <a:schemeClr val="tx1"/>
                </a:solidFill>
              </a:ln>
              <a:solidFill>
                <a:srgbClr val="CCFF66"/>
              </a:solidFill>
              <a:latin typeface="Symbol" panose="05050102010706020507" pitchFamily="18" charset="2"/>
            </a:endParaRPr>
          </a:p>
        </p:txBody>
      </p:sp>
      <p:sp>
        <p:nvSpPr>
          <p:cNvPr id="151555" name="TextBox 4"/>
          <p:cNvSpPr txBox="1">
            <a:spLocks noChangeArrowheads="1"/>
          </p:cNvSpPr>
          <p:nvPr/>
        </p:nvSpPr>
        <p:spPr bwMode="auto">
          <a:xfrm>
            <a:off x="1371600" y="4154488"/>
            <a:ext cx="67056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90061A"/>
                </a:solidFill>
              </a:rPr>
              <a:t>Of the 4 productivity reasons, the primary one for HLL is reuse</a:t>
            </a:r>
            <a:endParaRPr lang="en-US" altLang="en-US" sz="2800" dirty="0">
              <a:solidFill>
                <a:srgbClr val="90061A"/>
              </a:solidFill>
              <a:latin typeface="Symbol" panose="05050102010706020507" pitchFamily="18" charset="2"/>
            </a:endParaRPr>
          </a:p>
        </p:txBody>
      </p:sp>
      <p:sp>
        <p:nvSpPr>
          <p:cNvPr id="151556" name="TextBox 5"/>
          <p:cNvSpPr txBox="1">
            <a:spLocks noChangeArrowheads="1"/>
          </p:cNvSpPr>
          <p:nvPr/>
        </p:nvSpPr>
        <p:spPr bwMode="auto">
          <a:xfrm>
            <a:off x="1371600" y="5068888"/>
            <a:ext cx="67056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0099B0"/>
                </a:solidFill>
              </a:rPr>
              <a:t>A concise syntax is more likely to have fewer bugs and be easier to maintain</a:t>
            </a:r>
            <a:endParaRPr lang="en-US" altLang="en-US" sz="2800" dirty="0">
              <a:solidFill>
                <a:srgbClr val="0099B0"/>
              </a:solidFill>
              <a:latin typeface="Symbol" panose="05050102010706020507" pitchFamily="18" charset="2"/>
            </a:endParaRPr>
          </a:p>
        </p:txBody>
      </p:sp>
      <p:grpSp>
        <p:nvGrpSpPr>
          <p:cNvPr id="151557" name="Group 10"/>
          <p:cNvGrpSpPr>
            <a:grpSpLocks/>
          </p:cNvGrpSpPr>
          <p:nvPr/>
        </p:nvGrpSpPr>
        <p:grpSpPr bwMode="auto">
          <a:xfrm>
            <a:off x="960438" y="2325688"/>
            <a:ext cx="7116762" cy="954087"/>
            <a:chOff x="960651" y="1743727"/>
            <a:chExt cx="7116549" cy="715578"/>
          </a:xfrm>
        </p:grpSpPr>
        <p:sp>
          <p:nvSpPr>
            <p:cNvPr id="151563" name="TextBox 2"/>
            <p:cNvSpPr txBox="1">
              <a:spLocks noChangeArrowheads="1"/>
            </p:cNvSpPr>
            <p:nvPr/>
          </p:nvSpPr>
          <p:spPr bwMode="auto">
            <a:xfrm>
              <a:off x="1371600" y="1743727"/>
              <a:ext cx="6705600" cy="715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800" dirty="0">
                  <a:solidFill>
                    <a:srgbClr val="FF4B21"/>
                  </a:solidFill>
                </a:rPr>
                <a:t>Copy and pasting code is another good way to get reuse</a:t>
              </a:r>
              <a:endParaRPr lang="en-US" altLang="en-US" sz="2800" dirty="0">
                <a:solidFill>
                  <a:srgbClr val="FF4B21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151564" name="Rectangle 6"/>
            <p:cNvSpPr>
              <a:spLocks noChangeArrowheads="1"/>
            </p:cNvSpPr>
            <p:nvPr/>
          </p:nvSpPr>
          <p:spPr bwMode="auto">
            <a:xfrm>
              <a:off x="960651" y="1809750"/>
              <a:ext cx="4154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☐</a:t>
              </a:r>
              <a:endParaRPr lang="en-US" altLang="en-US"/>
            </a:p>
          </p:txBody>
        </p:sp>
      </p:grpSp>
      <p:sp>
        <p:nvSpPr>
          <p:cNvPr id="151558" name="Rectangle 7"/>
          <p:cNvSpPr>
            <a:spLocks noChangeArrowheads="1"/>
          </p:cNvSpPr>
          <p:nvPr/>
        </p:nvSpPr>
        <p:spPr bwMode="auto">
          <a:xfrm>
            <a:off x="960438" y="3343275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☐</a:t>
            </a:r>
            <a:endParaRPr lang="en-US" altLang="en-US"/>
          </a:p>
        </p:txBody>
      </p:sp>
      <p:sp>
        <p:nvSpPr>
          <p:cNvPr id="151559" name="Rectangle 8"/>
          <p:cNvSpPr>
            <a:spLocks noChangeArrowheads="1"/>
          </p:cNvSpPr>
          <p:nvPr/>
        </p:nvSpPr>
        <p:spPr bwMode="auto">
          <a:xfrm>
            <a:off x="960438" y="4257675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☐</a:t>
            </a:r>
            <a:endParaRPr lang="en-US" altLang="en-US"/>
          </a:p>
        </p:txBody>
      </p:sp>
      <p:sp>
        <p:nvSpPr>
          <p:cNvPr id="151560" name="Rectangle 9"/>
          <p:cNvSpPr>
            <a:spLocks noChangeArrowheads="1"/>
          </p:cNvSpPr>
          <p:nvPr/>
        </p:nvSpPr>
        <p:spPr bwMode="auto">
          <a:xfrm>
            <a:off x="947738" y="5156200"/>
            <a:ext cx="415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☐</a:t>
            </a:r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is TRUE About Productivity?</a:t>
            </a:r>
          </a:p>
        </p:txBody>
      </p:sp>
      <p:sp>
        <p:nvSpPr>
          <p:cNvPr id="151561" name="Slide Number Placeholder 1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C957690-BFDE-4A42-9883-26A6D5F043A5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61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DRY</a:t>
            </a:r>
          </a:p>
        </p:txBody>
      </p:sp>
      <p:sp>
        <p:nvSpPr>
          <p:cNvPr id="153603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“Every piece of knowledge must have a single, unambiguous, authoritative representation within a system.”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Andy Hunt and Dave Thomas, 1999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Don't Repeat Yourself (DRY)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Don’t want to find many places have to apply same repair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Refactor code so that it has a single place to do things</a:t>
            </a:r>
          </a:p>
        </p:txBody>
      </p:sp>
      <p:sp>
        <p:nvSpPr>
          <p:cNvPr id="153604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B1C3C2F-E146-47CA-BECC-35B96A68C7DD}" type="slidenum">
              <a:rPr lang="en-US" altLang="en-US" sz="1400">
                <a:latin typeface="Helvetica" panose="020B0604020202020204" pitchFamily="34" charset="0"/>
              </a:rPr>
              <a:pPr eaLnBrk="1" hangingPunct="1"/>
              <a:t>62</a:t>
            </a:fld>
            <a:endParaRPr lang="en-US" altLang="en-U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ADLabHelvetica">
  <a:themeElements>
    <a:clrScheme name="RADLabHelvetic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ADLabHelvetica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RADLabHelvetic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LabHelvetic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LabHelvetic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LabHelvetic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LabHelvetic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LabHelvetic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LabHelvetic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LabHelvetic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LabHelvetic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LabHelvetic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LabHelvetic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LabHelvetic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Lecture.pot</Template>
  <TotalTime>19328</TotalTime>
  <Words>3218</Words>
  <Application>Microsoft Office PowerPoint</Application>
  <PresentationFormat>On-screen Show (4:3)</PresentationFormat>
  <Paragraphs>539</Paragraphs>
  <Slides>62</Slides>
  <Notes>24</Notes>
  <HiddenSlides>1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0" baseType="lpstr">
      <vt:lpstr>ＭＳ ゴシック</vt:lpstr>
      <vt:lpstr>ＭＳ Ｐゴシック</vt:lpstr>
      <vt:lpstr>Arial</vt:lpstr>
      <vt:lpstr>Courier New</vt:lpstr>
      <vt:lpstr>Helvetica</vt:lpstr>
      <vt:lpstr>Symbol</vt:lpstr>
      <vt:lpstr>RADLabHelvetica</vt:lpstr>
      <vt:lpstr>Image</vt:lpstr>
      <vt:lpstr>CSCE 431 Software Engineering</vt:lpstr>
      <vt:lpstr>Ariane 5 Rocket Explosion</vt:lpstr>
      <vt:lpstr>More SW Disasters </vt:lpstr>
      <vt:lpstr>How Can You Avoid Infamy?</vt:lpstr>
      <vt:lpstr>Course Staff</vt:lpstr>
      <vt:lpstr>What’s This Course About</vt:lpstr>
      <vt:lpstr>Grady Booch</vt:lpstr>
      <vt:lpstr>What is Software Engineering</vt:lpstr>
      <vt:lpstr>What is Software Engineering</vt:lpstr>
      <vt:lpstr>Aspects of Software Engineering</vt:lpstr>
      <vt:lpstr>Ties to Many Fields</vt:lpstr>
      <vt:lpstr>Ties to Many Fields</vt:lpstr>
      <vt:lpstr>Roles of People in Software</vt:lpstr>
      <vt:lpstr>Roles of People in Software</vt:lpstr>
      <vt:lpstr>Roles of People in Software</vt:lpstr>
      <vt:lpstr>Roles of People in Software</vt:lpstr>
      <vt:lpstr>Roles of People in Software</vt:lpstr>
      <vt:lpstr>Roles of People in Software</vt:lpstr>
      <vt:lpstr>Roles of People in Software</vt:lpstr>
      <vt:lpstr>Course Goals</vt:lpstr>
      <vt:lpstr>Example: Online Survey System (Museum of the American G.I.)</vt:lpstr>
      <vt:lpstr>Project Culture</vt:lpstr>
      <vt:lpstr>From Previous Students</vt:lpstr>
      <vt:lpstr>Continued</vt:lpstr>
      <vt:lpstr>Continued … </vt:lpstr>
      <vt:lpstr>Course Webpage</vt:lpstr>
      <vt:lpstr>Textbook</vt:lpstr>
      <vt:lpstr>Course Q/A</vt:lpstr>
      <vt:lpstr>Grading and Academic Integrity</vt:lpstr>
      <vt:lpstr>A Typical Week</vt:lpstr>
      <vt:lpstr>Projects for Non-Profits</vt:lpstr>
      <vt:lpstr>Results/Observations</vt:lpstr>
      <vt:lpstr>Project Schedule</vt:lpstr>
      <vt:lpstr>Virtual Machine (VM)</vt:lpstr>
      <vt:lpstr>Lessons from Past Students</vt:lpstr>
      <vt:lpstr>Communication</vt:lpstr>
      <vt:lpstr>Scheduling</vt:lpstr>
      <vt:lpstr>Testing and Coordination</vt:lpstr>
      <vt:lpstr>Unique Aspects of This Course</vt:lpstr>
      <vt:lpstr>Call for Projects</vt:lpstr>
      <vt:lpstr>The Future of Software Engineering</vt:lpstr>
      <vt:lpstr>Legacy SW vs. Beautiful SW    </vt:lpstr>
      <vt:lpstr>Programming Aesthetics</vt:lpstr>
      <vt:lpstr>Legacy SW vs. Beautiful SW</vt:lpstr>
      <vt:lpstr>Legacy SW vs. Beautiful SW</vt:lpstr>
      <vt:lpstr>Legacy Code: Vital but Ignored</vt:lpstr>
      <vt:lpstr>Quality Assurance &amp;Testing       (Engineering Software as a Service §1.8)</vt:lpstr>
      <vt:lpstr>Software Quality</vt:lpstr>
      <vt:lpstr>Software Quality</vt:lpstr>
      <vt:lpstr>Assurance</vt:lpstr>
      <vt:lpstr>Testing</vt:lpstr>
      <vt:lpstr>More Testing</vt:lpstr>
      <vt:lpstr>Which is NOT True About Testing?</vt:lpstr>
      <vt:lpstr>Productivity: Conciseness, Synthesis, Reuse, and Tools      (Engineering Software as a Service §1.9)</vt:lpstr>
      <vt:lpstr>Productivity</vt:lpstr>
      <vt:lpstr>Clarity via conciseness</vt:lpstr>
      <vt:lpstr>Clarity via conciseness</vt:lpstr>
      <vt:lpstr>Synthesis</vt:lpstr>
      <vt:lpstr>Reuse</vt:lpstr>
      <vt:lpstr>Automation and Tools</vt:lpstr>
      <vt:lpstr>Which is TRUE About Productivity?</vt:lpstr>
      <vt:lpstr>DRY</vt:lpstr>
    </vt:vector>
  </TitlesOfParts>
  <Company>Armando Fox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98/198: Web 2.0 Applications Using Ruby on Rails</dc:title>
  <dc:creator>Hank Walker</dc:creator>
  <cp:lastModifiedBy>Ritchey, Philip C</cp:lastModifiedBy>
  <cp:revision>725</cp:revision>
  <cp:lastPrinted>2016-01-20T21:20:11Z</cp:lastPrinted>
  <dcterms:created xsi:type="dcterms:W3CDTF">2013-09-04T15:44:40Z</dcterms:created>
  <dcterms:modified xsi:type="dcterms:W3CDTF">2017-12-20T00:28:15Z</dcterms:modified>
</cp:coreProperties>
</file>