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59" r:id="rId6"/>
    <p:sldId id="260"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36" autoAdjust="0"/>
    <p:restoredTop sz="94660"/>
  </p:normalViewPr>
  <p:slideViewPr>
    <p:cSldViewPr snapToGrid="0">
      <p:cViewPr varScale="1">
        <p:scale>
          <a:sx n="69" d="100"/>
          <a:sy n="69" d="100"/>
        </p:scale>
        <p:origin x="46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0C1485F-0D21-4894-A607-67F61540D04F}" type="datetimeFigureOut">
              <a:rPr lang="en-US" smtClean="0"/>
              <a:t>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8251A1-EAD2-4A9D-B22D-AD6E1D9C497F}" type="slidenum">
              <a:rPr lang="en-US" smtClean="0"/>
              <a:t>‹#›</a:t>
            </a:fld>
            <a:endParaRPr lang="en-US"/>
          </a:p>
        </p:txBody>
      </p:sp>
    </p:spTree>
    <p:extLst>
      <p:ext uri="{BB962C8B-B14F-4D97-AF65-F5344CB8AC3E}">
        <p14:creationId xmlns:p14="http://schemas.microsoft.com/office/powerpoint/2010/main" val="49554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C1485F-0D21-4894-A607-67F61540D04F}" type="datetimeFigureOut">
              <a:rPr lang="en-US" smtClean="0"/>
              <a:t>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8251A1-EAD2-4A9D-B22D-AD6E1D9C497F}" type="slidenum">
              <a:rPr lang="en-US" smtClean="0"/>
              <a:t>‹#›</a:t>
            </a:fld>
            <a:endParaRPr lang="en-US"/>
          </a:p>
        </p:txBody>
      </p:sp>
    </p:spTree>
    <p:extLst>
      <p:ext uri="{BB962C8B-B14F-4D97-AF65-F5344CB8AC3E}">
        <p14:creationId xmlns:p14="http://schemas.microsoft.com/office/powerpoint/2010/main" val="2200767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C1485F-0D21-4894-A607-67F61540D04F}" type="datetimeFigureOut">
              <a:rPr lang="en-US" smtClean="0"/>
              <a:t>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8251A1-EAD2-4A9D-B22D-AD6E1D9C497F}" type="slidenum">
              <a:rPr lang="en-US" smtClean="0"/>
              <a:t>‹#›</a:t>
            </a:fld>
            <a:endParaRPr lang="en-US"/>
          </a:p>
        </p:txBody>
      </p:sp>
    </p:spTree>
    <p:extLst>
      <p:ext uri="{BB962C8B-B14F-4D97-AF65-F5344CB8AC3E}">
        <p14:creationId xmlns:p14="http://schemas.microsoft.com/office/powerpoint/2010/main" val="1465033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0C1485F-0D21-4894-A607-67F61540D04F}" type="datetimeFigureOut">
              <a:rPr lang="en-US" smtClean="0"/>
              <a:t>3/1/2015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8251A1-EAD2-4A9D-B22D-AD6E1D9C497F}" type="slidenum">
              <a:rPr lang="en-US" smtClean="0"/>
              <a:t>‹#›</a:t>
            </a:fld>
            <a:endParaRPr lang="en-US"/>
          </a:p>
        </p:txBody>
      </p:sp>
    </p:spTree>
    <p:extLst>
      <p:ext uri="{BB962C8B-B14F-4D97-AF65-F5344CB8AC3E}">
        <p14:creationId xmlns:p14="http://schemas.microsoft.com/office/powerpoint/2010/main" val="27429620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0C1485F-0D21-4894-A607-67F61540D04F}" type="datetimeFigureOut">
              <a:rPr lang="en-US" smtClean="0"/>
              <a:t>3/1/2015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8251A1-EAD2-4A9D-B22D-AD6E1D9C497F}" type="slidenum">
              <a:rPr lang="en-US" smtClean="0"/>
              <a:t>‹#›</a:t>
            </a:fld>
            <a:endParaRPr lang="en-US"/>
          </a:p>
        </p:txBody>
      </p:sp>
    </p:spTree>
    <p:extLst>
      <p:ext uri="{BB962C8B-B14F-4D97-AF65-F5344CB8AC3E}">
        <p14:creationId xmlns:p14="http://schemas.microsoft.com/office/powerpoint/2010/main" val="26521592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0C1485F-0D21-4894-A607-67F61540D04F}" type="datetimeFigureOut">
              <a:rPr lang="en-US" smtClean="0"/>
              <a:t>3/1/2015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18251A1-EAD2-4A9D-B22D-AD6E1D9C497F}" type="slidenum">
              <a:rPr lang="en-US" smtClean="0"/>
              <a:t>‹#›</a:t>
            </a:fld>
            <a:endParaRPr lang="en-US"/>
          </a:p>
        </p:txBody>
      </p:sp>
    </p:spTree>
    <p:extLst>
      <p:ext uri="{BB962C8B-B14F-4D97-AF65-F5344CB8AC3E}">
        <p14:creationId xmlns:p14="http://schemas.microsoft.com/office/powerpoint/2010/main" val="2791648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C1485F-0D21-4894-A607-67F61540D04F}" type="datetimeFigureOut">
              <a:rPr lang="en-US" smtClean="0"/>
              <a:t>3/1/2015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18251A1-EAD2-4A9D-B22D-AD6E1D9C497F}" type="slidenum">
              <a:rPr lang="en-US" smtClean="0"/>
              <a:t>‹#›</a:t>
            </a:fld>
            <a:endParaRPr lang="en-US"/>
          </a:p>
        </p:txBody>
      </p:sp>
    </p:spTree>
    <p:extLst>
      <p:ext uri="{BB962C8B-B14F-4D97-AF65-F5344CB8AC3E}">
        <p14:creationId xmlns:p14="http://schemas.microsoft.com/office/powerpoint/2010/main" val="1105383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C1485F-0D21-4894-A607-67F61540D04F}" type="datetimeFigureOut">
              <a:rPr lang="en-US" smtClean="0"/>
              <a:t>3/1/2015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8251A1-EAD2-4A9D-B22D-AD6E1D9C497F}" type="slidenum">
              <a:rPr lang="en-US" smtClean="0"/>
              <a:t>‹#›</a:t>
            </a:fld>
            <a:endParaRPr lang="en-US"/>
          </a:p>
        </p:txBody>
      </p:sp>
    </p:spTree>
    <p:extLst>
      <p:ext uri="{BB962C8B-B14F-4D97-AF65-F5344CB8AC3E}">
        <p14:creationId xmlns:p14="http://schemas.microsoft.com/office/powerpoint/2010/main" val="55237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C1485F-0D21-4894-A607-67F61540D04F}" type="datetimeFigureOut">
              <a:rPr lang="en-US" smtClean="0"/>
              <a:t>3/1/2015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8251A1-EAD2-4A9D-B22D-AD6E1D9C497F}" type="slidenum">
              <a:rPr lang="en-US" smtClean="0"/>
              <a:t>‹#›</a:t>
            </a:fld>
            <a:endParaRPr lang="en-US"/>
          </a:p>
        </p:txBody>
      </p:sp>
    </p:spTree>
    <p:extLst>
      <p:ext uri="{BB962C8B-B14F-4D97-AF65-F5344CB8AC3E}">
        <p14:creationId xmlns:p14="http://schemas.microsoft.com/office/powerpoint/2010/main" val="40033242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C1485F-0D21-4894-A607-67F61540D04F}" type="datetimeFigureOut">
              <a:rPr lang="en-US" smtClean="0"/>
              <a:t>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8251A1-EAD2-4A9D-B22D-AD6E1D9C497F}" type="slidenum">
              <a:rPr lang="en-US" smtClean="0"/>
              <a:t>‹#›</a:t>
            </a:fld>
            <a:endParaRPr lang="en-US"/>
          </a:p>
        </p:txBody>
      </p:sp>
    </p:spTree>
    <p:extLst>
      <p:ext uri="{BB962C8B-B14F-4D97-AF65-F5344CB8AC3E}">
        <p14:creationId xmlns:p14="http://schemas.microsoft.com/office/powerpoint/2010/main" val="946540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C1485F-0D21-4894-A607-67F61540D04F}" type="datetimeFigureOut">
              <a:rPr lang="en-US" smtClean="0"/>
              <a:t>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8251A1-EAD2-4A9D-B22D-AD6E1D9C497F}" type="slidenum">
              <a:rPr lang="en-US" smtClean="0"/>
              <a:t>‹#›</a:t>
            </a:fld>
            <a:endParaRPr lang="en-US"/>
          </a:p>
        </p:txBody>
      </p:sp>
    </p:spTree>
    <p:extLst>
      <p:ext uri="{BB962C8B-B14F-4D97-AF65-F5344CB8AC3E}">
        <p14:creationId xmlns:p14="http://schemas.microsoft.com/office/powerpoint/2010/main" val="940308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C1485F-0D21-4894-A607-67F61540D04F}" type="datetimeFigureOut">
              <a:rPr lang="en-US" smtClean="0"/>
              <a:t>3/1/2015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8251A1-EAD2-4A9D-B22D-AD6E1D9C497F}" type="slidenum">
              <a:rPr lang="en-US" smtClean="0"/>
              <a:t>‹#›</a:t>
            </a:fld>
            <a:endParaRPr lang="en-US"/>
          </a:p>
        </p:txBody>
      </p:sp>
    </p:spTree>
    <p:extLst>
      <p:ext uri="{BB962C8B-B14F-4D97-AF65-F5344CB8AC3E}">
        <p14:creationId xmlns:p14="http://schemas.microsoft.com/office/powerpoint/2010/main" val="25451340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22363"/>
            <a:ext cx="12191999" cy="2387600"/>
          </a:xfrm>
        </p:spPr>
        <p:txBody>
          <a:bodyPr/>
          <a:lstStyle/>
          <a:p>
            <a:r>
              <a:rPr lang="en-US" dirty="0" smtClean="0"/>
              <a:t>CSCE 315: Programming Studio</a:t>
            </a:r>
            <a:br>
              <a:rPr lang="en-US" dirty="0" smtClean="0"/>
            </a:br>
            <a:endParaRPr lang="en-US" dirty="0"/>
          </a:p>
        </p:txBody>
      </p:sp>
      <p:sp>
        <p:nvSpPr>
          <p:cNvPr id="3" name="Subtitle 2"/>
          <p:cNvSpPr>
            <a:spLocks noGrp="1"/>
          </p:cNvSpPr>
          <p:nvPr>
            <p:ph type="subTitle" idx="1"/>
          </p:nvPr>
        </p:nvSpPr>
        <p:spPr/>
        <p:txBody>
          <a:bodyPr>
            <a:normAutofit/>
          </a:bodyPr>
          <a:lstStyle/>
          <a:p>
            <a:r>
              <a:rPr lang="en-US" sz="4800" b="1" dirty="0" smtClean="0"/>
              <a:t>Artificial Intelligence</a:t>
            </a:r>
            <a:endParaRPr lang="en-US" sz="4800" dirty="0"/>
          </a:p>
        </p:txBody>
      </p:sp>
    </p:spTree>
    <p:extLst>
      <p:ext uri="{BB962C8B-B14F-4D97-AF65-F5344CB8AC3E}">
        <p14:creationId xmlns:p14="http://schemas.microsoft.com/office/powerpoint/2010/main" val="18964073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AI?</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83734567"/>
              </p:ext>
            </p:extLst>
          </p:nvPr>
        </p:nvGraphicFramePr>
        <p:xfrm>
          <a:off x="554181" y="1690688"/>
          <a:ext cx="11018205" cy="2468880"/>
        </p:xfrm>
        <a:graphic>
          <a:graphicData uri="http://schemas.openxmlformats.org/drawingml/2006/table">
            <a:tbl>
              <a:tblPr>
                <a:tableStyleId>{5C22544A-7EE6-4342-B048-85BDC9FD1C3A}</a:tableStyleId>
              </a:tblPr>
              <a:tblGrid>
                <a:gridCol w="2130552"/>
                <a:gridCol w="4192270"/>
                <a:gridCol w="4695383"/>
              </a:tblGrid>
              <a:tr h="370840">
                <a:tc>
                  <a:txBody>
                    <a:bodyPr/>
                    <a:lstStyle/>
                    <a:p>
                      <a:endParaRPr lang="en-US" dirty="0"/>
                    </a:p>
                  </a:txBody>
                  <a:tcPr>
                    <a:solidFill>
                      <a:schemeClr val="bg1"/>
                    </a:solidFill>
                  </a:tcPr>
                </a:tc>
                <a:tc>
                  <a:txBody>
                    <a:bodyPr/>
                    <a:lstStyle/>
                    <a:p>
                      <a:pPr algn="ctr"/>
                      <a:r>
                        <a:rPr lang="en-US" sz="4800" b="1" dirty="0" smtClean="0"/>
                        <a:t>Human</a:t>
                      </a:r>
                      <a:endParaRPr lang="en-US" sz="4800" b="1" dirty="0"/>
                    </a:p>
                  </a:txBody>
                  <a:tcPr/>
                </a:tc>
                <a:tc>
                  <a:txBody>
                    <a:bodyPr/>
                    <a:lstStyle/>
                    <a:p>
                      <a:pPr algn="ctr"/>
                      <a:r>
                        <a:rPr lang="en-US" sz="4800" b="1" dirty="0" smtClean="0"/>
                        <a:t>Rational</a:t>
                      </a:r>
                      <a:endParaRPr lang="en-US" sz="4800" b="1" dirty="0"/>
                    </a:p>
                  </a:txBody>
                  <a:tcPr/>
                </a:tc>
              </a:tr>
              <a:tr h="370840">
                <a:tc>
                  <a:txBody>
                    <a:bodyPr/>
                    <a:lstStyle/>
                    <a:p>
                      <a:pPr algn="r"/>
                      <a:r>
                        <a:rPr lang="en-US" sz="4800" b="1" dirty="0" smtClean="0"/>
                        <a:t>Think</a:t>
                      </a:r>
                      <a:endParaRPr lang="en-US" sz="4800" b="1" dirty="0"/>
                    </a:p>
                  </a:txBody>
                  <a:tcPr/>
                </a:tc>
                <a:tc>
                  <a:txBody>
                    <a:bodyPr/>
                    <a:lstStyle/>
                    <a:p>
                      <a:pPr algn="ctr"/>
                      <a:r>
                        <a:rPr lang="en-US" sz="2400" dirty="0" smtClean="0"/>
                        <a:t>Systems that</a:t>
                      </a:r>
                      <a:r>
                        <a:rPr lang="en-US" sz="2400" baseline="0" dirty="0" smtClean="0"/>
                        <a:t> </a:t>
                      </a:r>
                      <a:r>
                        <a:rPr lang="en-US" sz="2400" b="1" baseline="0" dirty="0" smtClean="0"/>
                        <a:t>think</a:t>
                      </a:r>
                      <a:r>
                        <a:rPr lang="en-US" sz="2400" b="0" baseline="0" dirty="0" smtClean="0"/>
                        <a:t> like </a:t>
                      </a:r>
                      <a:r>
                        <a:rPr lang="en-US" sz="2400" b="1" baseline="0" dirty="0" smtClean="0"/>
                        <a:t>humans</a:t>
                      </a:r>
                      <a:r>
                        <a:rPr lang="en-US" sz="2400" b="0" baseline="0" dirty="0" smtClean="0"/>
                        <a:t>.</a:t>
                      </a:r>
                      <a:endParaRPr lang="en-US" sz="24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Systems that</a:t>
                      </a:r>
                      <a:r>
                        <a:rPr lang="en-US" sz="2400" baseline="0" dirty="0" smtClean="0"/>
                        <a:t> </a:t>
                      </a:r>
                      <a:r>
                        <a:rPr lang="en-US" sz="2400" b="1" baseline="0" dirty="0" smtClean="0"/>
                        <a:t>think</a:t>
                      </a:r>
                      <a:r>
                        <a:rPr lang="en-US" sz="2400" b="0" baseline="0" dirty="0" smtClean="0"/>
                        <a:t> </a:t>
                      </a:r>
                      <a:r>
                        <a:rPr lang="en-US" sz="2400" b="1" baseline="0" dirty="0" smtClean="0"/>
                        <a:t>rationally</a:t>
                      </a:r>
                      <a:r>
                        <a:rPr lang="en-US" sz="2400" b="0" baseline="0" dirty="0" smtClean="0"/>
                        <a:t>.</a:t>
                      </a:r>
                      <a:endParaRPr lang="en-US" sz="2400" dirty="0" smtClean="0"/>
                    </a:p>
                  </a:txBody>
                  <a:tcPr anchor="ctr"/>
                </a:tc>
              </a:tr>
              <a:tr h="370840">
                <a:tc>
                  <a:txBody>
                    <a:bodyPr/>
                    <a:lstStyle/>
                    <a:p>
                      <a:pPr algn="r"/>
                      <a:r>
                        <a:rPr lang="en-US" sz="4800" b="1" dirty="0" smtClean="0"/>
                        <a:t>Behave</a:t>
                      </a:r>
                      <a:endParaRPr lang="en-US" sz="48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Systems that</a:t>
                      </a:r>
                      <a:r>
                        <a:rPr lang="en-US" sz="2400" baseline="0" dirty="0" smtClean="0"/>
                        <a:t> </a:t>
                      </a:r>
                      <a:r>
                        <a:rPr lang="en-US" sz="2400" b="1" baseline="0" dirty="0" smtClean="0"/>
                        <a:t>act </a:t>
                      </a:r>
                      <a:r>
                        <a:rPr lang="en-US" sz="2400" b="0" baseline="0" dirty="0" smtClean="0"/>
                        <a:t>like </a:t>
                      </a:r>
                      <a:r>
                        <a:rPr lang="en-US" sz="2400" b="1" baseline="0" dirty="0" smtClean="0"/>
                        <a:t>humans</a:t>
                      </a:r>
                      <a:r>
                        <a:rPr lang="en-US" sz="2400" b="0" baseline="0" dirty="0" smtClean="0"/>
                        <a:t>.</a:t>
                      </a:r>
                      <a:endParaRPr lang="en-US" sz="2400" dirty="0" smtClean="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Systems that</a:t>
                      </a:r>
                      <a:r>
                        <a:rPr lang="en-US" sz="2400" baseline="0" dirty="0" smtClean="0"/>
                        <a:t> </a:t>
                      </a:r>
                      <a:r>
                        <a:rPr lang="en-US" sz="2400" b="1" baseline="0" dirty="0" smtClean="0"/>
                        <a:t>act rationally</a:t>
                      </a:r>
                      <a:r>
                        <a:rPr lang="en-US" sz="2400" b="0" baseline="0" dirty="0" smtClean="0"/>
                        <a:t>.</a:t>
                      </a:r>
                      <a:endParaRPr lang="en-US" sz="2400" dirty="0" smtClean="0"/>
                    </a:p>
                  </a:txBody>
                  <a:tcPr anchor="ctr"/>
                </a:tc>
              </a:tr>
            </a:tbl>
          </a:graphicData>
        </a:graphic>
      </p:graphicFrame>
    </p:spTree>
    <p:extLst>
      <p:ext uri="{BB962C8B-B14F-4D97-AF65-F5344CB8AC3E}">
        <p14:creationId xmlns:p14="http://schemas.microsoft.com/office/powerpoint/2010/main" val="31271599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Acting Human: The Turing Test Approach</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365728"/>
            <a:ext cx="4290838" cy="5492272"/>
          </a:xfrm>
        </p:spPr>
      </p:pic>
      <p:sp>
        <p:nvSpPr>
          <p:cNvPr id="5" name="TextBox 4"/>
          <p:cNvSpPr txBox="1"/>
          <p:nvPr/>
        </p:nvSpPr>
        <p:spPr>
          <a:xfrm>
            <a:off x="5638800" y="1690688"/>
            <a:ext cx="6553200" cy="5078313"/>
          </a:xfrm>
          <a:prstGeom prst="rect">
            <a:avLst/>
          </a:prstGeom>
          <a:noFill/>
        </p:spPr>
        <p:txBody>
          <a:bodyPr wrap="square" rtlCol="0">
            <a:spAutoFit/>
          </a:bodyPr>
          <a:lstStyle/>
          <a:p>
            <a:r>
              <a:rPr lang="en-US" sz="2800" dirty="0" smtClean="0"/>
              <a:t>Computer Requires:</a:t>
            </a:r>
          </a:p>
          <a:p>
            <a:pPr marL="457200" indent="-457200">
              <a:buFont typeface="Arial" panose="020B0604020202020204" pitchFamily="34" charset="0"/>
              <a:buChar char="•"/>
            </a:pPr>
            <a:r>
              <a:rPr lang="en-US" sz="2400" dirty="0" smtClean="0"/>
              <a:t>Natural Language Processing (NLP)</a:t>
            </a:r>
          </a:p>
          <a:p>
            <a:pPr marL="457200" indent="-457200">
              <a:buFont typeface="Arial" panose="020B0604020202020204" pitchFamily="34" charset="0"/>
              <a:buChar char="•"/>
            </a:pPr>
            <a:r>
              <a:rPr lang="en-US" sz="2400" dirty="0" smtClean="0"/>
              <a:t>Knowledge Representation</a:t>
            </a:r>
          </a:p>
          <a:p>
            <a:pPr marL="457200" indent="-457200">
              <a:buFont typeface="Arial" panose="020B0604020202020204" pitchFamily="34" charset="0"/>
              <a:buChar char="•"/>
            </a:pPr>
            <a:r>
              <a:rPr lang="en-US" sz="2400" dirty="0" smtClean="0"/>
              <a:t>Automated Reasoning</a:t>
            </a:r>
          </a:p>
          <a:p>
            <a:pPr marL="457200" indent="-457200">
              <a:buFont typeface="Arial" panose="020B0604020202020204" pitchFamily="34" charset="0"/>
              <a:buChar char="•"/>
            </a:pPr>
            <a:r>
              <a:rPr lang="en-US" sz="2400" dirty="0" smtClean="0"/>
              <a:t>Machine Learning</a:t>
            </a:r>
          </a:p>
          <a:p>
            <a:pPr marL="457200" indent="-457200">
              <a:buFont typeface="Arial" panose="020B0604020202020204" pitchFamily="34" charset="0"/>
              <a:buChar char="•"/>
            </a:pPr>
            <a:r>
              <a:rPr lang="en-US" sz="2400" dirty="0" smtClean="0"/>
              <a:t>[Computer Vision]</a:t>
            </a:r>
          </a:p>
          <a:p>
            <a:pPr marL="457200" indent="-457200">
              <a:buFont typeface="Arial" panose="020B0604020202020204" pitchFamily="34" charset="0"/>
              <a:buChar char="•"/>
            </a:pPr>
            <a:r>
              <a:rPr lang="en-US" sz="2400" dirty="0" smtClean="0"/>
              <a:t>[Robotics]</a:t>
            </a:r>
          </a:p>
          <a:p>
            <a:pPr marL="457200" indent="-457200">
              <a:buFont typeface="Arial" panose="020B0604020202020204" pitchFamily="34" charset="0"/>
              <a:buChar char="•"/>
            </a:pPr>
            <a:endParaRPr lang="en-US" sz="2800" dirty="0"/>
          </a:p>
          <a:p>
            <a:r>
              <a:rPr lang="en-US" sz="2800" dirty="0" smtClean="0"/>
              <a:t>Little effort devoted to passing the test.</a:t>
            </a:r>
          </a:p>
          <a:p>
            <a:pPr marL="457200" indent="-457200">
              <a:buFont typeface="Arial" panose="020B0604020202020204" pitchFamily="34" charset="0"/>
              <a:buChar char="•"/>
            </a:pPr>
            <a:r>
              <a:rPr lang="en-US" sz="2400" dirty="0" smtClean="0"/>
              <a:t>The goal of aeronautical engineering is not to make “machines that fly so exactly like </a:t>
            </a:r>
            <a:r>
              <a:rPr lang="en-US" sz="2400" dirty="0" err="1"/>
              <a:t>p</a:t>
            </a:r>
            <a:r>
              <a:rPr lang="en-US" sz="2400" dirty="0" err="1" smtClean="0"/>
              <a:t>idgeons</a:t>
            </a:r>
            <a:r>
              <a:rPr lang="en-US" sz="2400" dirty="0" smtClean="0"/>
              <a:t> that they can fool even other </a:t>
            </a:r>
            <a:r>
              <a:rPr lang="en-US" sz="2400" dirty="0" err="1" smtClean="0"/>
              <a:t>pidgeons</a:t>
            </a:r>
            <a:r>
              <a:rPr lang="en-US" sz="2400" dirty="0" smtClean="0"/>
              <a:t>”.</a:t>
            </a:r>
            <a:endParaRPr lang="en-US" sz="2400" dirty="0"/>
          </a:p>
        </p:txBody>
      </p:sp>
    </p:spTree>
    <p:extLst>
      <p:ext uri="{BB962C8B-B14F-4D97-AF65-F5344CB8AC3E}">
        <p14:creationId xmlns:p14="http://schemas.microsoft.com/office/powerpoint/2010/main" val="2958665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Eugene </a:t>
            </a:r>
            <a:r>
              <a:rPr lang="en-US" dirty="0" err="1" smtClean="0"/>
              <a:t>Goostman</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73927" y="1690084"/>
            <a:ext cx="5347855" cy="5021970"/>
          </a:xfrm>
        </p:spPr>
      </p:pic>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b="37496"/>
          <a:stretch/>
        </p:blipFill>
        <p:spPr>
          <a:xfrm>
            <a:off x="6188623" y="257749"/>
            <a:ext cx="5782482" cy="2560359"/>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230" y="2827770"/>
            <a:ext cx="6030167" cy="943107"/>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8230" y="4201069"/>
            <a:ext cx="5630061" cy="1867161"/>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47854" y="4587683"/>
            <a:ext cx="6096851" cy="2124371"/>
          </a:xfrm>
          <a:prstGeom prst="rect">
            <a:avLst/>
          </a:prstGeom>
        </p:spPr>
      </p:pic>
    </p:spTree>
    <p:extLst>
      <p:ext uri="{BB962C8B-B14F-4D97-AF65-F5344CB8AC3E}">
        <p14:creationId xmlns:p14="http://schemas.microsoft.com/office/powerpoint/2010/main" val="2699725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73495" y="0"/>
            <a:ext cx="5045009" cy="6211669"/>
          </a:xfrm>
        </p:spPr>
      </p:pic>
      <p:sp>
        <p:nvSpPr>
          <p:cNvPr id="5" name="TextBox 4"/>
          <p:cNvSpPr txBox="1"/>
          <p:nvPr/>
        </p:nvSpPr>
        <p:spPr>
          <a:xfrm>
            <a:off x="0" y="6211669"/>
            <a:ext cx="12192000" cy="646331"/>
          </a:xfrm>
          <a:prstGeom prst="rect">
            <a:avLst/>
          </a:prstGeom>
          <a:noFill/>
        </p:spPr>
        <p:txBody>
          <a:bodyPr wrap="square" rtlCol="0">
            <a:spAutoFit/>
          </a:bodyPr>
          <a:lstStyle/>
          <a:p>
            <a:pPr algn="ctr"/>
            <a:r>
              <a:rPr lang="en-US" sz="3600" dirty="0"/>
              <a:t>Hit Turing right in the test-</a:t>
            </a:r>
            <a:r>
              <a:rPr lang="en-US" sz="3600" dirty="0" err="1"/>
              <a:t>ees</a:t>
            </a:r>
            <a:r>
              <a:rPr lang="en-US" sz="3600" dirty="0"/>
              <a:t>.</a:t>
            </a:r>
          </a:p>
        </p:txBody>
      </p:sp>
    </p:spTree>
    <p:extLst>
      <p:ext uri="{BB962C8B-B14F-4D97-AF65-F5344CB8AC3E}">
        <p14:creationId xmlns:p14="http://schemas.microsoft.com/office/powerpoint/2010/main" val="32412796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200312" cy="4946073"/>
          </a:xfrm>
        </p:spPr>
      </p:pic>
      <p:sp>
        <p:nvSpPr>
          <p:cNvPr id="5" name="TextBox 4"/>
          <p:cNvSpPr txBox="1"/>
          <p:nvPr/>
        </p:nvSpPr>
        <p:spPr>
          <a:xfrm>
            <a:off x="0" y="5103674"/>
            <a:ext cx="12192000" cy="1754326"/>
          </a:xfrm>
          <a:prstGeom prst="rect">
            <a:avLst/>
          </a:prstGeom>
          <a:noFill/>
        </p:spPr>
        <p:txBody>
          <a:bodyPr wrap="square" rtlCol="0">
            <a:spAutoFit/>
          </a:bodyPr>
          <a:lstStyle/>
          <a:p>
            <a:r>
              <a:rPr lang="en-US" sz="3600" dirty="0" smtClean="0"/>
              <a:t>'YOUR </a:t>
            </a:r>
            <a:r>
              <a:rPr lang="en-US" sz="3600" dirty="0"/>
              <a:t>CLOTHES. GIVE THEM TO ME.' </a:t>
            </a:r>
            <a:endParaRPr lang="en-US" sz="3600" dirty="0" smtClean="0"/>
          </a:p>
          <a:p>
            <a:r>
              <a:rPr lang="en-US" sz="3600" dirty="0" smtClean="0"/>
              <a:t>'Shit</a:t>
            </a:r>
            <a:r>
              <a:rPr lang="en-US" sz="3600" dirty="0"/>
              <a:t>, uh ... you are now breathing manually!' </a:t>
            </a:r>
            <a:endParaRPr lang="en-US" sz="3600" dirty="0" smtClean="0"/>
          </a:p>
          <a:p>
            <a:r>
              <a:rPr lang="en-US" sz="3600" dirty="0" smtClean="0"/>
              <a:t>'I </a:t>
            </a:r>
            <a:r>
              <a:rPr lang="en-US" sz="3600" dirty="0"/>
              <a:t>AM ALWAYS BREATHING MANUALLY.'</a:t>
            </a:r>
          </a:p>
        </p:txBody>
      </p:sp>
    </p:spTree>
    <p:extLst>
      <p:ext uri="{BB962C8B-B14F-4D97-AF65-F5344CB8AC3E}">
        <p14:creationId xmlns:p14="http://schemas.microsoft.com/office/powerpoint/2010/main" val="34816004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Thinking Humanly: Cognitive Modeling</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1690688"/>
            <a:ext cx="5460477" cy="4917930"/>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0699" y="1690688"/>
            <a:ext cx="6179767" cy="4737821"/>
          </a:xfrm>
          <a:prstGeom prst="rect">
            <a:avLst/>
          </a:prstGeom>
        </p:spPr>
      </p:pic>
    </p:spTree>
    <p:extLst>
      <p:ext uri="{BB962C8B-B14F-4D97-AF65-F5344CB8AC3E}">
        <p14:creationId xmlns:p14="http://schemas.microsoft.com/office/powerpoint/2010/main" val="32409995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Thinking Humanly: Cognitive Modeling</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14054" y="1690688"/>
            <a:ext cx="7898000" cy="4917930"/>
          </a:xfrm>
        </p:spPr>
      </p:pic>
    </p:spTree>
    <p:extLst>
      <p:ext uri="{BB962C8B-B14F-4D97-AF65-F5344CB8AC3E}">
        <p14:creationId xmlns:p14="http://schemas.microsoft.com/office/powerpoint/2010/main" val="14877760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Thinking Rationally: The Laws of Thought</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Identity:</a:t>
            </a:r>
          </a:p>
          <a:p>
            <a:pPr lvl="1"/>
            <a:r>
              <a:rPr lang="en-US" dirty="0"/>
              <a:t>First then this at least is obviously true, that the word "be" or "not be" has a definite meaning, so that not everything will be "so and not so". Again, if "man" has one meaning, let this be "two-footed animal"; by having one meaning I understand this:—if "man" means "X", then if A is a man "X" will be what "being a man" means for him. (It makes no difference even if one were to say a word has several meanings, if only they are limited in number; for to each definition there might be assigned a different word. For instance, we might say that "man" has not one meaning but several, one of which would have one definition, viz. "two-footed animal", while there might be also several other definitions if only they were limited in number; for a peculiar name might be assigned to each of the definitions. If, however, they were not limited but one were to say that the word has an infinite number of meanings, obviously reasoning would be impossible; for not to have one meaning is to have no meaning, and if words have no meaning our reasoning with one another, and indeed with ourselves, has been annihilated; for it is impossible to think of anything if we do not think of one thing; but if this is possible, one name might be assigned to this thing.)</a:t>
            </a:r>
            <a:endParaRPr lang="en-US" dirty="0" smtClean="0"/>
          </a:p>
          <a:p>
            <a:r>
              <a:rPr lang="en-US" dirty="0" smtClean="0"/>
              <a:t>Non-contradiction:</a:t>
            </a:r>
          </a:p>
          <a:p>
            <a:pPr lvl="1"/>
            <a:r>
              <a:rPr lang="en-US" dirty="0"/>
              <a:t>It is impossible, then, that "being a man" should mean precisely not being a man, if "man" not only signifies something about one subject but also has one significance ... And it will not be possible to be and not to be the same thing, except in virtue of an ambiguity, just as if one whom we call "man", and others were to call "not-man"; but the point in question is not this, whether the same thing can at the same time be and not be a man in name, but whether it can be in fact</a:t>
            </a:r>
            <a:r>
              <a:rPr lang="en-US" dirty="0" smtClean="0"/>
              <a:t>.</a:t>
            </a:r>
          </a:p>
          <a:p>
            <a:r>
              <a:rPr lang="en-US" dirty="0" smtClean="0"/>
              <a:t>Excluded Middle:</a:t>
            </a:r>
          </a:p>
          <a:p>
            <a:pPr lvl="1"/>
            <a:r>
              <a:rPr lang="en-US" dirty="0"/>
              <a:t>But on the other hand there cannot be an intermediate between contradictories, but of one subject we must either affirm or deny any one predicate. This is clear, in the first place, if we define what the true and the false are. To say of what is that it is not, or of what is not that it is, is false, while to say of what is that it is, and of what is not that it is not, is true; so that he who says of anything that it is, or that it is not, will say either what is true or what is </a:t>
            </a:r>
            <a:r>
              <a:rPr lang="en-US" dirty="0" smtClean="0"/>
              <a:t>false.</a:t>
            </a:r>
            <a:endParaRPr lang="en-US" dirty="0"/>
          </a:p>
        </p:txBody>
      </p:sp>
    </p:spTree>
    <p:extLst>
      <p:ext uri="{BB962C8B-B14F-4D97-AF65-F5344CB8AC3E}">
        <p14:creationId xmlns:p14="http://schemas.microsoft.com/office/powerpoint/2010/main" val="6814784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Acting Rational: Rational Agents</a:t>
            </a:r>
            <a:endParaRPr lang="en-US" dirty="0"/>
          </a:p>
        </p:txBody>
      </p:sp>
      <p:sp>
        <p:nvSpPr>
          <p:cNvPr id="3" name="Content Placeholder 2"/>
          <p:cNvSpPr>
            <a:spLocks noGrp="1"/>
          </p:cNvSpPr>
          <p:nvPr>
            <p:ph idx="1"/>
          </p:nvPr>
        </p:nvSpPr>
        <p:spPr/>
        <p:txBody>
          <a:bodyPr/>
          <a:lstStyle/>
          <a:p>
            <a:r>
              <a:rPr lang="en-US" b="1" dirty="0" smtClean="0"/>
              <a:t>Agent</a:t>
            </a:r>
            <a:r>
              <a:rPr lang="en-US" dirty="0" smtClean="0"/>
              <a:t>: anything which acts.</a:t>
            </a:r>
          </a:p>
          <a:p>
            <a:r>
              <a:rPr lang="en-US" dirty="0" smtClean="0"/>
              <a:t>Computer </a:t>
            </a:r>
            <a:r>
              <a:rPr lang="en-US" b="1" dirty="0" smtClean="0"/>
              <a:t>agents</a:t>
            </a:r>
            <a:r>
              <a:rPr lang="en-US" dirty="0" smtClean="0"/>
              <a:t> have attributes distinguishing them from </a:t>
            </a:r>
            <a:r>
              <a:rPr lang="en-US" b="1" dirty="0" smtClean="0"/>
              <a:t>programs:</a:t>
            </a:r>
          </a:p>
          <a:p>
            <a:pPr lvl="1"/>
            <a:r>
              <a:rPr lang="en-US" dirty="0" smtClean="0"/>
              <a:t>Autonomous control</a:t>
            </a:r>
          </a:p>
          <a:p>
            <a:pPr lvl="1"/>
            <a:r>
              <a:rPr lang="en-US" dirty="0" smtClean="0"/>
              <a:t>Perception of environment</a:t>
            </a:r>
          </a:p>
          <a:p>
            <a:pPr lvl="1"/>
            <a:r>
              <a:rPr lang="en-US" dirty="0" smtClean="0"/>
              <a:t>Persistence for prolonged period of time</a:t>
            </a:r>
          </a:p>
          <a:p>
            <a:pPr lvl="1"/>
            <a:r>
              <a:rPr lang="en-US" dirty="0" smtClean="0"/>
              <a:t>Adaptation</a:t>
            </a:r>
          </a:p>
          <a:p>
            <a:pPr lvl="1"/>
            <a:r>
              <a:rPr lang="en-US" dirty="0" smtClean="0"/>
              <a:t>Taking on the goals of others</a:t>
            </a:r>
          </a:p>
          <a:p>
            <a:r>
              <a:rPr lang="en-US" b="1" dirty="0" smtClean="0"/>
              <a:t>Rational Agents </a:t>
            </a:r>
            <a:r>
              <a:rPr lang="en-US" dirty="0" smtClean="0"/>
              <a:t>act to achieve the best [expected] outcome.</a:t>
            </a:r>
            <a:endParaRPr lang="en-US" b="1" dirty="0" smtClean="0"/>
          </a:p>
          <a:p>
            <a:pPr lvl="1"/>
            <a:endParaRPr lang="en-US" dirty="0" smtClean="0"/>
          </a:p>
          <a:p>
            <a:pPr lvl="1"/>
            <a:endParaRPr lang="en-US" b="1" dirty="0"/>
          </a:p>
        </p:txBody>
      </p:sp>
    </p:spTree>
    <p:extLst>
      <p:ext uri="{BB962C8B-B14F-4D97-AF65-F5344CB8AC3E}">
        <p14:creationId xmlns:p14="http://schemas.microsoft.com/office/powerpoint/2010/main" val="26842420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Acting Rational: Rational Agents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690687"/>
            <a:ext cx="10312407" cy="4433021"/>
          </a:xfrm>
        </p:spPr>
      </p:pic>
    </p:spTree>
    <p:extLst>
      <p:ext uri="{BB962C8B-B14F-4D97-AF65-F5344CB8AC3E}">
        <p14:creationId xmlns:p14="http://schemas.microsoft.com/office/powerpoint/2010/main" val="294720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Acting Rational: Rational Agents</a:t>
            </a:r>
            <a:endParaRPr lang="en-US" dirty="0"/>
          </a:p>
        </p:txBody>
      </p:sp>
      <p:sp>
        <p:nvSpPr>
          <p:cNvPr id="3" name="Content Placeholder 2"/>
          <p:cNvSpPr>
            <a:spLocks noGrp="1"/>
          </p:cNvSpPr>
          <p:nvPr>
            <p:ph idx="1"/>
          </p:nvPr>
        </p:nvSpPr>
        <p:spPr/>
        <p:txBody>
          <a:bodyPr/>
          <a:lstStyle/>
          <a:p>
            <a:r>
              <a:rPr lang="en-US" dirty="0" smtClean="0"/>
              <a:t>Many kinds of agents:</a:t>
            </a:r>
          </a:p>
          <a:p>
            <a:pPr lvl="1"/>
            <a:r>
              <a:rPr lang="en-US" dirty="0"/>
              <a:t>simple reflex agents</a:t>
            </a:r>
          </a:p>
          <a:p>
            <a:pPr lvl="1"/>
            <a:r>
              <a:rPr lang="en-US" dirty="0"/>
              <a:t>model-based reflex agents</a:t>
            </a:r>
          </a:p>
          <a:p>
            <a:pPr lvl="1"/>
            <a:r>
              <a:rPr lang="en-US" dirty="0"/>
              <a:t>goal-based agents</a:t>
            </a:r>
          </a:p>
          <a:p>
            <a:pPr lvl="1"/>
            <a:r>
              <a:rPr lang="en-US" dirty="0"/>
              <a:t>utility-based agents</a:t>
            </a:r>
          </a:p>
          <a:p>
            <a:pPr lvl="1"/>
            <a:r>
              <a:rPr lang="en-US" dirty="0"/>
              <a:t>learning agents</a:t>
            </a:r>
          </a:p>
          <a:p>
            <a:pPr lvl="1"/>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42659" y="1825625"/>
            <a:ext cx="6743700" cy="2962275"/>
          </a:xfrm>
          <a:prstGeom prst="rect">
            <a:avLst/>
          </a:prstGeom>
        </p:spPr>
      </p:pic>
      <p:sp>
        <p:nvSpPr>
          <p:cNvPr id="5" name="TextBox 4"/>
          <p:cNvSpPr txBox="1"/>
          <p:nvPr/>
        </p:nvSpPr>
        <p:spPr>
          <a:xfrm>
            <a:off x="5472545" y="4922837"/>
            <a:ext cx="6613813" cy="461665"/>
          </a:xfrm>
          <a:prstGeom prst="rect">
            <a:avLst/>
          </a:prstGeom>
          <a:noFill/>
        </p:spPr>
        <p:txBody>
          <a:bodyPr wrap="square" rtlCol="0">
            <a:spAutoFit/>
          </a:bodyPr>
          <a:lstStyle/>
          <a:p>
            <a:pPr algn="ctr"/>
            <a:r>
              <a:rPr lang="en-US" sz="2400" dirty="0" smtClean="0"/>
              <a:t>Simple Reflex Agent</a:t>
            </a:r>
            <a:endParaRPr lang="en-US" sz="2400" dirty="0"/>
          </a:p>
        </p:txBody>
      </p:sp>
    </p:spTree>
    <p:extLst>
      <p:ext uri="{BB962C8B-B14F-4D97-AF65-F5344CB8AC3E}">
        <p14:creationId xmlns:p14="http://schemas.microsoft.com/office/powerpoint/2010/main" val="41983671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Foundations of AI</a:t>
            </a:r>
            <a:endParaRPr lang="en-US" dirty="0"/>
          </a:p>
        </p:txBody>
      </p:sp>
      <p:sp>
        <p:nvSpPr>
          <p:cNvPr id="3" name="Content Placeholder 2"/>
          <p:cNvSpPr>
            <a:spLocks noGrp="1"/>
          </p:cNvSpPr>
          <p:nvPr>
            <p:ph idx="1"/>
          </p:nvPr>
        </p:nvSpPr>
        <p:spPr/>
        <p:txBody>
          <a:bodyPr/>
          <a:lstStyle/>
          <a:p>
            <a:r>
              <a:rPr lang="en-US" dirty="0" smtClean="0"/>
              <a:t>Philosophy</a:t>
            </a:r>
          </a:p>
          <a:p>
            <a:pPr lvl="1"/>
            <a:r>
              <a:rPr lang="en-US" dirty="0" smtClean="0"/>
              <a:t>Can formal rules be used to draw valid conclusions?</a:t>
            </a:r>
          </a:p>
          <a:p>
            <a:pPr lvl="1"/>
            <a:r>
              <a:rPr lang="en-US" dirty="0" smtClean="0"/>
              <a:t>How does the mental mind arise from a physical brain?</a:t>
            </a:r>
          </a:p>
          <a:p>
            <a:pPr lvl="1"/>
            <a:r>
              <a:rPr lang="en-US" dirty="0" smtClean="0"/>
              <a:t>Where does knowledge come from?</a:t>
            </a:r>
          </a:p>
          <a:p>
            <a:pPr lvl="1"/>
            <a:r>
              <a:rPr lang="en-US" dirty="0" smtClean="0"/>
              <a:t>How does knowledge lead to action?</a:t>
            </a:r>
          </a:p>
          <a:p>
            <a:r>
              <a:rPr lang="en-US" dirty="0" smtClean="0"/>
              <a:t>Mathematics</a:t>
            </a:r>
          </a:p>
          <a:p>
            <a:pPr lvl="1"/>
            <a:r>
              <a:rPr lang="en-US" dirty="0" smtClean="0"/>
              <a:t>What are the formal rules to draw valid conclusions?</a:t>
            </a:r>
          </a:p>
          <a:p>
            <a:pPr lvl="1"/>
            <a:r>
              <a:rPr lang="en-US" dirty="0" smtClean="0"/>
              <a:t>What can be computed?</a:t>
            </a:r>
          </a:p>
          <a:p>
            <a:pPr lvl="1"/>
            <a:r>
              <a:rPr lang="en-US" dirty="0" smtClean="0"/>
              <a:t>How do we reason with uncertain information?</a:t>
            </a:r>
          </a:p>
        </p:txBody>
      </p:sp>
    </p:spTree>
    <p:extLst>
      <p:ext uri="{BB962C8B-B14F-4D97-AF65-F5344CB8AC3E}">
        <p14:creationId xmlns:p14="http://schemas.microsoft.com/office/powerpoint/2010/main" val="36508503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Foundations of AI</a:t>
            </a:r>
            <a:endParaRPr lang="en-US" dirty="0"/>
          </a:p>
        </p:txBody>
      </p:sp>
      <p:sp>
        <p:nvSpPr>
          <p:cNvPr id="3" name="Content Placeholder 2"/>
          <p:cNvSpPr>
            <a:spLocks noGrp="1"/>
          </p:cNvSpPr>
          <p:nvPr>
            <p:ph idx="1"/>
          </p:nvPr>
        </p:nvSpPr>
        <p:spPr>
          <a:xfrm>
            <a:off x="838200" y="1825624"/>
            <a:ext cx="10515600" cy="4838411"/>
          </a:xfrm>
        </p:spPr>
        <p:txBody>
          <a:bodyPr>
            <a:normAutofit/>
          </a:bodyPr>
          <a:lstStyle/>
          <a:p>
            <a:r>
              <a:rPr lang="en-US" dirty="0" smtClean="0"/>
              <a:t>Economics</a:t>
            </a:r>
          </a:p>
          <a:p>
            <a:pPr lvl="1"/>
            <a:r>
              <a:rPr lang="en-US" dirty="0" smtClean="0"/>
              <a:t>How should we make decisions so as to maximize profit (or utility)?</a:t>
            </a:r>
          </a:p>
          <a:p>
            <a:pPr lvl="1"/>
            <a:r>
              <a:rPr lang="en-US" dirty="0" smtClean="0"/>
              <a:t>How should we do this when others may not go along?</a:t>
            </a:r>
          </a:p>
          <a:p>
            <a:pPr lvl="1"/>
            <a:r>
              <a:rPr lang="en-US" dirty="0" smtClean="0"/>
              <a:t>How should we do this when the payoff may be far in the future?</a:t>
            </a:r>
          </a:p>
          <a:p>
            <a:r>
              <a:rPr lang="en-US" dirty="0" smtClean="0"/>
              <a:t>Neuroscience</a:t>
            </a:r>
          </a:p>
          <a:p>
            <a:pPr lvl="1"/>
            <a:r>
              <a:rPr lang="en-US" dirty="0" smtClean="0"/>
              <a:t>How do brains process information?</a:t>
            </a:r>
          </a:p>
          <a:p>
            <a:r>
              <a:rPr lang="en-US" dirty="0" smtClean="0"/>
              <a:t>Psychology</a:t>
            </a:r>
          </a:p>
          <a:p>
            <a:pPr lvl="1"/>
            <a:r>
              <a:rPr lang="en-US" dirty="0" smtClean="0"/>
              <a:t>How do humans and animals think and act?</a:t>
            </a:r>
          </a:p>
        </p:txBody>
      </p:sp>
    </p:spTree>
    <p:extLst>
      <p:ext uri="{BB962C8B-B14F-4D97-AF65-F5344CB8AC3E}">
        <p14:creationId xmlns:p14="http://schemas.microsoft.com/office/powerpoint/2010/main" val="7194134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Foundations of AI</a:t>
            </a:r>
            <a:endParaRPr lang="en-US" dirty="0"/>
          </a:p>
        </p:txBody>
      </p:sp>
      <p:sp>
        <p:nvSpPr>
          <p:cNvPr id="3" name="Content Placeholder 2"/>
          <p:cNvSpPr>
            <a:spLocks noGrp="1"/>
          </p:cNvSpPr>
          <p:nvPr>
            <p:ph idx="1"/>
          </p:nvPr>
        </p:nvSpPr>
        <p:spPr/>
        <p:txBody>
          <a:bodyPr/>
          <a:lstStyle/>
          <a:p>
            <a:r>
              <a:rPr lang="en-US" dirty="0" smtClean="0"/>
              <a:t>Computer Engineering</a:t>
            </a:r>
          </a:p>
          <a:p>
            <a:pPr lvl="1"/>
            <a:r>
              <a:rPr lang="en-US" dirty="0" smtClean="0"/>
              <a:t>How can we build an efficient computer?</a:t>
            </a:r>
          </a:p>
          <a:p>
            <a:r>
              <a:rPr lang="en-US" dirty="0" smtClean="0"/>
              <a:t>Control Theory and Cybernetics</a:t>
            </a:r>
          </a:p>
          <a:p>
            <a:pPr lvl="1"/>
            <a:r>
              <a:rPr lang="en-US" dirty="0" smtClean="0"/>
              <a:t>How can artifacts operate under their own control?</a:t>
            </a:r>
          </a:p>
          <a:p>
            <a:r>
              <a:rPr lang="en-US" dirty="0" smtClean="0"/>
              <a:t>Linguistics</a:t>
            </a:r>
          </a:p>
          <a:p>
            <a:pPr lvl="1"/>
            <a:r>
              <a:rPr lang="en-US" dirty="0" smtClean="0"/>
              <a:t>How does language relate to thought?</a:t>
            </a:r>
            <a:endParaRPr lang="en-US" dirty="0"/>
          </a:p>
        </p:txBody>
      </p:sp>
    </p:spTree>
    <p:extLst>
      <p:ext uri="{BB962C8B-B14F-4D97-AF65-F5344CB8AC3E}">
        <p14:creationId xmlns:p14="http://schemas.microsoft.com/office/powerpoint/2010/main" val="24807290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Birth of AI</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67556" y="1825625"/>
            <a:ext cx="6056887" cy="4351338"/>
          </a:xfrm>
        </p:spPr>
      </p:pic>
    </p:spTree>
    <p:extLst>
      <p:ext uri="{BB962C8B-B14F-4D97-AF65-F5344CB8AC3E}">
        <p14:creationId xmlns:p14="http://schemas.microsoft.com/office/powerpoint/2010/main" val="33652284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10144" y="0"/>
            <a:ext cx="8562109" cy="6651746"/>
          </a:xfrm>
        </p:spPr>
      </p:pic>
    </p:spTree>
    <p:extLst>
      <p:ext uri="{BB962C8B-B14F-4D97-AF65-F5344CB8AC3E}">
        <p14:creationId xmlns:p14="http://schemas.microsoft.com/office/powerpoint/2010/main" val="42309874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99577" y="0"/>
            <a:ext cx="9255965" cy="6705600"/>
          </a:xfrm>
        </p:spPr>
      </p:pic>
      <p:sp>
        <p:nvSpPr>
          <p:cNvPr id="5" name="TextBox 4"/>
          <p:cNvSpPr txBox="1"/>
          <p:nvPr/>
        </p:nvSpPr>
        <p:spPr>
          <a:xfrm>
            <a:off x="7661564" y="69275"/>
            <a:ext cx="1133644" cy="523220"/>
          </a:xfrm>
          <a:prstGeom prst="rect">
            <a:avLst/>
          </a:prstGeom>
          <a:noFill/>
        </p:spPr>
        <p:txBody>
          <a:bodyPr wrap="none" rtlCol="0">
            <a:spAutoFit/>
          </a:bodyPr>
          <a:lstStyle/>
          <a:p>
            <a:r>
              <a:rPr lang="en-US" sz="2800" dirty="0" smtClean="0"/>
              <a:t>(2003)</a:t>
            </a:r>
            <a:endParaRPr lang="en-US" sz="2800" dirty="0"/>
          </a:p>
        </p:txBody>
      </p:sp>
    </p:spTree>
    <p:extLst>
      <p:ext uri="{BB962C8B-B14F-4D97-AF65-F5344CB8AC3E}">
        <p14:creationId xmlns:p14="http://schemas.microsoft.com/office/powerpoint/2010/main" val="280946060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TotalTime>
  <Words>919</Words>
  <Application>Microsoft Office PowerPoint</Application>
  <PresentationFormat>Widescreen</PresentationFormat>
  <Paragraphs>82</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CSCE 315: Programming Studio </vt:lpstr>
      <vt:lpstr>What is AI?</vt:lpstr>
      <vt:lpstr>Acting Human: The Turing Test Approach</vt:lpstr>
      <vt:lpstr>Eugene Goostman</vt:lpstr>
      <vt:lpstr>PowerPoint Presentation</vt:lpstr>
      <vt:lpstr>PowerPoint Presentation</vt:lpstr>
      <vt:lpstr>Thinking Humanly: Cognitive Modeling</vt:lpstr>
      <vt:lpstr>Thinking Humanly: Cognitive Modeling</vt:lpstr>
      <vt:lpstr>Thinking Rationally: The Laws of Thought</vt:lpstr>
      <vt:lpstr>Acting Rational: Rational Agents</vt:lpstr>
      <vt:lpstr>Acting Rational: Rational Agents</vt:lpstr>
      <vt:lpstr>Acting Rational: Rational Agents</vt:lpstr>
      <vt:lpstr>The Foundations of AI</vt:lpstr>
      <vt:lpstr>The Foundations of AI</vt:lpstr>
      <vt:lpstr>The Foundations of AI</vt:lpstr>
      <vt:lpstr>The Birth of AI</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CSCE 315: Programming Studio</dc:title>
  <dc:creator>philip</dc:creator>
  <cp:lastModifiedBy>philip</cp:lastModifiedBy>
  <cp:revision>13</cp:revision>
  <dcterms:created xsi:type="dcterms:W3CDTF">2015-03-02T00:40:58Z</dcterms:created>
  <dcterms:modified xsi:type="dcterms:W3CDTF">2015-03-02T02:03:28Z</dcterms:modified>
</cp:coreProperties>
</file>